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7" r:id="rId8"/>
    <p:sldId id="269" r:id="rId9"/>
    <p:sldId id="266" r:id="rId10"/>
    <p:sldId id="271" r:id="rId11"/>
    <p:sldId id="273" r:id="rId12"/>
    <p:sldId id="275" r:id="rId13"/>
    <p:sldId id="277" r:id="rId14"/>
    <p:sldId id="293" r:id="rId15"/>
    <p:sldId id="281" r:id="rId16"/>
    <p:sldId id="283" r:id="rId17"/>
    <p:sldId id="282" r:id="rId18"/>
    <p:sldId id="294" r:id="rId19"/>
    <p:sldId id="284" r:id="rId20"/>
    <p:sldId id="285" r:id="rId21"/>
    <p:sldId id="286" r:id="rId22"/>
    <p:sldId id="295" r:id="rId23"/>
    <p:sldId id="296" r:id="rId24"/>
    <p:sldId id="298" r:id="rId25"/>
    <p:sldId id="300" r:id="rId26"/>
    <p:sldId id="299" r:id="rId27"/>
    <p:sldId id="301" r:id="rId28"/>
    <p:sldId id="302" r:id="rId29"/>
    <p:sldId id="303" r:id="rId30"/>
    <p:sldId id="304" r:id="rId31"/>
    <p:sldId id="305" r:id="rId32"/>
    <p:sldId id="306" r:id="rId33"/>
    <p:sldId id="307" r:id="rId34"/>
    <p:sldId id="308" r:id="rId35"/>
    <p:sldId id="309" r:id="rId36"/>
    <p:sldId id="311" r:id="rId37"/>
    <p:sldId id="310" r:id="rId38"/>
    <p:sldId id="312" r:id="rId39"/>
    <p:sldId id="313" r:id="rId40"/>
    <p:sldId id="314" r:id="rId41"/>
    <p:sldId id="315" r:id="rId42"/>
    <p:sldId id="316" r:id="rId43"/>
    <p:sldId id="317" r:id="rId44"/>
    <p:sldId id="318" r:id="rId45"/>
    <p:sldId id="319" r:id="rId46"/>
    <p:sldId id="320" r:id="rId47"/>
    <p:sldId id="322" r:id="rId48"/>
    <p:sldId id="323" r:id="rId49"/>
    <p:sldId id="324" r:id="rId50"/>
    <p:sldId id="325" r:id="rId51"/>
    <p:sldId id="326" r:id="rId52"/>
    <p:sldId id="327" r:id="rId5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8.01.2019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8.01.2019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8.01.2019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8.01.2019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8.01.2019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8.01.2019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8.01.2019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8.01.2019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8.01.2019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8.01.2019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5536" y="692697"/>
            <a:ext cx="8424936" cy="1872207"/>
          </a:xfrm>
        </p:spPr>
        <p:txBody>
          <a:bodyPr>
            <a:normAutofit/>
          </a:bodyPr>
          <a:lstStyle/>
          <a:p>
            <a:r>
              <a:rPr lang="tr-TR" b="1" dirty="0" smtClean="0">
                <a:latin typeface="Arial" pitchFamily="34" charset="0"/>
                <a:cs typeface="Arial" pitchFamily="34" charset="0"/>
              </a:rPr>
              <a:t>ASİTLİĞİ DÜZENLEYİCİLER</a:t>
            </a:r>
            <a:endParaRPr lang="en-US" b="1" dirty="0">
              <a:latin typeface="Arial" pitchFamily="34" charset="0"/>
              <a:cs typeface="Arial" pitchFamily="34" charset="0"/>
            </a:endParaRPr>
          </a:p>
        </p:txBody>
      </p:sp>
      <p:pic>
        <p:nvPicPr>
          <p:cNvPr id="1026" name="Picture 2"/>
          <p:cNvPicPr>
            <a:picLocks noChangeAspect="1" noChangeArrowheads="1"/>
          </p:cNvPicPr>
          <p:nvPr/>
        </p:nvPicPr>
        <p:blipFill>
          <a:blip r:embed="rId2" cstate="print"/>
          <a:srcRect/>
          <a:stretch>
            <a:fillRect/>
          </a:stretch>
        </p:blipFill>
        <p:spPr bwMode="auto">
          <a:xfrm>
            <a:off x="755576" y="2323728"/>
            <a:ext cx="7845896" cy="420161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3. ETKİ MEKANİZMALARI</a:t>
            </a:r>
            <a:endParaRPr lang="en-US" sz="4000" dirty="0"/>
          </a:p>
        </p:txBody>
      </p:sp>
      <p:sp>
        <p:nvSpPr>
          <p:cNvPr id="3" name="2 İçerik Yer Tutucusu"/>
          <p:cNvSpPr>
            <a:spLocks noGrp="1"/>
          </p:cNvSpPr>
          <p:nvPr>
            <p:ph idx="1"/>
          </p:nvPr>
        </p:nvSpPr>
        <p:spPr>
          <a:xfrm>
            <a:off x="457200" y="1600200"/>
            <a:ext cx="8229600" cy="5257800"/>
          </a:xfrm>
        </p:spPr>
        <p:txBody>
          <a:bodyPr>
            <a:noAutofit/>
          </a:bodyPr>
          <a:lstStyle/>
          <a:p>
            <a:pPr algn="just">
              <a:buNone/>
            </a:pPr>
            <a:r>
              <a:rPr lang="tr-TR" dirty="0" smtClean="0">
                <a:latin typeface="Arial" pitchFamily="34" charset="0"/>
                <a:cs typeface="Arial" pitchFamily="34" charset="0"/>
              </a:rPr>
              <a:t>3.3. </a:t>
            </a:r>
            <a:r>
              <a:rPr lang="tr-TR" i="1" dirty="0" smtClean="0">
                <a:latin typeface="Arial" pitchFamily="34" charset="0"/>
                <a:cs typeface="Arial" pitchFamily="34" charset="0"/>
              </a:rPr>
              <a:t>Düşük Sıcaklıkta Sterilizasyon Etkisi</a:t>
            </a:r>
          </a:p>
          <a:p>
            <a:pPr indent="0" algn="just">
              <a:buNone/>
            </a:pPr>
            <a:r>
              <a:rPr lang="tr-TR" sz="2400" dirty="0" smtClean="0">
                <a:latin typeface="Arial" pitchFamily="34" charset="0"/>
                <a:cs typeface="Arial" pitchFamily="34" charset="0"/>
              </a:rPr>
              <a:t>Konserve ürünlerinde </a:t>
            </a: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nın</a:t>
            </a:r>
            <a:r>
              <a:rPr lang="tr-TR" sz="2400" dirty="0" smtClean="0">
                <a:latin typeface="Arial" pitchFamily="34" charset="0"/>
                <a:cs typeface="Arial" pitchFamily="34" charset="0"/>
              </a:rPr>
              <a:t> 4.5 altına düşürülmesi sterilizasyonun düşük sıcaklıkta uygulanabilmesine imkan sağlar. Bu sebeple meyve ve sebzelere sitrik asit ilavesi yapılır.</a:t>
            </a:r>
          </a:p>
          <a:p>
            <a:pPr indent="0">
              <a:buNone/>
            </a:pPr>
            <a:endParaRPr lang="tr-TR" sz="2400" dirty="0" smtClean="0">
              <a:latin typeface="Arial" pitchFamily="34" charset="0"/>
              <a:cs typeface="Arial" pitchFamily="34" charset="0"/>
            </a:endParaRPr>
          </a:p>
          <a:p>
            <a:pPr algn="just">
              <a:buNone/>
            </a:pPr>
            <a:r>
              <a:rPr lang="tr-TR" dirty="0" smtClean="0">
                <a:latin typeface="Arial" pitchFamily="34" charset="0"/>
                <a:cs typeface="Arial" pitchFamily="34" charset="0"/>
              </a:rPr>
              <a:t>3.4. </a:t>
            </a:r>
            <a:r>
              <a:rPr lang="tr-TR" i="1" dirty="0" err="1" smtClean="0">
                <a:latin typeface="Arial" pitchFamily="34" charset="0"/>
                <a:cs typeface="Arial" pitchFamily="34" charset="0"/>
              </a:rPr>
              <a:t>Sukroz</a:t>
            </a:r>
            <a:r>
              <a:rPr lang="tr-TR" i="1" dirty="0" smtClean="0">
                <a:latin typeface="Arial" pitchFamily="34" charset="0"/>
                <a:cs typeface="Arial" pitchFamily="34" charset="0"/>
              </a:rPr>
              <a:t> </a:t>
            </a:r>
            <a:r>
              <a:rPr lang="tr-TR" i="1" dirty="0" err="1" smtClean="0">
                <a:latin typeface="Arial" pitchFamily="34" charset="0"/>
                <a:cs typeface="Arial" pitchFamily="34" charset="0"/>
              </a:rPr>
              <a:t>İnversiyonunu</a:t>
            </a:r>
            <a:r>
              <a:rPr lang="tr-TR" i="1" dirty="0" smtClean="0">
                <a:latin typeface="Arial" pitchFamily="34" charset="0"/>
                <a:cs typeface="Arial" pitchFamily="34" charset="0"/>
              </a:rPr>
              <a:t> Artırma Etkisi</a:t>
            </a:r>
          </a:p>
          <a:p>
            <a:pPr indent="0" algn="just">
              <a:buNone/>
            </a:pPr>
            <a:r>
              <a:rPr lang="tr-TR" sz="2400" dirty="0" smtClean="0">
                <a:latin typeface="Arial" pitchFamily="34" charset="0"/>
                <a:cs typeface="Arial" pitchFamily="34" charset="0"/>
              </a:rPr>
              <a:t>Yumuşak şekerleme üretiminde </a:t>
            </a:r>
            <a:r>
              <a:rPr lang="tr-TR" sz="2400" dirty="0" err="1" smtClean="0">
                <a:latin typeface="Arial" pitchFamily="34" charset="0"/>
                <a:cs typeface="Arial" pitchFamily="34" charset="0"/>
              </a:rPr>
              <a:t>sukroz</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inversiyonunu</a:t>
            </a:r>
            <a:r>
              <a:rPr lang="tr-TR" sz="2400" dirty="0" smtClean="0">
                <a:latin typeface="Arial" pitchFamily="34" charset="0"/>
                <a:cs typeface="Arial" pitchFamily="34" charset="0"/>
              </a:rPr>
              <a:t> artırmak amacıyla potasyum tartarat gibi asitliği düzenleyiciler kullanılır. Böylelikle </a:t>
            </a:r>
            <a:r>
              <a:rPr lang="tr-TR" sz="2400" dirty="0" err="1" smtClean="0">
                <a:latin typeface="Arial" pitchFamily="34" charset="0"/>
                <a:cs typeface="Arial" pitchFamily="34" charset="0"/>
              </a:rPr>
              <a:t>sukroz</a:t>
            </a:r>
            <a:r>
              <a:rPr lang="tr-TR" sz="2400" dirty="0" smtClean="0">
                <a:latin typeface="Arial" pitchFamily="34" charset="0"/>
                <a:cs typeface="Arial" pitchFamily="34" charset="0"/>
              </a:rPr>
              <a:t> kristallerinin fazla büyümesi engellenir ve yapıda glikoz ve </a:t>
            </a:r>
            <a:r>
              <a:rPr lang="tr-TR" sz="2400" dirty="0" err="1" smtClean="0">
                <a:latin typeface="Arial" pitchFamily="34" charset="0"/>
                <a:cs typeface="Arial" pitchFamily="34" charset="0"/>
              </a:rPr>
              <a:t>fruktoz</a:t>
            </a:r>
            <a:r>
              <a:rPr lang="tr-TR" sz="2400" dirty="0" smtClean="0">
                <a:latin typeface="Arial" pitchFamily="34" charset="0"/>
                <a:cs typeface="Arial" pitchFamily="34" charset="0"/>
              </a:rPr>
              <a:t> miktarı artar. Bu etki gıda dokusunu geliştirir.</a:t>
            </a:r>
            <a:endParaRPr lang="tr-TR" sz="2400" i="1" dirty="0" smtClean="0">
              <a:latin typeface="Arial" pitchFamily="34" charset="0"/>
              <a:cs typeface="Arial" pitchFamily="34" charset="0"/>
            </a:endParaRPr>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3. ETKİ MEKANİZMALARI</a:t>
            </a:r>
            <a:endParaRPr lang="en-US" sz="4000" dirty="0"/>
          </a:p>
        </p:txBody>
      </p:sp>
      <p:sp>
        <p:nvSpPr>
          <p:cNvPr id="3" name="2 İçerik Yer Tutucusu"/>
          <p:cNvSpPr>
            <a:spLocks noGrp="1"/>
          </p:cNvSpPr>
          <p:nvPr>
            <p:ph idx="1"/>
          </p:nvPr>
        </p:nvSpPr>
        <p:spPr/>
        <p:txBody>
          <a:bodyPr/>
          <a:lstStyle/>
          <a:p>
            <a:pPr algn="just">
              <a:buNone/>
            </a:pPr>
            <a:r>
              <a:rPr lang="tr-TR" dirty="0" smtClean="0">
                <a:latin typeface="Arial" pitchFamily="34" charset="0"/>
                <a:cs typeface="Arial" pitchFamily="34" charset="0"/>
              </a:rPr>
              <a:t>3.5. </a:t>
            </a:r>
            <a:r>
              <a:rPr lang="tr-TR" i="1" dirty="0" smtClean="0">
                <a:latin typeface="Arial" pitchFamily="34" charset="0"/>
                <a:cs typeface="Arial" pitchFamily="34" charset="0"/>
              </a:rPr>
              <a:t>Lezzet Algılamasını Artırma Etkisi</a:t>
            </a:r>
          </a:p>
          <a:p>
            <a:pPr indent="0" algn="just">
              <a:buNone/>
            </a:pPr>
            <a:r>
              <a:rPr lang="tr-TR" sz="2400" dirty="0" smtClean="0">
                <a:latin typeface="Arial" pitchFamily="34" charset="0"/>
                <a:cs typeface="Arial" pitchFamily="34" charset="0"/>
              </a:rPr>
              <a:t>Asitliği düzenleyiciler, gıdaya ekşi ve mayhoş tat verir ve diğer lezzet maddelerinin algılanmasını arttırır. Ekşi tat algılanmasında hidrojen iyonu veya </a:t>
            </a:r>
            <a:r>
              <a:rPr lang="tr-TR" sz="2400" dirty="0" err="1" smtClean="0">
                <a:latin typeface="Arial" pitchFamily="34" charset="0"/>
                <a:cs typeface="Arial" pitchFamily="34" charset="0"/>
              </a:rPr>
              <a:t>hidronyum</a:t>
            </a:r>
            <a:r>
              <a:rPr lang="tr-TR" sz="2400" dirty="0" smtClean="0">
                <a:latin typeface="Arial" pitchFamily="34" charset="0"/>
                <a:cs typeface="Arial" pitchFamily="34" charset="0"/>
              </a:rPr>
              <a:t> iyonu etkilidir.</a:t>
            </a:r>
          </a:p>
          <a:p>
            <a:pPr algn="just">
              <a:buNone/>
            </a:pPr>
            <a:r>
              <a:rPr lang="tr-TR" dirty="0" smtClean="0">
                <a:latin typeface="Arial" pitchFamily="34" charset="0"/>
                <a:cs typeface="Arial" pitchFamily="34" charset="0"/>
              </a:rPr>
              <a:t>3.6. </a:t>
            </a:r>
            <a:r>
              <a:rPr lang="tr-TR" i="1" dirty="0" smtClean="0">
                <a:latin typeface="Arial" pitchFamily="34" charset="0"/>
                <a:cs typeface="Arial" pitchFamily="34" charset="0"/>
              </a:rPr>
              <a:t>PH </a:t>
            </a:r>
            <a:r>
              <a:rPr lang="tr-TR" i="1" dirty="0" err="1" smtClean="0">
                <a:latin typeface="Arial" pitchFamily="34" charset="0"/>
                <a:cs typeface="Arial" pitchFamily="34" charset="0"/>
              </a:rPr>
              <a:t>Stabilitesi</a:t>
            </a:r>
            <a:r>
              <a:rPr lang="tr-TR" i="1" dirty="0" smtClean="0">
                <a:latin typeface="Arial" pitchFamily="34" charset="0"/>
                <a:cs typeface="Arial" pitchFamily="34" charset="0"/>
              </a:rPr>
              <a:t> Sağlama Etkisi</a:t>
            </a:r>
          </a:p>
          <a:p>
            <a:pPr indent="0" algn="just">
              <a:buNone/>
            </a:pPr>
            <a:r>
              <a:rPr lang="tr-TR" sz="2400" dirty="0" smtClean="0">
                <a:latin typeface="Arial" pitchFamily="34" charset="0"/>
                <a:cs typeface="Arial" pitchFamily="34" charset="0"/>
              </a:rPr>
              <a:t>Asetik, laktik, sitrik, malik, </a:t>
            </a:r>
            <a:r>
              <a:rPr lang="tr-TR" sz="2400" dirty="0" err="1" smtClean="0">
                <a:latin typeface="Arial" pitchFamily="34" charset="0"/>
                <a:cs typeface="Arial" pitchFamily="34" charset="0"/>
              </a:rPr>
              <a:t>fumarik</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süksinik</a:t>
            </a:r>
            <a:r>
              <a:rPr lang="tr-TR" sz="2400" dirty="0" smtClean="0">
                <a:latin typeface="Arial" pitchFamily="34" charset="0"/>
                <a:cs typeface="Arial" pitchFamily="34" charset="0"/>
              </a:rPr>
              <a:t>, tartarik, fosforik asit gibi asitliği düzenleyiciler, kullanıldıkları gıdada </a:t>
            </a: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stabilitesini</a:t>
            </a:r>
            <a:r>
              <a:rPr lang="tr-TR" sz="2400" dirty="0" smtClean="0">
                <a:latin typeface="Arial" pitchFamily="34" charset="0"/>
                <a:cs typeface="Arial" pitchFamily="34" charset="0"/>
              </a:rPr>
              <a:t> sağlar.</a:t>
            </a:r>
          </a:p>
          <a:p>
            <a:pPr algn="just">
              <a:buNone/>
            </a:pPr>
            <a:endParaRPr lang="tr-TR" sz="2400" dirty="0" smtClean="0">
              <a:latin typeface="Arial" pitchFamily="34" charset="0"/>
              <a:cs typeface="Arial" pitchFamily="34" charset="0"/>
            </a:endParaRPr>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3. ETKİ MEKANİZMALARI</a:t>
            </a:r>
            <a:endParaRPr lang="en-US" sz="4000" dirty="0"/>
          </a:p>
        </p:txBody>
      </p:sp>
      <p:sp>
        <p:nvSpPr>
          <p:cNvPr id="3" name="2 İçerik Yer Tutucusu"/>
          <p:cNvSpPr>
            <a:spLocks noGrp="1"/>
          </p:cNvSpPr>
          <p:nvPr>
            <p:ph idx="1"/>
          </p:nvPr>
        </p:nvSpPr>
        <p:spPr>
          <a:xfrm>
            <a:off x="457200" y="1484784"/>
            <a:ext cx="8229600" cy="5373216"/>
          </a:xfrm>
        </p:spPr>
        <p:txBody>
          <a:bodyPr>
            <a:noAutofit/>
          </a:bodyPr>
          <a:lstStyle/>
          <a:p>
            <a:pPr algn="just">
              <a:buNone/>
            </a:pPr>
            <a:r>
              <a:rPr lang="tr-TR" dirty="0" smtClean="0">
                <a:latin typeface="Arial" pitchFamily="34" charset="0"/>
                <a:cs typeface="Arial" pitchFamily="34" charset="0"/>
              </a:rPr>
              <a:t>3.7. </a:t>
            </a:r>
            <a:r>
              <a:rPr lang="tr-TR" i="1" dirty="0" smtClean="0">
                <a:latin typeface="Arial" pitchFamily="34" charset="0"/>
                <a:cs typeface="Arial" pitchFamily="34" charset="0"/>
              </a:rPr>
              <a:t>Esmerleşme Reaksiyonlarını  Önleme   Etkisi</a:t>
            </a:r>
          </a:p>
          <a:p>
            <a:pPr indent="0" algn="just">
              <a:buNone/>
            </a:pPr>
            <a:r>
              <a:rPr lang="tr-TR" sz="2400" dirty="0" smtClean="0">
                <a:latin typeface="Arial" pitchFamily="34" charset="0"/>
                <a:cs typeface="Arial" pitchFamily="34" charset="0"/>
              </a:rPr>
              <a:t>Stabil bir </a:t>
            </a:r>
            <a:r>
              <a:rPr lang="tr-TR" sz="2400" dirty="0" err="1" smtClean="0">
                <a:latin typeface="Arial" pitchFamily="34" charset="0"/>
                <a:cs typeface="Arial" pitchFamily="34" charset="0"/>
              </a:rPr>
              <a:t>lakton</a:t>
            </a:r>
            <a:r>
              <a:rPr lang="tr-TR" sz="2400" dirty="0" smtClean="0">
                <a:latin typeface="Arial" pitchFamily="34" charset="0"/>
                <a:cs typeface="Arial" pitchFamily="34" charset="0"/>
              </a:rPr>
              <a:t> yapısında ve kısmen </a:t>
            </a:r>
            <a:r>
              <a:rPr lang="tr-TR" sz="2400" dirty="0" err="1" smtClean="0">
                <a:latin typeface="Arial" pitchFamily="34" charset="0"/>
                <a:cs typeface="Arial" pitchFamily="34" charset="0"/>
              </a:rPr>
              <a:t>enolik</a:t>
            </a:r>
            <a:r>
              <a:rPr lang="tr-TR" sz="2400" dirty="0" smtClean="0">
                <a:latin typeface="Arial" pitchFamily="34" charset="0"/>
                <a:cs typeface="Arial" pitchFamily="34" charset="0"/>
              </a:rPr>
              <a:t> formda olan </a:t>
            </a:r>
            <a:r>
              <a:rPr lang="tr-TR" sz="2400" dirty="0" err="1" smtClean="0">
                <a:latin typeface="Arial" pitchFamily="34" charset="0"/>
                <a:cs typeface="Arial" pitchFamily="34" charset="0"/>
              </a:rPr>
              <a:t>askorbik</a:t>
            </a:r>
            <a:r>
              <a:rPr lang="tr-TR" sz="2400" dirty="0" smtClean="0">
                <a:latin typeface="Arial" pitchFamily="34" charset="0"/>
                <a:cs typeface="Arial" pitchFamily="34" charset="0"/>
              </a:rPr>
              <a:t> asit, diğer maddelerin yerine okside olarak esmerleşme reaksiyonlarını önlemektedir. Sitrik asit ve malik asidin de esmerleşme reaksiyonları önledikleri bilinmektedir.</a:t>
            </a:r>
          </a:p>
          <a:p>
            <a:pPr algn="just">
              <a:buNone/>
            </a:pPr>
            <a:r>
              <a:rPr lang="tr-TR" dirty="0" smtClean="0">
                <a:latin typeface="Arial" pitchFamily="34" charset="0"/>
                <a:cs typeface="Arial" pitchFamily="34" charset="0"/>
              </a:rPr>
              <a:t>3.8. </a:t>
            </a:r>
            <a:r>
              <a:rPr lang="tr-TR" i="1" dirty="0" smtClean="0">
                <a:latin typeface="Arial" pitchFamily="34" charset="0"/>
                <a:cs typeface="Arial" pitchFamily="34" charset="0"/>
              </a:rPr>
              <a:t>Görünüşe Etkisi</a:t>
            </a:r>
          </a:p>
          <a:p>
            <a:pPr indent="0" algn="just">
              <a:buNone/>
            </a:pPr>
            <a:r>
              <a:rPr lang="tr-TR" sz="2400" dirty="0" smtClean="0">
                <a:latin typeface="Arial" pitchFamily="34" charset="0"/>
                <a:cs typeface="Arial" pitchFamily="34" charset="0"/>
              </a:rPr>
              <a:t>Asitliği düzenleyiciler, kabartma tozu içeriğinde kullanıldıklarında doku ve şekli etkilemektedir. Bazı meyve ve sebzelerde ise doğal rengin ve sertliğin korunmasında etkilidirler.</a:t>
            </a:r>
            <a:endParaRPr lang="tr-TR" sz="2400" i="1" dirty="0" smtClean="0">
              <a:latin typeface="Arial" pitchFamily="34" charset="0"/>
              <a:cs typeface="Arial" pitchFamily="34" charset="0"/>
            </a:endParaRP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1268760"/>
          </a:xfrm>
        </p:spPr>
        <p:txBody>
          <a:bodyPr>
            <a:normAutofit/>
          </a:bodyPr>
          <a:lstStyle/>
          <a:p>
            <a:pPr algn="l"/>
            <a:r>
              <a:rPr lang="tr-TR" sz="4000" dirty="0" smtClean="0">
                <a:latin typeface="Arial" pitchFamily="34" charset="0"/>
                <a:cs typeface="Arial" pitchFamily="34" charset="0"/>
              </a:rPr>
              <a:t>3. ETKİ MEKANİZMALARI</a:t>
            </a:r>
            <a:endParaRPr lang="en-US" sz="4000" dirty="0"/>
          </a:p>
        </p:txBody>
      </p:sp>
      <p:sp>
        <p:nvSpPr>
          <p:cNvPr id="3" name="2 İçerik Yer Tutucusu"/>
          <p:cNvSpPr>
            <a:spLocks noGrp="1"/>
          </p:cNvSpPr>
          <p:nvPr>
            <p:ph idx="1"/>
          </p:nvPr>
        </p:nvSpPr>
        <p:spPr>
          <a:xfrm>
            <a:off x="457200" y="1052736"/>
            <a:ext cx="8229600" cy="5805264"/>
          </a:xfrm>
        </p:spPr>
        <p:txBody>
          <a:bodyPr>
            <a:noAutofit/>
          </a:bodyPr>
          <a:lstStyle/>
          <a:p>
            <a:pPr algn="just">
              <a:buNone/>
            </a:pPr>
            <a:r>
              <a:rPr lang="tr-TR" dirty="0" smtClean="0">
                <a:latin typeface="Arial" pitchFamily="34" charset="0"/>
                <a:cs typeface="Arial" pitchFamily="34" charset="0"/>
              </a:rPr>
              <a:t>3.9. </a:t>
            </a:r>
            <a:r>
              <a:rPr lang="tr-TR" i="1" dirty="0" smtClean="0">
                <a:latin typeface="Arial" pitchFamily="34" charset="0"/>
                <a:cs typeface="Arial" pitchFamily="34" charset="0"/>
              </a:rPr>
              <a:t>Aromaya Etkisi</a:t>
            </a:r>
          </a:p>
          <a:p>
            <a:pPr indent="0" algn="just">
              <a:buNone/>
            </a:pPr>
            <a:r>
              <a:rPr lang="tr-TR" sz="2400" dirty="0" smtClean="0">
                <a:latin typeface="Arial" pitchFamily="34" charset="0"/>
                <a:cs typeface="Arial" pitchFamily="34" charset="0"/>
              </a:rPr>
              <a:t>Asitliği düzenleyiciler, kokusuz maddelerdir. Girdikleri gıdada uçucu bileşenlerin buharlaşma hızını etkileyerek gıdanın aromasını kontrol altına almaktadır.</a:t>
            </a:r>
          </a:p>
          <a:p>
            <a:pPr indent="0" algn="just">
              <a:buNone/>
            </a:pPr>
            <a:endParaRPr lang="tr-TR" sz="2400" dirty="0" smtClean="0">
              <a:latin typeface="Arial" pitchFamily="34" charset="0"/>
              <a:cs typeface="Arial" pitchFamily="34" charset="0"/>
            </a:endParaRPr>
          </a:p>
          <a:p>
            <a:pPr algn="just">
              <a:buNone/>
            </a:pPr>
            <a:r>
              <a:rPr lang="tr-TR" dirty="0" smtClean="0">
                <a:latin typeface="Arial" pitchFamily="34" charset="0"/>
                <a:cs typeface="Arial" pitchFamily="34" charset="0"/>
              </a:rPr>
              <a:t>3.10.  </a:t>
            </a:r>
            <a:r>
              <a:rPr lang="tr-TR" i="1" dirty="0" smtClean="0">
                <a:latin typeface="Arial" pitchFamily="34" charset="0"/>
                <a:cs typeface="Arial" pitchFamily="34" charset="0"/>
              </a:rPr>
              <a:t>PH‘ </a:t>
            </a:r>
            <a:r>
              <a:rPr lang="tr-TR" i="1" dirty="0" err="1" smtClean="0">
                <a:latin typeface="Arial" pitchFamily="34" charset="0"/>
                <a:cs typeface="Arial" pitchFamily="34" charset="0"/>
              </a:rPr>
              <a:t>yı</a:t>
            </a:r>
            <a:r>
              <a:rPr lang="tr-TR" i="1" dirty="0" smtClean="0">
                <a:latin typeface="Arial" pitchFamily="34" charset="0"/>
                <a:cs typeface="Arial" pitchFamily="34" charset="0"/>
              </a:rPr>
              <a:t> Yükseltme Etkisi</a:t>
            </a:r>
          </a:p>
          <a:p>
            <a:pPr indent="0" algn="just">
              <a:buNone/>
            </a:pPr>
            <a:r>
              <a:rPr lang="tr-TR" sz="2400" dirty="0" smtClean="0">
                <a:latin typeface="Arial" pitchFamily="34" charset="0"/>
                <a:cs typeface="Arial" pitchFamily="34" charset="0"/>
              </a:rPr>
              <a:t>Kakao üretiminde kullanılan asitliği düzenleyiciler, </a:t>
            </a: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yı</a:t>
            </a:r>
            <a:r>
              <a:rPr lang="tr-TR" sz="2400" dirty="0" smtClean="0">
                <a:latin typeface="Arial" pitchFamily="34" charset="0"/>
                <a:cs typeface="Arial" pitchFamily="34" charset="0"/>
              </a:rPr>
              <a:t> yükselterek esmerleşme reaksiyonlarını ve </a:t>
            </a:r>
            <a:r>
              <a:rPr lang="tr-TR" sz="2400" dirty="0" err="1" smtClean="0">
                <a:latin typeface="Arial" pitchFamily="34" charset="0"/>
                <a:cs typeface="Arial" pitchFamily="34" charset="0"/>
              </a:rPr>
              <a:t>flavanoidlerin</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polimerizasyonunu</a:t>
            </a:r>
            <a:r>
              <a:rPr lang="tr-TR" sz="2400" dirty="0" smtClean="0">
                <a:latin typeface="Arial" pitchFamily="34" charset="0"/>
                <a:cs typeface="Arial" pitchFamily="34" charset="0"/>
              </a:rPr>
              <a:t> arttırarak acılığı ve asitliği düşük, koyu renkli, yüksek çözünürlüklü kakao </a:t>
            </a:r>
            <a:r>
              <a:rPr lang="tr-TR" sz="2400" dirty="0" err="1" smtClean="0">
                <a:latin typeface="Arial" pitchFamily="34" charset="0"/>
                <a:cs typeface="Arial" pitchFamily="34" charset="0"/>
              </a:rPr>
              <a:t>eldesini</a:t>
            </a:r>
            <a:r>
              <a:rPr lang="tr-TR" sz="2400" dirty="0" smtClean="0">
                <a:latin typeface="Arial" pitchFamily="34" charset="0"/>
                <a:cs typeface="Arial" pitchFamily="34" charset="0"/>
              </a:rPr>
              <a:t> sağlamaktadır. Ayrıca peynir üretiminde </a:t>
            </a:r>
            <a:r>
              <a:rPr lang="tr-TR" sz="2400" dirty="0" err="1" smtClean="0">
                <a:latin typeface="Arial" pitchFamily="34" charset="0"/>
                <a:cs typeface="Arial" pitchFamily="34" charset="0"/>
              </a:rPr>
              <a:t>disodyum</a:t>
            </a:r>
            <a:r>
              <a:rPr lang="tr-TR" sz="2400" dirty="0" smtClean="0">
                <a:latin typeface="Arial" pitchFamily="34" charset="0"/>
                <a:cs typeface="Arial" pitchFamily="34" charset="0"/>
              </a:rPr>
              <a:t> fosfat, </a:t>
            </a:r>
            <a:r>
              <a:rPr lang="tr-TR" sz="2400" dirty="0" err="1" smtClean="0">
                <a:latin typeface="Arial" pitchFamily="34" charset="0"/>
                <a:cs typeface="Arial" pitchFamily="34" charset="0"/>
              </a:rPr>
              <a:t>trisodyum</a:t>
            </a:r>
            <a:r>
              <a:rPr lang="tr-TR" sz="2400" dirty="0" smtClean="0">
                <a:latin typeface="Arial" pitchFamily="34" charset="0"/>
                <a:cs typeface="Arial" pitchFamily="34" charset="0"/>
              </a:rPr>
              <a:t> fosfat, </a:t>
            </a:r>
            <a:r>
              <a:rPr lang="tr-TR" sz="2400" dirty="0" err="1" smtClean="0">
                <a:latin typeface="Arial" pitchFamily="34" charset="0"/>
                <a:cs typeface="Arial" pitchFamily="34" charset="0"/>
              </a:rPr>
              <a:t>trisodyum</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sitrat</a:t>
            </a:r>
            <a:r>
              <a:rPr lang="tr-TR" sz="2400" dirty="0" smtClean="0">
                <a:latin typeface="Arial" pitchFamily="34" charset="0"/>
                <a:cs typeface="Arial" pitchFamily="34" charset="0"/>
              </a:rPr>
              <a:t> gibi asitliği düzenleyicilerin kullanılması </a:t>
            </a: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yı</a:t>
            </a:r>
            <a:r>
              <a:rPr lang="tr-TR" sz="2400" dirty="0" smtClean="0">
                <a:latin typeface="Arial" pitchFamily="34" charset="0"/>
                <a:cs typeface="Arial" pitchFamily="34" charset="0"/>
              </a:rPr>
              <a:t> yükselterek dispersiyonu olumlu yönde etkiler.</a:t>
            </a:r>
          </a:p>
          <a:p>
            <a:pPr>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457200" y="1600200"/>
            <a:ext cx="8229600" cy="5257800"/>
          </a:xfrm>
        </p:spPr>
        <p:txBody>
          <a:bodyPr/>
          <a:lstStyle/>
          <a:p>
            <a:pPr algn="just">
              <a:buNone/>
            </a:pPr>
            <a:r>
              <a:rPr lang="tr-TR" sz="2400" dirty="0" smtClean="0">
                <a:latin typeface="Arial" pitchFamily="34" charset="0"/>
                <a:cs typeface="Arial" pitchFamily="34" charset="0"/>
              </a:rPr>
              <a:t>Yaygın olarak kullanılan asitliği düzenleyici çeşitleri</a:t>
            </a:r>
          </a:p>
          <a:p>
            <a:pPr algn="just">
              <a:buNone/>
            </a:pPr>
            <a:r>
              <a:rPr lang="tr-TR" sz="2400" dirty="0" smtClean="0">
                <a:latin typeface="Arial" pitchFamily="34" charset="0"/>
                <a:cs typeface="Arial" pitchFamily="34" charset="0"/>
              </a:rPr>
              <a:t>aşağıdaki gibidir:</a:t>
            </a:r>
          </a:p>
          <a:p>
            <a:pPr algn="just">
              <a:buNone/>
            </a:pPr>
            <a:endParaRPr lang="tr-TR" sz="2800" dirty="0" smtClean="0">
              <a:latin typeface="Arial" pitchFamily="34" charset="0"/>
              <a:cs typeface="Arial" pitchFamily="34" charset="0"/>
            </a:endParaRPr>
          </a:p>
          <a:p>
            <a:pPr algn="just">
              <a:buNone/>
            </a:pPr>
            <a:endParaRPr lang="tr-TR" sz="2800" dirty="0" smtClean="0"/>
          </a:p>
          <a:p>
            <a:pPr>
              <a:buNone/>
            </a:pPr>
            <a:endParaRPr lang="en-US" dirty="0"/>
          </a:p>
        </p:txBody>
      </p:sp>
      <p:graphicFrame>
        <p:nvGraphicFramePr>
          <p:cNvPr id="4" name="3 Tablo"/>
          <p:cNvGraphicFramePr>
            <a:graphicFrameLocks noGrp="1"/>
          </p:cNvGraphicFramePr>
          <p:nvPr/>
        </p:nvGraphicFramePr>
        <p:xfrm>
          <a:off x="467544" y="2708921"/>
          <a:ext cx="8388424" cy="3888432"/>
        </p:xfrm>
        <a:graphic>
          <a:graphicData uri="http://schemas.openxmlformats.org/drawingml/2006/table">
            <a:tbl>
              <a:tblPr firstRow="1" bandRow="1">
                <a:tableStyleId>{5C22544A-7EE6-4342-B048-85BDC9FD1C3A}</a:tableStyleId>
              </a:tblPr>
              <a:tblGrid>
                <a:gridCol w="2546486"/>
                <a:gridCol w="2846072"/>
                <a:gridCol w="2995866"/>
              </a:tblGrid>
              <a:tr h="580793">
                <a:tc>
                  <a:txBody>
                    <a:bodyPr/>
                    <a:lstStyle/>
                    <a:p>
                      <a:pPr algn="l">
                        <a:buFont typeface="Wingdings" pitchFamily="2" charset="2"/>
                        <a:buChar char="Ø"/>
                      </a:pPr>
                      <a:r>
                        <a:rPr lang="tr-TR" sz="2000" b="0" kern="1200" dirty="0" smtClean="0">
                          <a:solidFill>
                            <a:schemeClr val="tx1"/>
                          </a:solidFill>
                          <a:latin typeface="+mn-lt"/>
                          <a:ea typeface="+mn-ea"/>
                          <a:cs typeface="+mn-cs"/>
                        </a:rPr>
                        <a:t>Asetik Asit</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buFont typeface="Wingdings" pitchFamily="2" charset="2"/>
                        <a:buChar char="Ø"/>
                      </a:pPr>
                      <a:r>
                        <a:rPr lang="tr-TR" sz="2000" b="0" kern="1200" dirty="0" smtClean="0">
                          <a:solidFill>
                            <a:schemeClr val="tx1"/>
                          </a:solidFill>
                          <a:latin typeface="+mn-lt"/>
                          <a:ea typeface="+mn-ea"/>
                          <a:cs typeface="+mn-cs"/>
                        </a:rPr>
                        <a:t>Laktik Asit</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buFont typeface="Wingdings" pitchFamily="2" charset="2"/>
                        <a:buChar char="Ø"/>
                      </a:pPr>
                      <a:r>
                        <a:rPr lang="en-US" sz="2000" b="0" kern="1200" dirty="0" err="1" smtClean="0">
                          <a:solidFill>
                            <a:schemeClr val="tx1"/>
                          </a:solidFill>
                          <a:latin typeface="+mn-lt"/>
                          <a:ea typeface="+mn-ea"/>
                          <a:cs typeface="+mn-cs"/>
                        </a:rPr>
                        <a:t>Magnezyum</a:t>
                      </a:r>
                      <a:r>
                        <a:rPr lang="en-US" sz="2000" b="0" kern="1200" dirty="0" smtClean="0">
                          <a:solidFill>
                            <a:schemeClr val="tx1"/>
                          </a:solidFill>
                          <a:latin typeface="+mn-lt"/>
                          <a:ea typeface="+mn-ea"/>
                          <a:cs typeface="+mn-cs"/>
                        </a:rPr>
                        <a:t> </a:t>
                      </a:r>
                      <a:r>
                        <a:rPr lang="en-US" sz="2000" b="0" kern="1200" dirty="0" err="1" smtClean="0">
                          <a:solidFill>
                            <a:schemeClr val="tx1"/>
                          </a:solidFill>
                          <a:latin typeface="+mn-lt"/>
                          <a:ea typeface="+mn-ea"/>
                          <a:cs typeface="+mn-cs"/>
                        </a:rPr>
                        <a:t>Karbonat</a:t>
                      </a:r>
                      <a:r>
                        <a:rPr lang="en-US" sz="2000" b="0" kern="1200" dirty="0" smtClean="0">
                          <a:solidFill>
                            <a:schemeClr val="tx1"/>
                          </a:solidFill>
                          <a:latin typeface="+mn-lt"/>
                          <a:ea typeface="+mn-ea"/>
                          <a:cs typeface="+mn-cs"/>
                        </a:rPr>
                        <a:t> </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588859">
                <a:tc>
                  <a:txBody>
                    <a:bodyPr/>
                    <a:lstStyle/>
                    <a:p>
                      <a:pPr algn="l">
                        <a:buFont typeface="Wingdings" pitchFamily="2" charset="2"/>
                        <a:buChar char="Ø"/>
                      </a:pPr>
                      <a:r>
                        <a:rPr lang="tr-TR" sz="2000" b="0" kern="1200" dirty="0" smtClean="0">
                          <a:solidFill>
                            <a:schemeClr val="tx1"/>
                          </a:solidFill>
                          <a:latin typeface="+mn-lt"/>
                          <a:ea typeface="+mn-ea"/>
                          <a:cs typeface="+mn-cs"/>
                        </a:rPr>
                        <a:t>Hidroklorik Asit </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buFont typeface="Wingdings" pitchFamily="2" charset="2"/>
                        <a:buChar char="Ø"/>
                      </a:pPr>
                      <a:r>
                        <a:rPr lang="tr-TR" sz="2000" b="0" kern="1200" dirty="0" smtClean="0">
                          <a:solidFill>
                            <a:schemeClr val="tx1"/>
                          </a:solidFill>
                          <a:latin typeface="+mn-lt"/>
                          <a:ea typeface="+mn-ea"/>
                          <a:cs typeface="+mn-cs"/>
                        </a:rPr>
                        <a:t>Malik Asit</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Ø"/>
                        <a:tabLst/>
                        <a:defRPr/>
                      </a:pPr>
                      <a:r>
                        <a:rPr lang="tr-TR" sz="2000" b="0" kern="1200" dirty="0" smtClean="0">
                          <a:solidFill>
                            <a:schemeClr val="tx1"/>
                          </a:solidFill>
                          <a:latin typeface="+mn-lt"/>
                          <a:ea typeface="+mn-ea"/>
                          <a:cs typeface="+mn-cs"/>
                        </a:rPr>
                        <a:t>Potasyum Karbonat </a:t>
                      </a:r>
                      <a:endParaRPr lang="en-US" sz="2000" b="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588859">
                <a:tc>
                  <a:txBody>
                    <a:bodyPr/>
                    <a:lstStyle/>
                    <a:p>
                      <a:pPr algn="l">
                        <a:buFont typeface="Wingdings" pitchFamily="2" charset="2"/>
                        <a:buChar char="Ø"/>
                      </a:pPr>
                      <a:r>
                        <a:rPr lang="tr-TR" sz="2000" b="0" kern="1200" dirty="0" err="1" smtClean="0">
                          <a:solidFill>
                            <a:schemeClr val="tx1"/>
                          </a:solidFill>
                          <a:latin typeface="+mn-lt"/>
                          <a:ea typeface="+mn-ea"/>
                          <a:cs typeface="+mn-cs"/>
                        </a:rPr>
                        <a:t>Sülfirik</a:t>
                      </a:r>
                      <a:r>
                        <a:rPr lang="tr-TR" sz="2000" b="0" kern="1200" dirty="0" smtClean="0">
                          <a:solidFill>
                            <a:schemeClr val="tx1"/>
                          </a:solidFill>
                          <a:latin typeface="+mn-lt"/>
                          <a:ea typeface="+mn-ea"/>
                          <a:cs typeface="+mn-cs"/>
                        </a:rPr>
                        <a:t> Asit </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buFont typeface="Wingdings" pitchFamily="2" charset="2"/>
                        <a:buChar char="Ø"/>
                      </a:pPr>
                      <a:r>
                        <a:rPr lang="tr-TR" sz="2000" b="0" kern="1200" dirty="0" smtClean="0">
                          <a:solidFill>
                            <a:schemeClr val="tx1"/>
                          </a:solidFill>
                          <a:latin typeface="+mn-lt"/>
                          <a:ea typeface="+mn-ea"/>
                          <a:cs typeface="+mn-cs"/>
                        </a:rPr>
                        <a:t>Tartarik Asit </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buFont typeface="Wingdings" pitchFamily="2" charset="2"/>
                        <a:buChar char="Ø"/>
                      </a:pPr>
                      <a:r>
                        <a:rPr lang="en-US" sz="2000" b="0" kern="1200" dirty="0" err="1" smtClean="0">
                          <a:solidFill>
                            <a:schemeClr val="tx1"/>
                          </a:solidFill>
                          <a:latin typeface="+mn-lt"/>
                          <a:ea typeface="+mn-ea"/>
                          <a:cs typeface="+mn-cs"/>
                        </a:rPr>
                        <a:t>Sodyum</a:t>
                      </a:r>
                      <a:r>
                        <a:rPr lang="en-US" sz="2000" b="0" kern="1200" dirty="0" smtClean="0">
                          <a:solidFill>
                            <a:schemeClr val="tx1"/>
                          </a:solidFill>
                          <a:latin typeface="+mn-lt"/>
                          <a:ea typeface="+mn-ea"/>
                          <a:cs typeface="+mn-cs"/>
                        </a:rPr>
                        <a:t> </a:t>
                      </a:r>
                      <a:r>
                        <a:rPr lang="en-US" sz="2000" b="0" kern="1200" dirty="0" err="1" smtClean="0">
                          <a:solidFill>
                            <a:schemeClr val="tx1"/>
                          </a:solidFill>
                          <a:latin typeface="+mn-lt"/>
                          <a:ea typeface="+mn-ea"/>
                          <a:cs typeface="+mn-cs"/>
                        </a:rPr>
                        <a:t>Hidroksit</a:t>
                      </a:r>
                      <a:r>
                        <a:rPr lang="en-US" sz="2000" b="0" kern="1200" dirty="0" smtClean="0">
                          <a:solidFill>
                            <a:schemeClr val="tx1"/>
                          </a:solidFill>
                          <a:latin typeface="+mn-lt"/>
                          <a:ea typeface="+mn-ea"/>
                          <a:cs typeface="+mn-cs"/>
                        </a:rPr>
                        <a:t> </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588859">
                <a:tc>
                  <a:txBody>
                    <a:bodyPr/>
                    <a:lstStyle/>
                    <a:p>
                      <a:pPr algn="l">
                        <a:buFont typeface="Wingdings" pitchFamily="2" charset="2"/>
                        <a:buChar char="Ø"/>
                      </a:pPr>
                      <a:r>
                        <a:rPr lang="tr-TR" sz="2000" b="0" kern="1200" dirty="0" err="1" smtClean="0">
                          <a:solidFill>
                            <a:schemeClr val="tx1"/>
                          </a:solidFill>
                          <a:latin typeface="+mn-lt"/>
                          <a:ea typeface="+mn-ea"/>
                          <a:cs typeface="+mn-cs"/>
                        </a:rPr>
                        <a:t>Süksinik</a:t>
                      </a:r>
                      <a:r>
                        <a:rPr lang="tr-TR" sz="2000" b="0" kern="1200" dirty="0" smtClean="0">
                          <a:solidFill>
                            <a:schemeClr val="tx1"/>
                          </a:solidFill>
                          <a:latin typeface="+mn-lt"/>
                          <a:ea typeface="+mn-ea"/>
                          <a:cs typeface="+mn-cs"/>
                        </a:rPr>
                        <a:t> Asit </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buFont typeface="Wingdings" pitchFamily="2" charset="2"/>
                        <a:buChar char="Ø"/>
                      </a:pPr>
                      <a:r>
                        <a:rPr lang="tr-TR" sz="2000" b="0" kern="1200" dirty="0" smtClean="0">
                          <a:solidFill>
                            <a:schemeClr val="tx1"/>
                          </a:solidFill>
                          <a:latin typeface="+mn-lt"/>
                          <a:ea typeface="+mn-ea"/>
                          <a:cs typeface="+mn-cs"/>
                        </a:rPr>
                        <a:t>Sitrik Asit </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buFont typeface="Wingdings" pitchFamily="2" charset="2"/>
                        <a:buChar char="Ø"/>
                      </a:pPr>
                      <a:r>
                        <a:rPr lang="en-US" sz="2000" b="0" kern="1200" dirty="0" err="1" smtClean="0">
                          <a:solidFill>
                            <a:schemeClr val="tx1"/>
                          </a:solidFill>
                          <a:latin typeface="+mn-lt"/>
                          <a:ea typeface="+mn-ea"/>
                          <a:cs typeface="+mn-cs"/>
                        </a:rPr>
                        <a:t>Potasyum</a:t>
                      </a:r>
                      <a:r>
                        <a:rPr lang="en-US" sz="2000" b="0" kern="1200" dirty="0" smtClean="0">
                          <a:solidFill>
                            <a:schemeClr val="tx1"/>
                          </a:solidFill>
                          <a:latin typeface="+mn-lt"/>
                          <a:ea typeface="+mn-ea"/>
                          <a:cs typeface="+mn-cs"/>
                        </a:rPr>
                        <a:t> </a:t>
                      </a:r>
                      <a:r>
                        <a:rPr lang="en-US" sz="2000" b="0" kern="1200" dirty="0" err="1" smtClean="0">
                          <a:solidFill>
                            <a:schemeClr val="tx1"/>
                          </a:solidFill>
                          <a:latin typeface="+mn-lt"/>
                          <a:ea typeface="+mn-ea"/>
                          <a:cs typeface="+mn-cs"/>
                        </a:rPr>
                        <a:t>Hidroksit</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770531">
                <a:tc>
                  <a:txBody>
                    <a:bodyPr/>
                    <a:lstStyle/>
                    <a:p>
                      <a:pPr algn="l">
                        <a:buFont typeface="Wingdings" pitchFamily="2" charset="2"/>
                        <a:buChar char="Ø"/>
                      </a:pPr>
                      <a:r>
                        <a:rPr lang="tr-TR" sz="2000" b="0" kern="1200" dirty="0" err="1" smtClean="0">
                          <a:solidFill>
                            <a:schemeClr val="tx1"/>
                          </a:solidFill>
                          <a:latin typeface="+mn-lt"/>
                          <a:ea typeface="+mn-ea"/>
                          <a:cs typeface="+mn-cs"/>
                        </a:rPr>
                        <a:t>Süksinik</a:t>
                      </a:r>
                      <a:r>
                        <a:rPr lang="tr-TR" sz="2000" b="0" kern="1200" dirty="0" smtClean="0">
                          <a:solidFill>
                            <a:schemeClr val="tx1"/>
                          </a:solidFill>
                          <a:latin typeface="+mn-lt"/>
                          <a:ea typeface="+mn-ea"/>
                          <a:cs typeface="+mn-cs"/>
                        </a:rPr>
                        <a:t> Anhidrit</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buFont typeface="Wingdings" pitchFamily="2" charset="2"/>
                        <a:buChar char="Ø"/>
                      </a:pPr>
                      <a:r>
                        <a:rPr lang="tr-TR" sz="2000" b="0" kern="1200" dirty="0" smtClean="0">
                          <a:solidFill>
                            <a:schemeClr val="tx1"/>
                          </a:solidFill>
                          <a:latin typeface="+mn-lt"/>
                          <a:ea typeface="+mn-ea"/>
                          <a:cs typeface="+mn-cs"/>
                        </a:rPr>
                        <a:t>Fosforik Asit </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Ø"/>
                        <a:tabLst/>
                        <a:defRPr/>
                      </a:pPr>
                      <a:r>
                        <a:rPr lang="tr-TR" sz="2000" b="0" kern="1200" dirty="0" smtClean="0">
                          <a:solidFill>
                            <a:schemeClr val="tx1"/>
                          </a:solidFill>
                          <a:latin typeface="+mn-lt"/>
                          <a:ea typeface="+mn-ea"/>
                          <a:cs typeface="+mn-cs"/>
                        </a:rPr>
                        <a:t>Sodyum Karbonat </a:t>
                      </a:r>
                      <a:endParaRPr lang="en-US" sz="2000" b="0" dirty="0" smtClean="0">
                        <a:solidFill>
                          <a:schemeClr val="tx1"/>
                        </a:solidFill>
                      </a:endParaRPr>
                    </a:p>
                    <a:p>
                      <a:pPr algn="l">
                        <a:buFont typeface="Wingdings" pitchFamily="2" charset="2"/>
                        <a:buNone/>
                      </a:pP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770531">
                <a:tc>
                  <a:txBody>
                    <a:bodyPr/>
                    <a:lstStyle/>
                    <a:p>
                      <a:pPr algn="l">
                        <a:buFont typeface="Wingdings" pitchFamily="2" charset="2"/>
                        <a:buChar char="Ø"/>
                      </a:pPr>
                      <a:r>
                        <a:rPr lang="tr-TR" sz="2000" b="0" kern="1200" dirty="0" err="1" smtClean="0">
                          <a:solidFill>
                            <a:schemeClr val="tx1"/>
                          </a:solidFill>
                          <a:latin typeface="+mn-lt"/>
                          <a:ea typeface="+mn-ea"/>
                          <a:cs typeface="+mn-cs"/>
                        </a:rPr>
                        <a:t>Adipik</a:t>
                      </a:r>
                      <a:r>
                        <a:rPr lang="tr-TR" sz="2000" b="0" kern="1200" dirty="0" smtClean="0">
                          <a:solidFill>
                            <a:schemeClr val="tx1"/>
                          </a:solidFill>
                          <a:latin typeface="+mn-lt"/>
                          <a:ea typeface="+mn-ea"/>
                          <a:cs typeface="+mn-cs"/>
                        </a:rPr>
                        <a:t> Asit</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Ø"/>
                        <a:tabLst/>
                        <a:defRPr/>
                      </a:pPr>
                      <a:r>
                        <a:rPr lang="tr-TR" sz="2000" b="0" kern="1200" dirty="0" err="1" smtClean="0">
                          <a:solidFill>
                            <a:schemeClr val="tx1"/>
                          </a:solidFill>
                          <a:latin typeface="+mn-lt"/>
                          <a:ea typeface="+mn-ea"/>
                          <a:cs typeface="+mn-cs"/>
                        </a:rPr>
                        <a:t>Fumarik</a:t>
                      </a:r>
                      <a:r>
                        <a:rPr lang="tr-TR" sz="2000" b="0" kern="1200" dirty="0" smtClean="0">
                          <a:solidFill>
                            <a:schemeClr val="tx1"/>
                          </a:solidFill>
                          <a:latin typeface="+mn-lt"/>
                          <a:ea typeface="+mn-ea"/>
                          <a:cs typeface="+mn-cs"/>
                        </a:rPr>
                        <a:t> Asit </a:t>
                      </a:r>
                      <a:endParaRPr lang="en-US" sz="2000" b="0" dirty="0" smtClean="0">
                        <a:solidFill>
                          <a:schemeClr val="tx1"/>
                        </a:solidFill>
                      </a:endParaRPr>
                    </a:p>
                    <a:p>
                      <a:pPr algn="l">
                        <a:buFont typeface="Wingdings" pitchFamily="2" charset="2"/>
                        <a:buNone/>
                      </a:pP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Ø"/>
                        <a:tabLst/>
                        <a:defRPr/>
                      </a:pPr>
                      <a:r>
                        <a:rPr lang="en-US" sz="2000" b="0" kern="1200" dirty="0" err="1" smtClean="0">
                          <a:solidFill>
                            <a:schemeClr val="tx1"/>
                          </a:solidFill>
                          <a:latin typeface="+mn-lt"/>
                          <a:ea typeface="+mn-ea"/>
                          <a:cs typeface="+mn-cs"/>
                        </a:rPr>
                        <a:t>Glukono</a:t>
                      </a:r>
                      <a:r>
                        <a:rPr lang="en-US" sz="2000" b="0" kern="1200" dirty="0" smtClean="0">
                          <a:solidFill>
                            <a:schemeClr val="tx1"/>
                          </a:solidFill>
                          <a:latin typeface="+mn-lt"/>
                          <a:ea typeface="+mn-ea"/>
                          <a:cs typeface="+mn-cs"/>
                        </a:rPr>
                        <a:t> Delta-</a:t>
                      </a:r>
                      <a:r>
                        <a:rPr lang="en-US" sz="2000" b="0" kern="1200" dirty="0" err="1" smtClean="0">
                          <a:solidFill>
                            <a:schemeClr val="tx1"/>
                          </a:solidFill>
                          <a:latin typeface="+mn-lt"/>
                          <a:ea typeface="+mn-ea"/>
                          <a:cs typeface="+mn-cs"/>
                        </a:rPr>
                        <a:t>Lakton</a:t>
                      </a:r>
                      <a:r>
                        <a:rPr lang="en-US" sz="2000" b="0" kern="1200" dirty="0" smtClean="0">
                          <a:solidFill>
                            <a:schemeClr val="tx1"/>
                          </a:solidFill>
                          <a:latin typeface="+mn-lt"/>
                          <a:ea typeface="+mn-ea"/>
                          <a:cs typeface="+mn-cs"/>
                        </a:rPr>
                        <a:t> </a:t>
                      </a:r>
                      <a:endParaRPr lang="en-US" sz="2000" b="0" dirty="0" smtClean="0">
                        <a:solidFill>
                          <a:schemeClr val="tx1"/>
                        </a:solidFill>
                      </a:endParaRPr>
                    </a:p>
                    <a:p>
                      <a:pPr algn="l">
                        <a:buFont typeface="Wingdings" pitchFamily="2" charset="2"/>
                        <a:buChar char="Ø"/>
                      </a:pP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1268760"/>
          </a:xfrm>
        </p:spPr>
        <p:txBody>
          <a:bodyPr>
            <a:normAutofit/>
          </a:bodyPr>
          <a:lstStyle/>
          <a:p>
            <a:pPr algn="just"/>
            <a:r>
              <a:rPr lang="tr-TR" sz="4000" dirty="0" smtClean="0">
                <a:latin typeface="Arial" pitchFamily="34" charset="0"/>
                <a:cs typeface="Arial" pitchFamily="34" charset="0"/>
              </a:rPr>
              <a:t>4. ASİTLİĞİ DÜZENLEYİCİLER</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457200" y="1124744"/>
            <a:ext cx="8229600" cy="5733256"/>
          </a:xfrm>
        </p:spPr>
        <p:txBody>
          <a:bodyPr>
            <a:noAutofit/>
          </a:bodyPr>
          <a:lstStyle/>
          <a:p>
            <a:pPr algn="just">
              <a:buNone/>
            </a:pPr>
            <a:r>
              <a:rPr lang="tr-TR" dirty="0" smtClean="0">
                <a:latin typeface="Arial" pitchFamily="34" charset="0"/>
                <a:cs typeface="Arial" pitchFamily="34" charset="0"/>
              </a:rPr>
              <a:t>4.1 </a:t>
            </a:r>
            <a:r>
              <a:rPr lang="tr-TR" i="1" dirty="0" smtClean="0">
                <a:latin typeface="Arial" pitchFamily="34" charset="0"/>
                <a:cs typeface="Arial" pitchFamily="34" charset="0"/>
              </a:rPr>
              <a:t>Asetik Asit (E260)</a:t>
            </a:r>
          </a:p>
          <a:p>
            <a:pPr algn="just">
              <a:buNone/>
            </a:pPr>
            <a:endParaRPr lang="tr-TR" dirty="0" smtClean="0">
              <a:latin typeface="Arial" pitchFamily="34" charset="0"/>
              <a:cs typeface="Arial" pitchFamily="34" charset="0"/>
            </a:endParaRPr>
          </a:p>
          <a:p>
            <a:pPr indent="0" algn="just">
              <a:buNone/>
            </a:pPr>
            <a:r>
              <a:rPr lang="tr-TR" sz="2400" dirty="0" smtClean="0">
                <a:latin typeface="Arial" pitchFamily="34" charset="0"/>
                <a:cs typeface="Arial" pitchFamily="34" charset="0"/>
              </a:rPr>
              <a:t>Asetik asit gıdalarda en fazla kullanılan asitliği düzenleyicilerden biridir. Sirke asidi olarak da bilinmektedir. Sirkenin kendine özgü ekşi tadını ve keskin kokusunu asetik asit vermektedir.</a:t>
            </a: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Formülü</a:t>
            </a:r>
            <a:r>
              <a:rPr lang="tr-TR" sz="2400" dirty="0" smtClean="0">
                <a:latin typeface="Arial" pitchFamily="34" charset="0"/>
                <a:cs typeface="Arial" pitchFamily="34" charset="0"/>
              </a:rPr>
              <a:t>: C</a:t>
            </a:r>
            <a:r>
              <a:rPr lang="tr-TR" sz="2400" baseline="-25000" dirty="0" smtClean="0">
                <a:latin typeface="Arial" pitchFamily="34" charset="0"/>
                <a:cs typeface="Arial" pitchFamily="34" charset="0"/>
              </a:rPr>
              <a:t>2</a:t>
            </a:r>
            <a:r>
              <a:rPr lang="tr-TR" sz="2400" dirty="0" smtClean="0">
                <a:latin typeface="Arial" pitchFamily="34" charset="0"/>
                <a:cs typeface="Arial" pitchFamily="34" charset="0"/>
              </a:rPr>
              <a:t>H</a:t>
            </a:r>
            <a:r>
              <a:rPr lang="tr-TR" sz="2400" baseline="-25000" dirty="0" smtClean="0">
                <a:latin typeface="Arial" pitchFamily="34" charset="0"/>
                <a:cs typeface="Arial" pitchFamily="34" charset="0"/>
              </a:rPr>
              <a:t>4</a:t>
            </a:r>
            <a:r>
              <a:rPr lang="tr-TR" sz="2400" dirty="0" smtClean="0">
                <a:latin typeface="Arial" pitchFamily="34" charset="0"/>
                <a:cs typeface="Arial" pitchFamily="34" charset="0"/>
              </a:rPr>
              <a:t>O</a:t>
            </a:r>
            <a:r>
              <a:rPr lang="tr-TR" sz="2400" baseline="-25000" dirty="0" smtClean="0">
                <a:latin typeface="Arial" pitchFamily="34" charset="0"/>
                <a:cs typeface="Arial" pitchFamily="34" charset="0"/>
              </a:rPr>
              <a:t>2 </a:t>
            </a:r>
          </a:p>
          <a:p>
            <a:pPr indent="0" algn="just">
              <a:buNone/>
            </a:pPr>
            <a:endParaRPr lang="tr-TR" sz="2400" b="1" u="sng"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Kaynakları</a:t>
            </a:r>
            <a:r>
              <a:rPr lang="tr-TR" sz="2400" dirty="0" smtClean="0">
                <a:latin typeface="Arial" pitchFamily="34" charset="0"/>
                <a:cs typeface="Arial" pitchFamily="34" charset="0"/>
              </a:rPr>
              <a:t>: Sirkenin ana bileşiminde ve incir     meyvesinde doğal olarak bulunmaktadır. Ayrıca       endüstriyel olarak, </a:t>
            </a:r>
            <a:r>
              <a:rPr lang="tr-TR" sz="2400" dirty="0" err="1" smtClean="0">
                <a:latin typeface="Arial" pitchFamily="34" charset="0"/>
                <a:cs typeface="Arial" pitchFamily="34" charset="0"/>
              </a:rPr>
              <a:t>ethanol</a:t>
            </a:r>
            <a:r>
              <a:rPr lang="tr-TR" sz="2400" dirty="0" smtClean="0">
                <a:latin typeface="Arial" pitchFamily="34" charset="0"/>
                <a:cs typeface="Arial" pitchFamily="34" charset="0"/>
              </a:rPr>
              <a:t> veya </a:t>
            </a:r>
            <a:r>
              <a:rPr lang="tr-TR" sz="2400" dirty="0" err="1" smtClean="0">
                <a:latin typeface="Arial" pitchFamily="34" charset="0"/>
                <a:cs typeface="Arial" pitchFamily="34" charset="0"/>
              </a:rPr>
              <a:t>hidrokarbanlarının</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oksidasyonu</a:t>
            </a:r>
            <a:r>
              <a:rPr lang="tr-TR" sz="2400" dirty="0" smtClean="0">
                <a:latin typeface="Arial" pitchFamily="34" charset="0"/>
                <a:cs typeface="Arial" pitchFamily="34" charset="0"/>
              </a:rPr>
              <a:t> ile üretimi yapılabilmektedir.</a:t>
            </a:r>
          </a:p>
          <a:p>
            <a:pPr algn="just">
              <a:buNone/>
            </a:pPr>
            <a:endParaRPr lang="tr-TR"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latin typeface="Arial" pitchFamily="34" charset="0"/>
              <a:cs typeface="Arial" pitchFamily="34" charset="0"/>
            </a:endParaRPr>
          </a:p>
        </p:txBody>
      </p:sp>
      <p:sp>
        <p:nvSpPr>
          <p:cNvPr id="3" name="2 İçerik Yer Tutucusu"/>
          <p:cNvSpPr>
            <a:spLocks noGrp="1"/>
          </p:cNvSpPr>
          <p:nvPr>
            <p:ph idx="1"/>
          </p:nvPr>
        </p:nvSpPr>
        <p:spPr/>
        <p:txBody>
          <a:bodyPr>
            <a:noAutofit/>
          </a:bodyPr>
          <a:lstStyle/>
          <a:p>
            <a:pPr algn="just">
              <a:buNone/>
            </a:pPr>
            <a:r>
              <a:rPr lang="tr-TR" sz="3500" dirty="0" smtClean="0">
                <a:latin typeface="Arial" pitchFamily="34" charset="0"/>
                <a:cs typeface="Arial" pitchFamily="34" charset="0"/>
              </a:rPr>
              <a:t>4.1 </a:t>
            </a:r>
            <a:r>
              <a:rPr lang="tr-TR" sz="3500" i="1" dirty="0" smtClean="0">
                <a:latin typeface="Arial" pitchFamily="34" charset="0"/>
                <a:cs typeface="Arial" pitchFamily="34" charset="0"/>
              </a:rPr>
              <a:t>Asetik Asit (E260)</a:t>
            </a:r>
          </a:p>
          <a:p>
            <a:pPr indent="0" algn="just">
              <a:buNone/>
            </a:pPr>
            <a:endParaRPr lang="tr-TR" sz="2400" b="1" u="sng"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Kullanım Alanları:</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Sirkeler, soslar, turşular, mayonez, sebze konserveleri ve salçalar</a:t>
            </a:r>
          </a:p>
          <a:p>
            <a:pPr indent="0" algn="just">
              <a:buNone/>
            </a:pPr>
            <a:endParaRPr lang="tr-TR" sz="30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Fonksiyonları:</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Mayonez üretiminde </a:t>
            </a:r>
            <a:r>
              <a:rPr lang="tr-TR" sz="2400" i="1" dirty="0" err="1" smtClean="0">
                <a:latin typeface="Arial" pitchFamily="34" charset="0"/>
                <a:cs typeface="Arial" pitchFamily="34" charset="0"/>
              </a:rPr>
              <a:t>Salmonella</a:t>
            </a:r>
            <a:r>
              <a:rPr lang="tr-TR" sz="2400" i="1" dirty="0" smtClean="0">
                <a:latin typeface="Arial" pitchFamily="34" charset="0"/>
                <a:cs typeface="Arial" pitchFamily="34" charset="0"/>
              </a:rPr>
              <a:t>’ </a:t>
            </a:r>
            <a:r>
              <a:rPr lang="tr-TR" sz="2400" dirty="0" err="1" smtClean="0">
                <a:latin typeface="Arial" pitchFamily="34" charset="0"/>
                <a:cs typeface="Arial" pitchFamily="34" charset="0"/>
              </a:rPr>
              <a:t>nın</a:t>
            </a:r>
            <a:r>
              <a:rPr lang="tr-TR" sz="2400" dirty="0" smtClean="0">
                <a:latin typeface="Arial" pitchFamily="34" charset="0"/>
                <a:cs typeface="Arial" pitchFamily="34" charset="0"/>
              </a:rPr>
              <a:t> ısıya karşı direncini azaltmaktadır. Çeşitli </a:t>
            </a:r>
            <a:r>
              <a:rPr lang="tr-TR" sz="2400" dirty="0" err="1" smtClean="0">
                <a:latin typeface="Arial" pitchFamily="34" charset="0"/>
                <a:cs typeface="Arial" pitchFamily="34" charset="0"/>
              </a:rPr>
              <a:t>emülsifiye</a:t>
            </a:r>
            <a:r>
              <a:rPr lang="tr-TR" sz="2400" dirty="0" smtClean="0">
                <a:latin typeface="Arial" pitchFamily="34" charset="0"/>
                <a:cs typeface="Arial" pitchFamily="34" charset="0"/>
              </a:rPr>
              <a:t> salata soslarının üretiminde katı </a:t>
            </a:r>
            <a:r>
              <a:rPr lang="tr-TR" sz="2400" dirty="0" err="1" smtClean="0">
                <a:latin typeface="Arial" pitchFamily="34" charset="0"/>
                <a:cs typeface="Arial" pitchFamily="34" charset="0"/>
              </a:rPr>
              <a:t>gliserid</a:t>
            </a:r>
            <a:r>
              <a:rPr lang="tr-TR" sz="2400" dirty="0" smtClean="0">
                <a:latin typeface="Arial" pitchFamily="34" charset="0"/>
                <a:cs typeface="Arial" pitchFamily="34" charset="0"/>
              </a:rPr>
              <a:t> ile kullanılması durumunda stabil bir kıvam elde edilmektedir.</a:t>
            </a:r>
          </a:p>
          <a:p>
            <a:pPr algn="just">
              <a:buNone/>
            </a:pPr>
            <a:endParaRPr lang="tr-TR" i="1" dirty="0" smtClean="0">
              <a:latin typeface="Arial" pitchFamily="34" charset="0"/>
              <a:cs typeface="Arial" pitchFamily="34" charset="0"/>
            </a:endParaRPr>
          </a:p>
          <a:p>
            <a:pPr algn="just">
              <a:buNone/>
            </a:pPr>
            <a:endParaRPr lang="tr-TR" i="1" dirty="0" smtClean="0">
              <a:latin typeface="Arial" pitchFamily="34" charset="0"/>
              <a:cs typeface="Arial" pitchFamily="34" charset="0"/>
            </a:endParaRPr>
          </a:p>
          <a:p>
            <a:pPr algn="just">
              <a:buNone/>
            </a:pPr>
            <a:endParaRPr lang="tr-TR" dirty="0" smtClean="0">
              <a:latin typeface="Arial" pitchFamily="34" charset="0"/>
              <a:cs typeface="Arial" pitchFamily="34" charset="0"/>
            </a:endParaRPr>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457200" y="1600200"/>
            <a:ext cx="8229600" cy="4565104"/>
          </a:xfrm>
        </p:spPr>
        <p:txBody>
          <a:bodyPr>
            <a:normAutofit fontScale="25000" lnSpcReduction="20000"/>
          </a:bodyPr>
          <a:lstStyle/>
          <a:p>
            <a:pPr>
              <a:buNone/>
            </a:pPr>
            <a:r>
              <a:rPr lang="tr-TR" sz="12800" dirty="0" smtClean="0">
                <a:latin typeface="Arial" pitchFamily="34" charset="0"/>
                <a:cs typeface="Arial" pitchFamily="34" charset="0"/>
              </a:rPr>
              <a:t>4.2. </a:t>
            </a:r>
            <a:r>
              <a:rPr lang="tr-TR" sz="12800" i="1" dirty="0" smtClean="0">
                <a:latin typeface="Arial" pitchFamily="34" charset="0"/>
                <a:cs typeface="Arial" pitchFamily="34" charset="0"/>
              </a:rPr>
              <a:t>Sitrik Asit (E330)</a:t>
            </a:r>
          </a:p>
          <a:p>
            <a:pPr algn="just">
              <a:buNone/>
            </a:pPr>
            <a:r>
              <a:rPr lang="tr-TR" sz="9600" i="1" dirty="0" smtClean="0">
                <a:latin typeface="Arial" pitchFamily="34" charset="0"/>
                <a:cs typeface="Arial" pitchFamily="34" charset="0"/>
              </a:rPr>
              <a:t>   </a:t>
            </a:r>
          </a:p>
          <a:p>
            <a:pPr indent="0" algn="just">
              <a:buNone/>
            </a:pPr>
            <a:r>
              <a:rPr lang="tr-TR" sz="9600" dirty="0" smtClean="0">
                <a:latin typeface="Arial" pitchFamily="34" charset="0"/>
                <a:cs typeface="Arial" pitchFamily="34" charset="0"/>
              </a:rPr>
              <a:t>Çözünürlüğü yüksek, maliyeti düşük olması sebebiyle yaygın olarak kullanılan bir asitliği düzenleyicidir. </a:t>
            </a:r>
          </a:p>
          <a:p>
            <a:pPr indent="0" algn="just">
              <a:buNone/>
            </a:pPr>
            <a:endParaRPr lang="tr-TR" sz="9600" u="sng" dirty="0" smtClean="0">
              <a:latin typeface="Arial" pitchFamily="34" charset="0"/>
              <a:cs typeface="Arial" pitchFamily="34" charset="0"/>
            </a:endParaRPr>
          </a:p>
          <a:p>
            <a:pPr indent="0" algn="just">
              <a:buNone/>
            </a:pPr>
            <a:r>
              <a:rPr lang="tr-TR" sz="9600" u="sng" dirty="0" smtClean="0">
                <a:latin typeface="Arial" pitchFamily="34" charset="0"/>
                <a:cs typeface="Arial" pitchFamily="34" charset="0"/>
              </a:rPr>
              <a:t> </a:t>
            </a:r>
            <a:r>
              <a:rPr lang="tr-TR" sz="9600" b="1" u="sng" dirty="0" smtClean="0">
                <a:latin typeface="Arial" pitchFamily="34" charset="0"/>
                <a:cs typeface="Arial" pitchFamily="34" charset="0"/>
              </a:rPr>
              <a:t>Formülü:</a:t>
            </a:r>
            <a:r>
              <a:rPr lang="tr-TR" sz="9600" b="1" dirty="0" smtClean="0">
                <a:latin typeface="Arial" pitchFamily="34" charset="0"/>
                <a:cs typeface="Arial" pitchFamily="34" charset="0"/>
              </a:rPr>
              <a:t> </a:t>
            </a:r>
            <a:r>
              <a:rPr lang="tr-TR" sz="9600" dirty="0" smtClean="0">
                <a:latin typeface="Arial" pitchFamily="34" charset="0"/>
                <a:cs typeface="Arial" pitchFamily="34" charset="0"/>
              </a:rPr>
              <a:t>C</a:t>
            </a:r>
            <a:r>
              <a:rPr lang="tr-TR" sz="9600" baseline="-25000" dirty="0" smtClean="0">
                <a:latin typeface="Arial" pitchFamily="34" charset="0"/>
                <a:cs typeface="Arial" pitchFamily="34" charset="0"/>
              </a:rPr>
              <a:t>6</a:t>
            </a:r>
            <a:r>
              <a:rPr lang="tr-TR" sz="9600" dirty="0" smtClean="0">
                <a:latin typeface="Arial" pitchFamily="34" charset="0"/>
                <a:cs typeface="Arial" pitchFamily="34" charset="0"/>
              </a:rPr>
              <a:t>H</a:t>
            </a:r>
            <a:r>
              <a:rPr lang="tr-TR" sz="9600" baseline="-25000" dirty="0" smtClean="0">
                <a:latin typeface="Arial" pitchFamily="34" charset="0"/>
                <a:cs typeface="Arial" pitchFamily="34" charset="0"/>
              </a:rPr>
              <a:t>8</a:t>
            </a:r>
            <a:r>
              <a:rPr lang="tr-TR" sz="9600" dirty="0" smtClean="0">
                <a:latin typeface="Arial" pitchFamily="34" charset="0"/>
                <a:cs typeface="Arial" pitchFamily="34" charset="0"/>
              </a:rPr>
              <a:t>O</a:t>
            </a:r>
            <a:r>
              <a:rPr lang="tr-TR" sz="9600" baseline="-25000" dirty="0" smtClean="0">
                <a:latin typeface="Arial" pitchFamily="34" charset="0"/>
                <a:cs typeface="Arial" pitchFamily="34" charset="0"/>
              </a:rPr>
              <a:t>7</a:t>
            </a:r>
          </a:p>
          <a:p>
            <a:pPr indent="0" algn="just">
              <a:buNone/>
            </a:pPr>
            <a:endParaRPr lang="tr-TR" sz="9600" dirty="0" smtClean="0">
              <a:latin typeface="Arial" pitchFamily="34" charset="0"/>
              <a:cs typeface="Arial" pitchFamily="34" charset="0"/>
            </a:endParaRPr>
          </a:p>
          <a:p>
            <a:pPr indent="0" algn="just">
              <a:buNone/>
            </a:pPr>
            <a:r>
              <a:rPr lang="tr-TR" sz="9600" b="1" u="sng" dirty="0" smtClean="0">
                <a:latin typeface="Arial" pitchFamily="34" charset="0"/>
                <a:cs typeface="Arial" pitchFamily="34" charset="0"/>
              </a:rPr>
              <a:t>Kaynakları:</a:t>
            </a:r>
            <a:r>
              <a:rPr lang="tr-TR" sz="9600" dirty="0" smtClean="0">
                <a:latin typeface="Arial" pitchFamily="34" charset="0"/>
                <a:cs typeface="Arial" pitchFamily="34" charset="0"/>
              </a:rPr>
              <a:t> Doğal olarak turunçgillerde bulunur. Ticari olarak ön işlem görmüş pekmez çözeltilerinden saf </a:t>
            </a:r>
            <a:r>
              <a:rPr lang="tr-TR" sz="9600" i="1" dirty="0" err="1" smtClean="0">
                <a:latin typeface="Arial" pitchFamily="34" charset="0"/>
                <a:cs typeface="Arial" pitchFamily="34" charset="0"/>
              </a:rPr>
              <a:t>Aspergillus</a:t>
            </a:r>
            <a:r>
              <a:rPr lang="tr-TR" sz="9600" i="1" dirty="0" smtClean="0">
                <a:latin typeface="Arial" pitchFamily="34" charset="0"/>
                <a:cs typeface="Arial" pitchFamily="34" charset="0"/>
              </a:rPr>
              <a:t> </a:t>
            </a:r>
            <a:r>
              <a:rPr lang="tr-TR" sz="9600" i="1" dirty="0" err="1" smtClean="0">
                <a:latin typeface="Arial" pitchFamily="34" charset="0"/>
                <a:cs typeface="Arial" pitchFamily="34" charset="0"/>
              </a:rPr>
              <a:t>niger</a:t>
            </a:r>
            <a:r>
              <a:rPr lang="tr-TR" sz="9600" i="1" dirty="0" smtClean="0">
                <a:latin typeface="Arial" pitchFamily="34" charset="0"/>
                <a:cs typeface="Arial" pitchFamily="34" charset="0"/>
              </a:rPr>
              <a:t> </a:t>
            </a:r>
            <a:r>
              <a:rPr lang="tr-TR" sz="9600" dirty="0" smtClean="0">
                <a:latin typeface="Arial" pitchFamily="34" charset="0"/>
                <a:cs typeface="Arial" pitchFamily="34" charset="0"/>
              </a:rPr>
              <a:t>ya da maya kullanılarak sentezlenir. Ayrıca, limon ve ananas atıklarından da üretilmektedir.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457200" y="1600200"/>
            <a:ext cx="8229600" cy="4349080"/>
          </a:xfrm>
        </p:spPr>
        <p:txBody>
          <a:bodyPr>
            <a:normAutofit/>
          </a:bodyPr>
          <a:lstStyle/>
          <a:p>
            <a:pPr algn="just">
              <a:buNone/>
            </a:pPr>
            <a:r>
              <a:rPr lang="tr-TR" dirty="0" smtClean="0">
                <a:latin typeface="Arial" pitchFamily="34" charset="0"/>
                <a:cs typeface="Arial" pitchFamily="34" charset="0"/>
              </a:rPr>
              <a:t>4.2. </a:t>
            </a:r>
            <a:r>
              <a:rPr lang="tr-TR" i="1" dirty="0" smtClean="0">
                <a:latin typeface="Arial" pitchFamily="34" charset="0"/>
                <a:cs typeface="Arial" pitchFamily="34" charset="0"/>
              </a:rPr>
              <a:t>Sitrik Asit (E330)</a:t>
            </a:r>
          </a:p>
          <a:p>
            <a:pPr indent="0" algn="just">
              <a:buNone/>
            </a:pPr>
            <a:endParaRPr lang="tr-TR" sz="2800" u="sng"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Kullanım Alanları</a:t>
            </a:r>
            <a:r>
              <a:rPr lang="tr-TR" sz="2400" b="1" dirty="0" smtClean="0">
                <a:latin typeface="Arial" pitchFamily="34" charset="0"/>
                <a:cs typeface="Arial" pitchFamily="34" charset="0"/>
              </a:rPr>
              <a:t>:</a:t>
            </a:r>
            <a:r>
              <a:rPr lang="tr-TR" sz="2400" dirty="0" smtClean="0">
                <a:latin typeface="Arial" pitchFamily="34" charset="0"/>
                <a:cs typeface="Arial" pitchFamily="34" charset="0"/>
              </a:rPr>
              <a:t> Reçeller, marmelatlar, yağlar, dondurulmuş et ürünleri, konserve sebzeler, süt ürünleri, şaraplar, kesilmiş sebze ve meyveler, meyve suları, gazlı içecekler, toz içecekler, çorbalar, soslar, jöleler, şekerlemeler</a:t>
            </a:r>
            <a:endParaRPr lang="tr-TR" sz="2400" dirty="0">
              <a:latin typeface="Arial" pitchFamily="34" charset="0"/>
              <a:cs typeface="Arial" pitchFamily="34" charset="0"/>
            </a:endParaRPr>
          </a:p>
        </p:txBody>
      </p:sp>
      <p:pic>
        <p:nvPicPr>
          <p:cNvPr id="2050" name="Picture 2"/>
          <p:cNvPicPr>
            <a:picLocks noChangeAspect="1" noChangeArrowheads="1"/>
          </p:cNvPicPr>
          <p:nvPr/>
        </p:nvPicPr>
        <p:blipFill>
          <a:blip r:embed="rId2" cstate="print"/>
          <a:srcRect/>
          <a:stretch>
            <a:fillRect/>
          </a:stretch>
        </p:blipFill>
        <p:spPr bwMode="auto">
          <a:xfrm>
            <a:off x="4788024" y="4221088"/>
            <a:ext cx="3995936" cy="234888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457200" y="1600200"/>
            <a:ext cx="8229600" cy="4997152"/>
          </a:xfrm>
        </p:spPr>
        <p:txBody>
          <a:bodyPr>
            <a:normAutofit fontScale="25000" lnSpcReduction="20000"/>
          </a:bodyPr>
          <a:lstStyle/>
          <a:p>
            <a:pPr algn="just">
              <a:buNone/>
            </a:pPr>
            <a:r>
              <a:rPr lang="tr-TR" sz="12800" dirty="0" smtClean="0">
                <a:latin typeface="Arial" pitchFamily="34" charset="0"/>
                <a:cs typeface="Arial" pitchFamily="34" charset="0"/>
              </a:rPr>
              <a:t>4.2. </a:t>
            </a:r>
            <a:r>
              <a:rPr lang="tr-TR" sz="12800" i="1" dirty="0" smtClean="0">
                <a:latin typeface="Arial" pitchFamily="34" charset="0"/>
                <a:cs typeface="Arial" pitchFamily="34" charset="0"/>
              </a:rPr>
              <a:t>Sitrik Asit (E330)</a:t>
            </a:r>
          </a:p>
          <a:p>
            <a:pPr indent="0" algn="just">
              <a:buNone/>
            </a:pPr>
            <a:endParaRPr lang="tr-TR" sz="5900" dirty="0" smtClean="0">
              <a:latin typeface="Arial" pitchFamily="34" charset="0"/>
              <a:cs typeface="Arial" pitchFamily="34" charset="0"/>
            </a:endParaRPr>
          </a:p>
          <a:p>
            <a:pPr indent="0" algn="just">
              <a:buNone/>
            </a:pPr>
            <a:r>
              <a:rPr lang="tr-TR" sz="9600" b="1" u="sng" dirty="0" smtClean="0">
                <a:latin typeface="Arial" pitchFamily="34" charset="0"/>
                <a:cs typeface="Arial" pitchFamily="34" charset="0"/>
              </a:rPr>
              <a:t>Fonksiyonları:</a:t>
            </a:r>
            <a:r>
              <a:rPr lang="tr-TR" sz="9600" dirty="0" smtClean="0">
                <a:latin typeface="Arial" pitchFamily="34" charset="0"/>
                <a:cs typeface="Arial" pitchFamily="34" charset="0"/>
              </a:rPr>
              <a:t> Gazlı içeceklerde keskinliği sağlamak, lezzeti kuvvetlendirmek ve </a:t>
            </a:r>
            <a:r>
              <a:rPr lang="tr-TR" sz="9600" dirty="0" err="1" smtClean="0">
                <a:latin typeface="Arial" pitchFamily="34" charset="0"/>
                <a:cs typeface="Arial" pitchFamily="34" charset="0"/>
              </a:rPr>
              <a:t>şelat</a:t>
            </a:r>
            <a:r>
              <a:rPr lang="tr-TR" sz="9600" dirty="0" smtClean="0">
                <a:latin typeface="Arial" pitchFamily="34" charset="0"/>
                <a:cs typeface="Arial" pitchFamily="34" charset="0"/>
              </a:rPr>
              <a:t> oluşturmak amacıyla kullanılır. Reçel ve marmelatlarda </a:t>
            </a:r>
            <a:r>
              <a:rPr lang="tr-TR" sz="9600" dirty="0" err="1" smtClean="0">
                <a:latin typeface="Arial" pitchFamily="34" charset="0"/>
                <a:cs typeface="Arial" pitchFamily="34" charset="0"/>
              </a:rPr>
              <a:t>pH</a:t>
            </a:r>
            <a:r>
              <a:rPr lang="tr-TR" sz="9600" dirty="0" smtClean="0">
                <a:latin typeface="Arial" pitchFamily="34" charset="0"/>
                <a:cs typeface="Arial" pitchFamily="34" charset="0"/>
              </a:rPr>
              <a:t> kontrolü ve mayhoşluğu sağlamak, dondurulmuş et ürünlerinde </a:t>
            </a:r>
            <a:r>
              <a:rPr lang="tr-TR" sz="9600" dirty="0" err="1" smtClean="0">
                <a:latin typeface="Arial" pitchFamily="34" charset="0"/>
                <a:cs typeface="Arial" pitchFamily="34" charset="0"/>
              </a:rPr>
              <a:t>şelat</a:t>
            </a:r>
            <a:r>
              <a:rPr lang="tr-TR" sz="9600" dirty="0" smtClean="0">
                <a:latin typeface="Arial" pitchFamily="34" charset="0"/>
                <a:cs typeface="Arial" pitchFamily="34" charset="0"/>
              </a:rPr>
              <a:t> oluşturarak su tutma kapasitesini artırmak fonksiyonlarındandır. Yağlarda antioksidan </a:t>
            </a:r>
            <a:r>
              <a:rPr lang="tr-TR" sz="9600" dirty="0" err="1" smtClean="0">
                <a:latin typeface="Arial" pitchFamily="34" charset="0"/>
                <a:cs typeface="Arial" pitchFamily="34" charset="0"/>
              </a:rPr>
              <a:t>sinerjisti</a:t>
            </a:r>
            <a:r>
              <a:rPr lang="tr-TR" sz="9600" dirty="0" smtClean="0">
                <a:latin typeface="Arial" pitchFamily="34" charset="0"/>
                <a:cs typeface="Arial" pitchFamily="34" charset="0"/>
              </a:rPr>
              <a:t> olarak kullanılır. Ayrıca, konserve sebzelerde, süt ürünlerinde asitliği düzenleyici olarak tercih edilmektedir. Peynirde, asitliği düzenleyici olma özelliğinin yanında lezzet ve aroma geliştirme özelliği olduğu da bilinmektedir. Şaraplarda, çökelmeyi önlediği ve </a:t>
            </a:r>
            <a:r>
              <a:rPr lang="tr-TR" sz="9600" dirty="0" err="1" smtClean="0">
                <a:latin typeface="Arial" pitchFamily="34" charset="0"/>
                <a:cs typeface="Arial" pitchFamily="34" charset="0"/>
              </a:rPr>
              <a:t>oksidasyonu</a:t>
            </a:r>
            <a:r>
              <a:rPr lang="tr-TR" sz="9600" dirty="0" smtClean="0">
                <a:latin typeface="Arial" pitchFamily="34" charset="0"/>
                <a:cs typeface="Arial" pitchFamily="34" charset="0"/>
              </a:rPr>
              <a:t> engellediği saptanmıştır. Kesilmiş sebze ve meyvelerde bozulmayı azaltır. Ayrıca, gıdalarda </a:t>
            </a:r>
            <a:r>
              <a:rPr lang="tr-TR" sz="9600" dirty="0" err="1" smtClean="0">
                <a:latin typeface="Arial" pitchFamily="34" charset="0"/>
                <a:cs typeface="Arial" pitchFamily="34" charset="0"/>
              </a:rPr>
              <a:t>pH</a:t>
            </a:r>
            <a:r>
              <a:rPr lang="tr-TR" sz="9600" dirty="0" smtClean="0">
                <a:latin typeface="Arial" pitchFamily="34" charset="0"/>
                <a:cs typeface="Arial" pitchFamily="34" charset="0"/>
              </a:rPr>
              <a:t>’ </a:t>
            </a:r>
            <a:r>
              <a:rPr lang="tr-TR" sz="9600" dirty="0" err="1" smtClean="0">
                <a:latin typeface="Arial" pitchFamily="34" charset="0"/>
                <a:cs typeface="Arial" pitchFamily="34" charset="0"/>
              </a:rPr>
              <a:t>yı</a:t>
            </a:r>
            <a:r>
              <a:rPr lang="tr-TR" sz="9600" dirty="0" smtClean="0">
                <a:latin typeface="Arial" pitchFamily="34" charset="0"/>
                <a:cs typeface="Arial" pitchFamily="34" charset="0"/>
              </a:rPr>
              <a:t> düşürdüğü için koruyucu etkisi de vardır.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94122"/>
          </a:xfrm>
        </p:spPr>
        <p:txBody>
          <a:bodyPr>
            <a:normAutofit/>
          </a:bodyPr>
          <a:lstStyle/>
          <a:p>
            <a:pPr algn="just"/>
            <a:r>
              <a:rPr lang="tr-TR" sz="4000" dirty="0" smtClean="0">
                <a:latin typeface="Arial" pitchFamily="34" charset="0"/>
                <a:cs typeface="Arial" pitchFamily="34" charset="0"/>
              </a:rPr>
              <a:t>1. TANIM</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251520" y="1124744"/>
            <a:ext cx="8640960" cy="5328592"/>
          </a:xfrm>
        </p:spPr>
        <p:txBody>
          <a:bodyPr numCol="1" anchor="t">
            <a:noAutofit/>
          </a:bodyPr>
          <a:lstStyle/>
          <a:p>
            <a:pPr indent="0" algn="just">
              <a:buNone/>
            </a:pPr>
            <a:r>
              <a:rPr lang="tr-TR" sz="2400" dirty="0" smtClean="0">
                <a:latin typeface="Arial" pitchFamily="34" charset="0"/>
                <a:cs typeface="Arial" pitchFamily="34" charset="0"/>
              </a:rPr>
              <a:t>Asitliği düzenleyiciler, </a:t>
            </a:r>
          </a:p>
          <a:p>
            <a:pPr indent="0" algn="just">
              <a:buNone/>
            </a:pPr>
            <a:r>
              <a:rPr lang="tr-TR" sz="2400" dirty="0" smtClean="0">
                <a:latin typeface="Arial" pitchFamily="34" charset="0"/>
                <a:cs typeface="Arial" pitchFamily="34" charset="0"/>
              </a:rPr>
              <a:t>Uluslararası Gıda Kodeks Komisyonu tarafından,</a:t>
            </a:r>
          </a:p>
          <a:p>
            <a:pPr indent="0" algn="just">
              <a:buNone/>
            </a:pPr>
            <a:r>
              <a:rPr lang="tr-TR" sz="2400" i="1" dirty="0" smtClean="0">
                <a:latin typeface="Arial" pitchFamily="34" charset="0"/>
                <a:cs typeface="Arial" pitchFamily="34" charset="0"/>
              </a:rPr>
              <a:t>“gıdaların asitliğini veya bazlığını değiştiren veya kontrol  eden maddeler”</a:t>
            </a:r>
          </a:p>
          <a:p>
            <a:pPr indent="0" algn="just">
              <a:buNone/>
            </a:pPr>
            <a:r>
              <a:rPr lang="tr-TR" sz="2400" dirty="0" smtClean="0">
                <a:latin typeface="Arial" pitchFamily="34" charset="0"/>
                <a:cs typeface="Arial" pitchFamily="34" charset="0"/>
              </a:rPr>
              <a:t>Türk Gıda Kodeks’ inde ise, </a:t>
            </a:r>
          </a:p>
          <a:p>
            <a:pPr indent="0" algn="just">
              <a:buNone/>
            </a:pPr>
            <a:r>
              <a:rPr lang="tr-TR" sz="2400" i="1" dirty="0" smtClean="0">
                <a:latin typeface="Arial" pitchFamily="34" charset="0"/>
                <a:cs typeface="Arial" pitchFamily="34" charset="0"/>
              </a:rPr>
              <a:t> </a:t>
            </a:r>
            <a:r>
              <a:rPr lang="tr-TR" sz="2400" dirty="0" smtClean="0">
                <a:latin typeface="Arial" pitchFamily="34" charset="0"/>
                <a:cs typeface="Arial" pitchFamily="34" charset="0"/>
              </a:rPr>
              <a:t>Asitlik düzenleyiciler olarak geçer ve  </a:t>
            </a:r>
            <a:r>
              <a:rPr lang="tr-TR" sz="2400" i="1" dirty="0" smtClean="0">
                <a:latin typeface="Arial" pitchFamily="34" charset="0"/>
                <a:cs typeface="Arial" pitchFamily="34" charset="0"/>
              </a:rPr>
              <a:t>“gıdaların asitlik veya alkaliliğini değiştiren veya kontrol eden maddeler” </a:t>
            </a:r>
            <a:r>
              <a:rPr lang="tr-TR" sz="2400" dirty="0" smtClean="0">
                <a:latin typeface="Arial" pitchFamily="34" charset="0"/>
                <a:cs typeface="Arial" pitchFamily="34" charset="0"/>
              </a:rPr>
              <a:t>olarak tanımlandırılmıştır. </a:t>
            </a:r>
          </a:p>
          <a:p>
            <a:pPr indent="0" algn="just">
              <a:buNone/>
            </a:pPr>
            <a:r>
              <a:rPr lang="tr-TR" sz="2400" dirty="0" smtClean="0">
                <a:latin typeface="Arial" pitchFamily="34" charset="0"/>
                <a:cs typeface="Arial" pitchFamily="34" charset="0"/>
              </a:rPr>
              <a:t>Gıdanın sadece asitliğini arttıran ve ekşi tat oluşumunu sağlayan maddeler ise</a:t>
            </a:r>
            <a:r>
              <a:rPr lang="tr-TR" sz="2400" i="1" dirty="0" smtClean="0">
                <a:latin typeface="Arial" pitchFamily="34" charset="0"/>
                <a:cs typeface="Arial" pitchFamily="34" charset="0"/>
              </a:rPr>
              <a:t> “asitlendirici</a:t>
            </a:r>
            <a:r>
              <a:rPr lang="tr-TR" sz="2400" dirty="0" smtClean="0">
                <a:latin typeface="Arial" pitchFamily="34" charset="0"/>
                <a:cs typeface="Arial" pitchFamily="34" charset="0"/>
              </a:rPr>
              <a:t>” olarak adlandırılmıştır.</a:t>
            </a:r>
          </a:p>
          <a:p>
            <a:pPr indent="0" algn="just">
              <a:buNone/>
            </a:pPr>
            <a:r>
              <a:rPr lang="tr-TR" sz="2400" dirty="0" smtClean="0">
                <a:latin typeface="Arial" pitchFamily="34" charset="0"/>
                <a:cs typeface="Arial" pitchFamily="34" charset="0"/>
              </a:rPr>
              <a:t>Asitliği düzenleyiciler, farklı kaynaklarda </a:t>
            </a:r>
            <a:r>
              <a:rPr lang="tr-TR" sz="2400" i="1" dirty="0" smtClean="0">
                <a:latin typeface="Arial" pitchFamily="34" charset="0"/>
                <a:cs typeface="Arial" pitchFamily="34" charset="0"/>
              </a:rPr>
              <a:t>“tamponlama ajanı”, “</a:t>
            </a:r>
            <a:r>
              <a:rPr lang="tr-TR" sz="2400" i="1" dirty="0" err="1" smtClean="0">
                <a:latin typeface="Arial" pitchFamily="34" charset="0"/>
                <a:cs typeface="Arial" pitchFamily="34" charset="0"/>
              </a:rPr>
              <a:t>pH</a:t>
            </a:r>
            <a:r>
              <a:rPr lang="tr-TR" sz="2400" i="1" dirty="0" smtClean="0">
                <a:latin typeface="Arial" pitchFamily="34" charset="0"/>
                <a:cs typeface="Arial" pitchFamily="34" charset="0"/>
              </a:rPr>
              <a:t> ajanı”, “</a:t>
            </a:r>
            <a:r>
              <a:rPr lang="tr-TR" sz="2400" i="1" dirty="0" err="1" smtClean="0">
                <a:latin typeface="Arial" pitchFamily="34" charset="0"/>
                <a:cs typeface="Arial" pitchFamily="34" charset="0"/>
              </a:rPr>
              <a:t>asidulant</a:t>
            </a:r>
            <a:r>
              <a:rPr lang="tr-TR" sz="2400" i="1" dirty="0" smtClean="0">
                <a:latin typeface="Arial" pitchFamily="34" charset="0"/>
                <a:cs typeface="Arial" pitchFamily="34" charset="0"/>
              </a:rPr>
              <a:t>” </a:t>
            </a:r>
            <a:r>
              <a:rPr lang="tr-TR" sz="2400" dirty="0" smtClean="0">
                <a:latin typeface="Arial" pitchFamily="34" charset="0"/>
                <a:cs typeface="Arial" pitchFamily="34" charset="0"/>
              </a:rPr>
              <a:t>olarak da isimlendirilmiştir.</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467544" y="1484784"/>
            <a:ext cx="8229600" cy="5040560"/>
          </a:xfrm>
        </p:spPr>
        <p:txBody>
          <a:bodyPr>
            <a:normAutofit fontScale="40000" lnSpcReduction="20000"/>
          </a:bodyPr>
          <a:lstStyle/>
          <a:p>
            <a:pPr algn="just">
              <a:buNone/>
            </a:pPr>
            <a:r>
              <a:rPr lang="tr-TR" sz="7600" dirty="0" smtClean="0">
                <a:latin typeface="Arial" pitchFamily="34" charset="0"/>
                <a:cs typeface="Arial" pitchFamily="34" charset="0"/>
              </a:rPr>
              <a:t> </a:t>
            </a:r>
            <a:r>
              <a:rPr lang="tr-TR" sz="8000" dirty="0" smtClean="0">
                <a:latin typeface="Arial" pitchFamily="34" charset="0"/>
                <a:cs typeface="Arial" pitchFamily="34" charset="0"/>
              </a:rPr>
              <a:t>4.3. </a:t>
            </a:r>
            <a:r>
              <a:rPr lang="tr-TR" sz="8000" i="1" dirty="0" smtClean="0">
                <a:latin typeface="Arial" pitchFamily="34" charset="0"/>
                <a:cs typeface="Arial" pitchFamily="34" charset="0"/>
              </a:rPr>
              <a:t>Malik Asit (E296)</a:t>
            </a:r>
          </a:p>
          <a:p>
            <a:pPr indent="0" algn="just">
              <a:buNone/>
            </a:pPr>
            <a:endParaRPr lang="tr-TR" sz="6000" i="1" dirty="0" smtClean="0">
              <a:latin typeface="Arial" pitchFamily="34" charset="0"/>
              <a:cs typeface="Arial" pitchFamily="34" charset="0"/>
            </a:endParaRPr>
          </a:p>
          <a:p>
            <a:pPr indent="0" algn="just">
              <a:buNone/>
            </a:pPr>
            <a:r>
              <a:rPr lang="tr-TR" sz="6000" dirty="0" smtClean="0">
                <a:latin typeface="Arial" pitchFamily="34" charset="0"/>
                <a:cs typeface="Arial" pitchFamily="34" charset="0"/>
              </a:rPr>
              <a:t>Malik asit, mayhoş ve sitrik asitle kıyaslandığında daha az keskin asidik bir tada sahip bir asitliği düzenleyici </a:t>
            </a:r>
          </a:p>
          <a:p>
            <a:pPr indent="0" algn="just">
              <a:buNone/>
            </a:pPr>
            <a:r>
              <a:rPr lang="tr-TR" sz="6000" dirty="0" smtClean="0">
                <a:latin typeface="Arial" pitchFamily="34" charset="0"/>
                <a:cs typeface="Arial" pitchFamily="34" charset="0"/>
              </a:rPr>
              <a:t>olarak bilinmektedir.</a:t>
            </a:r>
          </a:p>
          <a:p>
            <a:pPr indent="0" algn="just">
              <a:buNone/>
            </a:pPr>
            <a:endParaRPr lang="tr-TR" sz="6000" dirty="0" smtClean="0">
              <a:latin typeface="Arial" pitchFamily="34" charset="0"/>
              <a:cs typeface="Arial" pitchFamily="34" charset="0"/>
            </a:endParaRPr>
          </a:p>
          <a:p>
            <a:pPr indent="0" algn="just">
              <a:buNone/>
            </a:pPr>
            <a:r>
              <a:rPr lang="tr-TR" sz="6000" b="1" u="sng" dirty="0" smtClean="0">
                <a:latin typeface="Arial" pitchFamily="34" charset="0"/>
                <a:cs typeface="Arial" pitchFamily="34" charset="0"/>
              </a:rPr>
              <a:t>Formülü:</a:t>
            </a:r>
            <a:r>
              <a:rPr lang="tr-TR" sz="6000" dirty="0" smtClean="0">
                <a:latin typeface="Arial" pitchFamily="34" charset="0"/>
                <a:cs typeface="Arial" pitchFamily="34" charset="0"/>
              </a:rPr>
              <a:t> C</a:t>
            </a:r>
            <a:r>
              <a:rPr lang="tr-TR" sz="6000" baseline="-25000" dirty="0" smtClean="0">
                <a:latin typeface="Arial" pitchFamily="34" charset="0"/>
                <a:cs typeface="Arial" pitchFamily="34" charset="0"/>
              </a:rPr>
              <a:t>4</a:t>
            </a:r>
            <a:r>
              <a:rPr lang="tr-TR" sz="6000" dirty="0" smtClean="0">
                <a:latin typeface="Arial" pitchFamily="34" charset="0"/>
                <a:cs typeface="Arial" pitchFamily="34" charset="0"/>
              </a:rPr>
              <a:t>H</a:t>
            </a:r>
            <a:r>
              <a:rPr lang="tr-TR" sz="6000" baseline="-25000" dirty="0" smtClean="0">
                <a:latin typeface="Arial" pitchFamily="34" charset="0"/>
                <a:cs typeface="Arial" pitchFamily="34" charset="0"/>
              </a:rPr>
              <a:t>6</a:t>
            </a:r>
            <a:r>
              <a:rPr lang="tr-TR" sz="6000" dirty="0" smtClean="0">
                <a:latin typeface="Arial" pitchFamily="34" charset="0"/>
                <a:cs typeface="Arial" pitchFamily="34" charset="0"/>
              </a:rPr>
              <a:t>O</a:t>
            </a:r>
            <a:r>
              <a:rPr lang="tr-TR" sz="6000" baseline="-25000" dirty="0" smtClean="0">
                <a:latin typeface="Arial" pitchFamily="34" charset="0"/>
                <a:cs typeface="Arial" pitchFamily="34" charset="0"/>
              </a:rPr>
              <a:t>5</a:t>
            </a:r>
          </a:p>
          <a:p>
            <a:pPr indent="0" algn="just">
              <a:buNone/>
            </a:pPr>
            <a:endParaRPr lang="tr-TR" sz="6000" u="sng" baseline="-25000" dirty="0" smtClean="0">
              <a:latin typeface="Arial" pitchFamily="34" charset="0"/>
              <a:cs typeface="Arial" pitchFamily="34" charset="0"/>
            </a:endParaRPr>
          </a:p>
          <a:p>
            <a:pPr indent="0" algn="just">
              <a:buNone/>
            </a:pPr>
            <a:r>
              <a:rPr lang="tr-TR" sz="6000" b="1" u="sng" dirty="0" smtClean="0">
                <a:latin typeface="Arial" pitchFamily="34" charset="0"/>
                <a:cs typeface="Arial" pitchFamily="34" charset="0"/>
              </a:rPr>
              <a:t>Kaynakları:</a:t>
            </a:r>
            <a:r>
              <a:rPr lang="tr-TR" sz="6000" dirty="0" smtClean="0">
                <a:latin typeface="Arial" pitchFamily="34" charset="0"/>
                <a:cs typeface="Arial" pitchFamily="34" charset="0"/>
              </a:rPr>
              <a:t> Doğal olarak elma, kayısı, muz, kiraz, portakal kabuğu, üzüm, şeftali, armut, erik, brokoli, havuç, taze fasulye ve patateste bulunur. Ayrıca endüstriyel olarak </a:t>
            </a:r>
            <a:r>
              <a:rPr lang="tr-TR" sz="6000" dirty="0" err="1" smtClean="0">
                <a:latin typeface="Arial" pitchFamily="34" charset="0"/>
                <a:cs typeface="Arial" pitchFamily="34" charset="0"/>
              </a:rPr>
              <a:t>maleik</a:t>
            </a:r>
            <a:r>
              <a:rPr lang="tr-TR" sz="6000" dirty="0" smtClean="0">
                <a:latin typeface="Arial" pitchFamily="34" charset="0"/>
                <a:cs typeface="Arial" pitchFamily="34" charset="0"/>
              </a:rPr>
              <a:t> ve </a:t>
            </a:r>
            <a:r>
              <a:rPr lang="tr-TR" sz="6000" dirty="0" err="1" smtClean="0">
                <a:latin typeface="Arial" pitchFamily="34" charset="0"/>
                <a:cs typeface="Arial" pitchFamily="34" charset="0"/>
              </a:rPr>
              <a:t>fumarik</a:t>
            </a:r>
            <a:r>
              <a:rPr lang="tr-TR" sz="6000" dirty="0" smtClean="0">
                <a:latin typeface="Arial" pitchFamily="34" charset="0"/>
                <a:cs typeface="Arial" pitchFamily="34" charset="0"/>
              </a:rPr>
              <a:t> asitlerin katalizör varlığında </a:t>
            </a:r>
            <a:r>
              <a:rPr lang="tr-TR" sz="6000" dirty="0" err="1" smtClean="0">
                <a:latin typeface="Arial" pitchFamily="34" charset="0"/>
                <a:cs typeface="Arial" pitchFamily="34" charset="0"/>
              </a:rPr>
              <a:t>hidrate</a:t>
            </a:r>
            <a:r>
              <a:rPr lang="tr-TR" sz="6000" dirty="0" smtClean="0">
                <a:latin typeface="Arial" pitchFamily="34" charset="0"/>
                <a:cs typeface="Arial" pitchFamily="34" charset="0"/>
              </a:rPr>
              <a:t> edilmesiyle de sentezlenir.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395536" y="1196752"/>
            <a:ext cx="8229600" cy="5400600"/>
          </a:xfrm>
        </p:spPr>
        <p:txBody>
          <a:bodyPr>
            <a:normAutofit fontScale="32500" lnSpcReduction="20000"/>
          </a:bodyPr>
          <a:lstStyle/>
          <a:p>
            <a:pPr algn="just">
              <a:buNone/>
            </a:pPr>
            <a:r>
              <a:rPr lang="tr-TR" dirty="0" smtClean="0">
                <a:latin typeface="Arial" pitchFamily="34" charset="0"/>
                <a:cs typeface="Arial" pitchFamily="34" charset="0"/>
              </a:rPr>
              <a:t> </a:t>
            </a:r>
          </a:p>
          <a:p>
            <a:pPr algn="just">
              <a:buNone/>
            </a:pPr>
            <a:r>
              <a:rPr lang="tr-TR" sz="9800" dirty="0" smtClean="0">
                <a:latin typeface="Arial" pitchFamily="34" charset="0"/>
                <a:cs typeface="Arial" pitchFamily="34" charset="0"/>
              </a:rPr>
              <a:t>4.3. </a:t>
            </a:r>
            <a:r>
              <a:rPr lang="tr-TR" sz="9800" i="1" dirty="0" smtClean="0">
                <a:latin typeface="Arial" pitchFamily="34" charset="0"/>
                <a:cs typeface="Arial" pitchFamily="34" charset="0"/>
              </a:rPr>
              <a:t>Malik Asit (E296)</a:t>
            </a:r>
          </a:p>
          <a:p>
            <a:pPr indent="0" algn="just">
              <a:buNone/>
            </a:pPr>
            <a:endParaRPr lang="tr-TR" sz="7400" i="1" dirty="0" smtClean="0">
              <a:latin typeface="Arial" pitchFamily="34" charset="0"/>
              <a:cs typeface="Arial" pitchFamily="34" charset="0"/>
            </a:endParaRPr>
          </a:p>
          <a:p>
            <a:pPr indent="0" algn="just">
              <a:buNone/>
            </a:pPr>
            <a:r>
              <a:rPr lang="tr-TR" sz="7400" b="1" u="sng" dirty="0" smtClean="0">
                <a:latin typeface="Arial" pitchFamily="34" charset="0"/>
                <a:cs typeface="Arial" pitchFamily="34" charset="0"/>
              </a:rPr>
              <a:t>Kullanım Alanları</a:t>
            </a:r>
            <a:r>
              <a:rPr lang="tr-TR" sz="7400" b="1" dirty="0" smtClean="0">
                <a:latin typeface="Arial" pitchFamily="34" charset="0"/>
                <a:cs typeface="Arial" pitchFamily="34" charset="0"/>
              </a:rPr>
              <a:t>: </a:t>
            </a:r>
            <a:r>
              <a:rPr lang="tr-TR" sz="7400" dirty="0" smtClean="0">
                <a:latin typeface="Arial" pitchFamily="34" charset="0"/>
                <a:cs typeface="Arial" pitchFamily="34" charset="0"/>
              </a:rPr>
              <a:t>Meyve Suları, spor içecekleri, rafine şekerler, sakızlar, şerbetler, reçeller, meyve sosları ve soyulmuş patates ürünleri</a:t>
            </a:r>
          </a:p>
          <a:p>
            <a:pPr indent="0" algn="just">
              <a:buNone/>
            </a:pPr>
            <a:endParaRPr lang="tr-TR" sz="7400" dirty="0" smtClean="0">
              <a:latin typeface="Arial" pitchFamily="34" charset="0"/>
              <a:cs typeface="Arial" pitchFamily="34" charset="0"/>
            </a:endParaRPr>
          </a:p>
          <a:p>
            <a:pPr indent="0" algn="just">
              <a:buNone/>
            </a:pPr>
            <a:r>
              <a:rPr lang="tr-TR" sz="7400" b="1" u="sng" dirty="0" smtClean="0">
                <a:latin typeface="Arial" pitchFamily="34" charset="0"/>
                <a:cs typeface="Arial" pitchFamily="34" charset="0"/>
              </a:rPr>
              <a:t>Fonksiyonları</a:t>
            </a:r>
            <a:r>
              <a:rPr lang="tr-TR" sz="7400" dirty="0" smtClean="0">
                <a:latin typeface="Arial" pitchFamily="34" charset="0"/>
                <a:cs typeface="Arial" pitchFamily="34" charset="0"/>
              </a:rPr>
              <a:t>: Meyve sularında asitliği düzenleyici ve rengi stabilize etmek için kullanılır. Şaraplarda </a:t>
            </a:r>
            <a:r>
              <a:rPr lang="tr-TR" sz="7400" dirty="0" err="1" smtClean="0">
                <a:latin typeface="Arial" pitchFamily="34" charset="0"/>
                <a:cs typeface="Arial" pitchFamily="34" charset="0"/>
              </a:rPr>
              <a:t>şelat</a:t>
            </a:r>
            <a:r>
              <a:rPr lang="tr-TR" sz="7400" dirty="0" smtClean="0">
                <a:latin typeface="Arial" pitchFamily="34" charset="0"/>
                <a:cs typeface="Arial" pitchFamily="34" charset="0"/>
              </a:rPr>
              <a:t> iyonlarını aza indirgemek için kullanılır. Diğer asitliği düzenleyicilerden daha düşük erime noktasına sahip olduğu için sert şeker üretiminde kullanılır. Diğer asitliği düzenleyicilerle </a:t>
            </a:r>
            <a:r>
              <a:rPr lang="tr-TR" sz="7400" dirty="0" err="1" smtClean="0">
                <a:latin typeface="Arial" pitchFamily="34" charset="0"/>
                <a:cs typeface="Arial" pitchFamily="34" charset="0"/>
              </a:rPr>
              <a:t>sinerjistik</a:t>
            </a:r>
            <a:r>
              <a:rPr lang="tr-TR" sz="7400" dirty="0" smtClean="0">
                <a:latin typeface="Arial" pitchFamily="34" charset="0"/>
                <a:cs typeface="Arial" pitchFamily="34" charset="0"/>
              </a:rPr>
              <a:t> etki gösterir.</a:t>
            </a:r>
          </a:p>
          <a:p>
            <a:pPr algn="just">
              <a:buNone/>
            </a:pPr>
            <a:endParaRPr lang="tr-TR" i="1" dirty="0" smtClean="0">
              <a:latin typeface="Arial" pitchFamily="34" charset="0"/>
              <a:cs typeface="Arial" pitchFamily="34" charset="0"/>
            </a:endParaRPr>
          </a:p>
          <a:p>
            <a:pPr algn="just">
              <a:buNone/>
            </a:pPr>
            <a:endParaRPr lang="tr-TR" i="1" dirty="0" smtClean="0">
              <a:latin typeface="Arial" pitchFamily="34" charset="0"/>
              <a:cs typeface="Arial" pitchFamily="34" charset="0"/>
            </a:endParaRPr>
          </a:p>
          <a:p>
            <a:pPr algn="just">
              <a:buNone/>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395536" y="1124744"/>
            <a:ext cx="8229600" cy="5733256"/>
          </a:xfrm>
        </p:spPr>
        <p:txBody>
          <a:bodyPr>
            <a:normAutofit fontScale="25000" lnSpcReduction="20000"/>
          </a:bodyPr>
          <a:lstStyle/>
          <a:p>
            <a:pPr algn="just">
              <a:buNone/>
            </a:pPr>
            <a:r>
              <a:rPr lang="tr-TR" sz="12800" dirty="0" smtClean="0">
                <a:latin typeface="Arial" pitchFamily="34" charset="0"/>
                <a:cs typeface="Arial" pitchFamily="34" charset="0"/>
              </a:rPr>
              <a:t> </a:t>
            </a:r>
          </a:p>
          <a:p>
            <a:pPr algn="just">
              <a:buNone/>
            </a:pPr>
            <a:r>
              <a:rPr lang="tr-TR" sz="12800" dirty="0" smtClean="0">
                <a:latin typeface="Arial" pitchFamily="34" charset="0"/>
                <a:cs typeface="Arial" pitchFamily="34" charset="0"/>
              </a:rPr>
              <a:t>4.4. </a:t>
            </a:r>
            <a:r>
              <a:rPr lang="tr-TR" sz="12800" i="1" dirty="0" smtClean="0">
                <a:latin typeface="Arial" pitchFamily="34" charset="0"/>
                <a:cs typeface="Arial" pitchFamily="34" charset="0"/>
              </a:rPr>
              <a:t>Laktik Asit (E270)</a:t>
            </a:r>
          </a:p>
          <a:p>
            <a:pPr algn="just">
              <a:buNone/>
            </a:pPr>
            <a:endParaRPr lang="tr-TR" sz="12800" i="1" dirty="0" smtClean="0">
              <a:latin typeface="Arial" pitchFamily="34" charset="0"/>
              <a:cs typeface="Arial" pitchFamily="34" charset="0"/>
            </a:endParaRPr>
          </a:p>
          <a:p>
            <a:pPr indent="0" algn="just">
              <a:buNone/>
            </a:pPr>
            <a:r>
              <a:rPr lang="tr-TR" sz="9600" dirty="0" smtClean="0">
                <a:latin typeface="Arial" pitchFamily="34" charset="0"/>
                <a:cs typeface="Arial" pitchFamily="34" charset="0"/>
              </a:rPr>
              <a:t>Gıdalarda ilk kullanılan asitliği düzenleyicilerden</a:t>
            </a:r>
          </a:p>
          <a:p>
            <a:pPr indent="0" algn="just">
              <a:buNone/>
            </a:pPr>
            <a:r>
              <a:rPr lang="tr-TR" sz="9600" dirty="0" smtClean="0">
                <a:latin typeface="Arial" pitchFamily="34" charset="0"/>
                <a:cs typeface="Arial" pitchFamily="34" charset="0"/>
              </a:rPr>
              <a:t>biridir. Yaygın kullanım alanına sahiptir. Diğer</a:t>
            </a:r>
          </a:p>
          <a:p>
            <a:pPr indent="0" algn="just">
              <a:buNone/>
            </a:pPr>
            <a:r>
              <a:rPr lang="tr-TR" sz="9600" dirty="0" smtClean="0">
                <a:latin typeface="Arial" pitchFamily="34" charset="0"/>
                <a:cs typeface="Arial" pitchFamily="34" charset="0"/>
              </a:rPr>
              <a:t>asitlerden farklı olarak viskoz ve uçucu olmayan bir</a:t>
            </a:r>
          </a:p>
          <a:p>
            <a:pPr indent="0" algn="just">
              <a:buNone/>
            </a:pPr>
            <a:r>
              <a:rPr lang="tr-TR" sz="9600" dirty="0" smtClean="0">
                <a:latin typeface="Arial" pitchFamily="34" charset="0"/>
                <a:cs typeface="Arial" pitchFamily="34" charset="0"/>
              </a:rPr>
              <a:t>sıvıdır. Suda çözünürlüğü yüksektir. Ayrıca sulu</a:t>
            </a:r>
          </a:p>
          <a:p>
            <a:pPr indent="0" algn="just">
              <a:buNone/>
            </a:pPr>
            <a:r>
              <a:rPr lang="tr-TR" sz="9600" dirty="0" smtClean="0">
                <a:latin typeface="Arial" pitchFamily="34" charset="0"/>
                <a:cs typeface="Arial" pitchFamily="34" charset="0"/>
              </a:rPr>
              <a:t>çözeltide </a:t>
            </a:r>
            <a:r>
              <a:rPr lang="tr-TR" sz="9600" dirty="0" err="1" smtClean="0">
                <a:latin typeface="Arial" pitchFamily="34" charset="0"/>
                <a:cs typeface="Arial" pitchFamily="34" charset="0"/>
              </a:rPr>
              <a:t>esterifikasyona</a:t>
            </a:r>
            <a:r>
              <a:rPr lang="tr-TR" sz="9600" dirty="0" smtClean="0">
                <a:latin typeface="Arial" pitchFamily="34" charset="0"/>
                <a:cs typeface="Arial" pitchFamily="34" charset="0"/>
              </a:rPr>
              <a:t> uğrar.</a:t>
            </a:r>
          </a:p>
          <a:p>
            <a:pPr indent="0" algn="just">
              <a:buNone/>
            </a:pPr>
            <a:endParaRPr lang="tr-TR" sz="9600" dirty="0" smtClean="0">
              <a:latin typeface="Arial" pitchFamily="34" charset="0"/>
              <a:cs typeface="Arial" pitchFamily="34" charset="0"/>
            </a:endParaRPr>
          </a:p>
          <a:p>
            <a:pPr indent="0" algn="just">
              <a:buNone/>
            </a:pPr>
            <a:r>
              <a:rPr lang="tr-TR" sz="9600" b="1" u="sng" dirty="0" smtClean="0">
                <a:latin typeface="Arial" pitchFamily="34" charset="0"/>
                <a:cs typeface="Arial" pitchFamily="34" charset="0"/>
              </a:rPr>
              <a:t>Formülü</a:t>
            </a:r>
            <a:r>
              <a:rPr lang="tr-TR" sz="9600" b="1" dirty="0" smtClean="0">
                <a:latin typeface="Arial" pitchFamily="34" charset="0"/>
                <a:cs typeface="Arial" pitchFamily="34" charset="0"/>
              </a:rPr>
              <a:t>: </a:t>
            </a:r>
            <a:r>
              <a:rPr lang="tr-TR" sz="9600" dirty="0" smtClean="0">
                <a:latin typeface="Arial" pitchFamily="34" charset="0"/>
                <a:cs typeface="Arial" pitchFamily="34" charset="0"/>
              </a:rPr>
              <a:t>C</a:t>
            </a:r>
            <a:r>
              <a:rPr lang="tr-TR" sz="9600" baseline="-25000" dirty="0" smtClean="0">
                <a:latin typeface="Arial" pitchFamily="34" charset="0"/>
                <a:cs typeface="Arial" pitchFamily="34" charset="0"/>
              </a:rPr>
              <a:t>3</a:t>
            </a:r>
            <a:r>
              <a:rPr lang="tr-TR" sz="9600" dirty="0" smtClean="0">
                <a:latin typeface="Arial" pitchFamily="34" charset="0"/>
                <a:cs typeface="Arial" pitchFamily="34" charset="0"/>
              </a:rPr>
              <a:t>H</a:t>
            </a:r>
            <a:r>
              <a:rPr lang="tr-TR" sz="9600" baseline="-25000" dirty="0" smtClean="0">
                <a:latin typeface="Arial" pitchFamily="34" charset="0"/>
                <a:cs typeface="Arial" pitchFamily="34" charset="0"/>
              </a:rPr>
              <a:t>6</a:t>
            </a:r>
            <a:r>
              <a:rPr lang="tr-TR" sz="9600" dirty="0" smtClean="0">
                <a:latin typeface="Arial" pitchFamily="34" charset="0"/>
                <a:cs typeface="Arial" pitchFamily="34" charset="0"/>
              </a:rPr>
              <a:t>O</a:t>
            </a:r>
            <a:r>
              <a:rPr lang="tr-TR" sz="9600" baseline="-25000" dirty="0" smtClean="0">
                <a:latin typeface="Arial" pitchFamily="34" charset="0"/>
                <a:cs typeface="Arial" pitchFamily="34" charset="0"/>
              </a:rPr>
              <a:t>3</a:t>
            </a:r>
          </a:p>
          <a:p>
            <a:pPr indent="0" algn="just">
              <a:buNone/>
            </a:pPr>
            <a:endParaRPr lang="tr-TR" sz="9600" baseline="-25000" dirty="0" smtClean="0">
              <a:latin typeface="Arial" pitchFamily="34" charset="0"/>
              <a:cs typeface="Arial" pitchFamily="34" charset="0"/>
            </a:endParaRPr>
          </a:p>
          <a:p>
            <a:pPr indent="0" algn="just">
              <a:buNone/>
            </a:pPr>
            <a:r>
              <a:rPr lang="tr-TR" sz="9600" b="1" u="sng" dirty="0" smtClean="0">
                <a:latin typeface="Arial" pitchFamily="34" charset="0"/>
                <a:cs typeface="Arial" pitchFamily="34" charset="0"/>
              </a:rPr>
              <a:t>Kaynakları</a:t>
            </a:r>
            <a:r>
              <a:rPr lang="tr-TR" sz="9600" b="1" dirty="0" smtClean="0">
                <a:latin typeface="Arial" pitchFamily="34" charset="0"/>
                <a:cs typeface="Arial" pitchFamily="34" charset="0"/>
              </a:rPr>
              <a:t>: </a:t>
            </a:r>
            <a:r>
              <a:rPr lang="tr-TR" sz="9600" dirty="0" smtClean="0">
                <a:latin typeface="Arial" pitchFamily="34" charset="0"/>
                <a:cs typeface="Arial" pitchFamily="34" charset="0"/>
              </a:rPr>
              <a:t>Ticari laktik asit, sentetik olarak </a:t>
            </a:r>
            <a:r>
              <a:rPr lang="tr-TR" sz="9600" dirty="0" err="1" smtClean="0">
                <a:latin typeface="Arial" pitchFamily="34" charset="0"/>
                <a:cs typeface="Arial" pitchFamily="34" charset="0"/>
              </a:rPr>
              <a:t>laktonitrilin</a:t>
            </a:r>
            <a:r>
              <a:rPr lang="tr-TR" sz="9600" dirty="0" smtClean="0">
                <a:latin typeface="Arial" pitchFamily="34" charset="0"/>
                <a:cs typeface="Arial" pitchFamily="34" charset="0"/>
              </a:rPr>
              <a:t> hidroliziyle elde edilir. Doğal laktik asit, ticari olarak şeker veya glikozun fermantasyonuyla üretilir. Süt ürünlerinde bulunur fakat ticari olarak satılamaz.</a:t>
            </a:r>
          </a:p>
          <a:p>
            <a:pPr algn="just">
              <a:buNone/>
            </a:pPr>
            <a:r>
              <a:rPr lang="tr-TR" sz="11200" baseline="-25000" dirty="0" smtClean="0">
                <a:latin typeface="Arial" pitchFamily="34" charset="0"/>
                <a:cs typeface="Arial" pitchFamily="34" charset="0"/>
              </a:rPr>
              <a:t> </a:t>
            </a:r>
          </a:p>
          <a:p>
            <a:pPr algn="just">
              <a:buNone/>
            </a:pPr>
            <a:endParaRPr lang="tr-TR" sz="12800" i="1" dirty="0" smtClean="0">
              <a:latin typeface="Arial" pitchFamily="34" charset="0"/>
              <a:cs typeface="Arial" pitchFamily="34" charset="0"/>
            </a:endParaRPr>
          </a:p>
          <a:p>
            <a:pPr algn="just">
              <a:buNone/>
            </a:pPr>
            <a:r>
              <a:rPr lang="tr-TR" sz="11200" dirty="0" smtClean="0">
                <a:latin typeface="Arial" pitchFamily="34" charset="0"/>
                <a:cs typeface="Arial" pitchFamily="34" charset="0"/>
              </a:rPr>
              <a:t>   </a:t>
            </a:r>
            <a:endParaRPr lang="tr-TR" i="1" dirty="0" smtClean="0">
              <a:latin typeface="Arial" pitchFamily="34" charset="0"/>
              <a:cs typeface="Arial" pitchFamily="34" charset="0"/>
            </a:endParaRPr>
          </a:p>
          <a:p>
            <a:pPr algn="just">
              <a:buNone/>
            </a:pPr>
            <a:endParaRPr lang="tr-TR" i="1" dirty="0" smtClean="0">
              <a:latin typeface="Arial" pitchFamily="34" charset="0"/>
              <a:cs typeface="Arial" pitchFamily="34" charset="0"/>
            </a:endParaRPr>
          </a:p>
          <a:p>
            <a:pPr algn="just">
              <a:buNone/>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395536" y="1196752"/>
            <a:ext cx="8229600" cy="5400600"/>
          </a:xfrm>
        </p:spPr>
        <p:txBody>
          <a:bodyPr>
            <a:normAutofit fontScale="25000" lnSpcReduction="20000"/>
          </a:bodyPr>
          <a:lstStyle/>
          <a:p>
            <a:pPr algn="just">
              <a:buNone/>
            </a:pPr>
            <a:r>
              <a:rPr lang="tr-TR" dirty="0" smtClean="0">
                <a:latin typeface="Arial" pitchFamily="34" charset="0"/>
                <a:cs typeface="Arial" pitchFamily="34" charset="0"/>
              </a:rPr>
              <a:t> </a:t>
            </a:r>
          </a:p>
          <a:p>
            <a:pPr>
              <a:buNone/>
            </a:pPr>
            <a:r>
              <a:rPr lang="tr-TR" sz="12800" dirty="0" smtClean="0">
                <a:latin typeface="Arial" pitchFamily="34" charset="0"/>
                <a:cs typeface="Arial" pitchFamily="34" charset="0"/>
              </a:rPr>
              <a:t>4.4. </a:t>
            </a:r>
            <a:r>
              <a:rPr lang="tr-TR" sz="12800" i="1" dirty="0" smtClean="0">
                <a:latin typeface="Arial" pitchFamily="34" charset="0"/>
                <a:cs typeface="Arial" pitchFamily="34" charset="0"/>
              </a:rPr>
              <a:t>Laktik Asit (E270)</a:t>
            </a:r>
          </a:p>
          <a:p>
            <a:pPr>
              <a:buNone/>
            </a:pPr>
            <a:r>
              <a:rPr lang="tr-TR" sz="11200" dirty="0" smtClean="0">
                <a:latin typeface="Arial" pitchFamily="34" charset="0"/>
                <a:cs typeface="Arial" pitchFamily="34" charset="0"/>
              </a:rPr>
              <a:t>    </a:t>
            </a:r>
            <a:endParaRPr lang="tr-TR" sz="9600" b="1" dirty="0" smtClean="0">
              <a:latin typeface="Arial" pitchFamily="34" charset="0"/>
              <a:cs typeface="Arial" pitchFamily="34" charset="0"/>
            </a:endParaRPr>
          </a:p>
          <a:p>
            <a:pPr indent="0" algn="just">
              <a:buNone/>
            </a:pPr>
            <a:r>
              <a:rPr lang="tr-TR" sz="9600" b="1" u="sng" dirty="0" smtClean="0">
                <a:latin typeface="Arial" pitchFamily="34" charset="0"/>
                <a:cs typeface="Arial" pitchFamily="34" charset="0"/>
              </a:rPr>
              <a:t>Kullanım Alanları</a:t>
            </a:r>
            <a:r>
              <a:rPr lang="tr-TR" sz="9600" b="1" dirty="0" smtClean="0">
                <a:latin typeface="Arial" pitchFamily="34" charset="0"/>
                <a:cs typeface="Arial" pitchFamily="34" charset="0"/>
              </a:rPr>
              <a:t>: </a:t>
            </a:r>
            <a:r>
              <a:rPr lang="tr-TR" sz="9600" dirty="0" smtClean="0">
                <a:latin typeface="Arial" pitchFamily="34" charset="0"/>
                <a:cs typeface="Arial" pitchFamily="34" charset="0"/>
              </a:rPr>
              <a:t>Süt ve ürünleri (işlenmiş peynirler, </a:t>
            </a:r>
            <a:r>
              <a:rPr lang="tr-TR" sz="9600" dirty="0" err="1" smtClean="0">
                <a:latin typeface="Arial" pitchFamily="34" charset="0"/>
                <a:cs typeface="Arial" pitchFamily="34" charset="0"/>
              </a:rPr>
              <a:t>ricotta</a:t>
            </a:r>
            <a:r>
              <a:rPr lang="tr-TR" sz="9600" dirty="0" smtClean="0">
                <a:latin typeface="Arial" pitchFamily="34" charset="0"/>
                <a:cs typeface="Arial" pitchFamily="34" charset="0"/>
              </a:rPr>
              <a:t>, salamura peynirler, kremalar,yoğurtlar), margarin, turşular, zeytin, salçalar, mayonez, pişirme sosları, salatalar, et, şekerlemeler, ekmekler, bira ve şaraplar</a:t>
            </a:r>
          </a:p>
          <a:p>
            <a:pPr indent="0" algn="just">
              <a:buNone/>
            </a:pPr>
            <a:endParaRPr lang="tr-TR" sz="9600" dirty="0" smtClean="0">
              <a:latin typeface="Arial" pitchFamily="34" charset="0"/>
              <a:cs typeface="Arial" pitchFamily="34" charset="0"/>
            </a:endParaRPr>
          </a:p>
          <a:p>
            <a:pPr indent="0" algn="just">
              <a:buNone/>
            </a:pPr>
            <a:r>
              <a:rPr lang="tr-TR" sz="9600" b="1" u="sng" dirty="0" smtClean="0">
                <a:latin typeface="Arial" pitchFamily="34" charset="0"/>
                <a:cs typeface="Arial" pitchFamily="34" charset="0"/>
              </a:rPr>
              <a:t>Fonksiyonlar</a:t>
            </a:r>
            <a:r>
              <a:rPr lang="tr-TR" sz="9600" b="1" dirty="0" smtClean="0">
                <a:latin typeface="Arial" pitchFamily="34" charset="0"/>
                <a:cs typeface="Arial" pitchFamily="34" charset="0"/>
              </a:rPr>
              <a:t>ı: </a:t>
            </a:r>
            <a:r>
              <a:rPr lang="tr-TR" sz="9600" dirty="0" smtClean="0">
                <a:latin typeface="Arial" pitchFamily="34" charset="0"/>
                <a:cs typeface="Arial" pitchFamily="34" charset="0"/>
              </a:rPr>
              <a:t>Koruyucu özelliğinin fazla olduğu bilinmektedir. Fermente ve salamura gıdalarda mikroorganizma gelişimini önlemek amacıyla kullanılmaktadır. Asetik asitle birlikte kullanıldığında mayaların gelişmesini engeller. Süt ürünleri, bira ve şarapta </a:t>
            </a:r>
            <a:r>
              <a:rPr lang="tr-TR" sz="9600" dirty="0" err="1" smtClean="0">
                <a:latin typeface="Arial" pitchFamily="34" charset="0"/>
                <a:cs typeface="Arial" pitchFamily="34" charset="0"/>
              </a:rPr>
              <a:t>pH</a:t>
            </a:r>
            <a:r>
              <a:rPr lang="tr-TR" sz="9600" dirty="0" smtClean="0">
                <a:latin typeface="Arial" pitchFamily="34" charset="0"/>
                <a:cs typeface="Arial" pitchFamily="34" charset="0"/>
              </a:rPr>
              <a:t> ayarlayıcı olarak kullanılmaktadır. Eti lezzetlendirme amacıyla da kullanılır. Şekerleme ürünlerinde, şekerin ve jel oluşturma ajanlarının özelliğinin bozulmasını engellemek için kullanılır.</a:t>
            </a:r>
          </a:p>
          <a:p>
            <a:pPr indent="0" algn="just">
              <a:buNone/>
            </a:pPr>
            <a:endParaRPr lang="tr-TR" sz="9600" dirty="0" smtClean="0">
              <a:latin typeface="Arial" pitchFamily="34" charset="0"/>
              <a:cs typeface="Arial" pitchFamily="34" charset="0"/>
            </a:endParaRPr>
          </a:p>
          <a:p>
            <a:pPr algn="just">
              <a:buNone/>
            </a:pPr>
            <a:endParaRPr lang="tr-TR" sz="11200" dirty="0" smtClean="0">
              <a:latin typeface="Arial" pitchFamily="34" charset="0"/>
              <a:cs typeface="Arial" pitchFamily="34" charset="0"/>
            </a:endParaRPr>
          </a:p>
          <a:p>
            <a:pPr algn="just">
              <a:buNone/>
            </a:pPr>
            <a:r>
              <a:rPr lang="tr-TR" sz="11200" dirty="0" smtClean="0">
                <a:latin typeface="Arial" pitchFamily="34" charset="0"/>
                <a:cs typeface="Arial" pitchFamily="34" charset="0"/>
              </a:rPr>
              <a:t>   </a:t>
            </a:r>
          </a:p>
          <a:p>
            <a:pPr algn="just">
              <a:buNone/>
            </a:pPr>
            <a:endParaRPr lang="tr-TR" sz="12800" i="1" dirty="0" smtClean="0">
              <a:latin typeface="Arial" pitchFamily="34" charset="0"/>
              <a:cs typeface="Arial" pitchFamily="34" charset="0"/>
            </a:endParaRPr>
          </a:p>
          <a:p>
            <a:pPr algn="just">
              <a:buNone/>
            </a:pPr>
            <a:r>
              <a:rPr lang="tr-TR" sz="11200" dirty="0" smtClean="0">
                <a:latin typeface="Arial" pitchFamily="34" charset="0"/>
                <a:cs typeface="Arial" pitchFamily="34" charset="0"/>
              </a:rPr>
              <a:t>   </a:t>
            </a:r>
            <a:endParaRPr lang="tr-TR" i="1" dirty="0" smtClean="0">
              <a:latin typeface="Arial" pitchFamily="34" charset="0"/>
              <a:cs typeface="Arial" pitchFamily="34" charset="0"/>
            </a:endParaRPr>
          </a:p>
          <a:p>
            <a:pPr algn="just">
              <a:buNone/>
            </a:pPr>
            <a:endParaRPr lang="tr-TR" i="1" dirty="0" smtClean="0">
              <a:latin typeface="Arial" pitchFamily="34" charset="0"/>
              <a:cs typeface="Arial" pitchFamily="34" charset="0"/>
            </a:endParaRPr>
          </a:p>
          <a:p>
            <a:pPr algn="just">
              <a:buNone/>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a:r>
              <a:rPr lang="tr-TR" dirty="0" smtClean="0">
                <a:latin typeface="Arial" pitchFamily="34" charset="0"/>
                <a:cs typeface="Arial" pitchFamily="34" charset="0"/>
              </a:rPr>
              <a:t>4. ASİTLİĞİ DÜZENLEYİCİLER</a:t>
            </a:r>
            <a:endParaRPr lang="en-US" dirty="0"/>
          </a:p>
        </p:txBody>
      </p:sp>
      <p:sp>
        <p:nvSpPr>
          <p:cNvPr id="3" name="2 İçerik Yer Tutucusu"/>
          <p:cNvSpPr>
            <a:spLocks noGrp="1"/>
          </p:cNvSpPr>
          <p:nvPr>
            <p:ph idx="1"/>
          </p:nvPr>
        </p:nvSpPr>
        <p:spPr>
          <a:xfrm>
            <a:off x="457200" y="1600200"/>
            <a:ext cx="8229600" cy="4349080"/>
          </a:xfrm>
        </p:spPr>
        <p:txBody>
          <a:bodyPr>
            <a:normAutofit fontScale="25000" lnSpcReduction="20000"/>
          </a:bodyPr>
          <a:lstStyle/>
          <a:p>
            <a:pPr algn="just">
              <a:buNone/>
            </a:pPr>
            <a:r>
              <a:rPr lang="tr-TR" sz="12800" dirty="0" smtClean="0">
                <a:latin typeface="Arial" pitchFamily="34" charset="0"/>
                <a:cs typeface="Arial" pitchFamily="34" charset="0"/>
              </a:rPr>
              <a:t>4.5. </a:t>
            </a:r>
            <a:r>
              <a:rPr lang="tr-TR" sz="12800" i="1" dirty="0" smtClean="0">
                <a:latin typeface="Arial" pitchFamily="34" charset="0"/>
                <a:cs typeface="Arial" pitchFamily="34" charset="0"/>
              </a:rPr>
              <a:t>Tartarik Asit (E334)</a:t>
            </a:r>
          </a:p>
          <a:p>
            <a:pPr algn="just">
              <a:buNone/>
            </a:pPr>
            <a:endParaRPr lang="tr-TR" sz="12800" i="1" dirty="0" smtClean="0">
              <a:latin typeface="Arial" pitchFamily="34" charset="0"/>
              <a:cs typeface="Arial" pitchFamily="34" charset="0"/>
            </a:endParaRPr>
          </a:p>
          <a:p>
            <a:pPr indent="0" algn="just">
              <a:buNone/>
            </a:pPr>
            <a:r>
              <a:rPr lang="tr-TR" sz="9600" dirty="0" smtClean="0">
                <a:latin typeface="Arial" pitchFamily="34" charset="0"/>
                <a:cs typeface="Arial" pitchFamily="34" charset="0"/>
              </a:rPr>
              <a:t>Keskin bir mayhoş bir tada sahip asitliği düzenleyicidir.</a:t>
            </a:r>
          </a:p>
          <a:p>
            <a:pPr indent="0" algn="just">
              <a:buNone/>
            </a:pPr>
            <a:endParaRPr lang="tr-TR" sz="9600" u="sng" dirty="0" smtClean="0">
              <a:latin typeface="Arial" pitchFamily="34" charset="0"/>
              <a:cs typeface="Arial" pitchFamily="34" charset="0"/>
            </a:endParaRPr>
          </a:p>
          <a:p>
            <a:pPr indent="0" algn="just">
              <a:buNone/>
            </a:pPr>
            <a:r>
              <a:rPr lang="tr-TR" sz="9600" b="1" u="sng" dirty="0" smtClean="0">
                <a:latin typeface="Arial" pitchFamily="34" charset="0"/>
                <a:cs typeface="Arial" pitchFamily="34" charset="0"/>
              </a:rPr>
              <a:t>Formülü</a:t>
            </a:r>
            <a:r>
              <a:rPr lang="tr-TR" sz="9600" b="1" dirty="0" smtClean="0">
                <a:latin typeface="Arial" pitchFamily="34" charset="0"/>
                <a:cs typeface="Arial" pitchFamily="34" charset="0"/>
              </a:rPr>
              <a:t>: </a:t>
            </a:r>
            <a:r>
              <a:rPr lang="tr-TR" sz="9600" dirty="0" smtClean="0">
                <a:latin typeface="Arial" pitchFamily="34" charset="0"/>
                <a:cs typeface="Arial" pitchFamily="34" charset="0"/>
              </a:rPr>
              <a:t>C</a:t>
            </a:r>
            <a:r>
              <a:rPr lang="tr-TR" sz="9600" baseline="-25000" dirty="0" smtClean="0">
                <a:latin typeface="Arial" pitchFamily="34" charset="0"/>
                <a:cs typeface="Arial" pitchFamily="34" charset="0"/>
              </a:rPr>
              <a:t>4</a:t>
            </a:r>
            <a:r>
              <a:rPr lang="tr-TR" sz="9600" dirty="0" smtClean="0">
                <a:latin typeface="Arial" pitchFamily="34" charset="0"/>
                <a:cs typeface="Arial" pitchFamily="34" charset="0"/>
              </a:rPr>
              <a:t>H</a:t>
            </a:r>
            <a:r>
              <a:rPr lang="tr-TR" sz="9600" baseline="-25000" dirty="0" smtClean="0">
                <a:latin typeface="Arial" pitchFamily="34" charset="0"/>
                <a:cs typeface="Arial" pitchFamily="34" charset="0"/>
              </a:rPr>
              <a:t>6</a:t>
            </a:r>
            <a:r>
              <a:rPr lang="tr-TR" sz="9600" dirty="0" smtClean="0">
                <a:latin typeface="Arial" pitchFamily="34" charset="0"/>
                <a:cs typeface="Arial" pitchFamily="34" charset="0"/>
              </a:rPr>
              <a:t>O</a:t>
            </a:r>
            <a:r>
              <a:rPr lang="tr-TR" sz="9600" baseline="-25000" dirty="0" smtClean="0">
                <a:latin typeface="Arial" pitchFamily="34" charset="0"/>
                <a:cs typeface="Arial" pitchFamily="34" charset="0"/>
              </a:rPr>
              <a:t>6</a:t>
            </a:r>
            <a:endParaRPr lang="tr-TR" sz="9600" dirty="0" smtClean="0">
              <a:latin typeface="Arial" pitchFamily="34" charset="0"/>
              <a:cs typeface="Arial" pitchFamily="34" charset="0"/>
            </a:endParaRPr>
          </a:p>
          <a:p>
            <a:pPr indent="0" algn="just">
              <a:buNone/>
            </a:pPr>
            <a:endParaRPr lang="tr-TR" sz="9600" u="sng" dirty="0" smtClean="0">
              <a:latin typeface="Arial" pitchFamily="34" charset="0"/>
              <a:cs typeface="Arial" pitchFamily="34" charset="0"/>
            </a:endParaRPr>
          </a:p>
          <a:p>
            <a:pPr indent="0" algn="just">
              <a:buNone/>
            </a:pPr>
            <a:r>
              <a:rPr lang="tr-TR" sz="9600" b="1" u="sng" dirty="0" smtClean="0">
                <a:latin typeface="Arial" pitchFamily="34" charset="0"/>
                <a:cs typeface="Arial" pitchFamily="34" charset="0"/>
              </a:rPr>
              <a:t>Kaynaklar</a:t>
            </a:r>
            <a:r>
              <a:rPr lang="tr-TR" sz="9600" b="1" dirty="0" smtClean="0">
                <a:latin typeface="Arial" pitchFamily="34" charset="0"/>
                <a:cs typeface="Arial" pitchFamily="34" charset="0"/>
              </a:rPr>
              <a:t>ı: </a:t>
            </a:r>
            <a:r>
              <a:rPr lang="tr-TR" sz="9600" dirty="0" smtClean="0">
                <a:latin typeface="Arial" pitchFamily="34" charset="0"/>
                <a:cs typeface="Arial" pitchFamily="34" charset="0"/>
              </a:rPr>
              <a:t>Doğal olarak meyvelerde, şarap üretiminde yan ürün olarak ortaya çıkar. Ayrıca endüstriyel olarak potasyum tartarattan ve </a:t>
            </a:r>
            <a:r>
              <a:rPr lang="tr-TR" sz="9600" dirty="0" err="1" smtClean="0">
                <a:latin typeface="Arial" pitchFamily="34" charset="0"/>
                <a:cs typeface="Arial" pitchFamily="34" charset="0"/>
              </a:rPr>
              <a:t>maleik</a:t>
            </a:r>
            <a:r>
              <a:rPr lang="tr-TR" sz="9600" dirty="0" smtClean="0">
                <a:latin typeface="Arial" pitchFamily="34" charset="0"/>
                <a:cs typeface="Arial" pitchFamily="34" charset="0"/>
              </a:rPr>
              <a:t> asitten sentezlenir.</a:t>
            </a:r>
          </a:p>
          <a:p>
            <a:pPr algn="just">
              <a:buNone/>
            </a:pPr>
            <a:endParaRPr lang="tr-TR" sz="11200" dirty="0" smtClean="0">
              <a:latin typeface="Arial" pitchFamily="34" charset="0"/>
              <a:cs typeface="Arial" pitchFamily="34" charset="0"/>
            </a:endParaRPr>
          </a:p>
          <a:p>
            <a:pPr algn="just">
              <a:buNone/>
            </a:pPr>
            <a:r>
              <a:rPr lang="tr-TR" sz="11200" dirty="0" smtClean="0">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1143000"/>
          </a:xfrm>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a:xfrm>
            <a:off x="395536" y="980728"/>
            <a:ext cx="8229600" cy="5257800"/>
          </a:xfrm>
        </p:spPr>
        <p:txBody>
          <a:bodyPr>
            <a:noAutofit/>
          </a:bodyPr>
          <a:lstStyle/>
          <a:p>
            <a:pPr>
              <a:buNone/>
            </a:pPr>
            <a:r>
              <a:rPr lang="tr-TR" dirty="0" smtClean="0">
                <a:latin typeface="Arial" pitchFamily="34" charset="0"/>
                <a:cs typeface="Arial" pitchFamily="34" charset="0"/>
              </a:rPr>
              <a:t>4.5. Tartarik Asit (E334)</a:t>
            </a:r>
          </a:p>
          <a:p>
            <a:pPr>
              <a:buNone/>
            </a:pPr>
            <a:endParaRPr lang="tr-TR" dirty="0" smtClean="0">
              <a:latin typeface="Arial" pitchFamily="34" charset="0"/>
              <a:cs typeface="Arial" pitchFamily="34" charset="0"/>
            </a:endParaRPr>
          </a:p>
          <a:p>
            <a:pPr algn="just">
              <a:buNone/>
            </a:pPr>
            <a:r>
              <a:rPr lang="tr-TR" sz="2800" dirty="0" smtClean="0">
                <a:latin typeface="Arial" pitchFamily="34" charset="0"/>
                <a:cs typeface="Arial" pitchFamily="34" charset="0"/>
              </a:rPr>
              <a:t>   </a:t>
            </a:r>
            <a:r>
              <a:rPr lang="tr-TR" sz="2400" b="1" u="sng" dirty="0" smtClean="0">
                <a:latin typeface="Arial" pitchFamily="34" charset="0"/>
                <a:cs typeface="Arial" pitchFamily="34" charset="0"/>
              </a:rPr>
              <a:t>Kullanım Alanları</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Üzüm içecekleri, reçeller, marmelatlar, şekerlemeler, karbondioksit üretimi, kabarma tozları, bisküviler</a:t>
            </a:r>
          </a:p>
          <a:p>
            <a:pPr algn="just">
              <a:buNone/>
            </a:pPr>
            <a:endParaRPr lang="tr-TR" sz="2400" dirty="0" smtClean="0">
              <a:latin typeface="Arial" pitchFamily="34" charset="0"/>
              <a:cs typeface="Arial" pitchFamily="34" charset="0"/>
            </a:endParaRPr>
          </a:p>
          <a:p>
            <a:pPr algn="just">
              <a:buNone/>
            </a:pPr>
            <a:r>
              <a:rPr lang="tr-TR" sz="2400" dirty="0" smtClean="0">
                <a:latin typeface="Arial" pitchFamily="34" charset="0"/>
                <a:cs typeface="Arial" pitchFamily="34" charset="0"/>
              </a:rPr>
              <a:t>    </a:t>
            </a:r>
            <a:r>
              <a:rPr lang="tr-TR" sz="2400" b="1" u="sng" dirty="0" smtClean="0">
                <a:latin typeface="Arial" pitchFamily="34" charset="0"/>
                <a:cs typeface="Arial" pitchFamily="34" charset="0"/>
              </a:rPr>
              <a:t>Fonksiyonlar</a:t>
            </a:r>
            <a:r>
              <a:rPr lang="tr-TR" sz="2400" b="1" dirty="0" smtClean="0">
                <a:latin typeface="Arial" pitchFamily="34" charset="0"/>
                <a:cs typeface="Arial" pitchFamily="34" charset="0"/>
              </a:rPr>
              <a:t>ı: </a:t>
            </a:r>
            <a:r>
              <a:rPr lang="tr-TR" sz="2400" dirty="0" smtClean="0">
                <a:latin typeface="Arial" pitchFamily="34" charset="0"/>
                <a:cs typeface="Arial" pitchFamily="34" charset="0"/>
              </a:rPr>
              <a:t>Reçeller, marmelatlar ve şekerlemelerde asitliği düzenleyici olarak, sert şekerlerde mayhoş tat vermek amacıyla sitrik asitle birlikte kullanılır. Öğütülmüş baharatlarda </a:t>
            </a:r>
            <a:r>
              <a:rPr lang="tr-TR" sz="2400" dirty="0" err="1" smtClean="0">
                <a:latin typeface="Arial" pitchFamily="34" charset="0"/>
                <a:cs typeface="Arial" pitchFamily="34" charset="0"/>
              </a:rPr>
              <a:t>stabilizer</a:t>
            </a:r>
            <a:r>
              <a:rPr lang="tr-TR" sz="2400" dirty="0" smtClean="0">
                <a:latin typeface="Arial" pitchFamily="34" charset="0"/>
                <a:cs typeface="Arial" pitchFamily="34" charset="0"/>
              </a:rPr>
              <a:t> olarak kullanılır. Hayvansal ve bitkisel yağ içeren gıdalarda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ajanı olarak kullanılır. Antioksidanlarla kullanıldığında </a:t>
            </a:r>
            <a:r>
              <a:rPr lang="tr-TR" sz="2400" dirty="0" err="1" smtClean="0">
                <a:latin typeface="Arial" pitchFamily="34" charset="0"/>
                <a:cs typeface="Arial" pitchFamily="34" charset="0"/>
              </a:rPr>
              <a:t>sinerjistik</a:t>
            </a:r>
            <a:r>
              <a:rPr lang="tr-TR" sz="2400" dirty="0" smtClean="0">
                <a:latin typeface="Arial" pitchFamily="34" charset="0"/>
                <a:cs typeface="Arial" pitchFamily="34" charset="0"/>
              </a:rPr>
              <a:t> etki gösterir.</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a:xfrm>
            <a:off x="457200" y="1600200"/>
            <a:ext cx="8229600" cy="5257800"/>
          </a:xfrm>
        </p:spPr>
        <p:txBody>
          <a:bodyPr>
            <a:noAutofit/>
          </a:bodyPr>
          <a:lstStyle/>
          <a:p>
            <a:pPr algn="just">
              <a:buNone/>
            </a:pPr>
            <a:r>
              <a:rPr lang="tr-TR" dirty="0" smtClean="0">
                <a:latin typeface="Arial" pitchFamily="34" charset="0"/>
                <a:cs typeface="Arial" pitchFamily="34" charset="0"/>
              </a:rPr>
              <a:t>4.6. </a:t>
            </a:r>
            <a:r>
              <a:rPr lang="tr-TR" i="1" dirty="0" err="1" smtClean="0">
                <a:latin typeface="Arial" pitchFamily="34" charset="0"/>
                <a:cs typeface="Arial" pitchFamily="34" charset="0"/>
              </a:rPr>
              <a:t>Fumarik</a:t>
            </a:r>
            <a:r>
              <a:rPr lang="tr-TR" i="1" dirty="0" smtClean="0">
                <a:latin typeface="Arial" pitchFamily="34" charset="0"/>
                <a:cs typeface="Arial" pitchFamily="34" charset="0"/>
              </a:rPr>
              <a:t> Asit (E297)</a:t>
            </a:r>
          </a:p>
          <a:p>
            <a:pPr indent="0" algn="just">
              <a:buNone/>
            </a:pPr>
            <a:endParaRPr lang="tr-TR" i="1" dirty="0" smtClean="0">
              <a:latin typeface="Arial" pitchFamily="34" charset="0"/>
              <a:cs typeface="Arial" pitchFamily="34" charset="0"/>
            </a:endParaRPr>
          </a:p>
          <a:p>
            <a:pPr indent="0" algn="just">
              <a:buNone/>
            </a:pPr>
            <a:r>
              <a:rPr lang="tr-TR" sz="2400" dirty="0" err="1" smtClean="0">
                <a:latin typeface="Arial" pitchFamily="34" charset="0"/>
                <a:cs typeface="Arial" pitchFamily="34" charset="0"/>
              </a:rPr>
              <a:t>Fumarik</a:t>
            </a:r>
            <a:r>
              <a:rPr lang="tr-TR" sz="2400" dirty="0" smtClean="0">
                <a:latin typeface="Arial" pitchFamily="34" charset="0"/>
                <a:cs typeface="Arial" pitchFamily="34" charset="0"/>
              </a:rPr>
              <a:t> asit diğer asitlere kıyasla fiyat ve miktar açısından en ekonomik asitlerden biridir. Suda çözünürlüğü düşük olduğu için kullanımı kısıtlıdır.</a:t>
            </a:r>
          </a:p>
          <a:p>
            <a:pPr indent="0" algn="just">
              <a:buNone/>
            </a:pPr>
            <a:endParaRPr lang="tr-TR" sz="26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Formülü</a:t>
            </a:r>
            <a:r>
              <a:rPr lang="tr-TR" sz="2400" dirty="0" smtClean="0">
                <a:latin typeface="Arial" pitchFamily="34" charset="0"/>
                <a:cs typeface="Arial" pitchFamily="34" charset="0"/>
              </a:rPr>
              <a:t>: C</a:t>
            </a:r>
            <a:r>
              <a:rPr lang="tr-TR" sz="2400" baseline="-25000" dirty="0" smtClean="0">
                <a:latin typeface="Arial" pitchFamily="34" charset="0"/>
                <a:cs typeface="Arial" pitchFamily="34" charset="0"/>
              </a:rPr>
              <a:t>4</a:t>
            </a:r>
            <a:r>
              <a:rPr lang="tr-TR" sz="2400" dirty="0" smtClean="0">
                <a:latin typeface="Arial" pitchFamily="34" charset="0"/>
                <a:cs typeface="Arial" pitchFamily="34" charset="0"/>
              </a:rPr>
              <a:t>H</a:t>
            </a:r>
            <a:r>
              <a:rPr lang="tr-TR" sz="2400" baseline="-25000" dirty="0" smtClean="0">
                <a:latin typeface="Arial" pitchFamily="34" charset="0"/>
                <a:cs typeface="Arial" pitchFamily="34" charset="0"/>
              </a:rPr>
              <a:t>4</a:t>
            </a:r>
            <a:r>
              <a:rPr lang="tr-TR" sz="2400" dirty="0" smtClean="0">
                <a:latin typeface="Arial" pitchFamily="34" charset="0"/>
                <a:cs typeface="Arial" pitchFamily="34" charset="0"/>
              </a:rPr>
              <a:t>O</a:t>
            </a:r>
            <a:r>
              <a:rPr lang="tr-TR" sz="2400" baseline="-25000" dirty="0" smtClean="0">
                <a:latin typeface="Arial" pitchFamily="34" charset="0"/>
                <a:cs typeface="Arial" pitchFamily="34" charset="0"/>
              </a:rPr>
              <a:t>4</a:t>
            </a:r>
          </a:p>
          <a:p>
            <a:pPr indent="0" algn="just">
              <a:buNone/>
            </a:pPr>
            <a:endParaRPr lang="tr-TR" sz="26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Kaynakları</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Birçok bitkide bulunur, ayrıca endüstriyel olarak fermantasyonla veya </a:t>
            </a:r>
            <a:r>
              <a:rPr lang="tr-TR" sz="2400" dirty="0" err="1" smtClean="0">
                <a:latin typeface="Arial" pitchFamily="34" charset="0"/>
                <a:cs typeface="Arial" pitchFamily="34" charset="0"/>
              </a:rPr>
              <a:t>maleik</a:t>
            </a:r>
            <a:r>
              <a:rPr lang="tr-TR" sz="2400" dirty="0" smtClean="0">
                <a:latin typeface="Arial" pitchFamily="34" charset="0"/>
                <a:cs typeface="Arial" pitchFamily="34" charset="0"/>
              </a:rPr>
              <a:t> asit </a:t>
            </a:r>
            <a:r>
              <a:rPr lang="tr-TR" sz="2400" dirty="0" err="1" smtClean="0">
                <a:latin typeface="Arial" pitchFamily="34" charset="0"/>
                <a:cs typeface="Arial" pitchFamily="34" charset="0"/>
              </a:rPr>
              <a:t>izomerizasyonuyla</a:t>
            </a:r>
            <a:r>
              <a:rPr lang="tr-TR" sz="2400" dirty="0" smtClean="0">
                <a:latin typeface="Arial" pitchFamily="34" charset="0"/>
                <a:cs typeface="Arial" pitchFamily="34" charset="0"/>
              </a:rPr>
              <a:t> üretilmektedir.</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a:xfrm>
            <a:off x="467544" y="1556792"/>
            <a:ext cx="8229600" cy="4525963"/>
          </a:xfrm>
        </p:spPr>
        <p:txBody>
          <a:bodyPr>
            <a:normAutofit/>
          </a:bodyPr>
          <a:lstStyle/>
          <a:p>
            <a:pPr algn="just">
              <a:buNone/>
            </a:pPr>
            <a:r>
              <a:rPr lang="tr-TR" dirty="0" smtClean="0">
                <a:latin typeface="Arial" pitchFamily="34" charset="0"/>
                <a:cs typeface="Arial" pitchFamily="34" charset="0"/>
              </a:rPr>
              <a:t>4.6. </a:t>
            </a:r>
            <a:r>
              <a:rPr lang="tr-TR" i="1" dirty="0" err="1" smtClean="0">
                <a:latin typeface="Arial" pitchFamily="34" charset="0"/>
                <a:cs typeface="Arial" pitchFamily="34" charset="0"/>
              </a:rPr>
              <a:t>Fumarik</a:t>
            </a:r>
            <a:r>
              <a:rPr lang="tr-TR" i="1" dirty="0" smtClean="0">
                <a:latin typeface="Arial" pitchFamily="34" charset="0"/>
                <a:cs typeface="Arial" pitchFamily="34" charset="0"/>
              </a:rPr>
              <a:t> Asit (E297)</a:t>
            </a:r>
          </a:p>
          <a:p>
            <a:pPr algn="just">
              <a:buNone/>
            </a:pPr>
            <a:endParaRPr lang="tr-TR" sz="3000" i="1"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Kullanım Alanları:</a:t>
            </a:r>
            <a:r>
              <a:rPr lang="tr-TR" sz="2400" dirty="0" smtClean="0">
                <a:latin typeface="Arial" pitchFamily="34" charset="0"/>
                <a:cs typeface="Arial" pitchFamily="34" charset="0"/>
              </a:rPr>
              <a:t> Toz ürünler, meyve suları, jelatinli tatlılar, şaraplar, balık, sakızlar</a:t>
            </a: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Fonksiyonları:</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Nem tutma özelliği düşük olduğu için toz gıdalarda kullanılır. Diğer asit düzenleyicilerle birlikte kullandığında kötü tada neden olmaz. Bazı gıdalarda koruyucu olarak sodyum </a:t>
            </a:r>
            <a:r>
              <a:rPr lang="tr-TR" sz="2400" dirty="0" err="1" smtClean="0">
                <a:latin typeface="Arial" pitchFamily="34" charset="0"/>
                <a:cs typeface="Arial" pitchFamily="34" charset="0"/>
              </a:rPr>
              <a:t>benzoat</a:t>
            </a:r>
            <a:r>
              <a:rPr lang="tr-TR" sz="2400" dirty="0" smtClean="0">
                <a:latin typeface="Arial" pitchFamily="34" charset="0"/>
                <a:cs typeface="Arial" pitchFamily="34" charset="0"/>
              </a:rPr>
              <a:t> kullanıldığında asitliği düzenlemek için kullanılır.</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p:txBody>
          <a:bodyPr>
            <a:normAutofit/>
          </a:bodyPr>
          <a:lstStyle/>
          <a:p>
            <a:pPr algn="just">
              <a:buNone/>
            </a:pPr>
            <a:r>
              <a:rPr lang="tr-TR" dirty="0" smtClean="0">
                <a:latin typeface="Arial" pitchFamily="34" charset="0"/>
                <a:cs typeface="Arial" pitchFamily="34" charset="0"/>
              </a:rPr>
              <a:t>4.7. </a:t>
            </a:r>
            <a:r>
              <a:rPr lang="tr-TR" i="1" dirty="0" err="1" smtClean="0">
                <a:latin typeface="Arial" pitchFamily="34" charset="0"/>
                <a:cs typeface="Arial" pitchFamily="34" charset="0"/>
              </a:rPr>
              <a:t>Adipik</a:t>
            </a:r>
            <a:r>
              <a:rPr lang="tr-TR" i="1" dirty="0" smtClean="0">
                <a:latin typeface="Arial" pitchFamily="34" charset="0"/>
                <a:cs typeface="Arial" pitchFamily="34" charset="0"/>
              </a:rPr>
              <a:t> Asit (E355)</a:t>
            </a:r>
          </a:p>
          <a:p>
            <a:pPr algn="just">
              <a:buNone/>
            </a:pPr>
            <a:endParaRPr lang="tr-TR" i="1" dirty="0" smtClean="0">
              <a:latin typeface="Arial" pitchFamily="34" charset="0"/>
              <a:cs typeface="Arial" pitchFamily="34" charset="0"/>
            </a:endParaRPr>
          </a:p>
          <a:p>
            <a:pPr indent="0" algn="just">
              <a:buNone/>
            </a:pPr>
            <a:r>
              <a:rPr lang="tr-TR" sz="2400" dirty="0" smtClean="0">
                <a:latin typeface="Arial" pitchFamily="34" charset="0"/>
                <a:cs typeface="Arial" pitchFamily="34" charset="0"/>
              </a:rPr>
              <a:t>Düzgün ve keskin bir mayhoş tadı vardır.</a:t>
            </a: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Formülü</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C</a:t>
            </a:r>
            <a:r>
              <a:rPr lang="tr-TR" sz="2400" baseline="-25000" dirty="0" smtClean="0">
                <a:latin typeface="Arial" pitchFamily="34" charset="0"/>
                <a:cs typeface="Arial" pitchFamily="34" charset="0"/>
              </a:rPr>
              <a:t>6</a:t>
            </a:r>
            <a:r>
              <a:rPr lang="tr-TR" sz="2400" dirty="0" smtClean="0">
                <a:latin typeface="Arial" pitchFamily="34" charset="0"/>
                <a:cs typeface="Arial" pitchFamily="34" charset="0"/>
              </a:rPr>
              <a:t>H</a:t>
            </a:r>
            <a:r>
              <a:rPr lang="tr-TR" sz="2400" baseline="-25000" dirty="0" smtClean="0">
                <a:latin typeface="Arial" pitchFamily="34" charset="0"/>
                <a:cs typeface="Arial" pitchFamily="34" charset="0"/>
              </a:rPr>
              <a:t>10</a:t>
            </a:r>
            <a:r>
              <a:rPr lang="tr-TR" sz="2400" dirty="0" smtClean="0">
                <a:latin typeface="Arial" pitchFamily="34" charset="0"/>
                <a:cs typeface="Arial" pitchFamily="34" charset="0"/>
              </a:rPr>
              <a:t>O</a:t>
            </a:r>
            <a:r>
              <a:rPr lang="tr-TR" sz="2400" baseline="-25000" dirty="0" smtClean="0">
                <a:latin typeface="Arial" pitchFamily="34" charset="0"/>
                <a:cs typeface="Arial" pitchFamily="34" charset="0"/>
              </a:rPr>
              <a:t>4</a:t>
            </a: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Kaynakları</a:t>
            </a:r>
            <a:r>
              <a:rPr lang="tr-TR" sz="2400" b="1" dirty="0" smtClean="0">
                <a:latin typeface="Arial" pitchFamily="34" charset="0"/>
                <a:cs typeface="Arial" pitchFamily="34" charset="0"/>
              </a:rPr>
              <a:t>:</a:t>
            </a:r>
            <a:r>
              <a:rPr lang="tr-TR" sz="2400" dirty="0" smtClean="0">
                <a:latin typeface="Arial" pitchFamily="34" charset="0"/>
                <a:cs typeface="Arial" pitchFamily="34" charset="0"/>
              </a:rPr>
              <a:t> Şeker pancarı öz suyunda doğal olarak bulunur. Endüstriyel olarak </a:t>
            </a:r>
            <a:r>
              <a:rPr lang="tr-TR" sz="2400" dirty="0" err="1" smtClean="0">
                <a:latin typeface="Arial" pitchFamily="34" charset="0"/>
                <a:cs typeface="Arial" pitchFamily="34" charset="0"/>
              </a:rPr>
              <a:t>siklo</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hekzanın</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oksidasyonuyla</a:t>
            </a:r>
            <a:r>
              <a:rPr lang="tr-TR" sz="2400" dirty="0" smtClean="0">
                <a:latin typeface="Arial" pitchFamily="34" charset="0"/>
                <a:cs typeface="Arial" pitchFamily="34" charset="0"/>
              </a:rPr>
              <a:t> elde edilir.</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p:txBody>
          <a:bodyPr>
            <a:normAutofit/>
          </a:bodyPr>
          <a:lstStyle/>
          <a:p>
            <a:pPr>
              <a:buNone/>
            </a:pPr>
            <a:r>
              <a:rPr lang="tr-TR" dirty="0" smtClean="0">
                <a:latin typeface="Arial" pitchFamily="34" charset="0"/>
                <a:cs typeface="Arial" pitchFamily="34" charset="0"/>
              </a:rPr>
              <a:t>4.7. </a:t>
            </a:r>
            <a:r>
              <a:rPr lang="tr-TR" i="1" dirty="0" err="1" smtClean="0">
                <a:latin typeface="Arial" pitchFamily="34" charset="0"/>
                <a:cs typeface="Arial" pitchFamily="34" charset="0"/>
              </a:rPr>
              <a:t>Adipik</a:t>
            </a:r>
            <a:r>
              <a:rPr lang="tr-TR" i="1" dirty="0" smtClean="0">
                <a:latin typeface="Arial" pitchFamily="34" charset="0"/>
                <a:cs typeface="Arial" pitchFamily="34" charset="0"/>
              </a:rPr>
              <a:t> Asit (E355)</a:t>
            </a:r>
          </a:p>
          <a:p>
            <a:pPr indent="0" algn="just">
              <a:buNone/>
            </a:pPr>
            <a:endParaRPr lang="tr-TR" i="1"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Kullanım Alanları</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Meyve lezzetli şekerler, fırıncılık ürünleri, tatlı karışımları, içecek tozları</a:t>
            </a: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Fonksiyonları</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Asitliği düzenleyici olarak ve uzun süreli ekşi tat oluşumunu sağlamak için kullanılır. Turunçgiller dışındaki meyve ürünlerinde kullanılması daha uygundur.</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normAutofit/>
          </a:bodyPr>
          <a:lstStyle/>
          <a:p>
            <a:pPr algn="just"/>
            <a:r>
              <a:rPr lang="tr-TR" sz="4000" dirty="0" smtClean="0">
                <a:latin typeface="Arial" pitchFamily="34" charset="0"/>
                <a:cs typeface="Arial" pitchFamily="34" charset="0"/>
              </a:rPr>
              <a:t>2. FONKSİYONLARI</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251520" y="1484784"/>
            <a:ext cx="8229600" cy="5040560"/>
          </a:xfrm>
        </p:spPr>
        <p:txBody>
          <a:bodyPr>
            <a:normAutofit/>
          </a:bodyPr>
          <a:lstStyle/>
          <a:p>
            <a:pPr algn="just">
              <a:buNone/>
            </a:pPr>
            <a:r>
              <a:rPr lang="tr-TR" sz="2400" dirty="0" smtClean="0">
                <a:latin typeface="Arial" pitchFamily="34" charset="0"/>
                <a:cs typeface="Arial" pitchFamily="34" charset="0"/>
              </a:rPr>
              <a:t>    Asitliği düzenleyicilerin gıda endüstrisinde çok geniş kullanım   alanları bulunmaktadır. Bunun nedeni, değişik fonksiyonları olmasıdır. Fonksiyonları aşağıdaki gibi sıralayabiliriz:</a:t>
            </a:r>
          </a:p>
          <a:p>
            <a:pPr algn="just">
              <a:buNone/>
            </a:pPr>
            <a:endParaRPr lang="tr-TR" sz="2400" dirty="0" smtClean="0">
              <a:latin typeface="Arial" pitchFamily="34" charset="0"/>
              <a:cs typeface="Arial" pitchFamily="34" charset="0"/>
            </a:endParaRPr>
          </a:p>
          <a:p>
            <a:pPr>
              <a:buFont typeface="Wingdings" pitchFamily="2" charset="2"/>
              <a:buChar char="Ø"/>
            </a:pPr>
            <a:r>
              <a:rPr lang="tr-TR" sz="2400" dirty="0" smtClean="0">
                <a:latin typeface="Arial" pitchFamily="34" charset="0"/>
                <a:cs typeface="Arial" pitchFamily="34" charset="0"/>
              </a:rPr>
              <a:t>Sterilizasyon Yardımcısı </a:t>
            </a:r>
          </a:p>
          <a:p>
            <a:pPr>
              <a:buFont typeface="Wingdings" pitchFamily="2" charset="2"/>
              <a:buChar char="Ø"/>
            </a:pPr>
            <a:r>
              <a:rPr lang="tr-TR" sz="2400" dirty="0" smtClean="0">
                <a:latin typeface="Arial" pitchFamily="34" charset="0"/>
                <a:cs typeface="Arial" pitchFamily="34" charset="0"/>
              </a:rPr>
              <a:t>Koruyucu</a:t>
            </a:r>
          </a:p>
          <a:p>
            <a:pPr>
              <a:buFont typeface="Wingdings" pitchFamily="2" charset="2"/>
              <a:buChar char="Ø"/>
            </a:pP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Oluşturma</a:t>
            </a:r>
          </a:p>
          <a:p>
            <a:pPr algn="just">
              <a:buFont typeface="Wingdings" pitchFamily="2" charset="2"/>
              <a:buChar char="Ø"/>
            </a:pPr>
            <a:r>
              <a:rPr lang="tr-TR" sz="2400" dirty="0" err="1" smtClean="0">
                <a:latin typeface="Arial" pitchFamily="34" charset="0"/>
                <a:cs typeface="Arial" pitchFamily="34" charset="0"/>
              </a:rPr>
              <a:t>Enzimatik</a:t>
            </a:r>
            <a:r>
              <a:rPr lang="tr-TR" sz="2400" dirty="0" smtClean="0">
                <a:latin typeface="Arial" pitchFamily="34" charset="0"/>
                <a:cs typeface="Arial" pitchFamily="34" charset="0"/>
              </a:rPr>
              <a:t> Esmerleşmeyi Önleme</a:t>
            </a:r>
          </a:p>
          <a:p>
            <a:pPr>
              <a:buFont typeface="Wingdings" pitchFamily="2" charset="2"/>
              <a:buChar char="Ø"/>
            </a:pPr>
            <a:r>
              <a:rPr lang="tr-TR" sz="2400" dirty="0" smtClean="0">
                <a:latin typeface="Arial" pitchFamily="34" charset="0"/>
                <a:cs typeface="Arial" pitchFamily="34" charset="0"/>
              </a:rPr>
              <a:t>Ürün Standardizasyonu</a:t>
            </a:r>
          </a:p>
          <a:p>
            <a:pPr>
              <a:buFont typeface="Wingdings" pitchFamily="2" charset="2"/>
              <a:buChar char="Ø"/>
            </a:pPr>
            <a:r>
              <a:rPr lang="tr-TR" sz="2400" dirty="0" smtClean="0">
                <a:latin typeface="Arial" pitchFamily="34" charset="0"/>
                <a:cs typeface="Arial" pitchFamily="34" charset="0"/>
              </a:rPr>
              <a:t>Tatlılık ve Lezzet Etkisi</a:t>
            </a:r>
          </a:p>
          <a:p>
            <a:pPr>
              <a:buNone/>
            </a:pPr>
            <a:endParaRPr lang="tr-TR" dirty="0" smtClean="0"/>
          </a:p>
          <a:p>
            <a:pPr>
              <a:buNone/>
            </a:pPr>
            <a:endParaRPr lang="tr-TR" dirty="0" smtClean="0"/>
          </a:p>
          <a:p>
            <a:endParaRPr lang="en-US" dirty="0"/>
          </a:p>
        </p:txBody>
      </p:sp>
      <p:pic>
        <p:nvPicPr>
          <p:cNvPr id="3076" name="Picture 4"/>
          <p:cNvPicPr>
            <a:picLocks noChangeAspect="1" noChangeArrowheads="1"/>
          </p:cNvPicPr>
          <p:nvPr/>
        </p:nvPicPr>
        <p:blipFill>
          <a:blip r:embed="rId2" cstate="print"/>
          <a:srcRect/>
          <a:stretch>
            <a:fillRect/>
          </a:stretch>
        </p:blipFill>
        <p:spPr bwMode="auto">
          <a:xfrm>
            <a:off x="5508104" y="3140968"/>
            <a:ext cx="3369568" cy="336956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a:xfrm>
            <a:off x="467544" y="1268760"/>
            <a:ext cx="8229600" cy="5112568"/>
          </a:xfrm>
        </p:spPr>
        <p:txBody>
          <a:bodyPr>
            <a:noAutofit/>
          </a:bodyPr>
          <a:lstStyle/>
          <a:p>
            <a:pPr algn="just">
              <a:buNone/>
            </a:pPr>
            <a:r>
              <a:rPr lang="tr-TR" dirty="0" smtClean="0">
                <a:latin typeface="Arial" pitchFamily="34" charset="0"/>
                <a:cs typeface="Arial" pitchFamily="34" charset="0"/>
              </a:rPr>
              <a:t>4.8. </a:t>
            </a:r>
            <a:r>
              <a:rPr lang="tr-TR" i="1" dirty="0" smtClean="0">
                <a:latin typeface="Arial" pitchFamily="34" charset="0"/>
                <a:cs typeface="Arial" pitchFamily="34" charset="0"/>
              </a:rPr>
              <a:t>Fosforik Asit (E338)</a:t>
            </a:r>
          </a:p>
          <a:p>
            <a:pPr algn="just">
              <a:buNone/>
            </a:pPr>
            <a:endParaRPr lang="tr-TR" i="1" dirty="0" smtClean="0">
              <a:latin typeface="Arial" pitchFamily="34" charset="0"/>
              <a:cs typeface="Arial" pitchFamily="34" charset="0"/>
            </a:endParaRPr>
          </a:p>
          <a:p>
            <a:pPr indent="0" algn="just">
              <a:buNone/>
            </a:pPr>
            <a:r>
              <a:rPr lang="tr-TR" sz="2400" dirty="0" smtClean="0">
                <a:latin typeface="Arial" pitchFamily="34" charset="0"/>
                <a:cs typeface="Arial" pitchFamily="34" charset="0"/>
              </a:rPr>
              <a:t>Asitliği düzenleyici olarak kullanılan asitlere kıyasla en ucuz, en kuvvetli ve en düşük </a:t>
            </a: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sağlayan tek inorganik asittir. </a:t>
            </a:r>
          </a:p>
          <a:p>
            <a:pPr indent="0" algn="just">
              <a:buNone/>
            </a:pPr>
            <a:endParaRPr lang="tr-TR" sz="2400" u="sng"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Formülü</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H</a:t>
            </a:r>
            <a:r>
              <a:rPr lang="tr-TR" sz="2400" baseline="-25000" dirty="0" smtClean="0">
                <a:latin typeface="Arial" pitchFamily="34" charset="0"/>
                <a:cs typeface="Arial" pitchFamily="34" charset="0"/>
              </a:rPr>
              <a:t>3</a:t>
            </a:r>
            <a:r>
              <a:rPr lang="tr-TR" sz="2400" dirty="0" smtClean="0">
                <a:latin typeface="Arial" pitchFamily="34" charset="0"/>
                <a:cs typeface="Arial" pitchFamily="34" charset="0"/>
              </a:rPr>
              <a:t>PO</a:t>
            </a:r>
            <a:r>
              <a:rPr lang="tr-TR" sz="2400" baseline="-25000" dirty="0" smtClean="0">
                <a:latin typeface="Arial" pitchFamily="34" charset="0"/>
                <a:cs typeface="Arial" pitchFamily="34" charset="0"/>
              </a:rPr>
              <a:t>4</a:t>
            </a:r>
          </a:p>
          <a:p>
            <a:pPr indent="0" algn="just">
              <a:buNone/>
            </a:pPr>
            <a:endParaRPr lang="tr-TR" sz="2400" baseline="-250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Kaynakları</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Sitrik aside fosfat taşlarının eklenmesi ve bunları izleyen saflaştırma aşamalarıyla ticari olarak üretilir. Ayrıca, fosfat taşlarının elektrikle veya yüksek ısılı fırında yanmasıyla da oluşabilir.</a:t>
            </a:r>
            <a:endParaRPr lang="tr-TR" sz="2400" baseline="-25000" dirty="0" smtClean="0">
              <a:latin typeface="Arial" pitchFamily="34" charset="0"/>
              <a:cs typeface="Arial" pitchFamily="34" charset="0"/>
            </a:endParaRPr>
          </a:p>
          <a:p>
            <a:pPr algn="just">
              <a:buNone/>
            </a:pPr>
            <a:endParaRPr lang="tr-TR" sz="2800" dirty="0" smtClean="0">
              <a:latin typeface="Arial" pitchFamily="34" charset="0"/>
              <a:cs typeface="Arial" pitchFamily="34" charset="0"/>
            </a:endParaRPr>
          </a:p>
          <a:p>
            <a:pPr algn="just">
              <a:buNone/>
            </a:pPr>
            <a:r>
              <a:rPr lang="tr-TR" sz="2800" dirty="0" smtClean="0">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p:txBody>
          <a:bodyPr>
            <a:noAutofit/>
          </a:bodyPr>
          <a:lstStyle/>
          <a:p>
            <a:pPr indent="-457200" algn="just">
              <a:buNone/>
            </a:pPr>
            <a:r>
              <a:rPr lang="tr-TR" dirty="0" smtClean="0">
                <a:latin typeface="Arial" pitchFamily="34" charset="0"/>
                <a:cs typeface="Arial" pitchFamily="34" charset="0"/>
              </a:rPr>
              <a:t>4.8. </a:t>
            </a:r>
            <a:r>
              <a:rPr lang="tr-TR" i="1" dirty="0" smtClean="0">
                <a:latin typeface="Arial" pitchFamily="34" charset="0"/>
                <a:cs typeface="Arial" pitchFamily="34" charset="0"/>
              </a:rPr>
              <a:t>Fosforik Asit (E338)</a:t>
            </a:r>
            <a:endParaRPr lang="tr-TR" dirty="0" smtClean="0">
              <a:latin typeface="Arial" pitchFamily="34" charset="0"/>
              <a:cs typeface="Arial" pitchFamily="34" charset="0"/>
            </a:endParaRP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Kullanım Alanları:</a:t>
            </a:r>
            <a:r>
              <a:rPr lang="tr-TR" sz="2400" dirty="0" smtClean="0">
                <a:latin typeface="Arial" pitchFamily="34" charset="0"/>
                <a:cs typeface="Arial" pitchFamily="34" charset="0"/>
              </a:rPr>
              <a:t> Gazlı içecekler, bira, peynirler, reçeller</a:t>
            </a: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Fonksiyonları:</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Gazlı içeceklerde, reçellerde, peynirlerde ve birada asitliği düzenleyici olarak kullanılır. Kolalı içeceklerin kuru kısmının tamamlayıcısıdır. Ayrıca, koruyucularla </a:t>
            </a:r>
            <a:r>
              <a:rPr lang="tr-TR" sz="2400" dirty="0" err="1" smtClean="0">
                <a:latin typeface="Arial" pitchFamily="34" charset="0"/>
                <a:cs typeface="Arial" pitchFamily="34" charset="0"/>
              </a:rPr>
              <a:t>sinerjistik</a:t>
            </a:r>
            <a:r>
              <a:rPr lang="tr-TR" sz="2400" dirty="0" smtClean="0">
                <a:latin typeface="Arial" pitchFamily="34" charset="0"/>
                <a:cs typeface="Arial" pitchFamily="34" charset="0"/>
              </a:rPr>
              <a:t> etki gösterir. </a:t>
            </a:r>
          </a:p>
          <a:p>
            <a:pPr>
              <a:buNone/>
            </a:pP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a:xfrm>
            <a:off x="457200" y="1600200"/>
            <a:ext cx="8229600" cy="4925144"/>
          </a:xfrm>
        </p:spPr>
        <p:txBody>
          <a:bodyPr>
            <a:noAutofit/>
          </a:bodyPr>
          <a:lstStyle/>
          <a:p>
            <a:pPr indent="-457200" algn="just">
              <a:buNone/>
            </a:pPr>
            <a:r>
              <a:rPr lang="tr-TR" dirty="0" smtClean="0">
                <a:latin typeface="Arial" pitchFamily="34" charset="0"/>
                <a:cs typeface="Arial" pitchFamily="34" charset="0"/>
              </a:rPr>
              <a:t>4.9. </a:t>
            </a:r>
            <a:r>
              <a:rPr lang="tr-TR" i="1" dirty="0" smtClean="0">
                <a:latin typeface="Arial" pitchFamily="34" charset="0"/>
                <a:cs typeface="Arial" pitchFamily="34" charset="0"/>
              </a:rPr>
              <a:t>Hidroklorik Asit (E507)</a:t>
            </a:r>
          </a:p>
          <a:p>
            <a:pPr algn="just">
              <a:buNone/>
            </a:pPr>
            <a:endParaRPr lang="tr-TR" i="1" dirty="0" smtClean="0">
              <a:latin typeface="Arial" pitchFamily="34" charset="0"/>
              <a:cs typeface="Arial" pitchFamily="34" charset="0"/>
            </a:endParaRPr>
          </a:p>
          <a:p>
            <a:pPr indent="0" algn="just">
              <a:buNone/>
            </a:pPr>
            <a:r>
              <a:rPr lang="tr-TR" sz="2400" dirty="0" smtClean="0">
                <a:latin typeface="Arial" pitchFamily="34" charset="0"/>
                <a:cs typeface="Arial" pitchFamily="34" charset="0"/>
              </a:rPr>
              <a:t>Gıda endüstrisinde, seyreltik olarak  kullanılan kuvvetli bir asittir. Tadı diğer asitlere kıyasla daha az asidiktir. Fakat aşındırıcı özelliği fazla olduğu için dikkatli kullanmak gerekmektedir.</a:t>
            </a: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Formülü:</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HCl</a:t>
            </a:r>
            <a:endParaRPr lang="tr-TR" sz="2400" dirty="0" smtClean="0">
              <a:latin typeface="Arial" pitchFamily="34" charset="0"/>
              <a:cs typeface="Arial" pitchFamily="34" charset="0"/>
            </a:endParaRP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Kaynakları:</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Tuzdan endüstriyel olarak üretilmektedir. Midede doğal olarak sentezlenir.</a:t>
            </a:r>
          </a:p>
          <a:p>
            <a:pPr algn="just">
              <a:buNone/>
            </a:pPr>
            <a:endParaRPr lang="tr-TR" sz="3800" dirty="0" smtClean="0">
              <a:latin typeface="Arial" pitchFamily="34" charset="0"/>
              <a:cs typeface="Arial" pitchFamily="34" charset="0"/>
            </a:endParaRPr>
          </a:p>
          <a:p>
            <a:pPr algn="just">
              <a:buNone/>
            </a:pPr>
            <a:endParaRPr lang="tr-TR" i="1" dirty="0" smtClean="0">
              <a:latin typeface="Arial" pitchFamily="34" charset="0"/>
              <a:cs typeface="Arial" pitchFamily="34" charset="0"/>
            </a:endParaRPr>
          </a:p>
          <a:p>
            <a:pPr algn="just">
              <a:buNone/>
            </a:pP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p:txBody>
          <a:bodyPr>
            <a:normAutofit/>
          </a:bodyPr>
          <a:lstStyle/>
          <a:p>
            <a:pPr indent="-457200" algn="just">
              <a:buNone/>
            </a:pPr>
            <a:r>
              <a:rPr lang="tr-TR" dirty="0" smtClean="0">
                <a:latin typeface="Arial" pitchFamily="34" charset="0"/>
                <a:cs typeface="Arial" pitchFamily="34" charset="0"/>
              </a:rPr>
              <a:t>4.9. </a:t>
            </a:r>
            <a:r>
              <a:rPr lang="tr-TR" i="1" dirty="0" smtClean="0">
                <a:latin typeface="Arial" pitchFamily="34" charset="0"/>
                <a:cs typeface="Arial" pitchFamily="34" charset="0"/>
              </a:rPr>
              <a:t>Hidroklorik Asit (E507)</a:t>
            </a:r>
          </a:p>
          <a:p>
            <a:pPr indent="0" algn="just">
              <a:buNone/>
            </a:pPr>
            <a:endParaRPr lang="tr-TR" sz="2400" b="1" u="sng"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Kullanım Alanları:</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İnvert</a:t>
            </a:r>
            <a:r>
              <a:rPr lang="tr-TR" sz="2400" dirty="0" smtClean="0">
                <a:latin typeface="Arial" pitchFamily="34" charset="0"/>
                <a:cs typeface="Arial" pitchFamily="34" charset="0"/>
              </a:rPr>
              <a:t> şeker üretimi, glikoz şurubu üretimi</a:t>
            </a:r>
          </a:p>
          <a:p>
            <a:pPr indent="0" algn="just">
              <a:buNone/>
            </a:pPr>
            <a:r>
              <a:rPr lang="tr-TR" sz="2400" dirty="0" smtClean="0">
                <a:latin typeface="Arial" pitchFamily="34" charset="0"/>
                <a:cs typeface="Arial" pitchFamily="34" charset="0"/>
              </a:rPr>
              <a:t> </a:t>
            </a:r>
          </a:p>
          <a:p>
            <a:pPr indent="0" algn="just">
              <a:buNone/>
            </a:pPr>
            <a:r>
              <a:rPr lang="tr-TR" sz="2400" b="1" u="sng" dirty="0" smtClean="0">
                <a:latin typeface="Arial" pitchFamily="34" charset="0"/>
                <a:cs typeface="Arial" pitchFamily="34" charset="0"/>
              </a:rPr>
              <a:t>Fonksiyonları:</a:t>
            </a:r>
            <a:r>
              <a:rPr lang="tr-TR" sz="2400" dirty="0" smtClean="0">
                <a:latin typeface="Arial" pitchFamily="34" charset="0"/>
                <a:cs typeface="Arial" pitchFamily="34" charset="0"/>
              </a:rPr>
              <a:t> Gıda </a:t>
            </a:r>
            <a:r>
              <a:rPr lang="tr-TR" sz="2400" dirty="0" err="1" smtClean="0">
                <a:latin typeface="Arial" pitchFamily="34" charset="0"/>
                <a:cs typeface="Arial" pitchFamily="34" charset="0"/>
              </a:rPr>
              <a:t>formulasyonlarında</a:t>
            </a:r>
            <a:r>
              <a:rPr lang="tr-TR" sz="2400" dirty="0" smtClean="0">
                <a:latin typeface="Arial" pitchFamily="34" charset="0"/>
                <a:cs typeface="Arial" pitchFamily="34" charset="0"/>
              </a:rPr>
              <a:t> asitliği yükseltmek ve proteinlerin hidrolizini sağlamaktadır. </a:t>
            </a:r>
            <a:r>
              <a:rPr lang="tr-TR" sz="2400" dirty="0" err="1" smtClean="0">
                <a:latin typeface="Arial" pitchFamily="34" charset="0"/>
                <a:cs typeface="Arial" pitchFamily="34" charset="0"/>
              </a:rPr>
              <a:t>Hidrolizlenmiş</a:t>
            </a:r>
            <a:r>
              <a:rPr lang="tr-TR" sz="2400" dirty="0" smtClean="0">
                <a:latin typeface="Arial" pitchFamily="34" charset="0"/>
                <a:cs typeface="Arial" pitchFamily="34" charset="0"/>
              </a:rPr>
              <a:t> proteinlerin tadını arttırdığı gözlenmiştir. Nişastadan glikoz şurubu üretiminde hidrolizi sağlamaktadır.</a:t>
            </a:r>
            <a:endParaRPr lang="en-US" sz="24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a:xfrm>
            <a:off x="467544" y="0"/>
            <a:ext cx="8229600" cy="1143000"/>
          </a:xfrm>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5" name="2 İçerik Yer Tutucusu"/>
          <p:cNvSpPr>
            <a:spLocks noGrp="1"/>
          </p:cNvSpPr>
          <p:nvPr>
            <p:ph idx="1"/>
          </p:nvPr>
        </p:nvSpPr>
        <p:spPr>
          <a:xfrm>
            <a:off x="457200" y="1052736"/>
            <a:ext cx="8229600" cy="5805264"/>
          </a:xfrm>
        </p:spPr>
        <p:txBody>
          <a:bodyPr>
            <a:noAutofit/>
          </a:bodyPr>
          <a:lstStyle/>
          <a:p>
            <a:pPr indent="-457200" algn="just">
              <a:buNone/>
            </a:pPr>
            <a:r>
              <a:rPr lang="tr-TR" dirty="0" smtClean="0">
                <a:latin typeface="Arial" pitchFamily="34" charset="0"/>
                <a:cs typeface="Arial" pitchFamily="34" charset="0"/>
              </a:rPr>
              <a:t>4.10. </a:t>
            </a:r>
            <a:r>
              <a:rPr lang="tr-TR" i="1" dirty="0" err="1" smtClean="0">
                <a:latin typeface="Arial" pitchFamily="34" charset="0"/>
                <a:cs typeface="Arial" pitchFamily="34" charset="0"/>
              </a:rPr>
              <a:t>Sülfirik</a:t>
            </a:r>
            <a:r>
              <a:rPr lang="tr-TR" i="1" dirty="0" smtClean="0">
                <a:latin typeface="Arial" pitchFamily="34" charset="0"/>
                <a:cs typeface="Arial" pitchFamily="34" charset="0"/>
              </a:rPr>
              <a:t> Asit (E513)</a:t>
            </a:r>
          </a:p>
          <a:p>
            <a:pPr indent="-457200" algn="just">
              <a:buNone/>
            </a:pPr>
            <a:endParaRPr lang="tr-TR" i="1" dirty="0" smtClean="0">
              <a:latin typeface="Arial" pitchFamily="34" charset="0"/>
              <a:cs typeface="Arial" pitchFamily="34" charset="0"/>
            </a:endParaRPr>
          </a:p>
          <a:p>
            <a:pPr indent="0" algn="just">
              <a:buNone/>
            </a:pPr>
            <a:r>
              <a:rPr lang="tr-TR" sz="2400" dirty="0" smtClean="0">
                <a:latin typeface="Arial" pitchFamily="34" charset="0"/>
                <a:cs typeface="Arial" pitchFamily="34" charset="0"/>
              </a:rPr>
              <a:t>Gıdalarda </a:t>
            </a: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yı</a:t>
            </a:r>
            <a:r>
              <a:rPr lang="tr-TR" sz="2400" dirty="0" smtClean="0">
                <a:latin typeface="Arial" pitchFamily="34" charset="0"/>
                <a:cs typeface="Arial" pitchFamily="34" charset="0"/>
              </a:rPr>
              <a:t> düşürmek için kullanılan kuvvetli bir asittir. </a:t>
            </a:r>
            <a:r>
              <a:rPr lang="tr-TR" sz="2400" dirty="0" err="1" smtClean="0">
                <a:latin typeface="Arial" pitchFamily="34" charset="0"/>
                <a:cs typeface="Arial" pitchFamily="34" charset="0"/>
              </a:rPr>
              <a:t>Korozif</a:t>
            </a:r>
            <a:r>
              <a:rPr lang="tr-TR" sz="2400" dirty="0" smtClean="0">
                <a:latin typeface="Arial" pitchFamily="34" charset="0"/>
                <a:cs typeface="Arial" pitchFamily="34" charset="0"/>
              </a:rPr>
              <a:t> etkiye sahip olduğundan seyreltilerek kullanılmaktadır ve sağlık açısından bilinen bir yan etkisi bulunmamaktadır.</a:t>
            </a: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Formülü:</a:t>
            </a:r>
            <a:r>
              <a:rPr lang="tr-TR" sz="2400" dirty="0" smtClean="0">
                <a:latin typeface="Arial" pitchFamily="34" charset="0"/>
                <a:cs typeface="Arial" pitchFamily="34" charset="0"/>
              </a:rPr>
              <a:t> H</a:t>
            </a:r>
            <a:r>
              <a:rPr lang="tr-TR" sz="2400" baseline="-25000" dirty="0" smtClean="0">
                <a:latin typeface="Arial" pitchFamily="34" charset="0"/>
                <a:cs typeface="Arial" pitchFamily="34" charset="0"/>
              </a:rPr>
              <a:t>2</a:t>
            </a:r>
            <a:r>
              <a:rPr lang="tr-TR" sz="2400" dirty="0" smtClean="0">
                <a:latin typeface="Arial" pitchFamily="34" charset="0"/>
                <a:cs typeface="Arial" pitchFamily="34" charset="0"/>
              </a:rPr>
              <a:t>SO</a:t>
            </a:r>
            <a:r>
              <a:rPr lang="tr-TR" sz="2400" baseline="-25000" dirty="0" smtClean="0">
                <a:latin typeface="Arial" pitchFamily="34" charset="0"/>
                <a:cs typeface="Arial" pitchFamily="34" charset="0"/>
              </a:rPr>
              <a:t>4</a:t>
            </a: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Kaynakları:</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Sülfür dioksitten endüstriyel olarak üretilmektedir.</a:t>
            </a:r>
          </a:p>
          <a:p>
            <a:pPr indent="0" algn="just">
              <a:buNone/>
            </a:pPr>
            <a:r>
              <a:rPr lang="tr-TR" sz="2400" b="1" u="sng" dirty="0" smtClean="0">
                <a:latin typeface="Arial" pitchFamily="34" charset="0"/>
                <a:cs typeface="Arial" pitchFamily="34" charset="0"/>
              </a:rPr>
              <a:t>Kullanım Alanları:</a:t>
            </a:r>
            <a:r>
              <a:rPr lang="tr-TR" sz="2400" b="1" dirty="0" smtClean="0">
                <a:latin typeface="Arial" pitchFamily="34" charset="0"/>
                <a:cs typeface="Arial" pitchFamily="34" charset="0"/>
              </a:rPr>
              <a:t> </a:t>
            </a:r>
            <a:r>
              <a:rPr lang="tr-TR" sz="2400" dirty="0" err="1" smtClean="0">
                <a:latin typeface="Arial" pitchFamily="34" charset="0"/>
                <a:cs typeface="Arial" pitchFamily="34" charset="0"/>
              </a:rPr>
              <a:t>İnvert</a:t>
            </a:r>
            <a:r>
              <a:rPr lang="tr-TR" sz="2400" dirty="0" smtClean="0">
                <a:latin typeface="Arial" pitchFamily="34" charset="0"/>
                <a:cs typeface="Arial" pitchFamily="34" charset="0"/>
              </a:rPr>
              <a:t> şeker üretimi</a:t>
            </a:r>
          </a:p>
          <a:p>
            <a:pPr indent="0" algn="just">
              <a:buNone/>
            </a:pPr>
            <a:r>
              <a:rPr lang="tr-TR" sz="2400" b="1" u="sng" dirty="0" smtClean="0">
                <a:latin typeface="Arial" pitchFamily="34" charset="0"/>
                <a:cs typeface="Arial" pitchFamily="34" charset="0"/>
              </a:rPr>
              <a:t>Fonksiyonları:</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Formulasyonların</a:t>
            </a:r>
            <a:r>
              <a:rPr lang="tr-TR" sz="2400" dirty="0" smtClean="0">
                <a:latin typeface="Arial" pitchFamily="34" charset="0"/>
                <a:cs typeface="Arial" pitchFamily="34" charset="0"/>
              </a:rPr>
              <a:t> asitliğini artırmak ve hidroliz amacıyla kullanılmaktadır.</a:t>
            </a:r>
          </a:p>
          <a:p>
            <a:pPr indent="0" algn="just">
              <a:buNone/>
            </a:pPr>
            <a:endParaRPr lang="tr-TR" sz="2400" dirty="0" smtClean="0">
              <a:latin typeface="Arial" pitchFamily="34" charset="0"/>
              <a:cs typeface="Arial" pitchFamily="34" charset="0"/>
            </a:endParaRPr>
          </a:p>
          <a:p>
            <a:pPr algn="just">
              <a:buNone/>
            </a:pPr>
            <a:endParaRPr lang="tr-TR" sz="3800" dirty="0" smtClean="0">
              <a:latin typeface="Arial" pitchFamily="34" charset="0"/>
              <a:cs typeface="Arial" pitchFamily="34" charset="0"/>
            </a:endParaRPr>
          </a:p>
          <a:p>
            <a:pPr algn="just">
              <a:buNone/>
            </a:pPr>
            <a:endParaRPr lang="tr-TR" i="1" dirty="0" smtClean="0">
              <a:latin typeface="Arial" pitchFamily="34" charset="0"/>
              <a:cs typeface="Arial" pitchFamily="34" charset="0"/>
            </a:endParaRPr>
          </a:p>
          <a:p>
            <a:pPr algn="just">
              <a:buNone/>
            </a:pP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a:xfrm>
            <a:off x="395536" y="1196752"/>
            <a:ext cx="8291264" cy="5661248"/>
          </a:xfrm>
        </p:spPr>
        <p:txBody>
          <a:bodyPr>
            <a:noAutofit/>
          </a:bodyPr>
          <a:lstStyle/>
          <a:p>
            <a:pPr algn="just">
              <a:buNone/>
            </a:pPr>
            <a:r>
              <a:rPr lang="tr-TR" dirty="0" smtClean="0">
                <a:latin typeface="Arial" pitchFamily="34" charset="0"/>
                <a:cs typeface="Arial" pitchFamily="34" charset="0"/>
              </a:rPr>
              <a:t>4.11. </a:t>
            </a:r>
            <a:r>
              <a:rPr lang="tr-TR" i="1" dirty="0" err="1" smtClean="0">
                <a:latin typeface="Arial" pitchFamily="34" charset="0"/>
                <a:cs typeface="Arial" pitchFamily="34" charset="0"/>
              </a:rPr>
              <a:t>Süksinik</a:t>
            </a:r>
            <a:r>
              <a:rPr lang="tr-TR" i="1" dirty="0" smtClean="0">
                <a:latin typeface="Arial" pitchFamily="34" charset="0"/>
                <a:cs typeface="Arial" pitchFamily="34" charset="0"/>
              </a:rPr>
              <a:t> Asit (E363)</a:t>
            </a:r>
          </a:p>
          <a:p>
            <a:pPr indent="0" algn="just">
              <a:buNone/>
            </a:pPr>
            <a:r>
              <a:rPr lang="tr-TR" sz="2400" dirty="0" smtClean="0">
                <a:latin typeface="Arial" pitchFamily="34" charset="0"/>
                <a:cs typeface="Arial" pitchFamily="34" charset="0"/>
              </a:rPr>
              <a:t>Higroskopik (nem tutucu) ürünlerde kullanılan, higroskopik olmayan gıdalarda yeni kullanılmaya başlanılan asitliği düzenleyicilerdendir. Suda çözünebilmektedir. Kaynağı olan gıdaların belirgin ve farklı lezzetinin </a:t>
            </a:r>
            <a:r>
              <a:rPr lang="tr-TR" sz="2400" dirty="0" err="1" smtClean="0">
                <a:latin typeface="Arial" pitchFamily="34" charset="0"/>
                <a:cs typeface="Arial" pitchFamily="34" charset="0"/>
              </a:rPr>
              <a:t>süksinik</a:t>
            </a:r>
            <a:r>
              <a:rPr lang="tr-TR" sz="2400" dirty="0" smtClean="0">
                <a:latin typeface="Arial" pitchFamily="34" charset="0"/>
                <a:cs typeface="Arial" pitchFamily="34" charset="0"/>
              </a:rPr>
              <a:t> asitten kaynaklandığı savunulmaktadır.</a:t>
            </a: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Formülü:</a:t>
            </a:r>
            <a:r>
              <a:rPr lang="tr-TR" sz="2400" dirty="0" smtClean="0">
                <a:latin typeface="Arial" pitchFamily="34" charset="0"/>
                <a:cs typeface="Arial" pitchFamily="34" charset="0"/>
              </a:rPr>
              <a:t> C</a:t>
            </a:r>
            <a:r>
              <a:rPr lang="tr-TR" sz="2400" baseline="-25000" dirty="0" smtClean="0">
                <a:latin typeface="Arial" pitchFamily="34" charset="0"/>
                <a:cs typeface="Arial" pitchFamily="34" charset="0"/>
              </a:rPr>
              <a:t>4</a:t>
            </a:r>
            <a:r>
              <a:rPr lang="tr-TR" sz="2400" dirty="0" smtClean="0">
                <a:latin typeface="Arial" pitchFamily="34" charset="0"/>
                <a:cs typeface="Arial" pitchFamily="34" charset="0"/>
              </a:rPr>
              <a:t>H</a:t>
            </a:r>
            <a:r>
              <a:rPr lang="tr-TR" sz="2400" baseline="-25000" dirty="0" smtClean="0">
                <a:latin typeface="Arial" pitchFamily="34" charset="0"/>
                <a:cs typeface="Arial" pitchFamily="34" charset="0"/>
              </a:rPr>
              <a:t>6</a:t>
            </a:r>
            <a:r>
              <a:rPr lang="tr-TR" sz="2400" dirty="0" smtClean="0">
                <a:latin typeface="Arial" pitchFamily="34" charset="0"/>
                <a:cs typeface="Arial" pitchFamily="34" charset="0"/>
              </a:rPr>
              <a:t>O</a:t>
            </a:r>
            <a:r>
              <a:rPr lang="tr-TR" sz="2400" baseline="-25000" dirty="0" smtClean="0">
                <a:latin typeface="Arial" pitchFamily="34" charset="0"/>
                <a:cs typeface="Arial" pitchFamily="34" charset="0"/>
              </a:rPr>
              <a:t>4</a:t>
            </a:r>
            <a:endParaRPr lang="tr-TR" sz="2400" dirty="0" smtClean="0">
              <a:latin typeface="Arial" pitchFamily="34" charset="0"/>
              <a:cs typeface="Arial" pitchFamily="34" charset="0"/>
            </a:endParaRPr>
          </a:p>
          <a:p>
            <a:pPr indent="0" algn="just">
              <a:buNone/>
            </a:pPr>
            <a:endParaRPr lang="tr-TR" sz="2400" b="1" u="sng"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Kaynakları:</a:t>
            </a:r>
            <a:r>
              <a:rPr lang="tr-TR" sz="2400" dirty="0" smtClean="0">
                <a:latin typeface="Arial" pitchFamily="34" charset="0"/>
                <a:cs typeface="Arial" pitchFamily="34" charset="0"/>
              </a:rPr>
              <a:t> Brokoli, şeker pancarı, kuşkonmaz, peynirde doğal olarak bulunmaktadır. Asetik, </a:t>
            </a:r>
            <a:r>
              <a:rPr lang="tr-TR" sz="2400" dirty="0" err="1" smtClean="0">
                <a:latin typeface="Arial" pitchFamily="34" charset="0"/>
                <a:cs typeface="Arial" pitchFamily="34" charset="0"/>
              </a:rPr>
              <a:t>fumarik</a:t>
            </a:r>
            <a:r>
              <a:rPr lang="tr-TR" sz="2400" dirty="0" smtClean="0">
                <a:latin typeface="Arial" pitchFamily="34" charset="0"/>
                <a:cs typeface="Arial" pitchFamily="34" charset="0"/>
              </a:rPr>
              <a:t> ve </a:t>
            </a:r>
            <a:r>
              <a:rPr lang="tr-TR" sz="2400" dirty="0" err="1" smtClean="0">
                <a:latin typeface="Arial" pitchFamily="34" charset="0"/>
                <a:cs typeface="Arial" pitchFamily="34" charset="0"/>
              </a:rPr>
              <a:t>maleik</a:t>
            </a:r>
            <a:r>
              <a:rPr lang="tr-TR" sz="2400" dirty="0" smtClean="0">
                <a:latin typeface="Arial" pitchFamily="34" charset="0"/>
                <a:cs typeface="Arial" pitchFamily="34" charset="0"/>
              </a:rPr>
              <a:t> asitten endüstriyel olarak üretilmektedir.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a:xfrm>
            <a:off x="457200" y="1600200"/>
            <a:ext cx="8229600" cy="4781128"/>
          </a:xfrm>
        </p:spPr>
        <p:txBody>
          <a:bodyPr>
            <a:noAutofit/>
          </a:bodyPr>
          <a:lstStyle/>
          <a:p>
            <a:pPr indent="0" algn="just">
              <a:buNone/>
            </a:pPr>
            <a:r>
              <a:rPr lang="tr-TR" dirty="0" smtClean="0">
                <a:latin typeface="Arial" pitchFamily="34" charset="0"/>
                <a:cs typeface="Arial" pitchFamily="34" charset="0"/>
              </a:rPr>
              <a:t>4.11. </a:t>
            </a:r>
            <a:r>
              <a:rPr lang="tr-TR" i="1" dirty="0" err="1" smtClean="0">
                <a:latin typeface="Arial" pitchFamily="34" charset="0"/>
                <a:cs typeface="Arial" pitchFamily="34" charset="0"/>
              </a:rPr>
              <a:t>Süksinik</a:t>
            </a:r>
            <a:r>
              <a:rPr lang="tr-TR" i="1" dirty="0" smtClean="0">
                <a:latin typeface="Arial" pitchFamily="34" charset="0"/>
                <a:cs typeface="Arial" pitchFamily="34" charset="0"/>
              </a:rPr>
              <a:t> Asit (E363)</a:t>
            </a:r>
          </a:p>
          <a:p>
            <a:pPr indent="0" algn="just">
              <a:buNone/>
            </a:pPr>
            <a:endParaRPr lang="tr-TR" i="1"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Kullanım Alanları:</a:t>
            </a:r>
            <a:r>
              <a:rPr lang="tr-TR" sz="2400" dirty="0" smtClean="0">
                <a:latin typeface="Arial" pitchFamily="34" charset="0"/>
                <a:cs typeface="Arial" pitchFamily="34" charset="0"/>
              </a:rPr>
              <a:t> İçecekler, tatlılar, çorbalar, et, balık ve tavuk suları, içecek tozları</a:t>
            </a: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Fonksiyonları:</a:t>
            </a:r>
            <a:r>
              <a:rPr lang="tr-TR" sz="2400" dirty="0" smtClean="0">
                <a:latin typeface="Arial" pitchFamily="34" charset="0"/>
                <a:cs typeface="Arial" pitchFamily="34" charset="0"/>
              </a:rPr>
              <a:t> Asitliği düzenleyici olarak kullanılmakla birlikte lezzet katkısı oldukça yavaş olduğundan bazı ürünler için avantaj olarak görülmektedir. Diğer asitlere kıyasla suda çözünmesi fazla olduğu için içeceklerde kullanılır. Diğer asitlere benzemeyen, değişik lezzetler oluşturmaktadır.</a:t>
            </a:r>
          </a:p>
          <a:p>
            <a:pPr>
              <a:buNone/>
            </a:pP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p:txBody>
          <a:bodyPr>
            <a:noAutofit/>
          </a:bodyPr>
          <a:lstStyle/>
          <a:p>
            <a:pPr algn="just">
              <a:buNone/>
            </a:pPr>
            <a:r>
              <a:rPr lang="tr-TR" dirty="0" smtClean="0">
                <a:latin typeface="Arial" pitchFamily="34" charset="0"/>
                <a:cs typeface="Arial" pitchFamily="34" charset="0"/>
              </a:rPr>
              <a:t>4.12. </a:t>
            </a:r>
            <a:r>
              <a:rPr lang="tr-TR" i="1" dirty="0" err="1" smtClean="0">
                <a:latin typeface="Arial" pitchFamily="34" charset="0"/>
                <a:cs typeface="Arial" pitchFamily="34" charset="0"/>
              </a:rPr>
              <a:t>Süksinik</a:t>
            </a:r>
            <a:r>
              <a:rPr lang="tr-TR" i="1" dirty="0" smtClean="0">
                <a:latin typeface="Arial" pitchFamily="34" charset="0"/>
                <a:cs typeface="Arial" pitchFamily="34" charset="0"/>
              </a:rPr>
              <a:t> Anhidrit</a:t>
            </a:r>
          </a:p>
          <a:p>
            <a:pPr algn="just">
              <a:buNone/>
            </a:pPr>
            <a:endParaRPr lang="tr-TR" dirty="0" smtClean="0">
              <a:latin typeface="Arial" pitchFamily="34" charset="0"/>
              <a:cs typeface="Arial" pitchFamily="34" charset="0"/>
            </a:endParaRPr>
          </a:p>
          <a:p>
            <a:pPr indent="0" algn="just">
              <a:buNone/>
            </a:pPr>
            <a:r>
              <a:rPr lang="tr-TR" sz="2400" dirty="0" smtClean="0">
                <a:latin typeface="Arial" pitchFamily="34" charset="0"/>
                <a:cs typeface="Arial" pitchFamily="34" charset="0"/>
              </a:rPr>
              <a:t>Ticari olarak bulunan ve anhidrit yapıdaki gıdalarda kullanılabilen, ısıya dayanıklı, düşük erime noktasına sahip ve yavaş hidrolize olan bir asitliği düzenleyicidir.</a:t>
            </a:r>
          </a:p>
          <a:p>
            <a:pPr indent="0" algn="just">
              <a:buNone/>
            </a:pPr>
            <a:endParaRPr lang="tr-TR" sz="2400" b="1" u="sng"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Formülü:</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C</a:t>
            </a:r>
            <a:r>
              <a:rPr lang="tr-TR" sz="2400" baseline="-25000" dirty="0" smtClean="0">
                <a:latin typeface="Arial" pitchFamily="34" charset="0"/>
                <a:cs typeface="Arial" pitchFamily="34" charset="0"/>
              </a:rPr>
              <a:t>4</a:t>
            </a:r>
            <a:r>
              <a:rPr lang="tr-TR" sz="2400" dirty="0" smtClean="0">
                <a:latin typeface="Arial" pitchFamily="34" charset="0"/>
                <a:cs typeface="Arial" pitchFamily="34" charset="0"/>
              </a:rPr>
              <a:t>H</a:t>
            </a:r>
            <a:r>
              <a:rPr lang="tr-TR" sz="2400" baseline="-25000" dirty="0" smtClean="0">
                <a:latin typeface="Arial" pitchFamily="34" charset="0"/>
                <a:cs typeface="Arial" pitchFamily="34" charset="0"/>
              </a:rPr>
              <a:t>4</a:t>
            </a:r>
            <a:r>
              <a:rPr lang="tr-TR" sz="2400" dirty="0" smtClean="0">
                <a:latin typeface="Arial" pitchFamily="34" charset="0"/>
                <a:cs typeface="Arial" pitchFamily="34" charset="0"/>
              </a:rPr>
              <a:t>O</a:t>
            </a:r>
            <a:r>
              <a:rPr lang="tr-TR" sz="2400" baseline="-25000" dirty="0" smtClean="0">
                <a:latin typeface="Arial" pitchFamily="34" charset="0"/>
                <a:cs typeface="Arial" pitchFamily="34" charset="0"/>
              </a:rPr>
              <a:t>3 </a:t>
            </a:r>
            <a:endParaRPr lang="tr-TR" sz="2400" dirty="0" smtClean="0">
              <a:latin typeface="Arial" pitchFamily="34" charset="0"/>
              <a:cs typeface="Arial" pitchFamily="34" charset="0"/>
            </a:endParaRPr>
          </a:p>
          <a:p>
            <a:pPr indent="0" algn="just">
              <a:buNone/>
            </a:pPr>
            <a:endParaRPr lang="tr-TR" sz="2400" b="1" u="sng"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Kaynağı:</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Süksinik</a:t>
            </a:r>
            <a:r>
              <a:rPr lang="tr-TR" sz="2400" dirty="0" smtClean="0">
                <a:latin typeface="Arial" pitchFamily="34" charset="0"/>
                <a:cs typeface="Arial" pitchFamily="34" charset="0"/>
              </a:rPr>
              <a:t> asidin iki karboksil grubu arasından bir su molekülü uzaklaştırılmasıyla elde edilir.</a:t>
            </a:r>
          </a:p>
          <a:p>
            <a:pPr algn="just">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a:xfrm>
            <a:off x="457200" y="1600200"/>
            <a:ext cx="8229600" cy="4997152"/>
          </a:xfrm>
        </p:spPr>
        <p:txBody>
          <a:bodyPr>
            <a:noAutofit/>
          </a:bodyPr>
          <a:lstStyle/>
          <a:p>
            <a:pPr indent="-457200" algn="just">
              <a:buNone/>
            </a:pPr>
            <a:r>
              <a:rPr lang="tr-TR" dirty="0" smtClean="0">
                <a:latin typeface="Arial" pitchFamily="34" charset="0"/>
                <a:cs typeface="Arial" pitchFamily="34" charset="0"/>
              </a:rPr>
              <a:t>4.12. </a:t>
            </a:r>
            <a:r>
              <a:rPr lang="tr-TR" i="1" dirty="0" err="1" smtClean="0">
                <a:latin typeface="Arial" pitchFamily="34" charset="0"/>
                <a:cs typeface="Arial" pitchFamily="34" charset="0"/>
              </a:rPr>
              <a:t>Süksinik</a:t>
            </a:r>
            <a:r>
              <a:rPr lang="tr-TR" i="1" dirty="0" smtClean="0">
                <a:latin typeface="Arial" pitchFamily="34" charset="0"/>
                <a:cs typeface="Arial" pitchFamily="34" charset="0"/>
              </a:rPr>
              <a:t> Anhidrit</a:t>
            </a:r>
          </a:p>
          <a:p>
            <a:pPr indent="-457200" algn="just">
              <a:buNone/>
            </a:pPr>
            <a:endParaRPr lang="tr-TR" i="1"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Kullanım Alanları:</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Fırıncılık ürünleri</a:t>
            </a: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Fonksiyonları</a:t>
            </a:r>
            <a:r>
              <a:rPr lang="tr-TR" sz="2400" u="sng" dirty="0" smtClean="0">
                <a:latin typeface="Arial" pitchFamily="34" charset="0"/>
                <a:cs typeface="Arial" pitchFamily="34" charset="0"/>
              </a:rPr>
              <a:t>:</a:t>
            </a:r>
            <a:r>
              <a:rPr lang="tr-TR" sz="2400" dirty="0" smtClean="0">
                <a:latin typeface="Arial" pitchFamily="34" charset="0"/>
                <a:cs typeface="Arial" pitchFamily="34" charset="0"/>
              </a:rPr>
              <a:t> Kabartma tozuna katılarak nemle reaksiyona girerek higroskopik olmayan </a:t>
            </a:r>
            <a:r>
              <a:rPr lang="tr-TR" sz="2400" dirty="0" err="1" smtClean="0">
                <a:latin typeface="Arial" pitchFamily="34" charset="0"/>
                <a:cs typeface="Arial" pitchFamily="34" charset="0"/>
              </a:rPr>
              <a:t>süksinik</a:t>
            </a:r>
            <a:r>
              <a:rPr lang="tr-TR" sz="2400" dirty="0" smtClean="0">
                <a:latin typeface="Arial" pitchFamily="34" charset="0"/>
                <a:cs typeface="Arial" pitchFamily="34" charset="0"/>
              </a:rPr>
              <a:t> asit oluşmaktadır. </a:t>
            </a:r>
            <a:r>
              <a:rPr lang="tr-TR" sz="2400" dirty="0" err="1" smtClean="0">
                <a:latin typeface="Arial" pitchFamily="34" charset="0"/>
                <a:cs typeface="Arial" pitchFamily="34" charset="0"/>
              </a:rPr>
              <a:t>Süksinik</a:t>
            </a:r>
            <a:r>
              <a:rPr lang="tr-TR" sz="2400" dirty="0" smtClean="0">
                <a:latin typeface="Arial" pitchFamily="34" charset="0"/>
                <a:cs typeface="Arial" pitchFamily="34" charset="0"/>
              </a:rPr>
              <a:t> anhidrit hidroliz hızının yavaş olması, ürün fırına girinceye kadar asitliği düzenleyicinin kabartma ajanıyla tepkimeye girmemesi istendiği için avantajdır. Kendi ağırlığının %20 ‘ si kadar su çekebildiği için kuru gıda karışımlarında nem uzaklaştırıcı olarak kullanılır. </a:t>
            </a:r>
          </a:p>
          <a:p>
            <a:pPr algn="just">
              <a:buNone/>
            </a:pP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a:xfrm>
            <a:off x="457200" y="1268760"/>
            <a:ext cx="8229600" cy="5589240"/>
          </a:xfrm>
        </p:spPr>
        <p:txBody>
          <a:bodyPr>
            <a:noAutofit/>
          </a:bodyPr>
          <a:lstStyle/>
          <a:p>
            <a:pPr algn="just">
              <a:buNone/>
            </a:pPr>
            <a:r>
              <a:rPr lang="tr-TR" dirty="0" smtClean="0">
                <a:latin typeface="Arial" pitchFamily="34" charset="0"/>
                <a:cs typeface="Arial" pitchFamily="34" charset="0"/>
              </a:rPr>
              <a:t>4.13. </a:t>
            </a:r>
            <a:r>
              <a:rPr lang="tr-TR" i="1" dirty="0" smtClean="0">
                <a:latin typeface="Arial" pitchFamily="34" charset="0"/>
                <a:cs typeface="Arial" pitchFamily="34" charset="0"/>
              </a:rPr>
              <a:t>Sodyum Karbonat (E500)</a:t>
            </a:r>
          </a:p>
          <a:p>
            <a:pPr indent="0" algn="just">
              <a:buNone/>
            </a:pPr>
            <a:r>
              <a:rPr lang="tr-TR" sz="2400" dirty="0" smtClean="0">
                <a:latin typeface="Arial" pitchFamily="34" charset="0"/>
                <a:cs typeface="Arial" pitchFamily="34" charset="0"/>
              </a:rPr>
              <a:t>En çok kullanılan şekli sodyum bikarbonat olup kabartma tozu olarak bilinir. Soğuk suda çözünebildiği için yaygın olarak kullanılır.</a:t>
            </a:r>
          </a:p>
          <a:p>
            <a:pPr indent="0" algn="just">
              <a:buNone/>
            </a:pPr>
            <a:r>
              <a:rPr lang="tr-TR" sz="2400" b="1" u="sng" dirty="0" smtClean="0">
                <a:latin typeface="Arial" pitchFamily="34" charset="0"/>
                <a:cs typeface="Arial" pitchFamily="34" charset="0"/>
              </a:rPr>
              <a:t>Formülü:</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Na</a:t>
            </a:r>
            <a:r>
              <a:rPr lang="tr-TR" sz="2400" baseline="-25000" dirty="0" smtClean="0">
                <a:latin typeface="Arial" pitchFamily="34" charset="0"/>
                <a:cs typeface="Arial" pitchFamily="34" charset="0"/>
              </a:rPr>
              <a:t>2</a:t>
            </a:r>
            <a:r>
              <a:rPr lang="tr-TR" sz="2400" dirty="0" smtClean="0">
                <a:latin typeface="Arial" pitchFamily="34" charset="0"/>
                <a:cs typeface="Arial" pitchFamily="34" charset="0"/>
              </a:rPr>
              <a:t>CO</a:t>
            </a:r>
            <a:r>
              <a:rPr lang="tr-TR" sz="2400" baseline="-25000" dirty="0" smtClean="0">
                <a:latin typeface="Arial" pitchFamily="34" charset="0"/>
                <a:cs typeface="Arial" pitchFamily="34" charset="0"/>
              </a:rPr>
              <a:t>3</a:t>
            </a: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Kaynakları:</a:t>
            </a:r>
            <a:r>
              <a:rPr lang="tr-TR" sz="2400" dirty="0" smtClean="0">
                <a:latin typeface="Arial" pitchFamily="34" charset="0"/>
                <a:cs typeface="Arial" pitchFamily="34" charset="0"/>
              </a:rPr>
              <a:t> Saf olmayan sodyum bikarbonatın ısıtılmasıyla elde edilir. </a:t>
            </a:r>
          </a:p>
          <a:p>
            <a:pPr indent="0" algn="just">
              <a:buNone/>
            </a:pPr>
            <a:r>
              <a:rPr lang="tr-TR" sz="2400" b="1" u="sng" dirty="0" smtClean="0">
                <a:latin typeface="Arial" pitchFamily="34" charset="0"/>
                <a:cs typeface="Arial" pitchFamily="34" charset="0"/>
              </a:rPr>
              <a:t>Kullanım Alanları:</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İnvert</a:t>
            </a:r>
            <a:r>
              <a:rPr lang="tr-TR" sz="2400" dirty="0" smtClean="0">
                <a:latin typeface="Arial" pitchFamily="34" charset="0"/>
                <a:cs typeface="Arial" pitchFamily="34" charset="0"/>
              </a:rPr>
              <a:t> şekerler, karbonatlar, fırıncılık ürünleri</a:t>
            </a:r>
          </a:p>
          <a:p>
            <a:pPr indent="0" algn="just">
              <a:buNone/>
            </a:pPr>
            <a:r>
              <a:rPr lang="tr-TR" sz="2400" b="1" u="sng" dirty="0" smtClean="0">
                <a:latin typeface="Arial" pitchFamily="34" charset="0"/>
                <a:cs typeface="Arial" pitchFamily="34" charset="0"/>
              </a:rPr>
              <a:t>Fonksiyonları:</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İnvert</a:t>
            </a:r>
            <a:r>
              <a:rPr lang="tr-TR" sz="2400" dirty="0" smtClean="0">
                <a:latin typeface="Arial" pitchFamily="34" charset="0"/>
                <a:cs typeface="Arial" pitchFamily="34" charset="0"/>
              </a:rPr>
              <a:t> şeker üretiminde hidrolizi durdurmak amacıyla kullanılır. Farklı partikül büyüklüklerinde ve </a:t>
            </a:r>
            <a:r>
              <a:rPr lang="tr-TR" sz="2400" dirty="0" err="1" smtClean="0">
                <a:latin typeface="Arial" pitchFamily="34" charset="0"/>
                <a:cs typeface="Arial" pitchFamily="34" charset="0"/>
              </a:rPr>
              <a:t>enkapsül</a:t>
            </a:r>
            <a:r>
              <a:rPr lang="tr-TR" sz="2400" dirty="0" smtClean="0">
                <a:latin typeface="Arial" pitchFamily="34" charset="0"/>
                <a:cs typeface="Arial" pitchFamily="34" charset="0"/>
              </a:rPr>
              <a:t> olarak kullanılabilir. Asitliği düzenleyici etkisi de mevcuttur.</a:t>
            </a:r>
          </a:p>
          <a:p>
            <a:pPr indent="0" algn="just">
              <a:buNone/>
            </a:pPr>
            <a:endParaRPr lang="tr-TR" sz="2400" dirty="0" smtClean="0">
              <a:latin typeface="Arial" pitchFamily="34" charset="0"/>
              <a:cs typeface="Arial" pitchFamily="34" charset="0"/>
            </a:endParaRPr>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2. FONKSİYONLARI</a:t>
            </a:r>
            <a:endParaRPr lang="en-US" sz="4000" dirty="0">
              <a:latin typeface="Arial" pitchFamily="34" charset="0"/>
              <a:cs typeface="Arial" pitchFamily="34" charset="0"/>
            </a:endParaRPr>
          </a:p>
        </p:txBody>
      </p:sp>
      <p:sp>
        <p:nvSpPr>
          <p:cNvPr id="3" name="2 İçerik Yer Tutucusu"/>
          <p:cNvSpPr>
            <a:spLocks noGrp="1"/>
          </p:cNvSpPr>
          <p:nvPr>
            <p:ph idx="1"/>
          </p:nvPr>
        </p:nvSpPr>
        <p:spPr/>
        <p:txBody>
          <a:bodyPr>
            <a:normAutofit lnSpcReduction="10000"/>
          </a:bodyPr>
          <a:lstStyle/>
          <a:p>
            <a:pPr>
              <a:buNone/>
            </a:pPr>
            <a:r>
              <a:rPr lang="tr-TR" dirty="0" smtClean="0">
                <a:latin typeface="Arial" pitchFamily="34" charset="0"/>
                <a:cs typeface="Arial" pitchFamily="34" charset="0"/>
              </a:rPr>
              <a:t>2.1.</a:t>
            </a:r>
            <a:r>
              <a:rPr lang="tr-TR" i="1" dirty="0" smtClean="0">
                <a:latin typeface="Arial" pitchFamily="34" charset="0"/>
                <a:cs typeface="Arial" pitchFamily="34" charset="0"/>
              </a:rPr>
              <a:t> Sterilizasyon Yardımcısı</a:t>
            </a:r>
          </a:p>
          <a:p>
            <a:pPr indent="0" algn="just">
              <a:buNone/>
            </a:pPr>
            <a:r>
              <a:rPr lang="tr-TR" sz="2400" dirty="0" smtClean="0">
                <a:latin typeface="Arial" pitchFamily="34" charset="0"/>
                <a:cs typeface="Arial" pitchFamily="34" charset="0"/>
              </a:rPr>
              <a:t>Sterilizasyon gıda endüstrisi için önemli bir işlemdir. Mikroorganizmalar ısıya karşı dirençli sporları, düşük </a:t>
            </a: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lı</a:t>
            </a:r>
            <a:r>
              <a:rPr lang="tr-TR" sz="2400" dirty="0" smtClean="0">
                <a:latin typeface="Arial" pitchFamily="34" charset="0"/>
                <a:cs typeface="Arial" pitchFamily="34" charset="0"/>
              </a:rPr>
              <a:t> ortamlarda ısıya karşı dirençleri arttığı için oluşturamazlar. Ortamı, asitliği düzenleyici kullanarak düşük </a:t>
            </a: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lı</a:t>
            </a:r>
            <a:r>
              <a:rPr lang="tr-TR" sz="2400" dirty="0" smtClean="0">
                <a:latin typeface="Arial" pitchFamily="34" charset="0"/>
                <a:cs typeface="Arial" pitchFamily="34" charset="0"/>
              </a:rPr>
              <a:t> duruma getirerek güvenli sterilizasyon sağlanır.</a:t>
            </a:r>
          </a:p>
          <a:p>
            <a:pPr algn="just">
              <a:buNone/>
            </a:pPr>
            <a:r>
              <a:rPr lang="tr-TR" dirty="0" smtClean="0">
                <a:latin typeface="Arial" pitchFamily="34" charset="0"/>
                <a:cs typeface="Arial" pitchFamily="34" charset="0"/>
              </a:rPr>
              <a:t>2.2.</a:t>
            </a:r>
            <a:r>
              <a:rPr lang="tr-TR" i="1" dirty="0" smtClean="0">
                <a:latin typeface="Arial" pitchFamily="34" charset="0"/>
                <a:cs typeface="Arial" pitchFamily="34" charset="0"/>
              </a:rPr>
              <a:t> Koruyucu</a:t>
            </a:r>
          </a:p>
          <a:p>
            <a:pPr indent="0" algn="just">
              <a:buNone/>
            </a:pPr>
            <a:r>
              <a:rPr lang="tr-TR" sz="2400" dirty="0" smtClean="0">
                <a:latin typeface="Arial" pitchFamily="34" charset="0"/>
                <a:cs typeface="Arial" pitchFamily="34" charset="0"/>
              </a:rPr>
              <a:t>Düşük </a:t>
            </a: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lı</a:t>
            </a:r>
            <a:r>
              <a:rPr lang="tr-TR" sz="2400" dirty="0" smtClean="0">
                <a:latin typeface="Arial" pitchFamily="34" charset="0"/>
                <a:cs typeface="Arial" pitchFamily="34" charset="0"/>
              </a:rPr>
              <a:t> ortamlarda mikroorganizmaların gelişimi ve büyümesi engellenmektedir. Böylelikle gıdaların raf ömrü artmaktadır.</a:t>
            </a:r>
            <a:endParaRPr lang="en-US" sz="2400" dirty="0" smtClean="0">
              <a:latin typeface="Arial" pitchFamily="34" charset="0"/>
              <a:cs typeface="Arial" pitchFamily="34" charset="0"/>
            </a:endParaRPr>
          </a:p>
          <a:p>
            <a:pPr indent="0" algn="just">
              <a:buNone/>
            </a:pPr>
            <a:endParaRPr lang="tr-TR" sz="2400" dirty="0" smtClean="0">
              <a:latin typeface="Arial" pitchFamily="34" charset="0"/>
              <a:cs typeface="Arial" pitchFamily="34" charset="0"/>
            </a:endParaRPr>
          </a:p>
          <a:p>
            <a:pPr>
              <a:buNone/>
            </a:pPr>
            <a:endParaRPr lang="en-US" i="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a:xfrm>
            <a:off x="457200" y="1600200"/>
            <a:ext cx="8229600" cy="4997152"/>
          </a:xfrm>
        </p:spPr>
        <p:txBody>
          <a:bodyPr>
            <a:noAutofit/>
          </a:bodyPr>
          <a:lstStyle/>
          <a:p>
            <a:pPr algn="just">
              <a:buNone/>
            </a:pPr>
            <a:r>
              <a:rPr lang="tr-TR" dirty="0" smtClean="0">
                <a:latin typeface="Arial" pitchFamily="34" charset="0"/>
                <a:cs typeface="Arial" pitchFamily="34" charset="0"/>
              </a:rPr>
              <a:t>4.14. </a:t>
            </a:r>
            <a:r>
              <a:rPr lang="tr-TR" i="1" dirty="0" smtClean="0">
                <a:latin typeface="Arial" pitchFamily="34" charset="0"/>
                <a:cs typeface="Arial" pitchFamily="34" charset="0"/>
              </a:rPr>
              <a:t>Potasyum Karbonat (E501)</a:t>
            </a:r>
          </a:p>
          <a:p>
            <a:pPr algn="just">
              <a:buNone/>
            </a:pPr>
            <a:endParaRPr lang="tr-TR" sz="2400" dirty="0" smtClean="0">
              <a:latin typeface="Arial" pitchFamily="34" charset="0"/>
              <a:cs typeface="Arial" pitchFamily="34" charset="0"/>
            </a:endParaRPr>
          </a:p>
          <a:p>
            <a:pPr indent="0" algn="just">
              <a:buNone/>
            </a:pPr>
            <a:r>
              <a:rPr lang="tr-TR" sz="2400" dirty="0" smtClean="0">
                <a:latin typeface="Arial" pitchFamily="34" charset="0"/>
                <a:cs typeface="Arial" pitchFamily="34" charset="0"/>
              </a:rPr>
              <a:t>Kabartıcı olarak kullanılabilen potasyum karbonat, sodyum miktarını azaltmak veya potasyum miktarını artırmak amaçlı tercih edilebilmektedir. Ayrıca, sodyum bikarbonata kıyasla çözünürlüğü daha fazla olduğu ve daha iyi renk verdiği bilinmektedir.</a:t>
            </a: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Formülü:</a:t>
            </a:r>
            <a:r>
              <a:rPr lang="tr-TR" sz="2400" dirty="0" smtClean="0">
                <a:latin typeface="Arial" pitchFamily="34" charset="0"/>
                <a:cs typeface="Arial" pitchFamily="34" charset="0"/>
              </a:rPr>
              <a:t> K</a:t>
            </a:r>
            <a:r>
              <a:rPr lang="tr-TR" sz="2400" baseline="-25000" dirty="0" smtClean="0">
                <a:latin typeface="Arial" pitchFamily="34" charset="0"/>
                <a:cs typeface="Arial" pitchFamily="34" charset="0"/>
              </a:rPr>
              <a:t>2</a:t>
            </a:r>
            <a:r>
              <a:rPr lang="tr-TR" sz="2400" dirty="0" smtClean="0">
                <a:latin typeface="Arial" pitchFamily="34" charset="0"/>
                <a:cs typeface="Arial" pitchFamily="34" charset="0"/>
              </a:rPr>
              <a:t>CO</a:t>
            </a:r>
            <a:r>
              <a:rPr lang="tr-TR" sz="2400" baseline="-25000" dirty="0" smtClean="0">
                <a:latin typeface="Arial" pitchFamily="34" charset="0"/>
                <a:cs typeface="Arial" pitchFamily="34" charset="0"/>
              </a:rPr>
              <a:t>3</a:t>
            </a:r>
            <a:endParaRPr lang="tr-TR" sz="2400" dirty="0" smtClean="0">
              <a:latin typeface="Arial" pitchFamily="34" charset="0"/>
              <a:cs typeface="Arial" pitchFamily="34" charset="0"/>
            </a:endParaRP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Kaynakları:</a:t>
            </a:r>
            <a:r>
              <a:rPr lang="tr-TR" sz="2400" dirty="0" smtClean="0">
                <a:latin typeface="Arial" pitchFamily="34" charset="0"/>
                <a:cs typeface="Arial" pitchFamily="34" charset="0"/>
              </a:rPr>
              <a:t> Potasyum hidroksitten karbondioksit geçirilerek üretilir.</a:t>
            </a:r>
          </a:p>
          <a:p>
            <a:pPr algn="just">
              <a:buNone/>
            </a:pP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a:xfrm>
            <a:off x="457200" y="1600200"/>
            <a:ext cx="8229600" cy="4925144"/>
          </a:xfrm>
        </p:spPr>
        <p:txBody>
          <a:bodyPr>
            <a:noAutofit/>
          </a:bodyPr>
          <a:lstStyle/>
          <a:p>
            <a:pPr algn="just">
              <a:buNone/>
            </a:pPr>
            <a:r>
              <a:rPr lang="tr-TR" dirty="0" smtClean="0">
                <a:latin typeface="Arial" pitchFamily="34" charset="0"/>
                <a:cs typeface="Arial" pitchFamily="34" charset="0"/>
              </a:rPr>
              <a:t>4.14. </a:t>
            </a:r>
            <a:r>
              <a:rPr lang="tr-TR" i="1" dirty="0" smtClean="0">
                <a:latin typeface="Arial" pitchFamily="34" charset="0"/>
                <a:cs typeface="Arial" pitchFamily="34" charset="0"/>
              </a:rPr>
              <a:t>Potasyum Karbonat (E501)</a:t>
            </a:r>
          </a:p>
          <a:p>
            <a:pPr indent="0" algn="just">
              <a:buNone/>
            </a:pPr>
            <a:endParaRPr lang="tr-TR" sz="2400" b="1" u="sng"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Kullanım Alanları:</a:t>
            </a:r>
            <a:r>
              <a:rPr lang="tr-TR" sz="2400" dirty="0" smtClean="0">
                <a:latin typeface="Arial" pitchFamily="34" charset="0"/>
                <a:cs typeface="Arial" pitchFamily="34" charset="0"/>
              </a:rPr>
              <a:t> Düşük sodyumlu krakerler, bisküviler, enerji barları, biraların şişelenmesi, kakao tozlarının pişirilmesi, kabartma tozları</a:t>
            </a: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Fonksiyonları:</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Sodyum </a:t>
            </a:r>
            <a:r>
              <a:rPr lang="tr-TR" sz="2400" dirty="0" err="1" smtClean="0">
                <a:latin typeface="Arial" pitchFamily="34" charset="0"/>
                <a:cs typeface="Arial" pitchFamily="34" charset="0"/>
              </a:rPr>
              <a:t>aluminyum</a:t>
            </a:r>
            <a:r>
              <a:rPr lang="tr-TR" sz="2400" dirty="0" smtClean="0">
                <a:latin typeface="Arial" pitchFamily="34" charset="0"/>
                <a:cs typeface="Arial" pitchFamily="34" charset="0"/>
              </a:rPr>
              <a:t> fosfat gibi maddelerle </a:t>
            </a:r>
            <a:r>
              <a:rPr lang="tr-TR" sz="2400" dirty="0" err="1" smtClean="0">
                <a:latin typeface="Arial" pitchFamily="34" charset="0"/>
                <a:cs typeface="Arial" pitchFamily="34" charset="0"/>
              </a:rPr>
              <a:t>konjugasyonunda</a:t>
            </a:r>
            <a:r>
              <a:rPr lang="tr-TR" sz="2400" dirty="0" smtClean="0">
                <a:latin typeface="Arial" pitchFamily="34" charset="0"/>
                <a:cs typeface="Arial" pitchFamily="34" charset="0"/>
              </a:rPr>
              <a:t> kabartıcı olarak; kakao tozlarının </a:t>
            </a:r>
            <a:r>
              <a:rPr lang="tr-TR" sz="2400" dirty="0" err="1" smtClean="0">
                <a:latin typeface="Arial" pitchFamily="34" charset="0"/>
                <a:cs typeface="Arial" pitchFamily="34" charset="0"/>
              </a:rPr>
              <a:t>alkalizasyonunda</a:t>
            </a:r>
            <a:r>
              <a:rPr lang="tr-TR" sz="2400" dirty="0" smtClean="0">
                <a:latin typeface="Arial" pitchFamily="34" charset="0"/>
                <a:cs typeface="Arial" pitchFamily="34" charset="0"/>
              </a:rPr>
              <a:t> renk değiştirmek ve lezzet yoğunluğunu artırmak için kullanılır. Kabartma tozlarında tartarik asit gibi asidik maddelerle karıştırılıp karbondioksit meydana getirmektedir.</a:t>
            </a:r>
          </a:p>
          <a:p>
            <a:pPr algn="just">
              <a:buNone/>
            </a:pP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a:xfrm>
            <a:off x="457200" y="1412776"/>
            <a:ext cx="8229600" cy="5445224"/>
          </a:xfrm>
        </p:spPr>
        <p:txBody>
          <a:bodyPr>
            <a:noAutofit/>
          </a:bodyPr>
          <a:lstStyle/>
          <a:p>
            <a:pPr algn="just">
              <a:buNone/>
            </a:pPr>
            <a:r>
              <a:rPr lang="tr-TR" dirty="0" smtClean="0">
                <a:latin typeface="Arial" pitchFamily="34" charset="0"/>
                <a:cs typeface="Arial" pitchFamily="34" charset="0"/>
              </a:rPr>
              <a:t>4.15. </a:t>
            </a:r>
            <a:r>
              <a:rPr lang="tr-TR" i="1" dirty="0" smtClean="0">
                <a:latin typeface="Arial" pitchFamily="34" charset="0"/>
                <a:cs typeface="Arial" pitchFamily="34" charset="0"/>
              </a:rPr>
              <a:t>Magnezyum Karbonat (E504)</a:t>
            </a:r>
          </a:p>
          <a:p>
            <a:pPr indent="0" algn="just">
              <a:buNone/>
            </a:pPr>
            <a:r>
              <a:rPr lang="tr-TR" sz="2400" dirty="0" smtClean="0">
                <a:latin typeface="Arial" pitchFamily="34" charset="0"/>
                <a:cs typeface="Arial" pitchFamily="34" charset="0"/>
              </a:rPr>
              <a:t>Ucuz, hazır bir tozdur. Nem çekici olmayan bir asitliği düzenleyici ve serbest akış ajanıdır.</a:t>
            </a:r>
          </a:p>
          <a:p>
            <a:pPr indent="0" algn="just">
              <a:buNone/>
            </a:pPr>
            <a:endParaRPr lang="tr-TR" sz="2400" b="1" u="sng"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Formülü:</a:t>
            </a:r>
            <a:r>
              <a:rPr lang="tr-TR" sz="2400" dirty="0" smtClean="0">
                <a:latin typeface="Arial" pitchFamily="34" charset="0"/>
                <a:cs typeface="Arial" pitchFamily="34" charset="0"/>
              </a:rPr>
              <a:t> MgCO</a:t>
            </a:r>
            <a:r>
              <a:rPr lang="tr-TR" sz="2400" baseline="-25000" dirty="0" smtClean="0">
                <a:latin typeface="Arial" pitchFamily="34" charset="0"/>
                <a:cs typeface="Arial" pitchFamily="34" charset="0"/>
              </a:rPr>
              <a:t>3</a:t>
            </a: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Kaynakları:</a:t>
            </a:r>
            <a:r>
              <a:rPr lang="tr-TR" sz="2400" dirty="0" smtClean="0">
                <a:latin typeface="Arial" pitchFamily="34" charset="0"/>
                <a:cs typeface="Arial" pitchFamily="34" charset="0"/>
              </a:rPr>
              <a:t> Beyaz mermerde doğal olarak bulunan bir mineraldir. Higroskopik olmayan magnezyum karbonat ise dolomitten elde edilmektedir. </a:t>
            </a:r>
          </a:p>
          <a:p>
            <a:pPr indent="0" algn="just">
              <a:buNone/>
            </a:pPr>
            <a:endParaRPr lang="tr-TR" sz="2400" b="1" u="sng"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Kullanım Alanları:</a:t>
            </a:r>
            <a:r>
              <a:rPr lang="tr-TR" sz="2400" dirty="0" smtClean="0">
                <a:latin typeface="Arial" pitchFamily="34" charset="0"/>
                <a:cs typeface="Arial" pitchFamily="34" charset="0"/>
              </a:rPr>
              <a:t> Sofra tuzu, dondurmalar ve peynirler</a:t>
            </a:r>
          </a:p>
          <a:p>
            <a:pPr indent="0" algn="just">
              <a:buNone/>
            </a:pPr>
            <a:r>
              <a:rPr lang="tr-TR" sz="2400" b="1" u="sng" dirty="0" smtClean="0">
                <a:latin typeface="Arial" pitchFamily="34" charset="0"/>
                <a:cs typeface="Arial" pitchFamily="34" charset="0"/>
              </a:rPr>
              <a:t>Fonksiyonları:</a:t>
            </a:r>
            <a:r>
              <a:rPr lang="tr-TR" sz="2400" dirty="0" smtClean="0">
                <a:latin typeface="Arial" pitchFamily="34" charset="0"/>
                <a:cs typeface="Arial" pitchFamily="34" charset="0"/>
              </a:rPr>
              <a:t> Karbondioksit kaynağı olarak ve gıdalarda asitlik düşürücü olarak kullanılmaktadır.</a:t>
            </a:r>
          </a:p>
          <a:p>
            <a:pPr algn="just">
              <a:buNone/>
            </a:pP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a:xfrm>
            <a:off x="467544" y="1628800"/>
            <a:ext cx="8229600" cy="4525963"/>
          </a:xfrm>
        </p:spPr>
        <p:txBody>
          <a:bodyPr>
            <a:noAutofit/>
          </a:bodyPr>
          <a:lstStyle/>
          <a:p>
            <a:pPr algn="just">
              <a:buNone/>
            </a:pPr>
            <a:r>
              <a:rPr lang="tr-TR" dirty="0" smtClean="0">
                <a:latin typeface="Arial" pitchFamily="34" charset="0"/>
                <a:cs typeface="Arial" pitchFamily="34" charset="0"/>
              </a:rPr>
              <a:t>4.16. </a:t>
            </a:r>
            <a:r>
              <a:rPr lang="tr-TR" i="1" dirty="0" smtClean="0">
                <a:latin typeface="Arial" pitchFamily="34" charset="0"/>
                <a:cs typeface="Arial" pitchFamily="34" charset="0"/>
              </a:rPr>
              <a:t>Sodyum Hidroksit (E524)</a:t>
            </a:r>
          </a:p>
          <a:p>
            <a:pPr indent="0" algn="just">
              <a:buNone/>
            </a:pPr>
            <a:endParaRPr lang="tr-TR" sz="2400" dirty="0" smtClean="0">
              <a:latin typeface="Arial" pitchFamily="34" charset="0"/>
              <a:cs typeface="Arial" pitchFamily="34" charset="0"/>
            </a:endParaRPr>
          </a:p>
          <a:p>
            <a:pPr indent="0" algn="just">
              <a:buNone/>
            </a:pPr>
            <a:r>
              <a:rPr lang="tr-TR" sz="2400" dirty="0" smtClean="0">
                <a:latin typeface="Arial" pitchFamily="34" charset="0"/>
                <a:cs typeface="Arial" pitchFamily="34" charset="0"/>
              </a:rPr>
              <a:t>Gıdalarda asitliği düşürmek için kullanılan bir alkalidir ve soda kostik olarak bilinmektedir.  Çok güçlü bir baz olduğundan düşük dozlarda kullanılması gerekmektedir. Katı ve konsantre sıvı formları bulunmaktadır. Aşındırıcı, kullanımında tenle temas etmemesi için büyük dikkat gerektiren ve gıdada seyreltilerek kullanımı oldukça zor olan bir maddedir. Tepkimeleri geri dönüşümsüzdür. </a:t>
            </a:r>
          </a:p>
          <a:p>
            <a:pPr indent="0" algn="just">
              <a:buNone/>
            </a:pPr>
            <a:endParaRPr lang="tr-TR" sz="2400" b="1" u="sng"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Formülü:</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NaOH</a:t>
            </a:r>
            <a:endParaRPr lang="tr-TR" sz="2400" dirty="0" smtClean="0">
              <a:latin typeface="Arial" pitchFamily="34" charset="0"/>
              <a:cs typeface="Arial" pitchFamily="34" charset="0"/>
            </a:endParaRPr>
          </a:p>
          <a:p>
            <a:pPr algn="just">
              <a:buNone/>
            </a:pP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1143000"/>
          </a:xfrm>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a:xfrm>
            <a:off x="457200" y="1124744"/>
            <a:ext cx="8229600" cy="5733256"/>
          </a:xfrm>
        </p:spPr>
        <p:txBody>
          <a:bodyPr>
            <a:noAutofit/>
          </a:bodyPr>
          <a:lstStyle/>
          <a:p>
            <a:pPr indent="0" algn="just">
              <a:buNone/>
            </a:pPr>
            <a:r>
              <a:rPr lang="tr-TR" dirty="0" smtClean="0">
                <a:latin typeface="Arial" pitchFamily="34" charset="0"/>
                <a:cs typeface="Arial" pitchFamily="34" charset="0"/>
              </a:rPr>
              <a:t>4.16. </a:t>
            </a:r>
            <a:r>
              <a:rPr lang="tr-TR" i="1" dirty="0" smtClean="0">
                <a:latin typeface="Arial" pitchFamily="34" charset="0"/>
                <a:cs typeface="Arial" pitchFamily="34" charset="0"/>
              </a:rPr>
              <a:t>Sodyum Hidroksit (E524)</a:t>
            </a:r>
          </a:p>
          <a:p>
            <a:pPr indent="0" algn="just">
              <a:buNone/>
            </a:pPr>
            <a:endParaRPr lang="tr-TR" i="1"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Kaynakları:</a:t>
            </a:r>
            <a:r>
              <a:rPr lang="tr-TR" sz="2400" dirty="0" smtClean="0">
                <a:latin typeface="Arial" pitchFamily="34" charset="0"/>
                <a:cs typeface="Arial" pitchFamily="34" charset="0"/>
              </a:rPr>
              <a:t> Endüstriyel olarak sodyum klorür tuzun elektroliziyle veya kalsiyum hidroksitin sodyum karbonatla reaksiyonu sonucu üretilmektedir.  </a:t>
            </a:r>
          </a:p>
          <a:p>
            <a:pPr indent="0" algn="just">
              <a:buNone/>
            </a:pPr>
            <a:r>
              <a:rPr lang="tr-TR" sz="2400" b="1" u="sng" dirty="0" smtClean="0">
                <a:latin typeface="Arial" pitchFamily="34" charset="0"/>
                <a:cs typeface="Arial" pitchFamily="34" charset="0"/>
              </a:rPr>
              <a:t>Kullanım Alanları:</a:t>
            </a:r>
            <a:r>
              <a:rPr lang="tr-TR" sz="2400" dirty="0" smtClean="0">
                <a:latin typeface="Arial" pitchFamily="34" charset="0"/>
                <a:cs typeface="Arial" pitchFamily="34" charset="0"/>
              </a:rPr>
              <a:t> Reçeller, jöleler, marmelatlar, çikolatalı içecekler, fırınlanmış ürünlerde kullanılan sütlü içecekler ve kakao tozları</a:t>
            </a:r>
          </a:p>
          <a:p>
            <a:pPr indent="0" algn="just">
              <a:buNone/>
            </a:pPr>
            <a:r>
              <a:rPr lang="tr-TR" sz="2400" b="1" u="sng" dirty="0" smtClean="0">
                <a:latin typeface="Arial" pitchFamily="34" charset="0"/>
                <a:cs typeface="Arial" pitchFamily="34" charset="0"/>
              </a:rPr>
              <a:t>Fonksiyonları:</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İnvert</a:t>
            </a:r>
            <a:r>
              <a:rPr lang="tr-TR" sz="2400" dirty="0" smtClean="0">
                <a:latin typeface="Arial" pitchFamily="34" charset="0"/>
                <a:cs typeface="Arial" pitchFamily="34" charset="0"/>
              </a:rPr>
              <a:t> şeker üretiminde tepkimeyi sonlandırmaktadır ve </a:t>
            </a:r>
            <a:r>
              <a:rPr lang="tr-TR" sz="2400" dirty="0" err="1" smtClean="0">
                <a:latin typeface="Arial" pitchFamily="34" charset="0"/>
                <a:cs typeface="Arial" pitchFamily="34" charset="0"/>
              </a:rPr>
              <a:t>asiditeyi</a:t>
            </a:r>
            <a:r>
              <a:rPr lang="tr-TR" sz="2400" dirty="0" smtClean="0">
                <a:latin typeface="Arial" pitchFamily="34" charset="0"/>
                <a:cs typeface="Arial" pitchFamily="34" charset="0"/>
              </a:rPr>
              <a:t> nötrlemektedir. Ayrıca, protein hidrolizinde ve kakao tozu </a:t>
            </a:r>
            <a:r>
              <a:rPr lang="tr-TR" sz="2400" dirty="0" err="1" smtClean="0">
                <a:latin typeface="Arial" pitchFamily="34" charset="0"/>
                <a:cs typeface="Arial" pitchFamily="34" charset="0"/>
              </a:rPr>
              <a:t>alkalizasyonunda</a:t>
            </a:r>
            <a:r>
              <a:rPr lang="tr-TR" sz="2400" dirty="0" smtClean="0">
                <a:latin typeface="Arial" pitchFamily="34" charset="0"/>
                <a:cs typeface="Arial" pitchFamily="34" charset="0"/>
              </a:rPr>
              <a:t> kullanılmaktadır. Patates işleme tesislerinde soyma işlemini kolaylaştırmak da fonksiyonlarındandır. </a:t>
            </a:r>
          </a:p>
          <a:p>
            <a:endParaRPr lang="tr-TR" dirty="0" smtClean="0"/>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p:txBody>
          <a:bodyPr>
            <a:normAutofit/>
          </a:bodyPr>
          <a:lstStyle/>
          <a:p>
            <a:pPr algn="just">
              <a:buNone/>
            </a:pPr>
            <a:r>
              <a:rPr lang="tr-TR" dirty="0" smtClean="0">
                <a:latin typeface="Arial" pitchFamily="34" charset="0"/>
                <a:cs typeface="Arial" pitchFamily="34" charset="0"/>
              </a:rPr>
              <a:t>4.17. </a:t>
            </a:r>
            <a:r>
              <a:rPr lang="tr-TR" i="1" dirty="0" err="1" smtClean="0">
                <a:latin typeface="Arial" pitchFamily="34" charset="0"/>
                <a:cs typeface="Arial" pitchFamily="34" charset="0"/>
              </a:rPr>
              <a:t>Glukano</a:t>
            </a:r>
            <a:r>
              <a:rPr lang="tr-TR" i="1" dirty="0" smtClean="0">
                <a:latin typeface="Arial" pitchFamily="34" charset="0"/>
                <a:cs typeface="Arial" pitchFamily="34" charset="0"/>
              </a:rPr>
              <a:t> Delta-</a:t>
            </a:r>
            <a:r>
              <a:rPr lang="tr-TR" i="1" dirty="0" err="1" smtClean="0">
                <a:latin typeface="Arial" pitchFamily="34" charset="0"/>
                <a:cs typeface="Arial" pitchFamily="34" charset="0"/>
              </a:rPr>
              <a:t>Lakton</a:t>
            </a:r>
            <a:r>
              <a:rPr lang="tr-TR" i="1" dirty="0" smtClean="0">
                <a:latin typeface="Arial" pitchFamily="34" charset="0"/>
                <a:cs typeface="Arial" pitchFamily="34" charset="0"/>
              </a:rPr>
              <a:t> (E575)</a:t>
            </a:r>
          </a:p>
          <a:p>
            <a:pPr indent="0" algn="just">
              <a:buNone/>
            </a:pPr>
            <a:endParaRPr lang="tr-TR" sz="2400" dirty="0" smtClean="0">
              <a:latin typeface="Arial" pitchFamily="34" charset="0"/>
              <a:cs typeface="Arial" pitchFamily="34" charset="0"/>
            </a:endParaRPr>
          </a:p>
          <a:p>
            <a:pPr indent="0" algn="just">
              <a:buNone/>
            </a:pPr>
            <a:r>
              <a:rPr lang="tr-TR" sz="2400" dirty="0" err="1" smtClean="0">
                <a:latin typeface="Arial" pitchFamily="34" charset="0"/>
                <a:cs typeface="Arial" pitchFamily="34" charset="0"/>
              </a:rPr>
              <a:t>Glukonik</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asitin</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nötral</a:t>
            </a:r>
            <a:r>
              <a:rPr lang="tr-TR" sz="2400" dirty="0" smtClean="0">
                <a:latin typeface="Arial" pitchFamily="34" charset="0"/>
                <a:cs typeface="Arial" pitchFamily="34" charset="0"/>
              </a:rPr>
              <a:t> halkalı iç esteridir.</a:t>
            </a:r>
          </a:p>
          <a:p>
            <a:pPr indent="0" algn="just">
              <a:buNone/>
            </a:pPr>
            <a:endParaRPr lang="tr-TR" sz="24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Formülü:</a:t>
            </a:r>
            <a:r>
              <a:rPr lang="tr-TR" sz="2400" dirty="0" smtClean="0">
                <a:latin typeface="Arial" pitchFamily="34" charset="0"/>
                <a:cs typeface="Arial" pitchFamily="34" charset="0"/>
              </a:rPr>
              <a:t> C</a:t>
            </a:r>
            <a:r>
              <a:rPr lang="tr-TR" sz="2400" baseline="-25000" dirty="0" smtClean="0">
                <a:latin typeface="Arial" pitchFamily="34" charset="0"/>
                <a:cs typeface="Arial" pitchFamily="34" charset="0"/>
              </a:rPr>
              <a:t>6</a:t>
            </a:r>
            <a:r>
              <a:rPr lang="tr-TR" sz="2400" dirty="0" smtClean="0">
                <a:latin typeface="Arial" pitchFamily="34" charset="0"/>
                <a:cs typeface="Arial" pitchFamily="34" charset="0"/>
              </a:rPr>
              <a:t>H</a:t>
            </a:r>
            <a:r>
              <a:rPr lang="tr-TR" sz="2400" baseline="-25000" dirty="0" smtClean="0">
                <a:latin typeface="Arial" pitchFamily="34" charset="0"/>
                <a:cs typeface="Arial" pitchFamily="34" charset="0"/>
              </a:rPr>
              <a:t>10</a:t>
            </a:r>
            <a:r>
              <a:rPr lang="tr-TR" sz="2400" dirty="0" smtClean="0">
                <a:latin typeface="Arial" pitchFamily="34" charset="0"/>
                <a:cs typeface="Arial" pitchFamily="34" charset="0"/>
              </a:rPr>
              <a:t>O</a:t>
            </a:r>
            <a:r>
              <a:rPr lang="tr-TR" sz="2400" baseline="-25000" dirty="0" smtClean="0">
                <a:latin typeface="Arial" pitchFamily="34" charset="0"/>
                <a:cs typeface="Arial" pitchFamily="34" charset="0"/>
              </a:rPr>
              <a:t>6</a:t>
            </a:r>
          </a:p>
          <a:p>
            <a:pPr indent="0" algn="just">
              <a:buNone/>
            </a:pPr>
            <a:endParaRPr lang="tr-TR" sz="2400" baseline="-250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Kaynakları:</a:t>
            </a:r>
            <a:r>
              <a:rPr lang="tr-TR" sz="2400" b="1" dirty="0" smtClean="0">
                <a:latin typeface="Arial" pitchFamily="34" charset="0"/>
                <a:cs typeface="Arial" pitchFamily="34" charset="0"/>
              </a:rPr>
              <a:t> </a:t>
            </a:r>
            <a:r>
              <a:rPr lang="tr-TR" sz="2400" dirty="0" smtClean="0"/>
              <a:t>Ham glikoz içeren ürünlerin </a:t>
            </a:r>
            <a:r>
              <a:rPr lang="tr-TR" sz="2400" dirty="0" err="1" smtClean="0"/>
              <a:t>glukonik</a:t>
            </a:r>
            <a:r>
              <a:rPr lang="tr-TR" sz="2400" dirty="0" smtClean="0"/>
              <a:t> asit ile fermantasyonu sonucu elde edilir. </a:t>
            </a:r>
            <a:endParaRPr lang="tr-TR" sz="2400" b="1" u="sng" dirty="0" smtClean="0">
              <a:latin typeface="Arial" pitchFamily="34" charset="0"/>
              <a:cs typeface="Arial" pitchFamily="34" charset="0"/>
            </a:endParaRPr>
          </a:p>
          <a:p>
            <a:pPr indent="0" algn="just">
              <a:buNone/>
            </a:pPr>
            <a:endParaRPr lang="tr-TR" sz="2400" dirty="0" smtClean="0">
              <a:latin typeface="Arial" pitchFamily="34" charset="0"/>
              <a:cs typeface="Arial" pitchFamily="34" charset="0"/>
            </a:endParaRPr>
          </a:p>
          <a:p>
            <a:pPr indent="0" algn="just">
              <a:buNone/>
            </a:pPr>
            <a:endParaRPr lang="en-US" sz="2400" i="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4. ASİTLİĞİ DÜZENLEYİCİLER</a:t>
            </a:r>
            <a:endParaRPr lang="en-US" sz="4000" dirty="0"/>
          </a:p>
        </p:txBody>
      </p:sp>
      <p:sp>
        <p:nvSpPr>
          <p:cNvPr id="3" name="2 İçerik Yer Tutucusu"/>
          <p:cNvSpPr>
            <a:spLocks noGrp="1"/>
          </p:cNvSpPr>
          <p:nvPr>
            <p:ph idx="1"/>
          </p:nvPr>
        </p:nvSpPr>
        <p:spPr>
          <a:xfrm>
            <a:off x="457200" y="1600200"/>
            <a:ext cx="8229600" cy="4925144"/>
          </a:xfrm>
        </p:spPr>
        <p:txBody>
          <a:bodyPr>
            <a:noAutofit/>
          </a:bodyPr>
          <a:lstStyle/>
          <a:p>
            <a:pPr algn="just">
              <a:buNone/>
            </a:pPr>
            <a:r>
              <a:rPr lang="tr-TR" dirty="0" smtClean="0">
                <a:latin typeface="Arial" pitchFamily="34" charset="0"/>
                <a:cs typeface="Arial" pitchFamily="34" charset="0"/>
              </a:rPr>
              <a:t>4.17. </a:t>
            </a:r>
            <a:r>
              <a:rPr lang="tr-TR" i="1" dirty="0" err="1" smtClean="0">
                <a:latin typeface="Arial" pitchFamily="34" charset="0"/>
                <a:cs typeface="Arial" pitchFamily="34" charset="0"/>
              </a:rPr>
              <a:t>Glukano</a:t>
            </a:r>
            <a:r>
              <a:rPr lang="tr-TR" i="1" dirty="0" smtClean="0">
                <a:latin typeface="Arial" pitchFamily="34" charset="0"/>
                <a:cs typeface="Arial" pitchFamily="34" charset="0"/>
              </a:rPr>
              <a:t> Delta-</a:t>
            </a:r>
            <a:r>
              <a:rPr lang="tr-TR" i="1" dirty="0" err="1" smtClean="0">
                <a:latin typeface="Arial" pitchFamily="34" charset="0"/>
                <a:cs typeface="Arial" pitchFamily="34" charset="0"/>
              </a:rPr>
              <a:t>Lakton</a:t>
            </a:r>
            <a:r>
              <a:rPr lang="tr-TR" i="1" dirty="0" smtClean="0">
                <a:latin typeface="Arial" pitchFamily="34" charset="0"/>
                <a:cs typeface="Arial" pitchFamily="34" charset="0"/>
              </a:rPr>
              <a:t> (E575)</a:t>
            </a:r>
          </a:p>
          <a:p>
            <a:pPr indent="0" algn="just">
              <a:buNone/>
            </a:pPr>
            <a:endParaRPr lang="tr-TR"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Kullanım Alanları:</a:t>
            </a:r>
            <a:r>
              <a:rPr lang="tr-TR" sz="2400" b="1" dirty="0" smtClean="0">
                <a:latin typeface="Arial" pitchFamily="34" charset="0"/>
                <a:cs typeface="Arial" pitchFamily="34" charset="0"/>
              </a:rPr>
              <a:t> </a:t>
            </a:r>
            <a:r>
              <a:rPr lang="tr-TR" sz="2400" dirty="0" smtClean="0">
                <a:latin typeface="Arial" pitchFamily="34" charset="0"/>
                <a:cs typeface="Arial" pitchFamily="34" charset="0"/>
              </a:rPr>
              <a:t>Peynirler, et ürünleri, konserveler, hamurlar</a:t>
            </a:r>
            <a:endParaRPr lang="tr-TR" sz="2400" baseline="-25000" dirty="0" smtClean="0">
              <a:latin typeface="Arial" pitchFamily="34" charset="0"/>
              <a:cs typeface="Arial" pitchFamily="34" charset="0"/>
            </a:endParaRPr>
          </a:p>
          <a:p>
            <a:pPr indent="0" algn="just">
              <a:buNone/>
            </a:pPr>
            <a:endParaRPr lang="tr-TR" baseline="-25000" dirty="0" smtClean="0">
              <a:latin typeface="Arial" pitchFamily="34" charset="0"/>
              <a:cs typeface="Arial" pitchFamily="34" charset="0"/>
            </a:endParaRPr>
          </a:p>
          <a:p>
            <a:pPr indent="0" algn="just">
              <a:buNone/>
            </a:pPr>
            <a:r>
              <a:rPr lang="tr-TR" sz="2400" b="1" u="sng" dirty="0" smtClean="0">
                <a:latin typeface="Arial" pitchFamily="34" charset="0"/>
                <a:cs typeface="Arial" pitchFamily="34" charset="0"/>
              </a:rPr>
              <a:t>Fonksiyonları:</a:t>
            </a:r>
            <a:r>
              <a:rPr lang="tr-TR" dirty="0" smtClean="0"/>
              <a:t> </a:t>
            </a:r>
            <a:r>
              <a:rPr lang="tr-TR" sz="2400" dirty="0" smtClean="0">
                <a:latin typeface="Arial" pitchFamily="34" charset="0"/>
                <a:cs typeface="Arial" pitchFamily="34" charset="0"/>
              </a:rPr>
              <a:t>Peynir üretiminde </a:t>
            </a:r>
            <a:r>
              <a:rPr lang="tr-TR" sz="2400" dirty="0" err="1" smtClean="0">
                <a:latin typeface="Arial" pitchFamily="34" charset="0"/>
                <a:cs typeface="Arial" pitchFamily="34" charset="0"/>
              </a:rPr>
              <a:t>glukonik</a:t>
            </a:r>
            <a:r>
              <a:rPr lang="tr-TR" sz="2400" dirty="0" smtClean="0">
                <a:latin typeface="Arial" pitchFamily="34" charset="0"/>
                <a:cs typeface="Arial" pitchFamily="34" charset="0"/>
              </a:rPr>
              <a:t> asidi hidrolize ederek süt proteinlerinin kesilmesinde kullanılır. Demir ve bakır için </a:t>
            </a:r>
            <a:r>
              <a:rPr lang="tr-TR" sz="2400" dirty="0" err="1" smtClean="0">
                <a:latin typeface="Arial" pitchFamily="34" charset="0"/>
                <a:cs typeface="Arial" pitchFamily="34" charset="0"/>
              </a:rPr>
              <a:t>şelatlama</a:t>
            </a:r>
            <a:r>
              <a:rPr lang="tr-TR" sz="2400" dirty="0" smtClean="0">
                <a:latin typeface="Arial" pitchFamily="34" charset="0"/>
                <a:cs typeface="Arial" pitchFamily="34" charset="0"/>
              </a:rPr>
              <a:t> özelliği vardır. Koruyucu etkisi ve </a:t>
            </a:r>
            <a:r>
              <a:rPr lang="tr-TR" sz="2400" dirty="0" err="1" smtClean="0">
                <a:latin typeface="Arial" pitchFamily="34" charset="0"/>
                <a:cs typeface="Arial" pitchFamily="34" charset="0"/>
              </a:rPr>
              <a:t>oksidasyonu</a:t>
            </a:r>
            <a:r>
              <a:rPr lang="tr-TR" sz="2400" dirty="0" smtClean="0">
                <a:latin typeface="Arial" pitchFamily="34" charset="0"/>
                <a:cs typeface="Arial" pitchFamily="34" charset="0"/>
              </a:rPr>
              <a:t> durdurma etkisi vardır. Ayrıca asidi sürekli ve yavaş </a:t>
            </a:r>
            <a:r>
              <a:rPr lang="tr-TR" sz="2400" dirty="0" err="1" smtClean="0">
                <a:latin typeface="Arial" pitchFamily="34" charset="0"/>
                <a:cs typeface="Arial" pitchFamily="34" charset="0"/>
              </a:rPr>
              <a:t>salınımını</a:t>
            </a:r>
            <a:r>
              <a:rPr lang="tr-TR" sz="2400" dirty="0" smtClean="0">
                <a:latin typeface="Arial" pitchFamily="34" charset="0"/>
                <a:cs typeface="Arial" pitchFamily="34" charset="0"/>
              </a:rPr>
              <a:t> sağlayarak üretimin süresine ve ürün kalitesine olumlu katkı sağlar.</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l"/>
            <a:r>
              <a:rPr lang="tr-TR" sz="4000" dirty="0" smtClean="0">
                <a:latin typeface="Arial" pitchFamily="34" charset="0"/>
                <a:cs typeface="Arial" pitchFamily="34" charset="0"/>
              </a:rPr>
              <a:t>5. ASİTLİĞİ DÜZENLEYİCİLERİN KULLANIMI</a:t>
            </a:r>
            <a:endParaRPr lang="en-US" sz="4000" dirty="0">
              <a:latin typeface="Arial" pitchFamily="34" charset="0"/>
              <a:cs typeface="Arial" pitchFamily="34" charset="0"/>
            </a:endParaRPr>
          </a:p>
        </p:txBody>
      </p:sp>
      <p:sp>
        <p:nvSpPr>
          <p:cNvPr id="3" name="2 İçerik Yer Tutucusu"/>
          <p:cNvSpPr>
            <a:spLocks noGrp="1"/>
          </p:cNvSpPr>
          <p:nvPr>
            <p:ph idx="1"/>
          </p:nvPr>
        </p:nvSpPr>
        <p:spPr>
          <a:xfrm>
            <a:off x="457200" y="1600200"/>
            <a:ext cx="8229600" cy="5257800"/>
          </a:xfrm>
        </p:spPr>
        <p:txBody>
          <a:bodyPr>
            <a:noAutofit/>
          </a:bodyPr>
          <a:lstStyle/>
          <a:p>
            <a:pPr indent="0" algn="just">
              <a:buNone/>
            </a:pPr>
            <a:r>
              <a:rPr lang="tr-TR" sz="2400" dirty="0" smtClean="0">
                <a:latin typeface="Arial" pitchFamily="34" charset="0"/>
                <a:cs typeface="Arial" pitchFamily="34" charset="0"/>
              </a:rPr>
              <a:t>Her asitliği düzenleyici çeşidinin kendine has </a:t>
            </a: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ayarlama, asidik tat verme, mayhoşluk verme derecesi vardır. Bu nedenle eşit konsantrasyondaki asitliği düzenleyiciler birbirinin yerini tutmayacağı bilinmektedir. Ayrıca kullanıldıkları gıdaya göre de tada ve lezzete etkileri değişmektedir. Bununla birlikte, iki veya daha fazla asitliği düzenleyici birlikte kullanıldığında </a:t>
            </a:r>
            <a:r>
              <a:rPr lang="tr-TR" sz="2400" dirty="0" err="1" smtClean="0">
                <a:latin typeface="Arial" pitchFamily="34" charset="0"/>
                <a:cs typeface="Arial" pitchFamily="34" charset="0"/>
              </a:rPr>
              <a:t>sinerjistik</a:t>
            </a:r>
            <a:r>
              <a:rPr lang="tr-TR" sz="2400" dirty="0" smtClean="0">
                <a:latin typeface="Arial" pitchFamily="34" charset="0"/>
                <a:cs typeface="Arial" pitchFamily="34" charset="0"/>
              </a:rPr>
              <a:t> etki gösterebileceği ve farklı lezzetler ortaya çıkaracakları belirtilmektedir. Bu nedenlerden dolayı asitliği düzenleyicinin kullanılacağı gıdaya, kullanılacağı ortama, maruz kalacağı işleme ve asitliği düzenleyicinin özelliklerine göre hassas şekilde seçilmesi gerekir. Aksi takdirde kullanımdan istenen verim alınamayacaktır.</a:t>
            </a:r>
          </a:p>
          <a:p>
            <a:pPr indent="0" algn="just">
              <a:buNone/>
            </a:pPr>
            <a:endParaRPr lang="tr-TR" sz="2400" dirty="0" smtClean="0">
              <a:latin typeface="Arial" pitchFamily="34" charset="0"/>
              <a:cs typeface="Arial" pitchFamily="34" charset="0"/>
            </a:endParaRPr>
          </a:p>
          <a:p>
            <a:pPr indent="0" algn="just">
              <a:buNone/>
            </a:pP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Arial" pitchFamily="34" charset="0"/>
                <a:cs typeface="Arial" pitchFamily="34" charset="0"/>
              </a:rPr>
              <a:t>5. ASİTLİĞİ DÜZENLEYİCİLERİN KULLANIMI</a:t>
            </a:r>
            <a:endParaRPr lang="en-US" dirty="0"/>
          </a:p>
        </p:txBody>
      </p:sp>
      <p:sp>
        <p:nvSpPr>
          <p:cNvPr id="3" name="2 İçerik Yer Tutucusu"/>
          <p:cNvSpPr>
            <a:spLocks noGrp="1"/>
          </p:cNvSpPr>
          <p:nvPr>
            <p:ph idx="1"/>
          </p:nvPr>
        </p:nvSpPr>
        <p:spPr>
          <a:xfrm>
            <a:off x="457200" y="1484784"/>
            <a:ext cx="8229600" cy="5112568"/>
          </a:xfrm>
        </p:spPr>
        <p:txBody>
          <a:bodyPr>
            <a:noAutofit/>
          </a:bodyPr>
          <a:lstStyle/>
          <a:p>
            <a:pPr indent="0">
              <a:buNone/>
            </a:pPr>
            <a:r>
              <a:rPr lang="tr-TR" sz="2400" dirty="0" smtClean="0">
                <a:latin typeface="Arial" pitchFamily="34" charset="0"/>
                <a:cs typeface="Arial" pitchFamily="34" charset="0"/>
              </a:rPr>
              <a:t>Aşağıdaki çizelgede susuz sitrik asit yerine diğer asitliği düzenleyicilerin kullanılması gerekli miktarlar gösterilmiştir.(Johnson ve </a:t>
            </a:r>
            <a:r>
              <a:rPr lang="tr-TR" sz="2400" dirty="0" err="1" smtClean="0">
                <a:latin typeface="Arial" pitchFamily="34" charset="0"/>
                <a:cs typeface="Arial" pitchFamily="34" charset="0"/>
              </a:rPr>
              <a:t>Peterson</a:t>
            </a:r>
            <a:r>
              <a:rPr lang="tr-TR" sz="2400" dirty="0" smtClean="0">
                <a:latin typeface="Arial" pitchFamily="34" charset="0"/>
                <a:cs typeface="Arial" pitchFamily="34" charset="0"/>
              </a:rPr>
              <a:t>, 1974)</a:t>
            </a:r>
          </a:p>
          <a:p>
            <a:pPr>
              <a:buNone/>
            </a:pPr>
            <a:endParaRPr lang="en-US" dirty="0"/>
          </a:p>
        </p:txBody>
      </p:sp>
      <p:graphicFrame>
        <p:nvGraphicFramePr>
          <p:cNvPr id="5" name="4 Tablo"/>
          <p:cNvGraphicFramePr>
            <a:graphicFrameLocks noGrp="1"/>
          </p:cNvGraphicFramePr>
          <p:nvPr/>
        </p:nvGraphicFramePr>
        <p:xfrm>
          <a:off x="899592" y="2708920"/>
          <a:ext cx="7704856" cy="3888432"/>
        </p:xfrm>
        <a:graphic>
          <a:graphicData uri="http://schemas.openxmlformats.org/drawingml/2006/table">
            <a:tbl>
              <a:tblPr firstRow="1" bandRow="1">
                <a:tableStyleId>{7DF18680-E054-41AD-8BC1-D1AEF772440D}</a:tableStyleId>
              </a:tblPr>
              <a:tblGrid>
                <a:gridCol w="3852428"/>
                <a:gridCol w="3852428"/>
              </a:tblGrid>
              <a:tr h="486054">
                <a:tc>
                  <a:txBody>
                    <a:bodyPr/>
                    <a:lstStyle/>
                    <a:p>
                      <a:r>
                        <a:rPr lang="tr-TR" b="0" cap="none" spc="0" dirty="0" smtClean="0">
                          <a:ln>
                            <a:noFill/>
                          </a:ln>
                          <a:solidFill>
                            <a:schemeClr val="tx1"/>
                          </a:solidFill>
                          <a:effectLst/>
                        </a:rPr>
                        <a:t>ASİT</a:t>
                      </a:r>
                      <a:endParaRPr lang="en-US" b="0" cap="none" spc="0" dirty="0">
                        <a:ln>
                          <a:noFill/>
                        </a:ln>
                        <a:solidFill>
                          <a:schemeClr val="tx1"/>
                        </a:solidFill>
                        <a:effectLst/>
                      </a:endParaRPr>
                    </a:p>
                  </a:txBody>
                  <a:tcPr/>
                </a:tc>
                <a:tc>
                  <a:txBody>
                    <a:bodyPr/>
                    <a:lstStyle/>
                    <a:p>
                      <a:r>
                        <a:rPr lang="tr-TR" dirty="0" smtClean="0">
                          <a:solidFill>
                            <a:schemeClr val="tx1"/>
                          </a:solidFill>
                        </a:rPr>
                        <a:t>%</a:t>
                      </a:r>
                      <a:endParaRPr lang="en-US" dirty="0">
                        <a:solidFill>
                          <a:schemeClr val="tx1"/>
                        </a:solidFill>
                      </a:endParaRPr>
                    </a:p>
                  </a:txBody>
                  <a:tcPr/>
                </a:tc>
              </a:tr>
              <a:tr h="486054">
                <a:tc>
                  <a:txBody>
                    <a:bodyPr/>
                    <a:lstStyle/>
                    <a:p>
                      <a:r>
                        <a:rPr lang="tr-TR" dirty="0" smtClean="0"/>
                        <a:t>SİTRİK</a:t>
                      </a:r>
                      <a:endParaRPr lang="en-US" dirty="0"/>
                    </a:p>
                  </a:txBody>
                  <a:tcPr/>
                </a:tc>
                <a:tc>
                  <a:txBody>
                    <a:bodyPr/>
                    <a:lstStyle/>
                    <a:p>
                      <a:r>
                        <a:rPr lang="tr-TR" dirty="0" smtClean="0"/>
                        <a:t>100</a:t>
                      </a:r>
                      <a:endParaRPr lang="en-US" dirty="0"/>
                    </a:p>
                  </a:txBody>
                  <a:tcPr/>
                </a:tc>
              </a:tr>
              <a:tr h="486054">
                <a:tc>
                  <a:txBody>
                    <a:bodyPr/>
                    <a:lstStyle/>
                    <a:p>
                      <a:r>
                        <a:rPr lang="tr-TR" dirty="0" smtClean="0"/>
                        <a:t>FUMARİK</a:t>
                      </a:r>
                      <a:endParaRPr lang="en-US" dirty="0"/>
                    </a:p>
                  </a:txBody>
                  <a:tcPr/>
                </a:tc>
                <a:tc>
                  <a:txBody>
                    <a:bodyPr/>
                    <a:lstStyle/>
                    <a:p>
                      <a:r>
                        <a:rPr lang="tr-TR" dirty="0" smtClean="0"/>
                        <a:t>67-72</a:t>
                      </a:r>
                      <a:endParaRPr lang="en-US" dirty="0"/>
                    </a:p>
                  </a:txBody>
                  <a:tcPr/>
                </a:tc>
              </a:tr>
              <a:tr h="486054">
                <a:tc>
                  <a:txBody>
                    <a:bodyPr/>
                    <a:lstStyle/>
                    <a:p>
                      <a:r>
                        <a:rPr lang="tr-TR" dirty="0" smtClean="0"/>
                        <a:t>TARTARİK</a:t>
                      </a:r>
                      <a:endParaRPr lang="en-US" dirty="0"/>
                    </a:p>
                  </a:txBody>
                  <a:tcPr/>
                </a:tc>
                <a:tc>
                  <a:txBody>
                    <a:bodyPr/>
                    <a:lstStyle/>
                    <a:p>
                      <a:r>
                        <a:rPr lang="tr-TR" dirty="0" smtClean="0"/>
                        <a:t>80-85</a:t>
                      </a:r>
                      <a:endParaRPr lang="en-US" dirty="0"/>
                    </a:p>
                  </a:txBody>
                  <a:tcPr/>
                </a:tc>
              </a:tr>
              <a:tr h="486054">
                <a:tc>
                  <a:txBody>
                    <a:bodyPr/>
                    <a:lstStyle/>
                    <a:p>
                      <a:r>
                        <a:rPr lang="tr-TR" dirty="0" smtClean="0"/>
                        <a:t>MALİK (NARENCİYE</a:t>
                      </a:r>
                      <a:r>
                        <a:rPr lang="tr-TR" baseline="0" dirty="0" smtClean="0"/>
                        <a:t> LEZZETİ)</a:t>
                      </a:r>
                      <a:endParaRPr lang="en-US" dirty="0"/>
                    </a:p>
                  </a:txBody>
                  <a:tcPr/>
                </a:tc>
                <a:tc>
                  <a:txBody>
                    <a:bodyPr/>
                    <a:lstStyle/>
                    <a:p>
                      <a:r>
                        <a:rPr lang="tr-TR" dirty="0" smtClean="0"/>
                        <a:t>89-94</a:t>
                      </a:r>
                      <a:endParaRPr lang="en-US" dirty="0"/>
                    </a:p>
                  </a:txBody>
                  <a:tcPr/>
                </a:tc>
              </a:tr>
              <a:tr h="486054">
                <a:tc>
                  <a:txBody>
                    <a:bodyPr/>
                    <a:lstStyle/>
                    <a:p>
                      <a:r>
                        <a:rPr lang="tr-TR" dirty="0" smtClean="0"/>
                        <a:t>MALİK</a:t>
                      </a:r>
                      <a:r>
                        <a:rPr lang="tr-TR" baseline="0" dirty="0" smtClean="0"/>
                        <a:t> (MEYVE LEZZETİ)</a:t>
                      </a:r>
                      <a:endParaRPr lang="en-US" dirty="0"/>
                    </a:p>
                  </a:txBody>
                  <a:tcPr/>
                </a:tc>
                <a:tc>
                  <a:txBody>
                    <a:bodyPr/>
                    <a:lstStyle/>
                    <a:p>
                      <a:r>
                        <a:rPr lang="tr-TR" dirty="0" smtClean="0"/>
                        <a:t>78-83</a:t>
                      </a:r>
                      <a:endParaRPr lang="en-US" dirty="0"/>
                    </a:p>
                  </a:txBody>
                  <a:tcPr/>
                </a:tc>
              </a:tr>
              <a:tr h="486054">
                <a:tc>
                  <a:txBody>
                    <a:bodyPr/>
                    <a:lstStyle/>
                    <a:p>
                      <a:r>
                        <a:rPr lang="tr-TR" dirty="0" smtClean="0"/>
                        <a:t>ADİPİK</a:t>
                      </a:r>
                      <a:endParaRPr lang="en-US" dirty="0"/>
                    </a:p>
                  </a:txBody>
                  <a:tcPr/>
                </a:tc>
                <a:tc>
                  <a:txBody>
                    <a:bodyPr/>
                    <a:lstStyle/>
                    <a:p>
                      <a:r>
                        <a:rPr lang="tr-TR" dirty="0" smtClean="0"/>
                        <a:t>100-115</a:t>
                      </a:r>
                      <a:endParaRPr lang="en-US" dirty="0"/>
                    </a:p>
                  </a:txBody>
                  <a:tcPr/>
                </a:tc>
              </a:tr>
              <a:tr h="486054">
                <a:tc>
                  <a:txBody>
                    <a:bodyPr/>
                    <a:lstStyle/>
                    <a:p>
                      <a:r>
                        <a:rPr lang="tr-TR" dirty="0" smtClean="0"/>
                        <a:t>FOSFORİK</a:t>
                      </a:r>
                      <a:endParaRPr lang="en-US" dirty="0"/>
                    </a:p>
                  </a:txBody>
                  <a:tcPr/>
                </a:tc>
                <a:tc>
                  <a:txBody>
                    <a:bodyPr/>
                    <a:lstStyle/>
                    <a:p>
                      <a:r>
                        <a:rPr lang="tr-TR" dirty="0" smtClean="0"/>
                        <a:t>55-60</a:t>
                      </a:r>
                      <a:endParaRPr lang="en-US" dirty="0"/>
                    </a:p>
                  </a:txBody>
                  <a:tcPr/>
                </a:tc>
              </a:tr>
            </a:tbl>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Arial" pitchFamily="34" charset="0"/>
                <a:cs typeface="Arial" pitchFamily="34" charset="0"/>
              </a:rPr>
              <a:t>5. ASİTLİĞİ DÜZENLEYİCİLERİN KULLANIMI</a:t>
            </a:r>
            <a:endParaRPr lang="en-US" dirty="0"/>
          </a:p>
        </p:txBody>
      </p:sp>
      <p:sp>
        <p:nvSpPr>
          <p:cNvPr id="3" name="2 İçerik Yer Tutucusu"/>
          <p:cNvSpPr>
            <a:spLocks noGrp="1"/>
          </p:cNvSpPr>
          <p:nvPr>
            <p:ph idx="1"/>
          </p:nvPr>
        </p:nvSpPr>
        <p:spPr>
          <a:xfrm>
            <a:off x="457200" y="1600200"/>
            <a:ext cx="8229600" cy="4997152"/>
          </a:xfrm>
        </p:spPr>
        <p:txBody>
          <a:bodyPr>
            <a:normAutofit/>
          </a:bodyPr>
          <a:lstStyle/>
          <a:p>
            <a:pPr indent="0">
              <a:buNone/>
            </a:pPr>
            <a:r>
              <a:rPr lang="tr-TR" sz="2400" dirty="0" smtClean="0">
                <a:latin typeface="Arial" pitchFamily="34" charset="0"/>
                <a:cs typeface="Arial" pitchFamily="34" charset="0"/>
              </a:rPr>
              <a:t>Türk Gıda Kodeks’ ine göre gıda ürünlerinde kullanılan bazı asitliği düzenleyicilerin kullanım miktarları tablolardaki gibidir.</a:t>
            </a:r>
          </a:p>
          <a:p>
            <a:pPr indent="0" algn="just">
              <a:buNone/>
            </a:pPr>
            <a:endParaRPr lang="tr-TR" sz="2400" dirty="0" smtClean="0">
              <a:latin typeface="Arial" pitchFamily="34" charset="0"/>
              <a:cs typeface="Arial" pitchFamily="34" charset="0"/>
            </a:endParaRPr>
          </a:p>
        </p:txBody>
      </p:sp>
      <p:graphicFrame>
        <p:nvGraphicFramePr>
          <p:cNvPr id="4" name="3 Tablo"/>
          <p:cNvGraphicFramePr>
            <a:graphicFrameLocks noGrp="1"/>
          </p:cNvGraphicFramePr>
          <p:nvPr/>
        </p:nvGraphicFramePr>
        <p:xfrm>
          <a:off x="539552" y="2852937"/>
          <a:ext cx="7992888" cy="3744417"/>
        </p:xfrm>
        <a:graphic>
          <a:graphicData uri="http://schemas.openxmlformats.org/drawingml/2006/table">
            <a:tbl>
              <a:tblPr firstRow="1" bandRow="1">
                <a:tableStyleId>{5C22544A-7EE6-4342-B048-85BDC9FD1C3A}</a:tableStyleId>
              </a:tblPr>
              <a:tblGrid>
                <a:gridCol w="4627461"/>
                <a:gridCol w="3365427"/>
              </a:tblGrid>
              <a:tr h="429109">
                <a:tc>
                  <a:txBody>
                    <a:bodyPr/>
                    <a:lstStyle/>
                    <a:p>
                      <a:r>
                        <a:rPr lang="tr-TR" dirty="0" smtClean="0">
                          <a:solidFill>
                            <a:schemeClr val="tx1"/>
                          </a:solidFill>
                        </a:rPr>
                        <a:t>SİTRİK</a:t>
                      </a:r>
                      <a:r>
                        <a:rPr lang="tr-TR" baseline="0" dirty="0" smtClean="0">
                          <a:solidFill>
                            <a:schemeClr val="tx1"/>
                          </a:solidFill>
                        </a:rPr>
                        <a:t> ASİT</a:t>
                      </a:r>
                      <a:endParaRPr lang="en-US" dirty="0">
                        <a:solidFill>
                          <a:schemeClr val="tx1"/>
                        </a:solidFill>
                      </a:endParaRPr>
                    </a:p>
                  </a:txBody>
                  <a:tcPr/>
                </a:tc>
                <a:tc>
                  <a:txBody>
                    <a:bodyPr/>
                    <a:lstStyle/>
                    <a:p>
                      <a:r>
                        <a:rPr lang="tr-TR" dirty="0" smtClean="0">
                          <a:solidFill>
                            <a:schemeClr val="tx1"/>
                          </a:solidFill>
                        </a:rPr>
                        <a:t>EN</a:t>
                      </a:r>
                      <a:r>
                        <a:rPr lang="tr-TR" baseline="0" dirty="0" smtClean="0">
                          <a:solidFill>
                            <a:schemeClr val="tx1"/>
                          </a:solidFill>
                        </a:rPr>
                        <a:t> YÜKSEK DEĞER</a:t>
                      </a:r>
                      <a:endParaRPr lang="en-US" dirty="0">
                        <a:solidFill>
                          <a:schemeClr val="tx1"/>
                        </a:solidFill>
                      </a:endParaRPr>
                    </a:p>
                  </a:txBody>
                  <a:tcPr/>
                </a:tc>
              </a:tr>
              <a:tr h="429109">
                <a:tc>
                  <a:txBody>
                    <a:bodyPr/>
                    <a:lstStyle/>
                    <a:p>
                      <a:r>
                        <a:rPr lang="tr-TR" dirty="0" smtClean="0"/>
                        <a:t>KAKAOLU VE ÇİKOLATALI ÜRÜNLER</a:t>
                      </a:r>
                      <a:endParaRPr lang="en-US" dirty="0"/>
                    </a:p>
                  </a:txBody>
                  <a:tcPr/>
                </a:tc>
                <a:tc>
                  <a:txBody>
                    <a:bodyPr/>
                    <a:lstStyle/>
                    <a:p>
                      <a:r>
                        <a:rPr lang="tr-TR" dirty="0" smtClean="0"/>
                        <a:t>%0,5</a:t>
                      </a:r>
                      <a:endParaRPr lang="en-US" dirty="0"/>
                    </a:p>
                  </a:txBody>
                  <a:tcPr/>
                </a:tc>
              </a:tr>
              <a:tr h="429109">
                <a:tc>
                  <a:txBody>
                    <a:bodyPr/>
                    <a:lstStyle/>
                    <a:p>
                      <a:r>
                        <a:rPr lang="tr-TR" dirty="0" smtClean="0"/>
                        <a:t>NEKTARLAR</a:t>
                      </a:r>
                      <a:endParaRPr lang="en-US" dirty="0"/>
                    </a:p>
                  </a:txBody>
                  <a:tcPr/>
                </a:tc>
                <a:tc>
                  <a:txBody>
                    <a:bodyPr/>
                    <a:lstStyle/>
                    <a:p>
                      <a:r>
                        <a:rPr lang="tr-TR" dirty="0" smtClean="0"/>
                        <a:t>5 g/L</a:t>
                      </a:r>
                      <a:endParaRPr lang="en-US" dirty="0"/>
                    </a:p>
                  </a:txBody>
                  <a:tcPr/>
                </a:tc>
              </a:tr>
              <a:tr h="429109">
                <a:tc>
                  <a:txBody>
                    <a:bodyPr/>
                    <a:lstStyle/>
                    <a:p>
                      <a:r>
                        <a:rPr lang="tr-TR" dirty="0" smtClean="0"/>
                        <a:t>MEYVE</a:t>
                      </a:r>
                      <a:r>
                        <a:rPr lang="tr-TR" baseline="0" dirty="0" smtClean="0"/>
                        <a:t> SULARI</a:t>
                      </a:r>
                      <a:endParaRPr lang="en-US" dirty="0"/>
                    </a:p>
                  </a:txBody>
                  <a:tcPr/>
                </a:tc>
                <a:tc>
                  <a:txBody>
                    <a:bodyPr/>
                    <a:lstStyle/>
                    <a:p>
                      <a:r>
                        <a:rPr lang="tr-TR" dirty="0" smtClean="0"/>
                        <a:t>3 g/L</a:t>
                      </a:r>
                      <a:endParaRPr lang="en-US" dirty="0"/>
                    </a:p>
                  </a:txBody>
                  <a:tcPr/>
                </a:tc>
              </a:tr>
              <a:tr h="429109">
                <a:tc>
                  <a:txBody>
                    <a:bodyPr/>
                    <a:lstStyle/>
                    <a:p>
                      <a:r>
                        <a:rPr lang="tr-TR" dirty="0" smtClean="0"/>
                        <a:t>REÇEL</a:t>
                      </a:r>
                      <a:r>
                        <a:rPr lang="tr-TR" baseline="0" dirty="0" smtClean="0"/>
                        <a:t> VE MARMELATLAR</a:t>
                      </a:r>
                      <a:endParaRPr lang="en-US" dirty="0"/>
                    </a:p>
                  </a:txBody>
                  <a:tcPr/>
                </a:tc>
                <a:tc>
                  <a:txBody>
                    <a:bodyPr/>
                    <a:lstStyle/>
                    <a:p>
                      <a:r>
                        <a:rPr lang="tr-TR" dirty="0" smtClean="0"/>
                        <a:t>BELİRLENMEMİŞ</a:t>
                      </a:r>
                      <a:r>
                        <a:rPr lang="tr-TR" baseline="0" dirty="0" smtClean="0"/>
                        <a:t> MİKTAR</a:t>
                      </a:r>
                      <a:endParaRPr lang="en-US" dirty="0"/>
                    </a:p>
                  </a:txBody>
                  <a:tcPr/>
                </a:tc>
              </a:tr>
              <a:tr h="429109">
                <a:tc>
                  <a:txBody>
                    <a:bodyPr/>
                    <a:lstStyle/>
                    <a:p>
                      <a:r>
                        <a:rPr lang="tr-TR" dirty="0" smtClean="0"/>
                        <a:t>MOZARELLA</a:t>
                      </a:r>
                      <a:r>
                        <a:rPr lang="tr-TR" baseline="0" dirty="0" smtClean="0"/>
                        <a:t> VE LOR PEYNİRİ</a:t>
                      </a:r>
                      <a:endParaRPr lang="en-US" dirty="0"/>
                    </a:p>
                  </a:txBody>
                  <a:tcPr/>
                </a:tc>
                <a:tc>
                  <a:txBody>
                    <a:bodyPr/>
                    <a:lstStyle/>
                    <a:p>
                      <a:r>
                        <a:rPr lang="tr-TR" dirty="0" smtClean="0"/>
                        <a:t>BELİRLENMEMİŞ</a:t>
                      </a:r>
                      <a:r>
                        <a:rPr lang="tr-TR" baseline="0" dirty="0" smtClean="0"/>
                        <a:t> MİKTAR</a:t>
                      </a:r>
                      <a:endParaRPr lang="en-US" dirty="0"/>
                    </a:p>
                  </a:txBody>
                  <a:tcPr/>
                </a:tc>
              </a:tr>
              <a:tr h="429109">
                <a:tc>
                  <a:txBody>
                    <a:bodyPr/>
                    <a:lstStyle/>
                    <a:p>
                      <a:r>
                        <a:rPr lang="tr-TR" dirty="0" smtClean="0"/>
                        <a:t>ŞARAPLAR</a:t>
                      </a:r>
                      <a:endParaRPr lang="en-US" dirty="0"/>
                    </a:p>
                  </a:txBody>
                  <a:tcPr/>
                </a:tc>
                <a:tc>
                  <a:txBody>
                    <a:bodyPr/>
                    <a:lstStyle/>
                    <a:p>
                      <a:r>
                        <a:rPr lang="tr-TR" dirty="0" smtClean="0"/>
                        <a:t>1 g/L</a:t>
                      </a:r>
                      <a:endParaRPr lang="en-US" dirty="0"/>
                    </a:p>
                  </a:txBody>
                  <a:tcPr/>
                </a:tc>
              </a:tr>
              <a:tr h="740654">
                <a:tc>
                  <a:txBody>
                    <a:bodyPr/>
                    <a:lstStyle/>
                    <a:p>
                      <a:r>
                        <a:rPr lang="tr-TR" dirty="0" smtClean="0"/>
                        <a:t>BEBEK</a:t>
                      </a:r>
                      <a:r>
                        <a:rPr lang="tr-TR" baseline="0" dirty="0" smtClean="0"/>
                        <a:t> MAMALARI VE DEVAM FORMÜLLERİ</a:t>
                      </a:r>
                      <a:endParaRPr lang="en-US" dirty="0"/>
                    </a:p>
                  </a:txBody>
                  <a:tcPr/>
                </a:tc>
                <a:tc>
                  <a:txBody>
                    <a:bodyPr/>
                    <a:lstStyle/>
                    <a:p>
                      <a:r>
                        <a:rPr lang="tr-TR" dirty="0" smtClean="0"/>
                        <a:t>BELİRLENMEMİŞ</a:t>
                      </a:r>
                      <a:r>
                        <a:rPr lang="tr-TR" baseline="0" dirty="0" smtClean="0"/>
                        <a:t> MİKTAR</a:t>
                      </a:r>
                      <a:endParaRPr lang="en-US"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2. FONKSİYONLARI</a:t>
            </a:r>
            <a:endParaRPr lang="en-US" sz="4000" dirty="0">
              <a:latin typeface="Arial" pitchFamily="34" charset="0"/>
              <a:cs typeface="Arial" pitchFamily="34" charset="0"/>
            </a:endParaRPr>
          </a:p>
        </p:txBody>
      </p:sp>
      <p:sp>
        <p:nvSpPr>
          <p:cNvPr id="3" name="2 İçerik Yer Tutucusu"/>
          <p:cNvSpPr>
            <a:spLocks noGrp="1"/>
          </p:cNvSpPr>
          <p:nvPr>
            <p:ph idx="1"/>
          </p:nvPr>
        </p:nvSpPr>
        <p:spPr/>
        <p:txBody>
          <a:bodyPr>
            <a:normAutofit/>
          </a:bodyPr>
          <a:lstStyle/>
          <a:p>
            <a:pPr algn="just">
              <a:buNone/>
            </a:pPr>
            <a:r>
              <a:rPr lang="tr-TR" dirty="0" smtClean="0">
                <a:latin typeface="Arial" pitchFamily="34" charset="0"/>
                <a:cs typeface="Arial" pitchFamily="34" charset="0"/>
              </a:rPr>
              <a:t>2.3.</a:t>
            </a:r>
            <a:r>
              <a:rPr lang="tr-TR" i="1" dirty="0" smtClean="0">
                <a:latin typeface="Arial" pitchFamily="34" charset="0"/>
                <a:cs typeface="Arial" pitchFamily="34" charset="0"/>
              </a:rPr>
              <a:t> </a:t>
            </a:r>
            <a:r>
              <a:rPr lang="tr-TR" i="1" dirty="0" err="1" smtClean="0">
                <a:latin typeface="Arial" pitchFamily="34" charset="0"/>
                <a:cs typeface="Arial" pitchFamily="34" charset="0"/>
              </a:rPr>
              <a:t>Şelat</a:t>
            </a:r>
            <a:r>
              <a:rPr lang="tr-TR" i="1" dirty="0" smtClean="0">
                <a:latin typeface="Arial" pitchFamily="34" charset="0"/>
                <a:cs typeface="Arial" pitchFamily="34" charset="0"/>
              </a:rPr>
              <a:t> Oluşturma</a:t>
            </a:r>
          </a:p>
          <a:p>
            <a:pPr indent="0" algn="just">
              <a:buNone/>
            </a:pPr>
            <a:r>
              <a:rPr lang="tr-TR" sz="2400" dirty="0" smtClean="0">
                <a:latin typeface="Arial" pitchFamily="34" charset="0"/>
                <a:cs typeface="Arial" pitchFamily="34" charset="0"/>
              </a:rPr>
              <a:t>Bazı asitliği düzenleyiciler, metal iyonlarını bağlayarak demir ve bakır ile </a:t>
            </a:r>
            <a:r>
              <a:rPr lang="tr-TR" sz="2400" dirty="0" err="1" smtClean="0">
                <a:latin typeface="Arial" pitchFamily="34" charset="0"/>
                <a:cs typeface="Arial" pitchFamily="34" charset="0"/>
              </a:rPr>
              <a:t>şelat</a:t>
            </a:r>
            <a:r>
              <a:rPr lang="tr-TR" sz="2400" dirty="0" smtClean="0">
                <a:latin typeface="Arial" pitchFamily="34" charset="0"/>
                <a:cs typeface="Arial" pitchFamily="34" charset="0"/>
              </a:rPr>
              <a:t> oluşturur. Böylece yağlarda acılaşma, meyvelerde esmerleşme gibi istenmeyen kimyasal reaksiyonlar engellenebilir.</a:t>
            </a:r>
          </a:p>
          <a:p>
            <a:pPr indent="0" algn="just">
              <a:buNone/>
            </a:pPr>
            <a:endParaRPr lang="tr-TR" sz="2400" dirty="0" smtClean="0">
              <a:latin typeface="Arial" pitchFamily="34" charset="0"/>
              <a:cs typeface="Arial" pitchFamily="34" charset="0"/>
            </a:endParaRPr>
          </a:p>
          <a:p>
            <a:pPr algn="just">
              <a:buNone/>
            </a:pPr>
            <a:r>
              <a:rPr lang="tr-TR" dirty="0" smtClean="0">
                <a:latin typeface="Arial" pitchFamily="34" charset="0"/>
                <a:cs typeface="Arial" pitchFamily="34" charset="0"/>
              </a:rPr>
              <a:t>2.4. </a:t>
            </a:r>
            <a:r>
              <a:rPr lang="tr-TR" i="1" dirty="0" err="1" smtClean="0">
                <a:latin typeface="Arial" pitchFamily="34" charset="0"/>
                <a:cs typeface="Arial" pitchFamily="34" charset="0"/>
              </a:rPr>
              <a:t>Enzimatik</a:t>
            </a:r>
            <a:r>
              <a:rPr lang="tr-TR" i="1" dirty="0" smtClean="0">
                <a:latin typeface="Arial" pitchFamily="34" charset="0"/>
                <a:cs typeface="Arial" pitchFamily="34" charset="0"/>
              </a:rPr>
              <a:t> Esmerleşmeyi Önleme</a:t>
            </a:r>
          </a:p>
          <a:p>
            <a:pPr indent="0" algn="just">
              <a:buNone/>
            </a:pPr>
            <a:r>
              <a:rPr lang="tr-TR" sz="2400" dirty="0" smtClean="0">
                <a:latin typeface="Arial" pitchFamily="34" charset="0"/>
                <a:cs typeface="Arial" pitchFamily="34" charset="0"/>
              </a:rPr>
              <a:t>Asitliği düzenleyiciler, meyve ve sebzelerde </a:t>
            </a:r>
            <a:r>
              <a:rPr lang="tr-TR" sz="2400" dirty="0" err="1" smtClean="0">
                <a:latin typeface="Arial" pitchFamily="34" charset="0"/>
                <a:cs typeface="Arial" pitchFamily="34" charset="0"/>
              </a:rPr>
              <a:t>enzimatik</a:t>
            </a:r>
            <a:r>
              <a:rPr lang="tr-TR" sz="2400" dirty="0" smtClean="0">
                <a:latin typeface="Arial" pitchFamily="34" charset="0"/>
                <a:cs typeface="Arial" pitchFamily="34" charset="0"/>
              </a:rPr>
              <a:t> esmerleşmeyi önlemek amacıyla kullanılmaktadır.</a:t>
            </a:r>
          </a:p>
          <a:p>
            <a:pPr indent="0" algn="just">
              <a:buNone/>
            </a:pPr>
            <a:endParaRPr lang="tr-TR" sz="2800" dirty="0" smtClean="0">
              <a:latin typeface="Arial" pitchFamily="34" charset="0"/>
              <a:cs typeface="Arial" pitchFamily="34" charset="0"/>
            </a:endParaRPr>
          </a:p>
          <a:p>
            <a:pPr>
              <a:buNone/>
            </a:pPr>
            <a:endParaRPr lang="en-US"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Arial" pitchFamily="34" charset="0"/>
                <a:cs typeface="Arial" pitchFamily="34" charset="0"/>
              </a:rPr>
              <a:t>5. ASİTLİĞİ DÜZENLEYİCİLERİN KULLANIMI</a:t>
            </a:r>
            <a:endParaRPr lang="en-US" dirty="0"/>
          </a:p>
        </p:txBody>
      </p:sp>
      <p:graphicFrame>
        <p:nvGraphicFramePr>
          <p:cNvPr id="5" name="4 İçerik Yer Tutucusu"/>
          <p:cNvGraphicFramePr>
            <a:graphicFrameLocks noGrp="1"/>
          </p:cNvGraphicFramePr>
          <p:nvPr>
            <p:ph idx="1"/>
          </p:nvPr>
        </p:nvGraphicFramePr>
        <p:xfrm>
          <a:off x="755576" y="1600200"/>
          <a:ext cx="7776864" cy="1828800"/>
        </p:xfrm>
        <a:graphic>
          <a:graphicData uri="http://schemas.openxmlformats.org/drawingml/2006/table">
            <a:tbl>
              <a:tblPr firstRow="1" bandRow="1">
                <a:tableStyleId>{5C22544A-7EE6-4342-B048-85BDC9FD1C3A}</a:tableStyleId>
              </a:tblPr>
              <a:tblGrid>
                <a:gridCol w="3888432"/>
                <a:gridCol w="3888432"/>
              </a:tblGrid>
              <a:tr h="300608">
                <a:tc>
                  <a:txBody>
                    <a:bodyPr/>
                    <a:lstStyle/>
                    <a:p>
                      <a:r>
                        <a:rPr lang="tr-TR" dirty="0" smtClean="0">
                          <a:solidFill>
                            <a:schemeClr val="tx1"/>
                          </a:solidFill>
                        </a:rPr>
                        <a:t>ASETİK</a:t>
                      </a:r>
                      <a:r>
                        <a:rPr lang="tr-TR" baseline="0" dirty="0" smtClean="0">
                          <a:solidFill>
                            <a:schemeClr val="tx1"/>
                          </a:solidFill>
                        </a:rPr>
                        <a:t> ASİT</a:t>
                      </a:r>
                      <a:endParaRPr lang="en-US" dirty="0">
                        <a:solidFill>
                          <a:schemeClr val="tx1"/>
                        </a:solidFill>
                      </a:endParaRPr>
                    </a:p>
                  </a:txBody>
                  <a:tcPr/>
                </a:tc>
                <a:tc>
                  <a:txBody>
                    <a:bodyPr/>
                    <a:lstStyle/>
                    <a:p>
                      <a:r>
                        <a:rPr lang="tr-TR" dirty="0" smtClean="0">
                          <a:solidFill>
                            <a:schemeClr val="tx1"/>
                          </a:solidFill>
                        </a:rPr>
                        <a:t>EN YÜKSEK DEĞER</a:t>
                      </a:r>
                      <a:endParaRPr lang="en-US" dirty="0">
                        <a:solidFill>
                          <a:schemeClr val="tx1"/>
                        </a:solidFill>
                      </a:endParaRPr>
                    </a:p>
                  </a:txBody>
                  <a:tcPr/>
                </a:tc>
              </a:tr>
              <a:tr h="300608">
                <a:tc>
                  <a:txBody>
                    <a:bodyPr/>
                    <a:lstStyle/>
                    <a:p>
                      <a:r>
                        <a:rPr lang="tr-TR" dirty="0" smtClean="0"/>
                        <a:t>EKMEK</a:t>
                      </a:r>
                      <a:endParaRPr lang="en-US" dirty="0"/>
                    </a:p>
                  </a:txBody>
                  <a:tcPr/>
                </a:tc>
                <a:tc>
                  <a:txBody>
                    <a:bodyPr/>
                    <a:lstStyle/>
                    <a:p>
                      <a:r>
                        <a:rPr lang="tr-TR" dirty="0" smtClean="0"/>
                        <a:t>BELİRLENMEMİŞ MİKTAR</a:t>
                      </a:r>
                      <a:endParaRPr lang="en-US" dirty="0"/>
                    </a:p>
                  </a:txBody>
                  <a:tcPr/>
                </a:tc>
              </a:tr>
              <a:tr h="300608">
                <a:tc>
                  <a:txBody>
                    <a:bodyPr/>
                    <a:lstStyle/>
                    <a:p>
                      <a:r>
                        <a:rPr lang="tr-TR" dirty="0" smtClean="0"/>
                        <a:t>MOZARELLA</a:t>
                      </a:r>
                      <a:r>
                        <a:rPr lang="tr-TR" baseline="0" dirty="0" smtClean="0"/>
                        <a:t> VE LOR PEYNİRİ</a:t>
                      </a:r>
                      <a:endParaRPr lang="en-US" dirty="0"/>
                    </a:p>
                  </a:txBody>
                  <a:tcPr/>
                </a:tc>
                <a:tc>
                  <a:txBody>
                    <a:bodyPr/>
                    <a:lstStyle/>
                    <a:p>
                      <a:r>
                        <a:rPr lang="tr-TR" dirty="0" smtClean="0"/>
                        <a:t>BELİRLENMEMİŞ</a:t>
                      </a:r>
                      <a:r>
                        <a:rPr lang="tr-TR" baseline="0" dirty="0" smtClean="0"/>
                        <a:t> MİKTAR</a:t>
                      </a:r>
                      <a:endParaRPr lang="en-US" dirty="0"/>
                    </a:p>
                  </a:txBody>
                  <a:tcPr/>
                </a:tc>
              </a:tr>
              <a:tr h="300608">
                <a:tc>
                  <a:txBody>
                    <a:bodyPr/>
                    <a:lstStyle/>
                    <a:p>
                      <a:r>
                        <a:rPr lang="tr-TR" dirty="0" smtClean="0"/>
                        <a:t>KONSERVE MEYVE</a:t>
                      </a:r>
                      <a:r>
                        <a:rPr lang="tr-TR" baseline="0" dirty="0" smtClean="0"/>
                        <a:t> VE SEBZELER</a:t>
                      </a:r>
                      <a:endParaRPr lang="en-US" dirty="0"/>
                    </a:p>
                  </a:txBody>
                  <a:tcPr/>
                </a:tc>
                <a:tc>
                  <a:txBody>
                    <a:bodyPr/>
                    <a:lstStyle/>
                    <a:p>
                      <a:r>
                        <a:rPr lang="tr-TR" dirty="0" smtClean="0"/>
                        <a:t>BELİRLENMEMİŞ MİKTAR</a:t>
                      </a:r>
                      <a:endParaRPr lang="en-US" dirty="0"/>
                    </a:p>
                  </a:txBody>
                  <a:tcPr/>
                </a:tc>
              </a:tr>
              <a:tr h="300608">
                <a:tc>
                  <a:txBody>
                    <a:bodyPr/>
                    <a:lstStyle/>
                    <a:p>
                      <a:r>
                        <a:rPr lang="tr-TR" dirty="0" smtClean="0"/>
                        <a:t>BEBEK</a:t>
                      </a:r>
                      <a:r>
                        <a:rPr lang="tr-TR" baseline="0" dirty="0" smtClean="0"/>
                        <a:t> VE ÇOCUK EK GIDALARI</a:t>
                      </a:r>
                      <a:endParaRPr lang="en-US" dirty="0"/>
                    </a:p>
                  </a:txBody>
                  <a:tcPr/>
                </a:tc>
                <a:tc>
                  <a:txBody>
                    <a:bodyPr/>
                    <a:lstStyle/>
                    <a:p>
                      <a:r>
                        <a:rPr lang="tr-TR" dirty="0" smtClean="0"/>
                        <a:t>BELİRLENMEMİŞ MİKTAR</a:t>
                      </a:r>
                      <a:endParaRPr lang="en-US" dirty="0"/>
                    </a:p>
                  </a:txBody>
                  <a:tcPr/>
                </a:tc>
              </a:tr>
            </a:tbl>
          </a:graphicData>
        </a:graphic>
      </p:graphicFrame>
      <p:graphicFrame>
        <p:nvGraphicFramePr>
          <p:cNvPr id="8" name="7 Tablo"/>
          <p:cNvGraphicFramePr>
            <a:graphicFrameLocks noGrp="1"/>
          </p:cNvGraphicFramePr>
          <p:nvPr/>
        </p:nvGraphicFramePr>
        <p:xfrm>
          <a:off x="683568" y="3717032"/>
          <a:ext cx="7920880" cy="2595880"/>
        </p:xfrm>
        <a:graphic>
          <a:graphicData uri="http://schemas.openxmlformats.org/drawingml/2006/table">
            <a:tbl>
              <a:tblPr firstRow="1" bandRow="1">
                <a:tableStyleId>{5C22544A-7EE6-4342-B048-85BDC9FD1C3A}</a:tableStyleId>
              </a:tblPr>
              <a:tblGrid>
                <a:gridCol w="3960440"/>
                <a:gridCol w="3960440"/>
              </a:tblGrid>
              <a:tr h="370840">
                <a:tc>
                  <a:txBody>
                    <a:bodyPr/>
                    <a:lstStyle/>
                    <a:p>
                      <a:r>
                        <a:rPr lang="tr-TR" dirty="0" smtClean="0">
                          <a:solidFill>
                            <a:schemeClr val="tx1"/>
                          </a:solidFill>
                        </a:rPr>
                        <a:t>FOSFORİK</a:t>
                      </a:r>
                      <a:r>
                        <a:rPr lang="tr-TR" baseline="0" dirty="0" smtClean="0">
                          <a:solidFill>
                            <a:schemeClr val="tx1"/>
                          </a:solidFill>
                        </a:rPr>
                        <a:t> ASİT</a:t>
                      </a:r>
                      <a:endParaRPr lang="en-US" dirty="0">
                        <a:solidFill>
                          <a:schemeClr val="tx1"/>
                        </a:solidFill>
                      </a:endParaRPr>
                    </a:p>
                  </a:txBody>
                  <a:tcPr/>
                </a:tc>
                <a:tc>
                  <a:txBody>
                    <a:bodyPr/>
                    <a:lstStyle/>
                    <a:p>
                      <a:r>
                        <a:rPr lang="tr-TR" dirty="0" smtClean="0">
                          <a:solidFill>
                            <a:schemeClr val="tx1"/>
                          </a:solidFill>
                        </a:rPr>
                        <a:t>EN</a:t>
                      </a:r>
                      <a:r>
                        <a:rPr lang="tr-TR" baseline="0" dirty="0" smtClean="0">
                          <a:solidFill>
                            <a:schemeClr val="tx1"/>
                          </a:solidFill>
                        </a:rPr>
                        <a:t> YÜKSEK DEĞER</a:t>
                      </a:r>
                      <a:endParaRPr lang="en-US" dirty="0">
                        <a:solidFill>
                          <a:schemeClr val="tx1"/>
                        </a:solidFill>
                      </a:endParaRPr>
                    </a:p>
                  </a:txBody>
                  <a:tcPr/>
                </a:tc>
              </a:tr>
              <a:tr h="370840">
                <a:tc>
                  <a:txBody>
                    <a:bodyPr/>
                    <a:lstStyle/>
                    <a:p>
                      <a:r>
                        <a:rPr lang="tr-TR" dirty="0" smtClean="0"/>
                        <a:t>ALKOLSÜZ İÇECEKLER</a:t>
                      </a:r>
                      <a:endParaRPr lang="en-US" dirty="0"/>
                    </a:p>
                  </a:txBody>
                  <a:tcPr/>
                </a:tc>
                <a:tc>
                  <a:txBody>
                    <a:bodyPr/>
                    <a:lstStyle/>
                    <a:p>
                      <a:r>
                        <a:rPr lang="tr-TR" dirty="0" smtClean="0"/>
                        <a:t>700 mg/L</a:t>
                      </a:r>
                      <a:endParaRPr lang="en-US" dirty="0"/>
                    </a:p>
                  </a:txBody>
                  <a:tcPr/>
                </a:tc>
              </a:tr>
              <a:tr h="370840">
                <a:tc>
                  <a:txBody>
                    <a:bodyPr/>
                    <a:lstStyle/>
                    <a:p>
                      <a:r>
                        <a:rPr lang="tr-TR" dirty="0" smtClean="0"/>
                        <a:t>MEYVE</a:t>
                      </a:r>
                      <a:r>
                        <a:rPr lang="tr-TR" baseline="0" dirty="0" smtClean="0"/>
                        <a:t> ŞEKERLEMELERİ</a:t>
                      </a:r>
                      <a:endParaRPr lang="en-US" dirty="0"/>
                    </a:p>
                  </a:txBody>
                  <a:tcPr/>
                </a:tc>
                <a:tc>
                  <a:txBody>
                    <a:bodyPr/>
                    <a:lstStyle/>
                    <a:p>
                      <a:r>
                        <a:rPr lang="tr-TR" dirty="0" smtClean="0"/>
                        <a:t>800 mg/</a:t>
                      </a:r>
                      <a:r>
                        <a:rPr lang="tr-TR" baseline="0" dirty="0" smtClean="0"/>
                        <a:t>kg</a:t>
                      </a:r>
                      <a:endParaRPr lang="en-US" dirty="0"/>
                    </a:p>
                  </a:txBody>
                  <a:tcPr/>
                </a:tc>
              </a:tr>
              <a:tr h="370840">
                <a:tc>
                  <a:txBody>
                    <a:bodyPr/>
                    <a:lstStyle/>
                    <a:p>
                      <a:r>
                        <a:rPr lang="tr-TR" dirty="0" smtClean="0"/>
                        <a:t>NOODLE</a:t>
                      </a:r>
                      <a:endParaRPr lang="en-US" dirty="0"/>
                    </a:p>
                  </a:txBody>
                  <a:tcPr/>
                </a:tc>
                <a:tc>
                  <a:txBody>
                    <a:bodyPr/>
                    <a:lstStyle/>
                    <a:p>
                      <a:r>
                        <a:rPr lang="tr-TR" dirty="0" smtClean="0"/>
                        <a:t>2000</a:t>
                      </a:r>
                      <a:r>
                        <a:rPr lang="tr-TR" baseline="0" dirty="0" smtClean="0"/>
                        <a:t> mg/kg</a:t>
                      </a:r>
                      <a:endParaRPr lang="en-US" dirty="0"/>
                    </a:p>
                  </a:txBody>
                  <a:tcPr/>
                </a:tc>
              </a:tr>
              <a:tr h="370840">
                <a:tc>
                  <a:txBody>
                    <a:bodyPr/>
                    <a:lstStyle/>
                    <a:p>
                      <a:r>
                        <a:rPr lang="tr-TR" dirty="0" smtClean="0"/>
                        <a:t>KREMALAR</a:t>
                      </a:r>
                      <a:endParaRPr lang="en-US" dirty="0"/>
                    </a:p>
                  </a:txBody>
                  <a:tcPr/>
                </a:tc>
                <a:tc>
                  <a:txBody>
                    <a:bodyPr/>
                    <a:lstStyle/>
                    <a:p>
                      <a:r>
                        <a:rPr lang="tr-TR" dirty="0" smtClean="0"/>
                        <a:t>5</a:t>
                      </a:r>
                      <a:r>
                        <a:rPr lang="tr-TR" baseline="0" dirty="0" smtClean="0"/>
                        <a:t> g/L</a:t>
                      </a:r>
                      <a:endParaRPr lang="en-US" dirty="0"/>
                    </a:p>
                  </a:txBody>
                  <a:tcPr/>
                </a:tc>
              </a:tr>
              <a:tr h="370840">
                <a:tc>
                  <a:txBody>
                    <a:bodyPr/>
                    <a:lstStyle/>
                    <a:p>
                      <a:r>
                        <a:rPr lang="tr-TR" dirty="0" smtClean="0"/>
                        <a:t>ALKOLLÜ İÇKİLER( BİRA,</a:t>
                      </a:r>
                      <a:r>
                        <a:rPr lang="tr-TR" baseline="0" dirty="0" smtClean="0"/>
                        <a:t> ŞARAP HARİÇ)</a:t>
                      </a:r>
                      <a:endParaRPr lang="en-US" dirty="0"/>
                    </a:p>
                  </a:txBody>
                  <a:tcPr/>
                </a:tc>
                <a:tc>
                  <a:txBody>
                    <a:bodyPr/>
                    <a:lstStyle/>
                    <a:p>
                      <a:r>
                        <a:rPr lang="tr-TR" dirty="0" smtClean="0"/>
                        <a:t>1 g/L</a:t>
                      </a:r>
                      <a:endParaRPr lang="en-US" dirty="0"/>
                    </a:p>
                  </a:txBody>
                  <a:tcPr/>
                </a:tc>
              </a:tr>
              <a:tr h="370840">
                <a:tc>
                  <a:txBody>
                    <a:bodyPr/>
                    <a:lstStyle/>
                    <a:p>
                      <a:r>
                        <a:rPr lang="tr-TR" dirty="0" smtClean="0"/>
                        <a:t>SÜT TOZU</a:t>
                      </a:r>
                      <a:endParaRPr lang="en-US" dirty="0"/>
                    </a:p>
                  </a:txBody>
                  <a:tcPr/>
                </a:tc>
                <a:tc>
                  <a:txBody>
                    <a:bodyPr/>
                    <a:lstStyle/>
                    <a:p>
                      <a:r>
                        <a:rPr lang="tr-TR" dirty="0" smtClean="0"/>
                        <a:t>2,5 g/kg</a:t>
                      </a:r>
                      <a:endParaRPr lang="en-US" dirty="0"/>
                    </a:p>
                  </a:txBody>
                  <a:tcPr/>
                </a:tc>
              </a:tr>
            </a:tbl>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Arial" pitchFamily="34" charset="0"/>
                <a:cs typeface="Arial" pitchFamily="34" charset="0"/>
              </a:rPr>
              <a:t>5. ASİTLİĞİ DÜZENLEYİCİLERİN KULLANIMI</a:t>
            </a:r>
            <a:endParaRPr lang="en-US" dirty="0"/>
          </a:p>
        </p:txBody>
      </p:sp>
      <p:graphicFrame>
        <p:nvGraphicFramePr>
          <p:cNvPr id="6" name="5 İçerik Yer Tutucusu"/>
          <p:cNvGraphicFramePr>
            <a:graphicFrameLocks noGrp="1"/>
          </p:cNvGraphicFramePr>
          <p:nvPr>
            <p:ph idx="1"/>
          </p:nvPr>
        </p:nvGraphicFramePr>
        <p:xfrm>
          <a:off x="395537" y="1600200"/>
          <a:ext cx="8291264" cy="2225040"/>
        </p:xfrm>
        <a:graphic>
          <a:graphicData uri="http://schemas.openxmlformats.org/drawingml/2006/table">
            <a:tbl>
              <a:tblPr firstRow="1" bandRow="1">
                <a:tableStyleId>{5C22544A-7EE6-4342-B048-85BDC9FD1C3A}</a:tableStyleId>
              </a:tblPr>
              <a:tblGrid>
                <a:gridCol w="4509993"/>
                <a:gridCol w="3781271"/>
              </a:tblGrid>
              <a:tr h="370840">
                <a:tc>
                  <a:txBody>
                    <a:bodyPr/>
                    <a:lstStyle/>
                    <a:p>
                      <a:r>
                        <a:rPr lang="tr-TR" dirty="0" smtClean="0">
                          <a:solidFill>
                            <a:schemeClr val="tx1"/>
                          </a:solidFill>
                        </a:rPr>
                        <a:t>FUMARİK</a:t>
                      </a:r>
                      <a:r>
                        <a:rPr lang="tr-TR" baseline="0" dirty="0" smtClean="0">
                          <a:solidFill>
                            <a:schemeClr val="tx1"/>
                          </a:solidFill>
                        </a:rPr>
                        <a:t> ASİT</a:t>
                      </a:r>
                      <a:endParaRPr lang="en-US" dirty="0">
                        <a:solidFill>
                          <a:schemeClr val="tx1"/>
                        </a:solidFill>
                      </a:endParaRPr>
                    </a:p>
                  </a:txBody>
                  <a:tcPr/>
                </a:tc>
                <a:tc>
                  <a:txBody>
                    <a:bodyPr/>
                    <a:lstStyle/>
                    <a:p>
                      <a:r>
                        <a:rPr lang="tr-TR" dirty="0" smtClean="0">
                          <a:solidFill>
                            <a:schemeClr val="tx1"/>
                          </a:solidFill>
                        </a:rPr>
                        <a:t>EN</a:t>
                      </a:r>
                      <a:r>
                        <a:rPr lang="tr-TR" baseline="0" dirty="0" smtClean="0">
                          <a:solidFill>
                            <a:schemeClr val="tx1"/>
                          </a:solidFill>
                        </a:rPr>
                        <a:t> YÜKSEK DEĞER</a:t>
                      </a:r>
                      <a:endParaRPr lang="en-US" dirty="0">
                        <a:solidFill>
                          <a:schemeClr val="tx1"/>
                        </a:solidFill>
                      </a:endParaRPr>
                    </a:p>
                  </a:txBody>
                  <a:tcPr/>
                </a:tc>
              </a:tr>
              <a:tr h="370840">
                <a:tc>
                  <a:txBody>
                    <a:bodyPr/>
                    <a:lstStyle/>
                    <a:p>
                      <a:r>
                        <a:rPr lang="tr-TR" dirty="0" smtClean="0"/>
                        <a:t>SAKIZ</a:t>
                      </a:r>
                      <a:endParaRPr lang="en-US" dirty="0"/>
                    </a:p>
                  </a:txBody>
                  <a:tcPr/>
                </a:tc>
                <a:tc>
                  <a:txBody>
                    <a:bodyPr/>
                    <a:lstStyle/>
                    <a:p>
                      <a:r>
                        <a:rPr lang="tr-TR" dirty="0" smtClean="0"/>
                        <a:t>2 g/kg</a:t>
                      </a:r>
                      <a:endParaRPr lang="en-US" dirty="0"/>
                    </a:p>
                  </a:txBody>
                  <a:tcPr/>
                </a:tc>
              </a:tr>
              <a:tr h="370840">
                <a:tc>
                  <a:txBody>
                    <a:bodyPr/>
                    <a:lstStyle/>
                    <a:p>
                      <a:r>
                        <a:rPr lang="tr-TR" dirty="0" smtClean="0"/>
                        <a:t>TOZ TATLIKARIŞIMLARI</a:t>
                      </a:r>
                      <a:endParaRPr lang="en-US" dirty="0"/>
                    </a:p>
                  </a:txBody>
                  <a:tcPr/>
                </a:tc>
                <a:tc>
                  <a:txBody>
                    <a:bodyPr/>
                    <a:lstStyle/>
                    <a:p>
                      <a:r>
                        <a:rPr lang="tr-TR" dirty="0" smtClean="0"/>
                        <a:t>4 g/kg</a:t>
                      </a:r>
                      <a:endParaRPr lang="en-US" dirty="0"/>
                    </a:p>
                  </a:txBody>
                  <a:tcPr/>
                </a:tc>
              </a:tr>
              <a:tr h="370840">
                <a:tc>
                  <a:txBody>
                    <a:bodyPr/>
                    <a:lstStyle/>
                    <a:p>
                      <a:r>
                        <a:rPr lang="tr-TR" dirty="0" smtClean="0"/>
                        <a:t>ŞARAP</a:t>
                      </a:r>
                      <a:endParaRPr lang="en-US" dirty="0"/>
                    </a:p>
                  </a:txBody>
                  <a:tcPr/>
                </a:tc>
                <a:tc>
                  <a:txBody>
                    <a:bodyPr/>
                    <a:lstStyle/>
                    <a:p>
                      <a:r>
                        <a:rPr lang="tr-TR" dirty="0" smtClean="0"/>
                        <a:t>3 g/L</a:t>
                      </a:r>
                      <a:endParaRPr lang="en-US" dirty="0"/>
                    </a:p>
                  </a:txBody>
                  <a:tcPr/>
                </a:tc>
              </a:tr>
              <a:tr h="370840">
                <a:tc>
                  <a:txBody>
                    <a:bodyPr/>
                    <a:lstStyle/>
                    <a:p>
                      <a:r>
                        <a:rPr lang="tr-TR" dirty="0" smtClean="0"/>
                        <a:t>FIRINCILIK</a:t>
                      </a:r>
                      <a:r>
                        <a:rPr lang="tr-TR" baseline="0" dirty="0" smtClean="0"/>
                        <a:t> ÜRÜNLERİ İÇİN DOLGU MADDELERİ</a:t>
                      </a:r>
                      <a:endParaRPr lang="en-US" dirty="0"/>
                    </a:p>
                  </a:txBody>
                  <a:tcPr/>
                </a:tc>
                <a:tc>
                  <a:txBody>
                    <a:bodyPr/>
                    <a:lstStyle/>
                    <a:p>
                      <a:r>
                        <a:rPr lang="tr-TR" dirty="0" smtClean="0"/>
                        <a:t>2,5 g/kg</a:t>
                      </a:r>
                      <a:endParaRPr lang="en-US" dirty="0"/>
                    </a:p>
                  </a:txBody>
                  <a:tcPr/>
                </a:tc>
              </a:tr>
              <a:tr h="370840">
                <a:tc>
                  <a:txBody>
                    <a:bodyPr/>
                    <a:lstStyle/>
                    <a:p>
                      <a:r>
                        <a:rPr lang="tr-TR" dirty="0" smtClean="0"/>
                        <a:t>AROMALI</a:t>
                      </a:r>
                      <a:r>
                        <a:rPr lang="tr-TR" baseline="0" dirty="0" smtClean="0"/>
                        <a:t> ÇAY  PREPARATLARI</a:t>
                      </a:r>
                      <a:endParaRPr lang="en-US" dirty="0"/>
                    </a:p>
                  </a:txBody>
                  <a:tcPr/>
                </a:tc>
                <a:tc>
                  <a:txBody>
                    <a:bodyPr/>
                    <a:lstStyle/>
                    <a:p>
                      <a:r>
                        <a:rPr lang="tr-TR" dirty="0" smtClean="0"/>
                        <a:t>1 g/kg</a:t>
                      </a:r>
                      <a:endParaRPr lang="en-US" dirty="0"/>
                    </a:p>
                  </a:txBody>
                  <a:tcPr/>
                </a:tc>
              </a:tr>
            </a:tbl>
          </a:graphicData>
        </a:graphic>
      </p:graphicFrame>
      <p:graphicFrame>
        <p:nvGraphicFramePr>
          <p:cNvPr id="7" name="6 Tablo"/>
          <p:cNvGraphicFramePr>
            <a:graphicFrameLocks noGrp="1"/>
          </p:cNvGraphicFramePr>
          <p:nvPr/>
        </p:nvGraphicFramePr>
        <p:xfrm>
          <a:off x="395536" y="4077072"/>
          <a:ext cx="8280920" cy="2225040"/>
        </p:xfrm>
        <a:graphic>
          <a:graphicData uri="http://schemas.openxmlformats.org/drawingml/2006/table">
            <a:tbl>
              <a:tblPr firstRow="1" bandRow="1">
                <a:tableStyleId>{5C22544A-7EE6-4342-B048-85BDC9FD1C3A}</a:tableStyleId>
              </a:tblPr>
              <a:tblGrid>
                <a:gridCol w="4512283"/>
                <a:gridCol w="3768637"/>
              </a:tblGrid>
              <a:tr h="370840">
                <a:tc>
                  <a:txBody>
                    <a:bodyPr/>
                    <a:lstStyle/>
                    <a:p>
                      <a:r>
                        <a:rPr lang="tr-TR" dirty="0" smtClean="0">
                          <a:solidFill>
                            <a:schemeClr val="tx1"/>
                          </a:solidFill>
                        </a:rPr>
                        <a:t>GLUKONO DEKTA-LAKTON</a:t>
                      </a:r>
                      <a:endParaRPr lang="en-US" dirty="0">
                        <a:solidFill>
                          <a:schemeClr val="tx1"/>
                        </a:solidFill>
                      </a:endParaRPr>
                    </a:p>
                  </a:txBody>
                  <a:tcPr/>
                </a:tc>
                <a:tc>
                  <a:txBody>
                    <a:bodyPr/>
                    <a:lstStyle/>
                    <a:p>
                      <a:r>
                        <a:rPr lang="tr-TR" dirty="0" smtClean="0">
                          <a:solidFill>
                            <a:schemeClr val="tx1"/>
                          </a:solidFill>
                        </a:rPr>
                        <a:t>EN YÜKSEK</a:t>
                      </a:r>
                      <a:r>
                        <a:rPr lang="tr-TR" baseline="0" dirty="0" smtClean="0">
                          <a:solidFill>
                            <a:schemeClr val="tx1"/>
                          </a:solidFill>
                        </a:rPr>
                        <a:t> DEĞER</a:t>
                      </a:r>
                      <a:endParaRPr lang="en-US" dirty="0">
                        <a:solidFill>
                          <a:schemeClr val="tx1"/>
                        </a:solidFill>
                      </a:endParaRPr>
                    </a:p>
                  </a:txBody>
                  <a:tcPr/>
                </a:tc>
              </a:tr>
              <a:tr h="370840">
                <a:tc>
                  <a:txBody>
                    <a:bodyPr/>
                    <a:lstStyle/>
                    <a:p>
                      <a:r>
                        <a:rPr lang="tr-TR" dirty="0" smtClean="0"/>
                        <a:t>OLGUNLAŞTIRILMIŞ PEYNİR</a:t>
                      </a:r>
                      <a:endParaRPr lang="en-US" dirty="0"/>
                    </a:p>
                  </a:txBody>
                  <a:tcPr/>
                </a:tc>
                <a:tc>
                  <a:txBody>
                    <a:bodyPr/>
                    <a:lstStyle/>
                    <a:p>
                      <a:r>
                        <a:rPr lang="tr-TR" dirty="0" smtClean="0"/>
                        <a:t>BELİRLENMEMİŞ MİKTAR</a:t>
                      </a:r>
                      <a:endParaRPr lang="en-US" dirty="0"/>
                    </a:p>
                  </a:txBody>
                  <a:tcPr/>
                </a:tc>
              </a:tr>
              <a:tr h="370840">
                <a:tc>
                  <a:txBody>
                    <a:bodyPr/>
                    <a:lstStyle/>
                    <a:p>
                      <a:r>
                        <a:rPr lang="tr-TR" dirty="0" smtClean="0"/>
                        <a:t>YAŞ MAKARNA</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BELİRLENMEMİŞ MİKTAR</a:t>
                      </a:r>
                      <a:endParaRPr lang="en-US" dirty="0" smtClean="0"/>
                    </a:p>
                  </a:txBody>
                  <a:tcPr/>
                </a:tc>
              </a:tr>
              <a:tr h="370840">
                <a:tc>
                  <a:txBody>
                    <a:bodyPr/>
                    <a:lstStyle/>
                    <a:p>
                      <a:r>
                        <a:rPr lang="tr-TR" dirty="0" smtClean="0"/>
                        <a:t>BEBE BİSKÜVİSİ</a:t>
                      </a:r>
                      <a:r>
                        <a:rPr lang="tr-TR" baseline="0" dirty="0" smtClean="0"/>
                        <a:t> (</a:t>
                      </a:r>
                      <a:r>
                        <a:rPr lang="tr-TR" dirty="0" smtClean="0"/>
                        <a:t>KALINTI OLARAK)</a:t>
                      </a:r>
                      <a:endParaRPr lang="en-US" dirty="0"/>
                    </a:p>
                  </a:txBody>
                  <a:tcPr/>
                </a:tc>
                <a:tc>
                  <a:txBody>
                    <a:bodyPr/>
                    <a:lstStyle/>
                    <a:p>
                      <a:r>
                        <a:rPr lang="tr-TR" dirty="0" smtClean="0"/>
                        <a:t>5 g/kg</a:t>
                      </a:r>
                      <a:endParaRPr lang="en-US" dirty="0"/>
                    </a:p>
                  </a:txBody>
                  <a:tcPr/>
                </a:tc>
              </a:tr>
              <a:tr h="370840">
                <a:tc>
                  <a:txBody>
                    <a:bodyPr/>
                    <a:lstStyle/>
                    <a:p>
                      <a:r>
                        <a:rPr lang="tr-TR" dirty="0" smtClean="0"/>
                        <a:t>MOZARELLA</a:t>
                      </a:r>
                      <a:r>
                        <a:rPr lang="tr-TR" baseline="0" dirty="0" smtClean="0"/>
                        <a:t> VE LOR PEYNİRİ</a:t>
                      </a:r>
                      <a:endParaRPr lang="en-US" dirty="0"/>
                    </a:p>
                  </a:txBody>
                  <a:tcPr/>
                </a:tc>
                <a:tc>
                  <a:txBody>
                    <a:bodyPr/>
                    <a:lstStyle/>
                    <a:p>
                      <a:r>
                        <a:rPr lang="tr-TR" dirty="0" smtClean="0"/>
                        <a:t>BELİRLENMEMİŞ MİKTAR</a:t>
                      </a:r>
                      <a:endParaRPr lang="en-US" dirty="0"/>
                    </a:p>
                  </a:txBody>
                  <a:tcPr/>
                </a:tc>
              </a:tr>
              <a:tr h="370840">
                <a:tc>
                  <a:txBody>
                    <a:bodyPr/>
                    <a:lstStyle/>
                    <a:p>
                      <a:r>
                        <a:rPr lang="tr-TR" dirty="0" smtClean="0"/>
                        <a:t>KONSERVE MEYVE VE SEBZELER</a:t>
                      </a:r>
                      <a:endParaRPr lang="en-US" dirty="0"/>
                    </a:p>
                  </a:txBody>
                  <a:tcPr/>
                </a:tc>
                <a:tc>
                  <a:txBody>
                    <a:bodyPr/>
                    <a:lstStyle/>
                    <a:p>
                      <a:r>
                        <a:rPr lang="tr-TR" dirty="0" smtClean="0"/>
                        <a:t>BELİRLENMEMİŞ</a:t>
                      </a:r>
                      <a:r>
                        <a:rPr lang="tr-TR" baseline="0" dirty="0" smtClean="0"/>
                        <a:t> MİKTAR</a:t>
                      </a:r>
                      <a:endParaRPr lang="en-US" dirty="0"/>
                    </a:p>
                  </a:txBody>
                  <a:tcPr/>
                </a:tc>
              </a:tr>
            </a:tbl>
          </a:graphicData>
        </a:graphic>
      </p:graphicFrame>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smtClean="0">
                <a:latin typeface="Arial" pitchFamily="34" charset="0"/>
                <a:cs typeface="Arial" pitchFamily="34" charset="0"/>
              </a:rPr>
              <a:t>SONUÇ</a:t>
            </a:r>
            <a:endParaRPr lang="en-US" sz="4000" dirty="0">
              <a:latin typeface="Arial" pitchFamily="34" charset="0"/>
              <a:cs typeface="Arial" pitchFamily="34" charset="0"/>
            </a:endParaRPr>
          </a:p>
        </p:txBody>
      </p:sp>
      <p:sp>
        <p:nvSpPr>
          <p:cNvPr id="3" name="2 İçerik Yer Tutucusu"/>
          <p:cNvSpPr>
            <a:spLocks noGrp="1"/>
          </p:cNvSpPr>
          <p:nvPr>
            <p:ph idx="1"/>
          </p:nvPr>
        </p:nvSpPr>
        <p:spPr/>
        <p:txBody>
          <a:bodyPr>
            <a:normAutofit/>
          </a:bodyPr>
          <a:lstStyle/>
          <a:p>
            <a:pPr indent="0" algn="just">
              <a:buNone/>
            </a:pPr>
            <a:endParaRPr lang="tr-TR" sz="2400" dirty="0" smtClean="0">
              <a:latin typeface="Arial" pitchFamily="34" charset="0"/>
              <a:cs typeface="Arial" pitchFamily="34" charset="0"/>
            </a:endParaRPr>
          </a:p>
          <a:p>
            <a:pPr indent="0" algn="just">
              <a:buNone/>
            </a:pPr>
            <a:endParaRPr lang="tr-TR" sz="2400" dirty="0" smtClean="0">
              <a:latin typeface="Arial" pitchFamily="34" charset="0"/>
              <a:cs typeface="Arial" pitchFamily="34" charset="0"/>
            </a:endParaRPr>
          </a:p>
          <a:p>
            <a:pPr indent="0" algn="just">
              <a:buNone/>
            </a:pPr>
            <a:r>
              <a:rPr lang="tr-TR" sz="2400" dirty="0" smtClean="0">
                <a:latin typeface="Arial" pitchFamily="34" charset="0"/>
                <a:cs typeface="Arial" pitchFamily="34" charset="0"/>
              </a:rPr>
              <a:t>Asitliği düzenleyiciler, birçok özelliğiyle gıdaların daha kaliteli olmasına katkı sağlamakla birlikte doz aşımı yapılmadığı sürece insan sağlığına olumsuz bir etkisi bulunmamaktadır. Ayrıca gıda üretiminin nüfusa bağlı olarak artması gerektiği bu şartlarda asitliği düzenleyicilerin önemi her geçen gün artmaktadır.</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2. FONKSİYONLARI</a:t>
            </a:r>
            <a:endParaRPr lang="en-US" sz="4000" dirty="0"/>
          </a:p>
        </p:txBody>
      </p:sp>
      <p:sp>
        <p:nvSpPr>
          <p:cNvPr id="3" name="2 İçerik Yer Tutucusu"/>
          <p:cNvSpPr>
            <a:spLocks noGrp="1"/>
          </p:cNvSpPr>
          <p:nvPr>
            <p:ph idx="1"/>
          </p:nvPr>
        </p:nvSpPr>
        <p:spPr>
          <a:xfrm>
            <a:off x="467544" y="1484784"/>
            <a:ext cx="8229600" cy="5373216"/>
          </a:xfrm>
        </p:spPr>
        <p:txBody>
          <a:bodyPr>
            <a:noAutofit/>
          </a:bodyPr>
          <a:lstStyle/>
          <a:p>
            <a:pPr>
              <a:buNone/>
            </a:pPr>
            <a:r>
              <a:rPr lang="tr-TR" dirty="0" smtClean="0">
                <a:latin typeface="Arial" pitchFamily="34" charset="0"/>
                <a:cs typeface="Arial" pitchFamily="34" charset="0"/>
              </a:rPr>
              <a:t>2.5. </a:t>
            </a:r>
            <a:r>
              <a:rPr lang="tr-TR" i="1" dirty="0" smtClean="0">
                <a:latin typeface="Arial" pitchFamily="34" charset="0"/>
                <a:cs typeface="Arial" pitchFamily="34" charset="0"/>
              </a:rPr>
              <a:t>Ürün Standardizasyonu</a:t>
            </a:r>
          </a:p>
          <a:p>
            <a:pPr indent="0" algn="just">
              <a:buNone/>
            </a:pPr>
            <a:r>
              <a:rPr lang="tr-TR" sz="2400" dirty="0" smtClean="0">
                <a:latin typeface="Arial" pitchFamily="34" charset="0"/>
                <a:cs typeface="Arial" pitchFamily="34" charset="0"/>
              </a:rPr>
              <a:t>Gıdaların yetiştiği bölge ve hasat zamanına göre lezzetinde değişiklikler olabilmektedir. Bu değişikliklerin etkisinin ortadan kaldırarak ürünün standardizasyonunu sağlanması ve işlemin optimize edilmesi amacıyla asitliği düzenleyiciler kullanılmaktadır.</a:t>
            </a:r>
          </a:p>
          <a:p>
            <a:pPr indent="-457200" algn="just">
              <a:buNone/>
            </a:pPr>
            <a:r>
              <a:rPr lang="tr-TR" dirty="0" smtClean="0">
                <a:latin typeface="Arial" pitchFamily="34" charset="0"/>
                <a:cs typeface="Arial" pitchFamily="34" charset="0"/>
              </a:rPr>
              <a:t>2.6. </a:t>
            </a:r>
            <a:r>
              <a:rPr lang="tr-TR" i="1" dirty="0" smtClean="0">
                <a:latin typeface="Arial" pitchFamily="34" charset="0"/>
                <a:cs typeface="Arial" pitchFamily="34" charset="0"/>
              </a:rPr>
              <a:t>Tatlılık ve Lezzet Etkisi</a:t>
            </a:r>
          </a:p>
          <a:p>
            <a:pPr indent="0" algn="just">
              <a:buNone/>
            </a:pPr>
            <a:r>
              <a:rPr lang="tr-TR" sz="2400" dirty="0" smtClean="0">
                <a:latin typeface="Arial" pitchFamily="34" charset="0"/>
                <a:cs typeface="Arial" pitchFamily="34" charset="0"/>
              </a:rPr>
              <a:t>Asitliği düzenleyicilerin tatlılığa ve lezzete doğrudan etkisi vardır. Birçok gıda ürününde tatlılığı dengelemek, lezzetini arttırmak, mayhoşluk vermek,  şeker/asit dengesini sağlamak, lezzeti optimize etmek ve bazı gıdalarda oluşan istenmeyen tat sonrası izlenimleri maskelemek amacıyla kullanılmaktadır.</a:t>
            </a:r>
            <a:endParaRPr lang="tr-TR" sz="2400" i="1" dirty="0" smtClean="0">
              <a:latin typeface="Arial" pitchFamily="34" charset="0"/>
              <a:cs typeface="Arial" pitchFamily="34" charset="0"/>
            </a:endParaRPr>
          </a:p>
          <a:p>
            <a:pPr indent="0" algn="just">
              <a:buNone/>
            </a:pPr>
            <a:endParaRPr lang="tr-TR" i="1" dirty="0" smtClean="0">
              <a:latin typeface="Arial" pitchFamily="34" charset="0"/>
              <a:cs typeface="Arial" pitchFamily="34" charset="0"/>
            </a:endParaRPr>
          </a:p>
          <a:p>
            <a:pPr indent="-457200" algn="just">
              <a:buNone/>
            </a:pPr>
            <a:endParaRPr lang="tr-TR" sz="2400" i="1" dirty="0" smtClean="0">
              <a:latin typeface="Arial" pitchFamily="34" charset="0"/>
              <a:cs typeface="Arial" pitchFamily="34" charset="0"/>
            </a:endParaRPr>
          </a:p>
          <a:p>
            <a:pPr indent="-457200" algn="just">
              <a:buNone/>
            </a:pPr>
            <a:endParaRPr lang="tr-TR" sz="2400" dirty="0" smtClean="0">
              <a:latin typeface="Arial" pitchFamily="34" charset="0"/>
              <a:cs typeface="Arial" pitchFamily="34" charset="0"/>
            </a:endParaRPr>
          </a:p>
          <a:p>
            <a:pPr indent="0" algn="just">
              <a:buNone/>
            </a:pPr>
            <a:endParaRPr lang="tr-TR" sz="2400" dirty="0" smtClean="0">
              <a:latin typeface="Arial" pitchFamily="34" charset="0"/>
              <a:cs typeface="Arial" pitchFamily="34" charset="0"/>
            </a:endParaRPr>
          </a:p>
          <a:p>
            <a:pPr indent="0" algn="just">
              <a:buNone/>
            </a:pPr>
            <a:endParaRPr lang="tr-TR" sz="2400" dirty="0" smtClean="0">
              <a:latin typeface="Arial" pitchFamily="34" charset="0"/>
              <a:cs typeface="Arial" pitchFamily="34" charset="0"/>
            </a:endParaRPr>
          </a:p>
          <a:p>
            <a:pPr indent="0" algn="just">
              <a:buNone/>
            </a:pPr>
            <a:endParaRPr lang="tr-TR" sz="2400" dirty="0" smtClean="0">
              <a:latin typeface="Arial" pitchFamily="34" charset="0"/>
              <a:cs typeface="Arial" pitchFamily="34" charset="0"/>
            </a:endParaRPr>
          </a:p>
          <a:p>
            <a:pPr indent="0" algn="just">
              <a:buNone/>
            </a:pPr>
            <a:endParaRPr lang="tr-TR" sz="2400" dirty="0" smtClean="0">
              <a:latin typeface="Arial" pitchFamily="34" charset="0"/>
              <a:cs typeface="Arial" pitchFamily="34" charset="0"/>
            </a:endParaRPr>
          </a:p>
          <a:p>
            <a:pPr indent="0" algn="just">
              <a:buNone/>
            </a:pPr>
            <a:endParaRPr lang="tr-TR" sz="2400" dirty="0" smtClean="0">
              <a:latin typeface="Arial" pitchFamily="34" charset="0"/>
              <a:cs typeface="Arial" pitchFamily="34" charset="0"/>
            </a:endParaRPr>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2. FONKSİYONLARI</a:t>
            </a:r>
            <a:endParaRPr lang="en-US" sz="4000" dirty="0"/>
          </a:p>
        </p:txBody>
      </p:sp>
      <p:sp>
        <p:nvSpPr>
          <p:cNvPr id="3" name="2 İçerik Yer Tutucusu"/>
          <p:cNvSpPr>
            <a:spLocks noGrp="1"/>
          </p:cNvSpPr>
          <p:nvPr>
            <p:ph idx="1"/>
          </p:nvPr>
        </p:nvSpPr>
        <p:spPr/>
        <p:txBody>
          <a:bodyPr>
            <a:normAutofit/>
          </a:bodyPr>
          <a:lstStyle/>
          <a:p>
            <a:pPr>
              <a:buNone/>
            </a:pPr>
            <a:r>
              <a:rPr lang="tr-TR" dirty="0" smtClean="0">
                <a:latin typeface="Arial" pitchFamily="34" charset="0"/>
                <a:cs typeface="Arial" pitchFamily="34" charset="0"/>
              </a:rPr>
              <a:t>2.6 </a:t>
            </a:r>
            <a:r>
              <a:rPr lang="tr-TR" i="1" dirty="0" smtClean="0">
                <a:latin typeface="Arial" pitchFamily="34" charset="0"/>
                <a:cs typeface="Arial" pitchFamily="34" charset="0"/>
              </a:rPr>
              <a:t>Tatlılık ve Lezzet Etkisi</a:t>
            </a:r>
          </a:p>
          <a:p>
            <a:pPr indent="0" algn="just">
              <a:buNone/>
            </a:pPr>
            <a:r>
              <a:rPr lang="tr-TR" sz="2400" dirty="0" smtClean="0">
                <a:latin typeface="Arial" pitchFamily="34" charset="0"/>
                <a:cs typeface="Arial" pitchFamily="34" charset="0"/>
              </a:rPr>
              <a:t>Asitliği düzenleyicilerin mayhoşluk dereceleri farklı olduğu için her ürüne özel uygun oran ve uygun asitliği düzenleyici kullanılması gerekir. </a:t>
            </a:r>
          </a:p>
          <a:p>
            <a:pPr indent="0" algn="just">
              <a:buNone/>
            </a:pPr>
            <a:r>
              <a:rPr lang="tr-TR" sz="2400" dirty="0" smtClean="0">
                <a:latin typeface="Arial" pitchFamily="34" charset="0"/>
                <a:cs typeface="Arial" pitchFamily="34" charset="0"/>
              </a:rPr>
              <a:t>Bazı asitliği düzenleyicilerin mayhoşluk tanımları şu şekildedir:</a:t>
            </a:r>
          </a:p>
          <a:p>
            <a:pPr indent="0" algn="just">
              <a:buNone/>
            </a:pPr>
            <a:endParaRPr lang="tr-TR" sz="2400" dirty="0" smtClean="0">
              <a:latin typeface="Arial" pitchFamily="34" charset="0"/>
              <a:cs typeface="Arial" pitchFamily="34" charset="0"/>
            </a:endParaRPr>
          </a:p>
          <a:p>
            <a:pPr>
              <a:buNone/>
            </a:pPr>
            <a:endParaRPr lang="tr-TR" dirty="0" smtClean="0">
              <a:latin typeface="Arial" pitchFamily="34" charset="0"/>
              <a:cs typeface="Arial" pitchFamily="34" charset="0"/>
            </a:endParaRPr>
          </a:p>
          <a:p>
            <a:endParaRPr lang="en-US" dirty="0"/>
          </a:p>
        </p:txBody>
      </p:sp>
      <p:sp>
        <p:nvSpPr>
          <p:cNvPr id="4" name="3 Dikdörtgen"/>
          <p:cNvSpPr/>
          <p:nvPr/>
        </p:nvSpPr>
        <p:spPr>
          <a:xfrm>
            <a:off x="755576" y="4149080"/>
            <a:ext cx="4427984" cy="242088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buFont typeface="Wingdings" pitchFamily="2" charset="2"/>
              <a:buChar char="Ø"/>
            </a:pPr>
            <a:r>
              <a:rPr lang="tr-TR" sz="2400" dirty="0" smtClean="0">
                <a:latin typeface="Arial" pitchFamily="34" charset="0"/>
                <a:cs typeface="Arial" pitchFamily="34" charset="0"/>
              </a:rPr>
              <a:t>Sitrik asit – temiz</a:t>
            </a:r>
          </a:p>
          <a:p>
            <a:pPr>
              <a:buFont typeface="Wingdings" pitchFamily="2" charset="2"/>
              <a:buChar char="Ø"/>
            </a:pPr>
            <a:r>
              <a:rPr lang="tr-TR" sz="2400" dirty="0" smtClean="0">
                <a:latin typeface="Arial" pitchFamily="34" charset="0"/>
                <a:cs typeface="Arial" pitchFamily="34" charset="0"/>
              </a:rPr>
              <a:t> Malik asit – yumuşak </a:t>
            </a:r>
          </a:p>
          <a:p>
            <a:pPr>
              <a:buFont typeface="Wingdings" pitchFamily="2" charset="2"/>
              <a:buChar char="Ø"/>
            </a:pPr>
            <a:r>
              <a:rPr lang="tr-TR" sz="2400" dirty="0" err="1" smtClean="0">
                <a:latin typeface="Arial" pitchFamily="34" charset="0"/>
                <a:cs typeface="Arial" pitchFamily="34" charset="0"/>
              </a:rPr>
              <a:t>Fumarik</a:t>
            </a:r>
            <a:r>
              <a:rPr lang="tr-TR" sz="2400" dirty="0" smtClean="0">
                <a:latin typeface="Arial" pitchFamily="34" charset="0"/>
                <a:cs typeface="Arial" pitchFamily="34" charset="0"/>
              </a:rPr>
              <a:t> asit – metalik</a:t>
            </a:r>
          </a:p>
          <a:p>
            <a:pPr>
              <a:buFont typeface="Wingdings" pitchFamily="2" charset="2"/>
              <a:buChar char="Ø"/>
            </a:pP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Adipik</a:t>
            </a:r>
            <a:r>
              <a:rPr lang="tr-TR" sz="2400" dirty="0" smtClean="0">
                <a:latin typeface="Arial" pitchFamily="34" charset="0"/>
                <a:cs typeface="Arial" pitchFamily="34" charset="0"/>
              </a:rPr>
              <a:t> asit – tebeşirimsi</a:t>
            </a:r>
          </a:p>
          <a:p>
            <a:pPr algn="ctr"/>
            <a:endParaRPr lang="en-US" dirty="0"/>
          </a:p>
        </p:txBody>
      </p:sp>
      <p:sp>
        <p:nvSpPr>
          <p:cNvPr id="5" name="4 Dikdörtgen"/>
          <p:cNvSpPr/>
          <p:nvPr/>
        </p:nvSpPr>
        <p:spPr>
          <a:xfrm>
            <a:off x="4644008" y="4293096"/>
            <a:ext cx="4499992" cy="216024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buFont typeface="Wingdings" pitchFamily="2" charset="2"/>
              <a:buChar char="Ø"/>
            </a:pPr>
            <a:r>
              <a:rPr lang="tr-TR" sz="2400" dirty="0" smtClean="0">
                <a:latin typeface="Arial" pitchFamily="34" charset="0"/>
                <a:cs typeface="Arial" pitchFamily="34" charset="0"/>
              </a:rPr>
              <a:t>Tartarik asit - keskin veya acı</a:t>
            </a:r>
          </a:p>
          <a:p>
            <a:pPr>
              <a:buFont typeface="Wingdings" pitchFamily="2" charset="2"/>
              <a:buChar char="Ø"/>
            </a:pPr>
            <a:r>
              <a:rPr lang="tr-TR" sz="2400" dirty="0" smtClean="0">
                <a:latin typeface="Arial" pitchFamily="34" charset="0"/>
                <a:cs typeface="Arial" pitchFamily="34" charset="0"/>
              </a:rPr>
              <a:t>Laktik asit-ekşi</a:t>
            </a:r>
          </a:p>
          <a:p>
            <a:pPr>
              <a:buFont typeface="Wingdings" pitchFamily="2" charset="2"/>
              <a:buChar char="Ø"/>
            </a:pPr>
            <a:r>
              <a:rPr lang="tr-TR" sz="2400" dirty="0" smtClean="0">
                <a:latin typeface="Arial" pitchFamily="34" charset="0"/>
                <a:cs typeface="Arial" pitchFamily="34" charset="0"/>
              </a:rPr>
              <a:t> Fosforik asit - düz ekşi</a:t>
            </a:r>
          </a:p>
          <a:p>
            <a:pPr>
              <a:buFont typeface="Wingdings" pitchFamily="2" charset="2"/>
              <a:buChar char="Ø"/>
            </a:pPr>
            <a:r>
              <a:rPr lang="tr-TR" sz="2400" dirty="0" smtClean="0">
                <a:latin typeface="Arial" pitchFamily="34" charset="0"/>
                <a:cs typeface="Arial" pitchFamily="34" charset="0"/>
              </a:rPr>
              <a:t>Asetik asit – buruk</a:t>
            </a:r>
          </a:p>
          <a:p>
            <a:endParaRPr lang="tr-TR"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43408"/>
            <a:ext cx="8229600" cy="1296144"/>
          </a:xfrm>
        </p:spPr>
        <p:txBody>
          <a:bodyPr>
            <a:normAutofit/>
          </a:bodyPr>
          <a:lstStyle/>
          <a:p>
            <a:pPr algn="just"/>
            <a:r>
              <a:rPr lang="tr-TR" sz="4000" dirty="0" smtClean="0">
                <a:latin typeface="Arial" pitchFamily="34" charset="0"/>
                <a:cs typeface="Arial" pitchFamily="34" charset="0"/>
              </a:rPr>
              <a:t>3. ETKİ MEKANİZMALARI</a:t>
            </a:r>
            <a:endParaRPr lang="tr-TR" sz="4000" dirty="0">
              <a:latin typeface="Arial" pitchFamily="34" charset="0"/>
              <a:cs typeface="Arial" pitchFamily="34" charset="0"/>
            </a:endParaRPr>
          </a:p>
        </p:txBody>
      </p:sp>
      <p:sp>
        <p:nvSpPr>
          <p:cNvPr id="3" name="2 İçerik Yer Tutucusu"/>
          <p:cNvSpPr>
            <a:spLocks noGrp="1"/>
          </p:cNvSpPr>
          <p:nvPr>
            <p:ph idx="1"/>
          </p:nvPr>
        </p:nvSpPr>
        <p:spPr>
          <a:xfrm>
            <a:off x="457200" y="764704"/>
            <a:ext cx="8229600" cy="6093296"/>
          </a:xfrm>
        </p:spPr>
        <p:txBody>
          <a:bodyPr>
            <a:noAutofit/>
          </a:bodyPr>
          <a:lstStyle/>
          <a:p>
            <a:pPr indent="0" algn="just">
              <a:buNone/>
            </a:pPr>
            <a:r>
              <a:rPr lang="tr-TR" sz="2400" dirty="0" smtClean="0">
                <a:latin typeface="Arial" pitchFamily="34" charset="0"/>
                <a:cs typeface="Arial" pitchFamily="34" charset="0"/>
              </a:rPr>
              <a:t>Organik ve inorganik asitler, doğal sistemlerde yaygın olarak bulunur ve birçok fonksiyonlara sahiptir. Çeşitli amaçlarla gıda işleme proseslerinde kullanılmaktadırlar.</a:t>
            </a:r>
          </a:p>
          <a:p>
            <a:pPr indent="0" algn="just">
              <a:buNone/>
            </a:pPr>
            <a:r>
              <a:rPr lang="tr-TR" sz="2400" dirty="0" smtClean="0">
                <a:latin typeface="Arial" pitchFamily="34" charset="0"/>
                <a:cs typeface="Arial" pitchFamily="34" charset="0"/>
              </a:rPr>
              <a:t>Etki mekanizmalarını aşağıdaki gibi sıralayabiliriz:</a:t>
            </a:r>
          </a:p>
          <a:p>
            <a:pPr lvl="1" algn="just">
              <a:buFont typeface="Wingdings" pitchFamily="2" charset="2"/>
              <a:buChar char="Ø"/>
            </a:pPr>
            <a:r>
              <a:rPr lang="tr-TR" sz="2400" dirty="0" smtClean="0">
                <a:latin typeface="Arial" pitchFamily="34" charset="0"/>
                <a:cs typeface="Arial" pitchFamily="34" charset="0"/>
              </a:rPr>
              <a:t>Jel oluşturma etkisi</a:t>
            </a:r>
          </a:p>
          <a:p>
            <a:pPr lvl="1" algn="just">
              <a:buFont typeface="Wingdings" pitchFamily="2" charset="2"/>
              <a:buChar char="Ø"/>
            </a:pPr>
            <a:r>
              <a:rPr lang="tr-TR" sz="2400" dirty="0" smtClean="0">
                <a:latin typeface="Arial" pitchFamily="34" charset="0"/>
                <a:cs typeface="Arial" pitchFamily="34" charset="0"/>
              </a:rPr>
              <a:t>Yavaş asit oluşumu etkisi</a:t>
            </a:r>
          </a:p>
          <a:p>
            <a:pPr lvl="1" algn="just">
              <a:buFont typeface="Wingdings" pitchFamily="2" charset="2"/>
              <a:buChar char="Ø"/>
            </a:pPr>
            <a:r>
              <a:rPr lang="tr-TR" sz="2400" dirty="0" smtClean="0">
                <a:latin typeface="Arial" pitchFamily="34" charset="0"/>
                <a:cs typeface="Arial" pitchFamily="34" charset="0"/>
              </a:rPr>
              <a:t>Düşük sıcaklıkta sterilizasyon etkisi</a:t>
            </a:r>
          </a:p>
          <a:p>
            <a:pPr lvl="1" algn="just">
              <a:buFont typeface="Wingdings" pitchFamily="2" charset="2"/>
              <a:buChar char="Ø"/>
            </a:pPr>
            <a:r>
              <a:rPr lang="tr-TR" sz="2400" dirty="0" err="1" smtClean="0">
                <a:latin typeface="Arial" pitchFamily="34" charset="0"/>
                <a:cs typeface="Arial" pitchFamily="34" charset="0"/>
              </a:rPr>
              <a:t>Sukroz</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inversiyonunu</a:t>
            </a:r>
            <a:r>
              <a:rPr lang="tr-TR" sz="2400" dirty="0" smtClean="0">
                <a:latin typeface="Arial" pitchFamily="34" charset="0"/>
                <a:cs typeface="Arial" pitchFamily="34" charset="0"/>
              </a:rPr>
              <a:t> Artırma etkisi</a:t>
            </a:r>
          </a:p>
          <a:p>
            <a:pPr lvl="1" algn="just">
              <a:buFont typeface="Wingdings" pitchFamily="2" charset="2"/>
              <a:buChar char="Ø"/>
            </a:pPr>
            <a:r>
              <a:rPr lang="tr-TR" sz="2400" dirty="0" smtClean="0">
                <a:latin typeface="Arial" pitchFamily="34" charset="0"/>
                <a:cs typeface="Arial" pitchFamily="34" charset="0"/>
              </a:rPr>
              <a:t>Lezzet algılamasını artırma etkisi</a:t>
            </a:r>
          </a:p>
          <a:p>
            <a:pPr lvl="1" algn="just">
              <a:buFont typeface="Wingdings" pitchFamily="2" charset="2"/>
              <a:buChar char="Ø"/>
            </a:pP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stabilitesini</a:t>
            </a:r>
            <a:r>
              <a:rPr lang="tr-TR" sz="2400" dirty="0" smtClean="0">
                <a:latin typeface="Arial" pitchFamily="34" charset="0"/>
                <a:cs typeface="Arial" pitchFamily="34" charset="0"/>
              </a:rPr>
              <a:t> sağlama etkisi</a:t>
            </a:r>
          </a:p>
          <a:p>
            <a:pPr lvl="1" algn="just">
              <a:buFont typeface="Wingdings" pitchFamily="2" charset="2"/>
              <a:buChar char="Ø"/>
            </a:pPr>
            <a:r>
              <a:rPr lang="tr-TR" sz="2400" dirty="0" smtClean="0">
                <a:latin typeface="Arial" pitchFamily="34" charset="0"/>
                <a:cs typeface="Arial" pitchFamily="34" charset="0"/>
              </a:rPr>
              <a:t>Esmerleşme reaksiyonlarını önleme etkisi</a:t>
            </a:r>
          </a:p>
          <a:p>
            <a:pPr lvl="1" algn="just">
              <a:buFont typeface="Wingdings" pitchFamily="2" charset="2"/>
              <a:buChar char="Ø"/>
            </a:pPr>
            <a:r>
              <a:rPr lang="tr-TR" sz="2400" dirty="0" smtClean="0">
                <a:latin typeface="Arial" pitchFamily="34" charset="0"/>
                <a:cs typeface="Arial" pitchFamily="34" charset="0"/>
              </a:rPr>
              <a:t>Görünüşe etkisi</a:t>
            </a:r>
          </a:p>
          <a:p>
            <a:pPr lvl="1" algn="just">
              <a:buFont typeface="Wingdings" pitchFamily="2" charset="2"/>
              <a:buChar char="Ø"/>
            </a:pPr>
            <a:r>
              <a:rPr lang="tr-TR" sz="2400" dirty="0" smtClean="0">
                <a:latin typeface="Arial" pitchFamily="34" charset="0"/>
                <a:cs typeface="Arial" pitchFamily="34" charset="0"/>
              </a:rPr>
              <a:t>Aromaya etkisi</a:t>
            </a:r>
          </a:p>
          <a:p>
            <a:pPr lvl="1" algn="just">
              <a:buFont typeface="Wingdings" pitchFamily="2" charset="2"/>
              <a:buChar char="Ø"/>
            </a:pPr>
            <a:r>
              <a:rPr lang="tr-TR" sz="2400" dirty="0" err="1" smtClean="0">
                <a:latin typeface="Arial" pitchFamily="34" charset="0"/>
                <a:cs typeface="Arial" pitchFamily="34" charset="0"/>
              </a:rPr>
              <a:t>pH</a:t>
            </a:r>
            <a:r>
              <a:rPr lang="tr-TR" sz="2400" dirty="0" smtClean="0">
                <a:latin typeface="Arial" pitchFamily="34" charset="0"/>
                <a:cs typeface="Arial" pitchFamily="34" charset="0"/>
              </a:rPr>
              <a:t> ‘ </a:t>
            </a:r>
            <a:r>
              <a:rPr lang="tr-TR" sz="2400" dirty="0" err="1" smtClean="0">
                <a:latin typeface="Arial" pitchFamily="34" charset="0"/>
                <a:cs typeface="Arial" pitchFamily="34" charset="0"/>
              </a:rPr>
              <a:t>yı</a:t>
            </a:r>
            <a:r>
              <a:rPr lang="tr-TR" sz="2400" dirty="0" smtClean="0">
                <a:latin typeface="Arial" pitchFamily="34" charset="0"/>
                <a:cs typeface="Arial" pitchFamily="34" charset="0"/>
              </a:rPr>
              <a:t> yükseltme etkisi</a:t>
            </a:r>
          </a:p>
          <a:p>
            <a:pPr algn="just">
              <a:buNone/>
            </a:pPr>
            <a:endParaRPr lang="tr-TR" sz="2400" dirty="0" smtClean="0">
              <a:latin typeface="Arial" pitchFamily="34" charset="0"/>
              <a:cs typeface="Arial" pitchFamily="34" charset="0"/>
            </a:endParaRPr>
          </a:p>
          <a:p>
            <a:pPr algn="just">
              <a:buNone/>
            </a:pPr>
            <a:endParaRPr lang="tr-TR" sz="28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4000" dirty="0" smtClean="0">
                <a:latin typeface="Arial" pitchFamily="34" charset="0"/>
                <a:cs typeface="Arial" pitchFamily="34" charset="0"/>
              </a:rPr>
              <a:t>3. ETKİ MEKANİZMALARI</a:t>
            </a:r>
            <a:endParaRPr lang="en-US" sz="4000" dirty="0"/>
          </a:p>
        </p:txBody>
      </p:sp>
      <p:sp>
        <p:nvSpPr>
          <p:cNvPr id="3" name="2 İçerik Yer Tutucusu"/>
          <p:cNvSpPr>
            <a:spLocks noGrp="1"/>
          </p:cNvSpPr>
          <p:nvPr>
            <p:ph idx="1"/>
          </p:nvPr>
        </p:nvSpPr>
        <p:spPr/>
        <p:txBody>
          <a:bodyPr/>
          <a:lstStyle/>
          <a:p>
            <a:pPr algn="just">
              <a:buNone/>
            </a:pPr>
            <a:r>
              <a:rPr lang="tr-TR" dirty="0" smtClean="0">
                <a:latin typeface="Arial" pitchFamily="34" charset="0"/>
                <a:cs typeface="Arial" pitchFamily="34" charset="0"/>
              </a:rPr>
              <a:t>3.1. </a:t>
            </a:r>
            <a:r>
              <a:rPr lang="tr-TR" i="1" dirty="0" smtClean="0">
                <a:latin typeface="Arial" pitchFamily="34" charset="0"/>
                <a:cs typeface="Arial" pitchFamily="34" charset="0"/>
              </a:rPr>
              <a:t>Jel Oluşturma Etkisi</a:t>
            </a:r>
          </a:p>
          <a:p>
            <a:pPr indent="0" algn="just">
              <a:buNone/>
            </a:pPr>
            <a:r>
              <a:rPr lang="tr-TR" sz="2400" dirty="0" smtClean="0">
                <a:latin typeface="Arial" pitchFamily="34" charset="0"/>
                <a:cs typeface="Arial" pitchFamily="34" charset="0"/>
              </a:rPr>
              <a:t>Peynir üretiminde </a:t>
            </a:r>
            <a:r>
              <a:rPr lang="tr-TR" sz="2400" dirty="0" err="1" smtClean="0">
                <a:latin typeface="Arial" pitchFamily="34" charset="0"/>
                <a:cs typeface="Arial" pitchFamily="34" charset="0"/>
              </a:rPr>
              <a:t>rennet</a:t>
            </a:r>
            <a:r>
              <a:rPr lang="tr-TR" sz="2400" dirty="0" smtClean="0">
                <a:latin typeface="Arial" pitchFamily="34" charset="0"/>
                <a:cs typeface="Arial" pitchFamily="34" charset="0"/>
              </a:rPr>
              <a:t> ile hidroklorik asit, sitrik asit gibi asitliği düzenleyiciler 4-8 °C deki süte eklenip süt 35 °C’ ye ısıtılırsa düzgün bir jel yapısı oluşur.</a:t>
            </a:r>
          </a:p>
          <a:p>
            <a:pPr>
              <a:buNone/>
            </a:pPr>
            <a:endParaRPr lang="tr-TR" dirty="0" smtClean="0">
              <a:latin typeface="Arial" pitchFamily="34" charset="0"/>
              <a:cs typeface="Arial" pitchFamily="34" charset="0"/>
            </a:endParaRPr>
          </a:p>
          <a:p>
            <a:pPr>
              <a:buNone/>
            </a:pPr>
            <a:r>
              <a:rPr lang="tr-TR" dirty="0" smtClean="0">
                <a:latin typeface="Arial" pitchFamily="34" charset="0"/>
                <a:cs typeface="Arial" pitchFamily="34" charset="0"/>
              </a:rPr>
              <a:t>3.2. </a:t>
            </a:r>
            <a:r>
              <a:rPr lang="tr-TR" i="1" dirty="0" smtClean="0">
                <a:latin typeface="Arial" pitchFamily="34" charset="0"/>
                <a:cs typeface="Arial" pitchFamily="34" charset="0"/>
              </a:rPr>
              <a:t>Yavaş Asit Oluşumu Etkisi</a:t>
            </a:r>
          </a:p>
          <a:p>
            <a:pPr indent="0" algn="just">
              <a:buNone/>
            </a:pPr>
            <a:r>
              <a:rPr lang="tr-TR" sz="2400" dirty="0" smtClean="0">
                <a:latin typeface="Arial" pitchFamily="34" charset="0"/>
                <a:cs typeface="Arial" pitchFamily="34" charset="0"/>
              </a:rPr>
              <a:t>Kültürlü süt ürünleri üretiminde yavaş asit oluşumu için δ-</a:t>
            </a:r>
            <a:r>
              <a:rPr lang="tr-TR" sz="2400" dirty="0" err="1" smtClean="0">
                <a:latin typeface="Arial" pitchFamily="34" charset="0"/>
                <a:cs typeface="Arial" pitchFamily="34" charset="0"/>
              </a:rPr>
              <a:t>glukanolakton</a:t>
            </a:r>
            <a:r>
              <a:rPr lang="tr-TR" sz="2400" dirty="0" smtClean="0">
                <a:latin typeface="Arial" pitchFamily="34" charset="0"/>
                <a:cs typeface="Arial" pitchFamily="34" charset="0"/>
              </a:rPr>
              <a:t> yavaş hidrolize olarak </a:t>
            </a:r>
            <a:r>
              <a:rPr lang="tr-TR" sz="2400" dirty="0" err="1" smtClean="0">
                <a:latin typeface="Arial" pitchFamily="34" charset="0"/>
                <a:cs typeface="Arial" pitchFamily="34" charset="0"/>
              </a:rPr>
              <a:t>glukonik</a:t>
            </a:r>
            <a:r>
              <a:rPr lang="tr-TR" sz="2400" dirty="0" smtClean="0">
                <a:latin typeface="Arial" pitchFamily="34" charset="0"/>
                <a:cs typeface="Arial" pitchFamily="34" charset="0"/>
              </a:rPr>
              <a:t> asidi oluşturur.</a:t>
            </a:r>
            <a:endParaRPr lang="tr-TR" sz="2400" i="1" dirty="0" smtClean="0">
              <a:latin typeface="Arial" pitchFamily="34" charset="0"/>
              <a:cs typeface="Arial" pitchFamily="34" charset="0"/>
            </a:endParaRPr>
          </a:p>
          <a:p>
            <a:pPr>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1122</TotalTime>
  <Words>3335</Words>
  <Application>Microsoft Office PowerPoint</Application>
  <PresentationFormat>Ekran Gösterisi (4:3)</PresentationFormat>
  <Paragraphs>456</Paragraphs>
  <Slides>52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52</vt:i4>
      </vt:variant>
    </vt:vector>
  </HeadingPairs>
  <TitlesOfParts>
    <vt:vector size="56" baseType="lpstr">
      <vt:lpstr>Arial</vt:lpstr>
      <vt:lpstr>Calibri</vt:lpstr>
      <vt:lpstr>Wingdings</vt:lpstr>
      <vt:lpstr>Ofis Teması</vt:lpstr>
      <vt:lpstr>ASİTLİĞİ DÜZENLEYİCİLER</vt:lpstr>
      <vt:lpstr>1. TANIM</vt:lpstr>
      <vt:lpstr>2. FONKSİYONLARI</vt:lpstr>
      <vt:lpstr>2. FONKSİYONLARI</vt:lpstr>
      <vt:lpstr>2. FONKSİYONLARI</vt:lpstr>
      <vt:lpstr>2. FONKSİYONLARI</vt:lpstr>
      <vt:lpstr>2. FONKSİYONLARI</vt:lpstr>
      <vt:lpstr>3. ETKİ MEKANİZMALARI</vt:lpstr>
      <vt:lpstr>3. ETKİ MEKANİZMALARI</vt:lpstr>
      <vt:lpstr>3. ETKİ MEKANİZMALARI</vt:lpstr>
      <vt:lpstr>3. ETKİ MEKANİZMALARI</vt:lpstr>
      <vt:lpstr>3. ETKİ MEKANİZMALARI</vt:lpstr>
      <vt:lpstr>3. ETKİ MEKANİZMALARI</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4. ASİTLİĞİ DÜZENLEYİCİLER</vt:lpstr>
      <vt:lpstr>5. ASİTLİĞİ DÜZENLEYİCİLERİN KULLANIMI</vt:lpstr>
      <vt:lpstr>5. ASİTLİĞİ DÜZENLEYİCİLERİN KULLANIMI</vt:lpstr>
      <vt:lpstr>5. ASİTLİĞİ DÜZENLEYİCİLERİN KULLANIMI</vt:lpstr>
      <vt:lpstr>5. ASİTLİĞİ DÜZENLEYİCİLERİN KULLANIMI</vt:lpstr>
      <vt:lpstr>5. ASİTLİĞİ DÜZENLEYİCİLERİN KULLANIMI</vt:lpstr>
      <vt:lpstr>SONUÇ</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Asitliği Düzenleyiciler</dc:title>
  <dc:creator>ekin</dc:creator>
  <cp:lastModifiedBy>Birce Taban</cp:lastModifiedBy>
  <cp:revision>99</cp:revision>
  <dcterms:created xsi:type="dcterms:W3CDTF">2018-11-20T12:30:36Z</dcterms:created>
  <dcterms:modified xsi:type="dcterms:W3CDTF">2019-01-08T08:32:01Z</dcterms:modified>
</cp:coreProperties>
</file>