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300" r:id="rId3"/>
    <p:sldId id="331" r:id="rId4"/>
    <p:sldId id="334" r:id="rId5"/>
    <p:sldId id="335" r:id="rId6"/>
    <p:sldId id="332" r:id="rId7"/>
    <p:sldId id="333" r:id="rId8"/>
    <p:sldId id="336" r:id="rId9"/>
    <p:sldId id="344" r:id="rId10"/>
    <p:sldId id="345" r:id="rId11"/>
    <p:sldId id="346" r:id="rId12"/>
    <p:sldId id="337" r:id="rId13"/>
    <p:sldId id="347" r:id="rId14"/>
    <p:sldId id="348" r:id="rId15"/>
    <p:sldId id="338" r:id="rId16"/>
    <p:sldId id="349" r:id="rId17"/>
    <p:sldId id="350" r:id="rId18"/>
    <p:sldId id="351" r:id="rId19"/>
    <p:sldId id="352" r:id="rId20"/>
    <p:sldId id="353" r:id="rId21"/>
    <p:sldId id="354" r:id="rId22"/>
    <p:sldId id="355" r:id="rId23"/>
    <p:sldId id="356" r:id="rId24"/>
    <p:sldId id="357" r:id="rId25"/>
    <p:sldId id="358" r:id="rId26"/>
    <p:sldId id="359" r:id="rId27"/>
    <p:sldId id="360" r:id="rId28"/>
    <p:sldId id="361" r:id="rId29"/>
    <p:sldId id="362" r:id="rId30"/>
    <p:sldId id="363" r:id="rId31"/>
    <p:sldId id="301"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30.01.2018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a:t>Sayıcılar (</a:t>
            </a:r>
            <a:r>
              <a:rPr lang="tr-TR" sz="3200" dirty="0" err="1"/>
              <a:t>Counters</a:t>
            </a:r>
            <a:r>
              <a:rPr lang="tr-TR" sz="3200" dirty="0"/>
              <a:t>)</a:t>
            </a:r>
          </a:p>
        </p:txBody>
      </p:sp>
      <p:sp>
        <p:nvSpPr>
          <p:cNvPr id="3" name="Alt Başlık 2"/>
          <p:cNvSpPr>
            <a:spLocks noGrp="1"/>
          </p:cNvSpPr>
          <p:nvPr>
            <p:ph type="subTitle" idx="1"/>
          </p:nvPr>
        </p:nvSpPr>
        <p:spPr>
          <a:xfrm>
            <a:off x="1748852" y="4347147"/>
            <a:ext cx="9144000" cy="771763"/>
          </a:xfrm>
        </p:spPr>
        <p:txBody>
          <a:bodyPr/>
          <a:lstStyle/>
          <a:p>
            <a:r>
              <a:rPr lang="tr-TR" dirty="0"/>
              <a:t>Net 107 Sayısal elektronik</a:t>
            </a:r>
          </a:p>
          <a:p>
            <a:r>
              <a:rPr lang="tr-TR" dirty="0" err="1"/>
              <a:t>Ö</a:t>
            </a:r>
            <a:r>
              <a:rPr lang="tr-TR" cap="none" dirty="0" err="1"/>
              <a:t>ğr</a:t>
            </a:r>
            <a:r>
              <a:rPr lang="tr-TR" dirty="0"/>
              <a:t>. G</a:t>
            </a:r>
            <a:r>
              <a:rPr lang="tr-TR" cap="none" dirty="0"/>
              <a:t>ör</a:t>
            </a:r>
            <a:r>
              <a:rPr lang="tr-TR" dirty="0"/>
              <a:t>. B</a:t>
            </a:r>
            <a:r>
              <a:rPr lang="tr-TR" cap="none" dirty="0"/>
              <a:t>urcu</a:t>
            </a:r>
            <a:r>
              <a:rPr lang="tr-TR" dirty="0"/>
              <a:t> y</a:t>
            </a:r>
            <a:r>
              <a:rPr lang="tr-TR" cap="none" dirty="0"/>
              <a:t>akışır</a:t>
            </a:r>
            <a:r>
              <a:rPr lang="tr-TR" dirty="0"/>
              <a:t> g</a:t>
            </a:r>
            <a:r>
              <a:rPr lang="tr-TR" cap="none" dirty="0"/>
              <a:t>irgin</a:t>
            </a:r>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82068D-C81D-401B-8F58-22591090B394}"/>
              </a:ext>
            </a:extLst>
          </p:cNvPr>
          <p:cNvSpPr>
            <a:spLocks noGrp="1"/>
          </p:cNvSpPr>
          <p:nvPr>
            <p:ph type="title"/>
          </p:nvPr>
        </p:nvSpPr>
        <p:spPr/>
        <p:txBody>
          <a:bodyPr/>
          <a:lstStyle/>
          <a:p>
            <a:r>
              <a:rPr lang="tr-TR" dirty="0"/>
              <a:t>Üç Bitlik Sayıcı</a:t>
            </a:r>
          </a:p>
        </p:txBody>
      </p:sp>
      <p:sp>
        <p:nvSpPr>
          <p:cNvPr id="3" name="İçerik Yer Tutucusu 2">
            <a:extLst>
              <a:ext uri="{FF2B5EF4-FFF2-40B4-BE49-F238E27FC236}">
                <a16:creationId xmlns:a16="http://schemas.microsoft.com/office/drawing/2014/main" id="{353E52E4-B45D-4DD3-BBD9-0BED51D7942C}"/>
              </a:ext>
            </a:extLst>
          </p:cNvPr>
          <p:cNvSpPr>
            <a:spLocks noGrp="1"/>
          </p:cNvSpPr>
          <p:nvPr>
            <p:ph idx="1"/>
          </p:nvPr>
        </p:nvSpPr>
        <p:spPr>
          <a:xfrm>
            <a:off x="1097280" y="2141948"/>
            <a:ext cx="10058400" cy="4023360"/>
          </a:xfrm>
        </p:spPr>
        <p:txBody>
          <a:bodyPr>
            <a:normAutofit lnSpcReduction="10000"/>
          </a:bodyPr>
          <a:lstStyle/>
          <a:p>
            <a:pPr algn="just"/>
            <a:r>
              <a:rPr lang="tr-TR" sz="2400" dirty="0"/>
              <a:t>Tüm </a:t>
            </a:r>
            <a:r>
              <a:rPr lang="tr-TR" sz="2400" dirty="0" err="1"/>
              <a:t>flip-flop’ların</a:t>
            </a:r>
            <a:r>
              <a:rPr lang="tr-TR" sz="2400" dirty="0"/>
              <a:t> girişine bir uygulanmış durum da ve saat sinyali sadece birinci </a:t>
            </a:r>
            <a:r>
              <a:rPr lang="tr-TR" sz="2400" dirty="0" err="1"/>
              <a:t>flip-flop’a</a:t>
            </a:r>
            <a:r>
              <a:rPr lang="tr-TR" sz="2400" dirty="0"/>
              <a:t> uygulanıyor. İlk durumda tüm çıkışların 0. Saat sinyalinin ilk düşen kenarında (1 iken 0 olduğu an) birinci </a:t>
            </a:r>
            <a:r>
              <a:rPr lang="tr-TR" sz="2400" dirty="0" err="1"/>
              <a:t>flip-flop</a:t>
            </a:r>
            <a:r>
              <a:rPr lang="tr-TR" sz="2400" dirty="0"/>
              <a:t> Q çıkışı 1 olur. Bu aynı zaman da ikinci </a:t>
            </a:r>
            <a:r>
              <a:rPr lang="tr-TR" sz="2400" dirty="0" err="1"/>
              <a:t>flip-flop’un</a:t>
            </a:r>
            <a:r>
              <a:rPr lang="tr-TR" sz="2400" dirty="0"/>
              <a:t> saat girişine uygulanır. İkinci bir saat sinyali ile birinci </a:t>
            </a:r>
            <a:r>
              <a:rPr lang="tr-TR" sz="2400" dirty="0" err="1"/>
              <a:t>flip</a:t>
            </a:r>
            <a:r>
              <a:rPr lang="tr-TR" sz="2400" dirty="0"/>
              <a:t> </a:t>
            </a:r>
            <a:r>
              <a:rPr lang="tr-TR" sz="2400" dirty="0" err="1"/>
              <a:t>flopun</a:t>
            </a:r>
            <a:r>
              <a:rPr lang="tr-TR" sz="2400" dirty="0"/>
              <a:t> Q çıkışı 0 olur. Bu durumu ikinci </a:t>
            </a:r>
            <a:r>
              <a:rPr lang="tr-TR" sz="2400" dirty="0" err="1"/>
              <a:t>flip</a:t>
            </a:r>
            <a:r>
              <a:rPr lang="tr-TR" sz="2400" dirty="0"/>
              <a:t> </a:t>
            </a:r>
            <a:r>
              <a:rPr lang="tr-TR" sz="2400" dirty="0" err="1"/>
              <a:t>flop</a:t>
            </a:r>
            <a:r>
              <a:rPr lang="tr-TR" sz="2400" dirty="0"/>
              <a:t> bir düşen kenar olarak algıladığı için çıkışı konum değiştirir ve 0 olan çıkışı 1 olarak değişir. Üçüncü saat sinyalinde birinci </a:t>
            </a:r>
            <a:r>
              <a:rPr lang="tr-TR" sz="2400" dirty="0" err="1"/>
              <a:t>flip</a:t>
            </a:r>
            <a:r>
              <a:rPr lang="tr-TR" sz="2400" dirty="0"/>
              <a:t> </a:t>
            </a:r>
            <a:r>
              <a:rPr lang="tr-TR" sz="2400" dirty="0" err="1"/>
              <a:t>flop</a:t>
            </a:r>
            <a:r>
              <a:rPr lang="tr-TR" sz="2400" dirty="0"/>
              <a:t> tekrar konum değiştirir, yani 0 iken 1 olur. Bu durum ikinci </a:t>
            </a:r>
            <a:r>
              <a:rPr lang="tr-TR" sz="2400" dirty="0" err="1"/>
              <a:t>flip</a:t>
            </a:r>
            <a:r>
              <a:rPr lang="tr-TR" sz="2400" dirty="0"/>
              <a:t> </a:t>
            </a:r>
            <a:r>
              <a:rPr lang="tr-TR" sz="2400" dirty="0" err="1"/>
              <a:t>flopun</a:t>
            </a:r>
            <a:r>
              <a:rPr lang="tr-TR" sz="2400" dirty="0"/>
              <a:t> girişine de uygulanır ama bu durum yükselen kenar olduğu için ikinci </a:t>
            </a:r>
            <a:r>
              <a:rPr lang="tr-TR" sz="2400" dirty="0" err="1"/>
              <a:t>flip</a:t>
            </a:r>
            <a:r>
              <a:rPr lang="tr-TR" sz="2400" dirty="0"/>
              <a:t> </a:t>
            </a:r>
            <a:r>
              <a:rPr lang="tr-TR" sz="2400" dirty="0" err="1"/>
              <a:t>flopun</a:t>
            </a:r>
            <a:r>
              <a:rPr lang="tr-TR" sz="2400" dirty="0"/>
              <a:t> konum değiştirmesine sebep olmaz. Buradaki </a:t>
            </a:r>
            <a:r>
              <a:rPr lang="tr-TR" sz="2400" dirty="0" err="1"/>
              <a:t>flip-floplar</a:t>
            </a:r>
            <a:r>
              <a:rPr lang="tr-TR" sz="2400" dirty="0"/>
              <a:t> saat girişindeki sinyal sadece 1 iken 0 olduğunda tetiklenir. Bir sonraki saat sinyalinde ise ilk iki </a:t>
            </a:r>
            <a:r>
              <a:rPr lang="tr-TR" sz="2400" dirty="0" err="1"/>
              <a:t>flip</a:t>
            </a:r>
            <a:r>
              <a:rPr lang="tr-TR" sz="2400" dirty="0"/>
              <a:t> </a:t>
            </a:r>
            <a:r>
              <a:rPr lang="tr-TR" sz="2400" dirty="0" err="1"/>
              <a:t>flop</a:t>
            </a:r>
            <a:r>
              <a:rPr lang="tr-TR" sz="2400" dirty="0"/>
              <a:t> 0 olurken üçüncü </a:t>
            </a:r>
            <a:r>
              <a:rPr lang="tr-TR" sz="2400" dirty="0" err="1"/>
              <a:t>flip</a:t>
            </a:r>
            <a:r>
              <a:rPr lang="tr-TR" sz="2400" dirty="0"/>
              <a:t> </a:t>
            </a:r>
            <a:r>
              <a:rPr lang="tr-TR" sz="2400" dirty="0" err="1"/>
              <a:t>flop</a:t>
            </a:r>
            <a:r>
              <a:rPr lang="tr-TR" sz="2400" dirty="0"/>
              <a:t> 1 durumu alır. Bu durum hepsi 111 oluncaya kadar devam eder, daha sonra hepsi 000 olarak en baştan başlar. </a:t>
            </a:r>
          </a:p>
        </p:txBody>
      </p:sp>
    </p:spTree>
    <p:extLst>
      <p:ext uri="{BB962C8B-B14F-4D97-AF65-F5344CB8AC3E}">
        <p14:creationId xmlns:p14="http://schemas.microsoft.com/office/powerpoint/2010/main" val="449552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C99D71DD-901B-4AB6-A594-F8CF8B524112}"/>
              </a:ext>
            </a:extLst>
          </p:cNvPr>
          <p:cNvPicPr>
            <a:picLocks noChangeAspect="1"/>
          </p:cNvPicPr>
          <p:nvPr/>
        </p:nvPicPr>
        <p:blipFill>
          <a:blip r:embed="rId2">
            <a:duotone>
              <a:schemeClr val="accent3">
                <a:shade val="45000"/>
                <a:satMod val="135000"/>
              </a:schemeClr>
              <a:prstClr val="white"/>
            </a:duotone>
          </a:blip>
          <a:stretch>
            <a:fillRect/>
          </a:stretch>
        </p:blipFill>
        <p:spPr>
          <a:xfrm>
            <a:off x="1107584" y="1020119"/>
            <a:ext cx="6168980" cy="4254915"/>
          </a:xfrm>
          <a:prstGeom prst="rect">
            <a:avLst/>
          </a:prstGeom>
        </p:spPr>
      </p:pic>
      <p:pic>
        <p:nvPicPr>
          <p:cNvPr id="5" name="Resim 4">
            <a:extLst>
              <a:ext uri="{FF2B5EF4-FFF2-40B4-BE49-F238E27FC236}">
                <a16:creationId xmlns:a16="http://schemas.microsoft.com/office/drawing/2014/main" id="{B9897A22-28F7-4210-B6C4-25FB20C996ED}"/>
              </a:ext>
            </a:extLst>
          </p:cNvPr>
          <p:cNvPicPr>
            <a:picLocks noChangeAspect="1"/>
          </p:cNvPicPr>
          <p:nvPr/>
        </p:nvPicPr>
        <p:blipFill>
          <a:blip r:embed="rId3">
            <a:duotone>
              <a:schemeClr val="accent2">
                <a:shade val="45000"/>
                <a:satMod val="135000"/>
              </a:schemeClr>
              <a:prstClr val="white"/>
            </a:duotone>
          </a:blip>
          <a:stretch>
            <a:fillRect/>
          </a:stretch>
        </p:blipFill>
        <p:spPr>
          <a:xfrm>
            <a:off x="7276564" y="770215"/>
            <a:ext cx="4172754" cy="4944714"/>
          </a:xfrm>
          <a:prstGeom prst="rect">
            <a:avLst/>
          </a:prstGeom>
        </p:spPr>
      </p:pic>
      <p:sp>
        <p:nvSpPr>
          <p:cNvPr id="6" name="Dikdörtgen 5">
            <a:extLst>
              <a:ext uri="{FF2B5EF4-FFF2-40B4-BE49-F238E27FC236}">
                <a16:creationId xmlns:a16="http://schemas.microsoft.com/office/drawing/2014/main" id="{5546912D-0BBF-466A-9E6D-E13AC9051EC1}"/>
              </a:ext>
            </a:extLst>
          </p:cNvPr>
          <p:cNvSpPr/>
          <p:nvPr/>
        </p:nvSpPr>
        <p:spPr>
          <a:xfrm>
            <a:off x="1668050" y="5275034"/>
            <a:ext cx="5048049" cy="400110"/>
          </a:xfrm>
          <a:prstGeom prst="rect">
            <a:avLst/>
          </a:prstGeom>
        </p:spPr>
        <p:txBody>
          <a:bodyPr wrap="none">
            <a:spAutoFit/>
          </a:bodyPr>
          <a:lstStyle/>
          <a:p>
            <a:r>
              <a:rPr lang="tr-TR" sz="2000" dirty="0">
                <a:solidFill>
                  <a:srgbClr val="FF0000"/>
                </a:solidFill>
              </a:rPr>
              <a:t>3 bitlik asenkron yukarı sayıcının zaman grafiği </a:t>
            </a:r>
          </a:p>
        </p:txBody>
      </p:sp>
      <p:sp>
        <p:nvSpPr>
          <p:cNvPr id="7" name="Dikdörtgen 6">
            <a:extLst>
              <a:ext uri="{FF2B5EF4-FFF2-40B4-BE49-F238E27FC236}">
                <a16:creationId xmlns:a16="http://schemas.microsoft.com/office/drawing/2014/main" id="{37D589BF-6AE8-4E59-A0BE-5CDAC576CA77}"/>
              </a:ext>
            </a:extLst>
          </p:cNvPr>
          <p:cNvSpPr/>
          <p:nvPr/>
        </p:nvSpPr>
        <p:spPr>
          <a:xfrm>
            <a:off x="7065068" y="5780167"/>
            <a:ext cx="5070299" cy="400110"/>
          </a:xfrm>
          <a:prstGeom prst="rect">
            <a:avLst/>
          </a:prstGeom>
        </p:spPr>
        <p:txBody>
          <a:bodyPr wrap="none">
            <a:spAutoFit/>
          </a:bodyPr>
          <a:lstStyle/>
          <a:p>
            <a:r>
              <a:rPr lang="tr-TR" sz="2000" dirty="0">
                <a:solidFill>
                  <a:srgbClr val="FF0000"/>
                </a:solidFill>
              </a:rPr>
              <a:t>3 bitlik asenkron yukarı sayıcı doğruluk tablosu </a:t>
            </a:r>
          </a:p>
        </p:txBody>
      </p:sp>
    </p:spTree>
    <p:extLst>
      <p:ext uri="{BB962C8B-B14F-4D97-AF65-F5344CB8AC3E}">
        <p14:creationId xmlns:p14="http://schemas.microsoft.com/office/powerpoint/2010/main" val="200835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0F0AF49A-192A-4511-9B30-818299B99CFD}"/>
              </a:ext>
            </a:extLst>
          </p:cNvPr>
          <p:cNvSpPr/>
          <p:nvPr/>
        </p:nvSpPr>
        <p:spPr>
          <a:xfrm>
            <a:off x="1213189" y="1148590"/>
            <a:ext cx="3352200" cy="646331"/>
          </a:xfrm>
          <a:prstGeom prst="rect">
            <a:avLst/>
          </a:prstGeom>
        </p:spPr>
        <p:txBody>
          <a:bodyPr wrap="none">
            <a:spAutoFit/>
          </a:bodyPr>
          <a:lstStyle/>
          <a:p>
            <a:r>
              <a:rPr lang="tr-TR" sz="3600" spc="-50" dirty="0">
                <a:solidFill>
                  <a:schemeClr val="bg2">
                    <a:lumMod val="25000"/>
                  </a:schemeClr>
                </a:solidFill>
                <a:latin typeface="Times New Roman" panose="02020603050405020304" pitchFamily="18" charset="0"/>
                <a:ea typeface="+mj-ea"/>
                <a:cs typeface="Times New Roman" panose="02020603050405020304" pitchFamily="18" charset="0"/>
              </a:rPr>
              <a:t>Dört Bitlik Sayıcı</a:t>
            </a:r>
          </a:p>
        </p:txBody>
      </p:sp>
      <p:sp>
        <p:nvSpPr>
          <p:cNvPr id="2" name="Dikdörtgen 1">
            <a:extLst>
              <a:ext uri="{FF2B5EF4-FFF2-40B4-BE49-F238E27FC236}">
                <a16:creationId xmlns:a16="http://schemas.microsoft.com/office/drawing/2014/main" id="{C3067E2D-CFEC-4D99-80DB-AB45D437B09D}"/>
              </a:ext>
            </a:extLst>
          </p:cNvPr>
          <p:cNvSpPr/>
          <p:nvPr/>
        </p:nvSpPr>
        <p:spPr>
          <a:xfrm>
            <a:off x="1213189" y="2110786"/>
            <a:ext cx="10197493" cy="3416320"/>
          </a:xfrm>
          <a:prstGeom prst="rect">
            <a:avLst/>
          </a:prstGeom>
        </p:spPr>
        <p:txBody>
          <a:bodyPr wrap="square">
            <a:spAutoFit/>
          </a:bodyPr>
          <a:lstStyle/>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Asenkron 4 bitlik sayıcı 3 bitlikten farklı olarak arkasına bir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flip-flop</a:t>
            </a:r>
            <a:r>
              <a:rPr lang="tr-TR" sz="2400" dirty="0">
                <a:solidFill>
                  <a:schemeClr val="bg2">
                    <a:lumMod val="25000"/>
                  </a:schemeClr>
                </a:solidFill>
                <a:latin typeface="Times New Roman" panose="02020603050405020304" pitchFamily="18" charset="0"/>
                <a:cs typeface="Times New Roman" panose="02020603050405020304" pitchFamily="18" charset="0"/>
              </a:rPr>
              <a:t> daha eklenmiş halidir. Dolayısıyla 0000’dan 1111’e kadar sayma işlemi yapmaktadır. Çalışma prensibi 3 bitlik sayıcı ile aynıdır.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Asenkron dört bitlik sayıcı ile 0’dan 15’e kadar ikilik düzende sayma işlemi gerçekleştirebiliriz. Burada dikkat etmemiz gereken bir konuda küçük basamak ilk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a:t>
            </a:r>
            <a:r>
              <a:rPr lang="tr-TR" sz="2400" dirty="0">
                <a:solidFill>
                  <a:schemeClr val="bg2">
                    <a:lumMod val="25000"/>
                  </a:schemeClr>
                </a:solidFill>
                <a:latin typeface="Times New Roman" panose="02020603050405020304" pitchFamily="18" charset="0"/>
                <a:cs typeface="Times New Roman" panose="02020603050405020304" pitchFamily="18" charset="0"/>
              </a:rPr>
              <a:t> bağlı olan D çıkışıdır. Bu durum genel literatür de MSD (en büyük basamak), LSD (en küçük basamak) olarak adlandırılır. Burada A en büyük basamak, D ise en küçük basamağa karşılık gelir. </a:t>
            </a:r>
          </a:p>
        </p:txBody>
      </p:sp>
    </p:spTree>
    <p:extLst>
      <p:ext uri="{BB962C8B-B14F-4D97-AF65-F5344CB8AC3E}">
        <p14:creationId xmlns:p14="http://schemas.microsoft.com/office/powerpoint/2010/main" val="312305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ED47F5D1-1259-4864-BE3A-43C76F818B43}"/>
              </a:ext>
            </a:extLst>
          </p:cNvPr>
          <p:cNvPicPr>
            <a:picLocks noChangeAspect="1"/>
          </p:cNvPicPr>
          <p:nvPr/>
        </p:nvPicPr>
        <p:blipFill>
          <a:blip r:embed="rId2"/>
          <a:stretch>
            <a:fillRect/>
          </a:stretch>
        </p:blipFill>
        <p:spPr>
          <a:xfrm>
            <a:off x="927279" y="736706"/>
            <a:ext cx="10367492" cy="4594161"/>
          </a:xfrm>
          <a:prstGeom prst="rect">
            <a:avLst/>
          </a:prstGeom>
        </p:spPr>
      </p:pic>
      <p:sp>
        <p:nvSpPr>
          <p:cNvPr id="5" name="Dikdörtgen 4">
            <a:extLst>
              <a:ext uri="{FF2B5EF4-FFF2-40B4-BE49-F238E27FC236}">
                <a16:creationId xmlns:a16="http://schemas.microsoft.com/office/drawing/2014/main" id="{28D32E84-31D7-4827-837D-D116FF1DA701}"/>
              </a:ext>
            </a:extLst>
          </p:cNvPr>
          <p:cNvSpPr/>
          <p:nvPr/>
        </p:nvSpPr>
        <p:spPr>
          <a:xfrm>
            <a:off x="5719204" y="5395104"/>
            <a:ext cx="5282215" cy="461665"/>
          </a:xfrm>
          <a:prstGeom prst="rect">
            <a:avLst/>
          </a:prstGeom>
        </p:spPr>
        <p:txBody>
          <a:bodyPr wrap="none">
            <a:spAutoFit/>
          </a:bodyPr>
          <a:lstStyle/>
          <a:p>
            <a:r>
              <a:rPr lang="tr-TR" sz="2400" dirty="0">
                <a:solidFill>
                  <a:srgbClr val="FF0000"/>
                </a:solidFill>
                <a:latin typeface="Times New Roman" panose="02020603050405020304" pitchFamily="18" charset="0"/>
                <a:cs typeface="Times New Roman" panose="02020603050405020304" pitchFamily="18" charset="0"/>
              </a:rPr>
              <a:t>Dört bitlik asenkron yukarı sayıcı devresi</a:t>
            </a:r>
          </a:p>
        </p:txBody>
      </p:sp>
    </p:spTree>
    <p:extLst>
      <p:ext uri="{BB962C8B-B14F-4D97-AF65-F5344CB8AC3E}">
        <p14:creationId xmlns:p14="http://schemas.microsoft.com/office/powerpoint/2010/main" val="1777101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0D76ED39-D882-48F5-9BDF-1A52A1D06F8D}"/>
              </a:ext>
            </a:extLst>
          </p:cNvPr>
          <p:cNvPicPr>
            <a:picLocks noChangeAspect="1"/>
          </p:cNvPicPr>
          <p:nvPr/>
        </p:nvPicPr>
        <p:blipFill rotWithShape="1">
          <a:blip r:embed="rId2"/>
          <a:srcRect l="2406" t="-1" r="2855" b="181"/>
          <a:stretch/>
        </p:blipFill>
        <p:spPr>
          <a:xfrm>
            <a:off x="115910" y="472860"/>
            <a:ext cx="7096259" cy="4430332"/>
          </a:xfrm>
          <a:prstGeom prst="rect">
            <a:avLst/>
          </a:prstGeom>
        </p:spPr>
      </p:pic>
      <p:sp>
        <p:nvSpPr>
          <p:cNvPr id="5" name="Dikdörtgen 4">
            <a:extLst>
              <a:ext uri="{FF2B5EF4-FFF2-40B4-BE49-F238E27FC236}">
                <a16:creationId xmlns:a16="http://schemas.microsoft.com/office/drawing/2014/main" id="{EE03F361-F366-457C-8496-6B44B43AB850}"/>
              </a:ext>
            </a:extLst>
          </p:cNvPr>
          <p:cNvSpPr/>
          <p:nvPr/>
        </p:nvSpPr>
        <p:spPr>
          <a:xfrm>
            <a:off x="404973" y="5019227"/>
            <a:ext cx="6518131" cy="461665"/>
          </a:xfrm>
          <a:prstGeom prst="rect">
            <a:avLst/>
          </a:prstGeom>
        </p:spPr>
        <p:txBody>
          <a:bodyPr wrap="none">
            <a:spAutoFit/>
          </a:bodyPr>
          <a:lstStyle/>
          <a:p>
            <a:r>
              <a:rPr lang="tr-TR" sz="2400" dirty="0">
                <a:solidFill>
                  <a:srgbClr val="FF0000"/>
                </a:solidFill>
                <a:latin typeface="Times New Roman" panose="02020603050405020304" pitchFamily="18" charset="0"/>
                <a:cs typeface="Times New Roman" panose="02020603050405020304" pitchFamily="18" charset="0"/>
              </a:rPr>
              <a:t>Dört bitlik asenkron yukarı sayıcı zaman diyagramı</a:t>
            </a:r>
          </a:p>
        </p:txBody>
      </p:sp>
      <p:pic>
        <p:nvPicPr>
          <p:cNvPr id="6" name="Resim 5">
            <a:extLst>
              <a:ext uri="{FF2B5EF4-FFF2-40B4-BE49-F238E27FC236}">
                <a16:creationId xmlns:a16="http://schemas.microsoft.com/office/drawing/2014/main" id="{8344BA83-FD57-4D79-BE58-43D96A70EF1A}"/>
              </a:ext>
            </a:extLst>
          </p:cNvPr>
          <p:cNvPicPr>
            <a:picLocks noChangeAspect="1"/>
          </p:cNvPicPr>
          <p:nvPr/>
        </p:nvPicPr>
        <p:blipFill>
          <a:blip r:embed="rId3"/>
          <a:stretch>
            <a:fillRect/>
          </a:stretch>
        </p:blipFill>
        <p:spPr>
          <a:xfrm>
            <a:off x="7212168" y="138204"/>
            <a:ext cx="4031087" cy="5342688"/>
          </a:xfrm>
          <a:prstGeom prst="rect">
            <a:avLst/>
          </a:prstGeom>
        </p:spPr>
      </p:pic>
      <p:sp>
        <p:nvSpPr>
          <p:cNvPr id="7" name="Dikdörtgen 6">
            <a:extLst>
              <a:ext uri="{FF2B5EF4-FFF2-40B4-BE49-F238E27FC236}">
                <a16:creationId xmlns:a16="http://schemas.microsoft.com/office/drawing/2014/main" id="{C251627C-C3A7-4BDA-A9CC-D4DBAFC930A0}"/>
              </a:ext>
            </a:extLst>
          </p:cNvPr>
          <p:cNvSpPr/>
          <p:nvPr/>
        </p:nvSpPr>
        <p:spPr>
          <a:xfrm>
            <a:off x="5806919" y="5596927"/>
            <a:ext cx="6385081" cy="461665"/>
          </a:xfrm>
          <a:prstGeom prst="rect">
            <a:avLst/>
          </a:prstGeom>
        </p:spPr>
        <p:txBody>
          <a:bodyPr wrap="none">
            <a:spAutoFit/>
          </a:bodyPr>
          <a:lstStyle/>
          <a:p>
            <a:r>
              <a:rPr lang="tr-TR" sz="2400" dirty="0">
                <a:solidFill>
                  <a:srgbClr val="FF0000"/>
                </a:solidFill>
                <a:latin typeface="Times New Roman" panose="02020603050405020304" pitchFamily="18" charset="0"/>
                <a:cs typeface="Times New Roman" panose="02020603050405020304" pitchFamily="18" charset="0"/>
              </a:rPr>
              <a:t>Dört bitlik asenkron yukarı </a:t>
            </a:r>
            <a:r>
              <a:rPr lang="tr-TR" sz="2400" dirty="0" err="1">
                <a:solidFill>
                  <a:srgbClr val="FF0000"/>
                </a:solidFill>
                <a:latin typeface="Times New Roman" panose="02020603050405020304" pitchFamily="18" charset="0"/>
                <a:cs typeface="Times New Roman" panose="02020603050405020304" pitchFamily="18" charset="0"/>
              </a:rPr>
              <a:t>saycı</a:t>
            </a:r>
            <a:r>
              <a:rPr lang="tr-TR" sz="2400" dirty="0">
                <a:solidFill>
                  <a:srgbClr val="FF0000"/>
                </a:solidFill>
                <a:latin typeface="Times New Roman" panose="02020603050405020304" pitchFamily="18" charset="0"/>
                <a:cs typeface="Times New Roman" panose="02020603050405020304" pitchFamily="18" charset="0"/>
              </a:rPr>
              <a:t> doğruluk tablosu</a:t>
            </a:r>
          </a:p>
        </p:txBody>
      </p:sp>
    </p:spTree>
    <p:extLst>
      <p:ext uri="{BB962C8B-B14F-4D97-AF65-F5344CB8AC3E}">
        <p14:creationId xmlns:p14="http://schemas.microsoft.com/office/powerpoint/2010/main" val="3033031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A53198-03E6-4F7C-9B48-6C7F5A94BC8D}"/>
              </a:ext>
            </a:extLst>
          </p:cNvPr>
          <p:cNvSpPr>
            <a:spLocks noGrp="1"/>
          </p:cNvSpPr>
          <p:nvPr>
            <p:ph type="title"/>
          </p:nvPr>
        </p:nvSpPr>
        <p:spPr/>
        <p:txBody>
          <a:bodyPr/>
          <a:lstStyle/>
          <a:p>
            <a:r>
              <a:rPr lang="tr-TR" dirty="0"/>
              <a:t>Asenkron Aşağı Sayıcılar </a:t>
            </a:r>
          </a:p>
        </p:txBody>
      </p:sp>
      <p:sp>
        <p:nvSpPr>
          <p:cNvPr id="3" name="İçerik Yer Tutucusu 2">
            <a:extLst>
              <a:ext uri="{FF2B5EF4-FFF2-40B4-BE49-F238E27FC236}">
                <a16:creationId xmlns:a16="http://schemas.microsoft.com/office/drawing/2014/main" id="{58183491-9010-45C6-AAE7-B5B76B67C3CB}"/>
              </a:ext>
            </a:extLst>
          </p:cNvPr>
          <p:cNvSpPr>
            <a:spLocks noGrp="1"/>
          </p:cNvSpPr>
          <p:nvPr>
            <p:ph idx="1"/>
          </p:nvPr>
        </p:nvSpPr>
        <p:spPr>
          <a:xfrm>
            <a:off x="1007128" y="2734375"/>
            <a:ext cx="10455069" cy="3589152"/>
          </a:xfrm>
        </p:spPr>
        <p:txBody>
          <a:bodyPr>
            <a:normAutofit/>
          </a:bodyPr>
          <a:lstStyle/>
          <a:p>
            <a:pPr algn="just"/>
            <a:r>
              <a:rPr lang="tr-TR" sz="2400" dirty="0"/>
              <a:t>Üç bitlik aşağı doğru sayıcılarda sayıcı sayma işlemine ilk saat sinyali ile birlikte 111’den başlar ve 000’a kadar aşağı doğru sayma işlemi yapar. Daha sonra sayma işlemi yine 111 olur. Döngü bu şekilde devam eder. Üç bitlik aşağı sayıcının üç bitlik yukarı sayıcıdan farkı ikinci </a:t>
            </a:r>
            <a:r>
              <a:rPr lang="tr-TR" sz="2400" dirty="0" err="1"/>
              <a:t>flip</a:t>
            </a:r>
            <a:r>
              <a:rPr lang="tr-TR" sz="2400" dirty="0"/>
              <a:t> </a:t>
            </a:r>
            <a:r>
              <a:rPr lang="tr-TR" sz="2400" dirty="0" err="1"/>
              <a:t>flopun</a:t>
            </a:r>
            <a:r>
              <a:rPr lang="tr-TR" sz="2400" dirty="0"/>
              <a:t> saat sinyali birinci </a:t>
            </a:r>
            <a:r>
              <a:rPr lang="tr-TR" sz="2400" dirty="0" err="1"/>
              <a:t>flip</a:t>
            </a:r>
            <a:r>
              <a:rPr lang="tr-TR" sz="2400" dirty="0"/>
              <a:t> </a:t>
            </a:r>
            <a:r>
              <a:rPr lang="tr-TR" sz="2400" dirty="0" err="1"/>
              <a:t>flopun</a:t>
            </a:r>
            <a:r>
              <a:rPr lang="tr-TR" sz="2400" dirty="0"/>
              <a:t> Q çıkından değil de Q' çıkışından alınmıştır. Aynı şekilde üçüncü </a:t>
            </a:r>
            <a:r>
              <a:rPr lang="tr-TR" sz="2400" dirty="0" err="1"/>
              <a:t>flip</a:t>
            </a:r>
            <a:r>
              <a:rPr lang="tr-TR" sz="2400" dirty="0"/>
              <a:t> </a:t>
            </a:r>
            <a:r>
              <a:rPr lang="tr-TR" sz="2400" dirty="0" err="1"/>
              <a:t>flopun</a:t>
            </a:r>
            <a:r>
              <a:rPr lang="tr-TR" sz="2400" dirty="0"/>
              <a:t> da saat sinyali ikinci </a:t>
            </a:r>
            <a:r>
              <a:rPr lang="tr-TR" sz="2400" dirty="0" err="1"/>
              <a:t>flip</a:t>
            </a:r>
            <a:r>
              <a:rPr lang="tr-TR" sz="2400" dirty="0"/>
              <a:t> </a:t>
            </a:r>
            <a:r>
              <a:rPr lang="tr-TR" sz="2400" dirty="0" err="1"/>
              <a:t>flopun</a:t>
            </a:r>
            <a:r>
              <a:rPr lang="tr-TR" sz="2400" dirty="0"/>
              <a:t> Q' çıkışından alınmıştır. </a:t>
            </a:r>
          </a:p>
          <a:p>
            <a:pPr algn="just"/>
            <a:r>
              <a:rPr lang="tr-TR" sz="2400" dirty="0"/>
              <a:t>Normalde JK </a:t>
            </a:r>
            <a:r>
              <a:rPr lang="tr-TR" sz="2400" dirty="0" err="1"/>
              <a:t>flip</a:t>
            </a:r>
            <a:r>
              <a:rPr lang="tr-TR" sz="2400" dirty="0"/>
              <a:t> </a:t>
            </a:r>
            <a:r>
              <a:rPr lang="tr-TR" sz="2400" dirty="0" err="1"/>
              <a:t>floplar</a:t>
            </a:r>
            <a:r>
              <a:rPr lang="tr-TR" sz="2400" dirty="0"/>
              <a:t> </a:t>
            </a:r>
            <a:r>
              <a:rPr lang="tr-TR" sz="2400" dirty="0" err="1"/>
              <a:t>Toggle</a:t>
            </a:r>
            <a:r>
              <a:rPr lang="tr-TR" sz="2400" dirty="0"/>
              <a:t> </a:t>
            </a:r>
            <a:r>
              <a:rPr lang="tr-TR" sz="2400" dirty="0" err="1"/>
              <a:t>modunda</a:t>
            </a:r>
            <a:r>
              <a:rPr lang="tr-TR" sz="2400" dirty="0"/>
              <a:t> çalışırken ve saat sinyali uygulanmamış iken Q çıkışları 0, Q' çıkışları ise 1 durumundadır. İlk saat sinyali uygulandığında 1. </a:t>
            </a:r>
            <a:r>
              <a:rPr lang="tr-TR" sz="2400" dirty="0" err="1"/>
              <a:t>flip</a:t>
            </a:r>
            <a:r>
              <a:rPr lang="tr-TR" sz="2400" dirty="0"/>
              <a:t> </a:t>
            </a:r>
            <a:r>
              <a:rPr lang="tr-TR" sz="2400" dirty="0" err="1"/>
              <a:t>flopun</a:t>
            </a:r>
            <a:r>
              <a:rPr lang="tr-TR" sz="2400" dirty="0"/>
              <a:t> Q çıkışı 1 olur. Q' çıkışı 1 iken 0 olur ve ikinci </a:t>
            </a:r>
            <a:r>
              <a:rPr lang="tr-TR" sz="2400" dirty="0" err="1"/>
              <a:t>flip</a:t>
            </a:r>
            <a:r>
              <a:rPr lang="tr-TR" sz="2400" dirty="0"/>
              <a:t> </a:t>
            </a:r>
            <a:r>
              <a:rPr lang="tr-TR" sz="2400" dirty="0" err="1"/>
              <a:t>flopu</a:t>
            </a:r>
            <a:r>
              <a:rPr lang="tr-TR" sz="2400" dirty="0"/>
              <a:t> tetikler.</a:t>
            </a:r>
          </a:p>
        </p:txBody>
      </p:sp>
      <p:sp>
        <p:nvSpPr>
          <p:cNvPr id="5" name="Dikdörtgen 4">
            <a:extLst>
              <a:ext uri="{FF2B5EF4-FFF2-40B4-BE49-F238E27FC236}">
                <a16:creationId xmlns:a16="http://schemas.microsoft.com/office/drawing/2014/main" id="{B97F74B1-D2A3-4B19-A6D8-0E5B77E36702}"/>
              </a:ext>
            </a:extLst>
          </p:cNvPr>
          <p:cNvSpPr/>
          <p:nvPr/>
        </p:nvSpPr>
        <p:spPr>
          <a:xfrm>
            <a:off x="1097280" y="2005035"/>
            <a:ext cx="221727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Üç Bitlik Sayıcı</a:t>
            </a:r>
          </a:p>
        </p:txBody>
      </p:sp>
    </p:spTree>
    <p:extLst>
      <p:ext uri="{BB962C8B-B14F-4D97-AF65-F5344CB8AC3E}">
        <p14:creationId xmlns:p14="http://schemas.microsoft.com/office/powerpoint/2010/main" val="2118579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899FCA-0B2C-449A-8E25-583F947B5BB1}"/>
              </a:ext>
            </a:extLst>
          </p:cNvPr>
          <p:cNvSpPr>
            <a:spLocks noGrp="1"/>
          </p:cNvSpPr>
          <p:nvPr>
            <p:ph type="title"/>
          </p:nvPr>
        </p:nvSpPr>
        <p:spPr/>
        <p:txBody>
          <a:bodyPr/>
          <a:lstStyle/>
          <a:p>
            <a:r>
              <a:rPr lang="tr-TR" dirty="0"/>
              <a:t>Asenkron Aşağı Sayıcılar </a:t>
            </a:r>
          </a:p>
        </p:txBody>
      </p:sp>
      <p:sp>
        <p:nvSpPr>
          <p:cNvPr id="3" name="İçerik Yer Tutucusu 2">
            <a:extLst>
              <a:ext uri="{FF2B5EF4-FFF2-40B4-BE49-F238E27FC236}">
                <a16:creationId xmlns:a16="http://schemas.microsoft.com/office/drawing/2014/main" id="{650839CF-3A38-484F-980F-BD2853ABC40F}"/>
              </a:ext>
            </a:extLst>
          </p:cNvPr>
          <p:cNvSpPr>
            <a:spLocks noGrp="1"/>
          </p:cNvSpPr>
          <p:nvPr>
            <p:ph idx="1"/>
          </p:nvPr>
        </p:nvSpPr>
        <p:spPr/>
        <p:txBody>
          <a:bodyPr>
            <a:normAutofit/>
          </a:bodyPr>
          <a:lstStyle/>
          <a:p>
            <a:r>
              <a:rPr lang="tr-TR" sz="2400" dirty="0"/>
              <a:t>İkinci </a:t>
            </a:r>
            <a:r>
              <a:rPr lang="tr-TR" sz="2400" dirty="0" err="1"/>
              <a:t>flip-flop’unda</a:t>
            </a:r>
            <a:r>
              <a:rPr lang="tr-TR" sz="2400" dirty="0"/>
              <a:t> Q çıkışı 0 iken 1 olur. Q' çıkışı da 1 iken sıfır olduğunda bu durum üçüncü </a:t>
            </a:r>
            <a:r>
              <a:rPr lang="tr-TR" sz="2400" dirty="0" err="1"/>
              <a:t>flip-flop’u</a:t>
            </a:r>
            <a:r>
              <a:rPr lang="tr-TR" sz="2400" dirty="0"/>
              <a:t> tetikler, bu sayede ilk saat sinyali ile üç </a:t>
            </a:r>
            <a:r>
              <a:rPr lang="tr-TR" sz="2400" dirty="0" err="1"/>
              <a:t>flip-flop’unda</a:t>
            </a:r>
            <a:r>
              <a:rPr lang="tr-TR" sz="2400" dirty="0"/>
              <a:t> çıkışı 1 olur ve her saat sinyali ile aşağı doğru sayma işlemi devam eder. İkilik düzende 7’den 0’a doğru sayma işlemi yapar.</a:t>
            </a:r>
          </a:p>
        </p:txBody>
      </p:sp>
      <p:pic>
        <p:nvPicPr>
          <p:cNvPr id="5" name="Resim 4">
            <a:extLst>
              <a:ext uri="{FF2B5EF4-FFF2-40B4-BE49-F238E27FC236}">
                <a16:creationId xmlns:a16="http://schemas.microsoft.com/office/drawing/2014/main" id="{389501B9-CA9F-47B4-A93A-41AA97115D29}"/>
              </a:ext>
            </a:extLst>
          </p:cNvPr>
          <p:cNvPicPr>
            <a:picLocks noChangeAspect="1"/>
          </p:cNvPicPr>
          <p:nvPr/>
        </p:nvPicPr>
        <p:blipFill>
          <a:blip r:embed="rId2"/>
          <a:stretch>
            <a:fillRect/>
          </a:stretch>
        </p:blipFill>
        <p:spPr>
          <a:xfrm>
            <a:off x="865461" y="3273926"/>
            <a:ext cx="6172200" cy="2790825"/>
          </a:xfrm>
          <a:prstGeom prst="rect">
            <a:avLst/>
          </a:prstGeom>
        </p:spPr>
      </p:pic>
      <p:pic>
        <p:nvPicPr>
          <p:cNvPr id="6" name="Resim 5">
            <a:extLst>
              <a:ext uri="{FF2B5EF4-FFF2-40B4-BE49-F238E27FC236}">
                <a16:creationId xmlns:a16="http://schemas.microsoft.com/office/drawing/2014/main" id="{E30CE199-0B80-46BD-AD15-BC2598CB0831}"/>
              </a:ext>
            </a:extLst>
          </p:cNvPr>
          <p:cNvPicPr>
            <a:picLocks noChangeAspect="1"/>
          </p:cNvPicPr>
          <p:nvPr/>
        </p:nvPicPr>
        <p:blipFill>
          <a:blip r:embed="rId3"/>
          <a:stretch>
            <a:fillRect/>
          </a:stretch>
        </p:blipFill>
        <p:spPr>
          <a:xfrm>
            <a:off x="8379356" y="3378539"/>
            <a:ext cx="2119501" cy="2686212"/>
          </a:xfrm>
          <a:prstGeom prst="rect">
            <a:avLst/>
          </a:prstGeom>
        </p:spPr>
      </p:pic>
      <p:sp>
        <p:nvSpPr>
          <p:cNvPr id="7" name="Dikdörtgen 6">
            <a:extLst>
              <a:ext uri="{FF2B5EF4-FFF2-40B4-BE49-F238E27FC236}">
                <a16:creationId xmlns:a16="http://schemas.microsoft.com/office/drawing/2014/main" id="{5C5C3DF0-6577-46FF-B724-686A2D39E682}"/>
              </a:ext>
            </a:extLst>
          </p:cNvPr>
          <p:cNvSpPr/>
          <p:nvPr/>
        </p:nvSpPr>
        <p:spPr>
          <a:xfrm>
            <a:off x="6883348" y="5953390"/>
            <a:ext cx="5468035" cy="369332"/>
          </a:xfrm>
          <a:prstGeom prst="rect">
            <a:avLst/>
          </a:prstGeom>
        </p:spPr>
        <p:txBody>
          <a:bodyPr wrap="none">
            <a:spAutoFit/>
          </a:bodyPr>
          <a:lstStyle/>
          <a:p>
            <a:r>
              <a:rPr lang="tr-TR" b="1" dirty="0">
                <a:solidFill>
                  <a:srgbClr val="FF0000"/>
                </a:solidFill>
              </a:rPr>
              <a:t>Üç</a:t>
            </a:r>
            <a:r>
              <a:rPr lang="tr-TR" dirty="0">
                <a:solidFill>
                  <a:srgbClr val="FF0000"/>
                </a:solidFill>
              </a:rPr>
              <a:t> </a:t>
            </a:r>
            <a:r>
              <a:rPr lang="tr-TR" b="1" dirty="0">
                <a:solidFill>
                  <a:srgbClr val="FF0000"/>
                </a:solidFill>
              </a:rPr>
              <a:t>bitlik asenkron aşağı sayıcı devresi doğruluk tablosu </a:t>
            </a:r>
          </a:p>
        </p:txBody>
      </p:sp>
      <p:sp>
        <p:nvSpPr>
          <p:cNvPr id="8" name="Dikdörtgen 7">
            <a:extLst>
              <a:ext uri="{FF2B5EF4-FFF2-40B4-BE49-F238E27FC236}">
                <a16:creationId xmlns:a16="http://schemas.microsoft.com/office/drawing/2014/main" id="{90095980-0FD6-4F8A-B380-4CA41546E55C}"/>
              </a:ext>
            </a:extLst>
          </p:cNvPr>
          <p:cNvSpPr/>
          <p:nvPr/>
        </p:nvSpPr>
        <p:spPr>
          <a:xfrm>
            <a:off x="1330214" y="5953390"/>
            <a:ext cx="5425140" cy="369332"/>
          </a:xfrm>
          <a:prstGeom prst="rect">
            <a:avLst/>
          </a:prstGeom>
        </p:spPr>
        <p:txBody>
          <a:bodyPr wrap="none">
            <a:spAutoFit/>
          </a:bodyPr>
          <a:lstStyle/>
          <a:p>
            <a:r>
              <a:rPr lang="tr-TR" b="1" dirty="0">
                <a:solidFill>
                  <a:srgbClr val="FF0000"/>
                </a:solidFill>
              </a:rPr>
              <a:t>Üç bitlik asenkron aşağı sayıcı devresi zaman diyagramı</a:t>
            </a:r>
          </a:p>
        </p:txBody>
      </p:sp>
    </p:spTree>
    <p:extLst>
      <p:ext uri="{BB962C8B-B14F-4D97-AF65-F5344CB8AC3E}">
        <p14:creationId xmlns:p14="http://schemas.microsoft.com/office/powerpoint/2010/main" val="1721582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2110866-7527-4C69-8BD6-465904F11463}"/>
              </a:ext>
            </a:extLst>
          </p:cNvPr>
          <p:cNvPicPr>
            <a:picLocks noChangeAspect="1"/>
          </p:cNvPicPr>
          <p:nvPr/>
        </p:nvPicPr>
        <p:blipFill>
          <a:blip r:embed="rId2"/>
          <a:stretch>
            <a:fillRect/>
          </a:stretch>
        </p:blipFill>
        <p:spPr>
          <a:xfrm>
            <a:off x="1120462" y="0"/>
            <a:ext cx="10097035" cy="6319832"/>
          </a:xfrm>
          <a:prstGeom prst="rect">
            <a:avLst/>
          </a:prstGeom>
        </p:spPr>
      </p:pic>
      <p:sp>
        <p:nvSpPr>
          <p:cNvPr id="5" name="Dikdörtgen 4">
            <a:extLst>
              <a:ext uri="{FF2B5EF4-FFF2-40B4-BE49-F238E27FC236}">
                <a16:creationId xmlns:a16="http://schemas.microsoft.com/office/drawing/2014/main" id="{56679094-164D-44D0-91EA-65506D7A0BE8}"/>
              </a:ext>
            </a:extLst>
          </p:cNvPr>
          <p:cNvSpPr/>
          <p:nvPr/>
        </p:nvSpPr>
        <p:spPr>
          <a:xfrm>
            <a:off x="5747668" y="5257930"/>
            <a:ext cx="4217116" cy="400110"/>
          </a:xfrm>
          <a:prstGeom prst="rect">
            <a:avLst/>
          </a:prstGeom>
        </p:spPr>
        <p:txBody>
          <a:bodyPr wrap="none">
            <a:spAutoFit/>
          </a:bodyPr>
          <a:lstStyle/>
          <a:p>
            <a:r>
              <a:rPr lang="tr-TR" sz="2000" b="1" dirty="0">
                <a:solidFill>
                  <a:srgbClr val="FF0000"/>
                </a:solidFill>
              </a:rPr>
              <a:t>Üç bitlik asenkron aşağı sayıcı devresi </a:t>
            </a:r>
          </a:p>
        </p:txBody>
      </p:sp>
    </p:spTree>
    <p:extLst>
      <p:ext uri="{BB962C8B-B14F-4D97-AF65-F5344CB8AC3E}">
        <p14:creationId xmlns:p14="http://schemas.microsoft.com/office/powerpoint/2010/main" val="2803840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E815AF-57C8-4196-A833-0FA64C39B389}"/>
              </a:ext>
            </a:extLst>
          </p:cNvPr>
          <p:cNvSpPr>
            <a:spLocks noGrp="1"/>
          </p:cNvSpPr>
          <p:nvPr>
            <p:ph type="title"/>
          </p:nvPr>
        </p:nvSpPr>
        <p:spPr/>
        <p:txBody>
          <a:bodyPr/>
          <a:lstStyle/>
          <a:p>
            <a:r>
              <a:rPr lang="tr-TR" dirty="0"/>
              <a:t>Asenkron Aşağı Sayıcılar </a:t>
            </a:r>
          </a:p>
        </p:txBody>
      </p:sp>
      <p:sp>
        <p:nvSpPr>
          <p:cNvPr id="3" name="İçerik Yer Tutucusu 2">
            <a:extLst>
              <a:ext uri="{FF2B5EF4-FFF2-40B4-BE49-F238E27FC236}">
                <a16:creationId xmlns:a16="http://schemas.microsoft.com/office/drawing/2014/main" id="{0298E067-C01D-4AF8-9493-81A6207649AB}"/>
              </a:ext>
            </a:extLst>
          </p:cNvPr>
          <p:cNvSpPr>
            <a:spLocks noGrp="1"/>
          </p:cNvSpPr>
          <p:nvPr>
            <p:ph idx="1"/>
          </p:nvPr>
        </p:nvSpPr>
        <p:spPr>
          <a:xfrm>
            <a:off x="1097281" y="2235867"/>
            <a:ext cx="3384568" cy="4023360"/>
          </a:xfrm>
        </p:spPr>
        <p:txBody>
          <a:bodyPr>
            <a:normAutofit/>
          </a:bodyPr>
          <a:lstStyle/>
          <a:p>
            <a:pPr algn="just"/>
            <a:r>
              <a:rPr lang="tr-TR" sz="2400" dirty="0"/>
              <a:t>Asenkron dört bitlik geri sayıcının çalışma prensibi üç bitlik geri sayıcının çalışma esası ile aynıdır. Tek farkı bir </a:t>
            </a:r>
            <a:r>
              <a:rPr lang="tr-TR" sz="2400" dirty="0" err="1"/>
              <a:t>flip-flop</a:t>
            </a:r>
            <a:r>
              <a:rPr lang="tr-TR" sz="2400" dirty="0"/>
              <a:t> daha eklenmiş olmasıdır. Bundan dolayı 2</a:t>
            </a:r>
            <a:r>
              <a:rPr lang="tr-TR" sz="2400" baseline="30000" dirty="0"/>
              <a:t>3</a:t>
            </a:r>
            <a:r>
              <a:rPr lang="tr-TR" sz="2400" dirty="0"/>
              <a:t> ’den değil de 2 </a:t>
            </a:r>
            <a:r>
              <a:rPr lang="tr-TR" sz="2400" baseline="30000" dirty="0"/>
              <a:t>4</a:t>
            </a:r>
            <a:r>
              <a:rPr lang="tr-TR" sz="2400" dirty="0"/>
              <a:t>’den geri sayabilmektedir. Başlangıç sayısı ikilik düzende 7 yerine 15’ten başlar. </a:t>
            </a:r>
          </a:p>
        </p:txBody>
      </p:sp>
      <p:sp>
        <p:nvSpPr>
          <p:cNvPr id="4" name="Dikdörtgen 3">
            <a:extLst>
              <a:ext uri="{FF2B5EF4-FFF2-40B4-BE49-F238E27FC236}">
                <a16:creationId xmlns:a16="http://schemas.microsoft.com/office/drawing/2014/main" id="{689F756C-FC02-40ED-86DA-F3FA9500C0FA}"/>
              </a:ext>
            </a:extLst>
          </p:cNvPr>
          <p:cNvSpPr/>
          <p:nvPr/>
        </p:nvSpPr>
        <p:spPr>
          <a:xfrm>
            <a:off x="1097280" y="1774202"/>
            <a:ext cx="247375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Dört Bitlik Sayıcı</a:t>
            </a:r>
          </a:p>
        </p:txBody>
      </p:sp>
      <p:pic>
        <p:nvPicPr>
          <p:cNvPr id="5" name="Resim 4">
            <a:extLst>
              <a:ext uri="{FF2B5EF4-FFF2-40B4-BE49-F238E27FC236}">
                <a16:creationId xmlns:a16="http://schemas.microsoft.com/office/drawing/2014/main" id="{1A9A2728-3A0E-473D-9671-8D164B357751}"/>
              </a:ext>
            </a:extLst>
          </p:cNvPr>
          <p:cNvPicPr>
            <a:picLocks noChangeAspect="1"/>
          </p:cNvPicPr>
          <p:nvPr/>
        </p:nvPicPr>
        <p:blipFill>
          <a:blip r:embed="rId2"/>
          <a:stretch>
            <a:fillRect/>
          </a:stretch>
        </p:blipFill>
        <p:spPr>
          <a:xfrm>
            <a:off x="4622737" y="2235867"/>
            <a:ext cx="6698887" cy="3414336"/>
          </a:xfrm>
          <a:prstGeom prst="rect">
            <a:avLst/>
          </a:prstGeom>
        </p:spPr>
      </p:pic>
      <p:sp>
        <p:nvSpPr>
          <p:cNvPr id="6" name="Dikdörtgen 5">
            <a:extLst>
              <a:ext uri="{FF2B5EF4-FFF2-40B4-BE49-F238E27FC236}">
                <a16:creationId xmlns:a16="http://schemas.microsoft.com/office/drawing/2014/main" id="{E3AD39FF-190D-4F0C-8BBF-68F633D26B8C}"/>
              </a:ext>
            </a:extLst>
          </p:cNvPr>
          <p:cNvSpPr/>
          <p:nvPr/>
        </p:nvSpPr>
        <p:spPr>
          <a:xfrm>
            <a:off x="6558100" y="5779378"/>
            <a:ext cx="3196131" cy="369332"/>
          </a:xfrm>
          <a:prstGeom prst="rect">
            <a:avLst/>
          </a:prstGeom>
        </p:spPr>
        <p:txBody>
          <a:bodyPr wrap="none">
            <a:spAutoFit/>
          </a:bodyPr>
          <a:lstStyle/>
          <a:p>
            <a:r>
              <a:rPr lang="tr-TR" b="1" dirty="0">
                <a:solidFill>
                  <a:srgbClr val="FF0000"/>
                </a:solidFill>
              </a:rPr>
              <a:t>Asenkron dört bitlik aşağı sayıcı</a:t>
            </a:r>
          </a:p>
        </p:txBody>
      </p:sp>
    </p:spTree>
    <p:extLst>
      <p:ext uri="{BB962C8B-B14F-4D97-AF65-F5344CB8AC3E}">
        <p14:creationId xmlns:p14="http://schemas.microsoft.com/office/powerpoint/2010/main" val="799387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1CA1B837-8128-4B19-8CFD-12FCFA4B2B10}"/>
              </a:ext>
            </a:extLst>
          </p:cNvPr>
          <p:cNvPicPr>
            <a:picLocks noChangeAspect="1"/>
          </p:cNvPicPr>
          <p:nvPr/>
        </p:nvPicPr>
        <p:blipFill>
          <a:blip r:embed="rId2"/>
          <a:stretch>
            <a:fillRect/>
          </a:stretch>
        </p:blipFill>
        <p:spPr>
          <a:xfrm>
            <a:off x="651869" y="838737"/>
            <a:ext cx="7051358" cy="3771900"/>
          </a:xfrm>
          <a:prstGeom prst="rect">
            <a:avLst/>
          </a:prstGeom>
        </p:spPr>
      </p:pic>
      <p:pic>
        <p:nvPicPr>
          <p:cNvPr id="5" name="Resim 4">
            <a:extLst>
              <a:ext uri="{FF2B5EF4-FFF2-40B4-BE49-F238E27FC236}">
                <a16:creationId xmlns:a16="http://schemas.microsoft.com/office/drawing/2014/main" id="{CA7EFB6B-8DCA-41BA-AB48-EBBF0A43E444}"/>
              </a:ext>
            </a:extLst>
          </p:cNvPr>
          <p:cNvPicPr>
            <a:picLocks noChangeAspect="1"/>
          </p:cNvPicPr>
          <p:nvPr/>
        </p:nvPicPr>
        <p:blipFill rotWithShape="1">
          <a:blip r:embed="rId3"/>
          <a:srcRect b="2574"/>
          <a:stretch/>
        </p:blipFill>
        <p:spPr>
          <a:xfrm>
            <a:off x="7703227" y="0"/>
            <a:ext cx="3488514" cy="5937161"/>
          </a:xfrm>
          <a:prstGeom prst="rect">
            <a:avLst/>
          </a:prstGeom>
        </p:spPr>
      </p:pic>
      <p:sp>
        <p:nvSpPr>
          <p:cNvPr id="6" name="Dikdörtgen 5">
            <a:extLst>
              <a:ext uri="{FF2B5EF4-FFF2-40B4-BE49-F238E27FC236}">
                <a16:creationId xmlns:a16="http://schemas.microsoft.com/office/drawing/2014/main" id="{36DB9D43-F7B6-4692-B72E-2EF885B57068}"/>
              </a:ext>
            </a:extLst>
          </p:cNvPr>
          <p:cNvSpPr/>
          <p:nvPr/>
        </p:nvSpPr>
        <p:spPr>
          <a:xfrm>
            <a:off x="1063106" y="4673734"/>
            <a:ext cx="6228885" cy="400110"/>
          </a:xfrm>
          <a:prstGeom prst="rect">
            <a:avLst/>
          </a:prstGeom>
        </p:spPr>
        <p:txBody>
          <a:bodyPr wrap="none">
            <a:spAutoFit/>
          </a:bodyPr>
          <a:lstStyle/>
          <a:p>
            <a:r>
              <a:rPr lang="tr-TR" sz="2000" b="1" dirty="0">
                <a:solidFill>
                  <a:srgbClr val="FF0000"/>
                </a:solidFill>
              </a:rPr>
              <a:t>Dört bitlik asenkron aşağı sayıcı devresi zaman diyagramı</a:t>
            </a:r>
          </a:p>
        </p:txBody>
      </p:sp>
      <p:sp>
        <p:nvSpPr>
          <p:cNvPr id="7" name="Dikdörtgen 6">
            <a:extLst>
              <a:ext uri="{FF2B5EF4-FFF2-40B4-BE49-F238E27FC236}">
                <a16:creationId xmlns:a16="http://schemas.microsoft.com/office/drawing/2014/main" id="{460F5020-7B72-4A81-932F-0A047F5260B6}"/>
              </a:ext>
            </a:extLst>
          </p:cNvPr>
          <p:cNvSpPr/>
          <p:nvPr/>
        </p:nvSpPr>
        <p:spPr>
          <a:xfrm>
            <a:off x="5867975" y="5937161"/>
            <a:ext cx="6221575" cy="400110"/>
          </a:xfrm>
          <a:prstGeom prst="rect">
            <a:avLst/>
          </a:prstGeom>
        </p:spPr>
        <p:txBody>
          <a:bodyPr wrap="none">
            <a:spAutoFit/>
          </a:bodyPr>
          <a:lstStyle/>
          <a:p>
            <a:r>
              <a:rPr lang="tr-TR" sz="2000" b="1" dirty="0">
                <a:solidFill>
                  <a:srgbClr val="FF0000"/>
                </a:solidFill>
              </a:rPr>
              <a:t>Dört bitlik asenkron aşağı sayıcı devresi doğruluk tablosu</a:t>
            </a:r>
          </a:p>
        </p:txBody>
      </p:sp>
    </p:spTree>
    <p:extLst>
      <p:ext uri="{BB962C8B-B14F-4D97-AF65-F5344CB8AC3E}">
        <p14:creationId xmlns:p14="http://schemas.microsoft.com/office/powerpoint/2010/main" val="27473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p>
        </p:txBody>
      </p:sp>
      <p:sp>
        <p:nvSpPr>
          <p:cNvPr id="8" name="İçerik Yer Tutucusu 2"/>
          <p:cNvSpPr txBox="1">
            <a:spLocks/>
          </p:cNvSpPr>
          <p:nvPr/>
        </p:nvSpPr>
        <p:spPr>
          <a:xfrm>
            <a:off x="1264705" y="2536667"/>
            <a:ext cx="4118664" cy="2949733"/>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tr-TR" sz="2400" b="1" dirty="0">
                <a:solidFill>
                  <a:srgbClr val="FF0000"/>
                </a:solidFill>
              </a:rPr>
              <a:t>Sayıcılar</a:t>
            </a:r>
          </a:p>
          <a:p>
            <a:pPr>
              <a:buFont typeface="Arial" panose="020B0604020202020204" pitchFamily="34" charset="0"/>
              <a:buChar char="•"/>
            </a:pPr>
            <a:r>
              <a:rPr lang="tr-TR" sz="2400" dirty="0">
                <a:latin typeface="+mn-lt"/>
                <a:cs typeface="+mn-cs"/>
              </a:rPr>
              <a:t> Sayıcıların Özellikleri</a:t>
            </a:r>
          </a:p>
          <a:p>
            <a:pPr>
              <a:buFont typeface="Arial" panose="020B0604020202020204" pitchFamily="34" charset="0"/>
              <a:buChar char="•"/>
            </a:pPr>
            <a:r>
              <a:rPr lang="tr-TR" sz="2400" dirty="0">
                <a:latin typeface="+mn-lt"/>
                <a:cs typeface="+mn-cs"/>
              </a:rPr>
              <a:t> Sayıcı Çeşitleri</a:t>
            </a:r>
          </a:p>
          <a:p>
            <a:pPr marL="0" indent="0">
              <a:buNone/>
            </a:pPr>
            <a:endParaRPr lang="tr-TR" dirty="0"/>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3C7ED7-9F87-47BD-80FB-D74E8A06FCE6}"/>
              </a:ext>
            </a:extLst>
          </p:cNvPr>
          <p:cNvSpPr>
            <a:spLocks noGrp="1"/>
          </p:cNvSpPr>
          <p:nvPr>
            <p:ph type="title"/>
          </p:nvPr>
        </p:nvSpPr>
        <p:spPr/>
        <p:txBody>
          <a:bodyPr/>
          <a:lstStyle/>
          <a:p>
            <a:r>
              <a:rPr lang="tr-TR" dirty="0"/>
              <a:t>Senkron Sayıcılar </a:t>
            </a:r>
          </a:p>
        </p:txBody>
      </p:sp>
      <p:sp>
        <p:nvSpPr>
          <p:cNvPr id="3" name="İçerik Yer Tutucusu 2">
            <a:extLst>
              <a:ext uri="{FF2B5EF4-FFF2-40B4-BE49-F238E27FC236}">
                <a16:creationId xmlns:a16="http://schemas.microsoft.com/office/drawing/2014/main" id="{40931ECE-F1A8-47C5-804A-C669EF8B3D7B}"/>
              </a:ext>
            </a:extLst>
          </p:cNvPr>
          <p:cNvSpPr>
            <a:spLocks noGrp="1"/>
          </p:cNvSpPr>
          <p:nvPr>
            <p:ph idx="1"/>
          </p:nvPr>
        </p:nvSpPr>
        <p:spPr>
          <a:xfrm>
            <a:off x="1007128" y="2669982"/>
            <a:ext cx="10058400" cy="2365658"/>
          </a:xfrm>
        </p:spPr>
        <p:txBody>
          <a:bodyPr>
            <a:normAutofit/>
          </a:bodyPr>
          <a:lstStyle/>
          <a:p>
            <a:pPr>
              <a:buFont typeface="Arial" panose="020B0604020202020204" pitchFamily="34" charset="0"/>
              <a:buChar char="•"/>
            </a:pPr>
            <a:r>
              <a:rPr lang="tr-TR" sz="2400" dirty="0"/>
              <a:t> Senkron sayıcılarda asenkron sayıcılardan farklı olarak saat sinyali sadece ilk </a:t>
            </a:r>
            <a:r>
              <a:rPr lang="tr-TR" sz="2400" dirty="0" err="1"/>
              <a:t>flip</a:t>
            </a:r>
            <a:r>
              <a:rPr lang="tr-TR" sz="2400" dirty="0"/>
              <a:t>- </a:t>
            </a:r>
            <a:r>
              <a:rPr lang="tr-TR" sz="2400" dirty="0" err="1"/>
              <a:t>flopa</a:t>
            </a:r>
            <a:r>
              <a:rPr lang="tr-TR" sz="2400" dirty="0"/>
              <a:t> değil tüm </a:t>
            </a:r>
            <a:r>
              <a:rPr lang="tr-TR" sz="2400" dirty="0" err="1"/>
              <a:t>flip</a:t>
            </a:r>
            <a:r>
              <a:rPr lang="tr-TR" sz="2400" dirty="0"/>
              <a:t> - </a:t>
            </a:r>
            <a:r>
              <a:rPr lang="tr-TR" sz="2400" dirty="0" err="1"/>
              <a:t>floplara</a:t>
            </a:r>
            <a:r>
              <a:rPr lang="tr-TR" sz="2400" dirty="0"/>
              <a:t> aynı anda uygulanır. </a:t>
            </a:r>
          </a:p>
          <a:p>
            <a:pPr>
              <a:buFont typeface="Arial" panose="020B0604020202020204" pitchFamily="34" charset="0"/>
              <a:buChar char="•"/>
            </a:pPr>
            <a:r>
              <a:rPr lang="tr-TR" sz="2400" dirty="0"/>
              <a:t> Sistemdeki tüm </a:t>
            </a:r>
            <a:r>
              <a:rPr lang="tr-TR" sz="2400" dirty="0" err="1"/>
              <a:t>flip</a:t>
            </a:r>
            <a:r>
              <a:rPr lang="tr-TR" sz="2400" dirty="0"/>
              <a:t> - </a:t>
            </a:r>
            <a:r>
              <a:rPr lang="tr-TR" sz="2400" dirty="0" err="1"/>
              <a:t>floplar</a:t>
            </a:r>
            <a:r>
              <a:rPr lang="tr-TR" sz="2400" dirty="0"/>
              <a:t> aynı anda girişlerindeki sinyalleri işlerler. Bundan dolayı zaman gecikmesi oluşmaz ve hassas olarak zaman ölçülebilir. </a:t>
            </a:r>
          </a:p>
          <a:p>
            <a:pPr>
              <a:buFont typeface="Arial" panose="020B0604020202020204" pitchFamily="34" charset="0"/>
              <a:buChar char="•"/>
            </a:pPr>
            <a:r>
              <a:rPr lang="tr-TR" sz="2400" dirty="0"/>
              <a:t> Senkron sayıcılarda </a:t>
            </a:r>
            <a:r>
              <a:rPr lang="tr-TR" sz="2400" dirty="0" err="1"/>
              <a:t>flip</a:t>
            </a:r>
            <a:r>
              <a:rPr lang="tr-TR" sz="2400" dirty="0"/>
              <a:t> </a:t>
            </a:r>
            <a:r>
              <a:rPr lang="tr-TR" sz="2400" dirty="0" err="1"/>
              <a:t>floplara</a:t>
            </a:r>
            <a:r>
              <a:rPr lang="tr-TR" sz="2400" dirty="0"/>
              <a:t> ek olarak kapılarda kullanır. </a:t>
            </a:r>
          </a:p>
        </p:txBody>
      </p:sp>
    </p:spTree>
    <p:extLst>
      <p:ext uri="{BB962C8B-B14F-4D97-AF65-F5344CB8AC3E}">
        <p14:creationId xmlns:p14="http://schemas.microsoft.com/office/powerpoint/2010/main" val="730134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97C098-DE38-4D59-9CF8-F0DBB3FEE26C}"/>
              </a:ext>
            </a:extLst>
          </p:cNvPr>
          <p:cNvSpPr>
            <a:spLocks noGrp="1"/>
          </p:cNvSpPr>
          <p:nvPr>
            <p:ph type="title"/>
          </p:nvPr>
        </p:nvSpPr>
        <p:spPr/>
        <p:txBody>
          <a:bodyPr/>
          <a:lstStyle/>
          <a:p>
            <a:r>
              <a:rPr lang="tr-TR" dirty="0"/>
              <a:t>Senkron Yukarı Sayıcılar </a:t>
            </a:r>
          </a:p>
        </p:txBody>
      </p:sp>
      <p:sp>
        <p:nvSpPr>
          <p:cNvPr id="3" name="İçerik Yer Tutucusu 2">
            <a:extLst>
              <a:ext uri="{FF2B5EF4-FFF2-40B4-BE49-F238E27FC236}">
                <a16:creationId xmlns:a16="http://schemas.microsoft.com/office/drawing/2014/main" id="{A9B62ED3-DFAF-46A2-BB97-6EA099E32C8E}"/>
              </a:ext>
            </a:extLst>
          </p:cNvPr>
          <p:cNvSpPr>
            <a:spLocks noGrp="1"/>
          </p:cNvSpPr>
          <p:nvPr>
            <p:ph idx="1"/>
          </p:nvPr>
        </p:nvSpPr>
        <p:spPr>
          <a:xfrm>
            <a:off x="994249" y="2316691"/>
            <a:ext cx="10058400" cy="4023360"/>
          </a:xfrm>
        </p:spPr>
        <p:txBody>
          <a:bodyPr>
            <a:normAutofit/>
          </a:bodyPr>
          <a:lstStyle/>
          <a:p>
            <a:pPr algn="just"/>
            <a:r>
              <a:rPr lang="tr-TR" sz="2200" dirty="0"/>
              <a:t>Üç bitlik senkron yukarı sayıcı 000’dan başlayıp 111’e kadar sayma işlemi yapar. FF3’e +5 V uygulanmış durumda. Bundan dolayı her saat sinyali ile A çıkışı konum değiştirecektir. Burada A en küçük basamak C ise en büyük basamaktır. İlk saat sinyali ile birlikte FF3’ün Q çıkışı konum değiştirerek A çıkışı 0 iken 1 olur. Bu çıkış aynı zamanda FF2’nin J ve K girişlerine uygulanır. Bu FF2’nin ikinci saat sinyali ile 0 iken 1 olmasını sağlarken aynı zamanda A çıkışının da 0 olmasını sağlar. Üçüncü saat sinyali ile A çıkışı tekrar 1 olur fakat FF2’nin girişlerinde üçüncü saat sinyalinden önce 0 bilgisi olduğu için konum değiştirmez 1 olarak kalmaya devam eder. Üçüncü saat sinyali sonunda A çıkışı ve B çıkışı 1 olduğundan devredeki AND kapısının çıkışı 1 olur ve bu durum FF1’in girişlerine uygulanır. Dördüncü saat sinyali ile C çıkışı 1 olurken B ve A çıkışları 0 olurlar. Bundan sonraki üç saat sinyallinde ise ilk üç durum tekrarlanır ve A, B ve C çıkıları 1 olur. Bir sonraki saat sinyali ile üçü de 0 durumunu alır ve bu şekilde sayma işlemi devam eder. </a:t>
            </a:r>
          </a:p>
        </p:txBody>
      </p:sp>
      <p:sp>
        <p:nvSpPr>
          <p:cNvPr id="5" name="Dikdörtgen 4">
            <a:extLst>
              <a:ext uri="{FF2B5EF4-FFF2-40B4-BE49-F238E27FC236}">
                <a16:creationId xmlns:a16="http://schemas.microsoft.com/office/drawing/2014/main" id="{A68BED4D-7D8F-4474-9E68-0F9C88E9A1F5}"/>
              </a:ext>
            </a:extLst>
          </p:cNvPr>
          <p:cNvSpPr/>
          <p:nvPr/>
        </p:nvSpPr>
        <p:spPr>
          <a:xfrm>
            <a:off x="1097280" y="1796193"/>
            <a:ext cx="221727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Üç Bitlik Sayıcı</a:t>
            </a:r>
          </a:p>
        </p:txBody>
      </p:sp>
    </p:spTree>
    <p:extLst>
      <p:ext uri="{BB962C8B-B14F-4D97-AF65-F5344CB8AC3E}">
        <p14:creationId xmlns:p14="http://schemas.microsoft.com/office/powerpoint/2010/main" val="714301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79422B80-7D48-44E5-B1D7-F9D85A48906F}"/>
              </a:ext>
            </a:extLst>
          </p:cNvPr>
          <p:cNvPicPr>
            <a:picLocks noChangeAspect="1"/>
          </p:cNvPicPr>
          <p:nvPr/>
        </p:nvPicPr>
        <p:blipFill>
          <a:blip r:embed="rId2"/>
          <a:stretch>
            <a:fillRect/>
          </a:stretch>
        </p:blipFill>
        <p:spPr>
          <a:xfrm>
            <a:off x="1043189" y="320066"/>
            <a:ext cx="10148552" cy="5409580"/>
          </a:xfrm>
          <a:prstGeom prst="rect">
            <a:avLst/>
          </a:prstGeom>
        </p:spPr>
      </p:pic>
      <p:sp>
        <p:nvSpPr>
          <p:cNvPr id="5" name="Dikdörtgen 4">
            <a:extLst>
              <a:ext uri="{FF2B5EF4-FFF2-40B4-BE49-F238E27FC236}">
                <a16:creationId xmlns:a16="http://schemas.microsoft.com/office/drawing/2014/main" id="{22EBAE86-047A-4B87-B571-813F8D909DF8}"/>
              </a:ext>
            </a:extLst>
          </p:cNvPr>
          <p:cNvSpPr/>
          <p:nvPr/>
        </p:nvSpPr>
        <p:spPr>
          <a:xfrm>
            <a:off x="4262694" y="5544980"/>
            <a:ext cx="4210768" cy="400110"/>
          </a:xfrm>
          <a:prstGeom prst="rect">
            <a:avLst/>
          </a:prstGeom>
        </p:spPr>
        <p:txBody>
          <a:bodyPr wrap="none">
            <a:spAutoFit/>
          </a:bodyPr>
          <a:lstStyle/>
          <a:p>
            <a:r>
              <a:rPr lang="tr-TR" sz="2000" b="1" dirty="0">
                <a:solidFill>
                  <a:srgbClr val="FF0000"/>
                </a:solidFill>
              </a:rPr>
              <a:t>Üç bitlik senkron yukarı sayıcı devresi </a:t>
            </a:r>
          </a:p>
        </p:txBody>
      </p:sp>
    </p:spTree>
    <p:extLst>
      <p:ext uri="{BB962C8B-B14F-4D97-AF65-F5344CB8AC3E}">
        <p14:creationId xmlns:p14="http://schemas.microsoft.com/office/powerpoint/2010/main" val="244884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98D92AA5-5A5B-4DC8-901C-6D690E49016E}"/>
              </a:ext>
            </a:extLst>
          </p:cNvPr>
          <p:cNvPicPr>
            <a:picLocks noChangeAspect="1"/>
          </p:cNvPicPr>
          <p:nvPr/>
        </p:nvPicPr>
        <p:blipFill>
          <a:blip r:embed="rId2"/>
          <a:stretch>
            <a:fillRect/>
          </a:stretch>
        </p:blipFill>
        <p:spPr>
          <a:xfrm>
            <a:off x="1043189" y="804448"/>
            <a:ext cx="5941988" cy="4385483"/>
          </a:xfrm>
          <a:prstGeom prst="rect">
            <a:avLst/>
          </a:prstGeom>
        </p:spPr>
      </p:pic>
      <p:pic>
        <p:nvPicPr>
          <p:cNvPr id="5" name="Resim 4">
            <a:extLst>
              <a:ext uri="{FF2B5EF4-FFF2-40B4-BE49-F238E27FC236}">
                <a16:creationId xmlns:a16="http://schemas.microsoft.com/office/drawing/2014/main" id="{41970C35-0C5C-48F9-998F-1D043989A982}"/>
              </a:ext>
            </a:extLst>
          </p:cNvPr>
          <p:cNvPicPr>
            <a:picLocks noChangeAspect="1"/>
          </p:cNvPicPr>
          <p:nvPr/>
        </p:nvPicPr>
        <p:blipFill>
          <a:blip r:embed="rId3"/>
          <a:stretch>
            <a:fillRect/>
          </a:stretch>
        </p:blipFill>
        <p:spPr>
          <a:xfrm>
            <a:off x="6985177" y="693896"/>
            <a:ext cx="4283837" cy="4969251"/>
          </a:xfrm>
          <a:prstGeom prst="rect">
            <a:avLst/>
          </a:prstGeom>
        </p:spPr>
      </p:pic>
      <p:sp>
        <p:nvSpPr>
          <p:cNvPr id="6" name="Dikdörtgen 5">
            <a:extLst>
              <a:ext uri="{FF2B5EF4-FFF2-40B4-BE49-F238E27FC236}">
                <a16:creationId xmlns:a16="http://schemas.microsoft.com/office/drawing/2014/main" id="{5C24774B-899F-4D59-A9F3-70582DD5C71D}"/>
              </a:ext>
            </a:extLst>
          </p:cNvPr>
          <p:cNvSpPr/>
          <p:nvPr/>
        </p:nvSpPr>
        <p:spPr>
          <a:xfrm>
            <a:off x="1725480" y="5005265"/>
            <a:ext cx="4684488" cy="369332"/>
          </a:xfrm>
          <a:prstGeom prst="rect">
            <a:avLst/>
          </a:prstGeom>
        </p:spPr>
        <p:txBody>
          <a:bodyPr wrap="none">
            <a:spAutoFit/>
          </a:bodyPr>
          <a:lstStyle/>
          <a:p>
            <a:r>
              <a:rPr lang="tr-TR" b="1" dirty="0">
                <a:solidFill>
                  <a:srgbClr val="FF0000"/>
                </a:solidFill>
              </a:rPr>
              <a:t>Üç bitlik senkron yukarı sayıcının zaman grafiği </a:t>
            </a:r>
          </a:p>
        </p:txBody>
      </p:sp>
      <p:sp>
        <p:nvSpPr>
          <p:cNvPr id="7" name="Dikdörtgen 6">
            <a:extLst>
              <a:ext uri="{FF2B5EF4-FFF2-40B4-BE49-F238E27FC236}">
                <a16:creationId xmlns:a16="http://schemas.microsoft.com/office/drawing/2014/main" id="{18E1D9ED-E5FF-4382-8ECB-892BDC801999}"/>
              </a:ext>
            </a:extLst>
          </p:cNvPr>
          <p:cNvSpPr/>
          <p:nvPr/>
        </p:nvSpPr>
        <p:spPr>
          <a:xfrm>
            <a:off x="6783875" y="5715089"/>
            <a:ext cx="4592091" cy="369332"/>
          </a:xfrm>
          <a:prstGeom prst="rect">
            <a:avLst/>
          </a:prstGeom>
        </p:spPr>
        <p:txBody>
          <a:bodyPr wrap="none">
            <a:spAutoFit/>
          </a:bodyPr>
          <a:lstStyle/>
          <a:p>
            <a:r>
              <a:rPr lang="tr-TR" b="1" dirty="0">
                <a:solidFill>
                  <a:srgbClr val="FF0000"/>
                </a:solidFill>
              </a:rPr>
              <a:t>3 bitlik senkron yukarı sayıcı doğruluk tablosu </a:t>
            </a:r>
          </a:p>
        </p:txBody>
      </p:sp>
    </p:spTree>
    <p:extLst>
      <p:ext uri="{BB962C8B-B14F-4D97-AF65-F5344CB8AC3E}">
        <p14:creationId xmlns:p14="http://schemas.microsoft.com/office/powerpoint/2010/main" val="2009447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4517B1-A525-4122-92EC-A89FC1420AE9}"/>
              </a:ext>
            </a:extLst>
          </p:cNvPr>
          <p:cNvSpPr>
            <a:spLocks noGrp="1"/>
          </p:cNvSpPr>
          <p:nvPr>
            <p:ph type="title"/>
          </p:nvPr>
        </p:nvSpPr>
        <p:spPr/>
        <p:txBody>
          <a:bodyPr/>
          <a:lstStyle/>
          <a:p>
            <a:r>
              <a:rPr lang="tr-TR" dirty="0"/>
              <a:t>Senkron Yukarı Sayıcılar </a:t>
            </a:r>
          </a:p>
        </p:txBody>
      </p:sp>
      <p:sp>
        <p:nvSpPr>
          <p:cNvPr id="3" name="İçerik Yer Tutucusu 2">
            <a:extLst>
              <a:ext uri="{FF2B5EF4-FFF2-40B4-BE49-F238E27FC236}">
                <a16:creationId xmlns:a16="http://schemas.microsoft.com/office/drawing/2014/main" id="{BF40F8D1-BB33-4B39-AEBC-8829B8054AA9}"/>
              </a:ext>
            </a:extLst>
          </p:cNvPr>
          <p:cNvSpPr>
            <a:spLocks noGrp="1"/>
          </p:cNvSpPr>
          <p:nvPr>
            <p:ph idx="1"/>
          </p:nvPr>
        </p:nvSpPr>
        <p:spPr>
          <a:xfrm>
            <a:off x="1097280" y="2272709"/>
            <a:ext cx="4105785" cy="4023360"/>
          </a:xfrm>
        </p:spPr>
        <p:txBody>
          <a:bodyPr/>
          <a:lstStyle/>
          <a:p>
            <a:r>
              <a:rPr lang="tr-TR" dirty="0"/>
              <a:t>Dört bitlik senkron sayıcı 0000’dan başlayıp 1111’e kadar sayma işlemi yapar. Çalışma prensibi üç bitlik senkron sayıcıya benzer. Üç bitlik senkron sayıcıda en büyük basamağı 1 durumuna getirmek için ondan önceki iki basamağın 1 olması gerekiyordu. Bu durum da bir AND kapısı ile sağlanmıştı. Dört bitlik sayıcıda gene aynı esas üzerine kurulurdur. En büyük basamağın 1 olması için ilk üç basamağın 1 olması gerekir. Bu da üç bitlik sayıcıya bir AND kapısı ve bir </a:t>
            </a:r>
            <a:r>
              <a:rPr lang="tr-TR" dirty="0" err="1"/>
              <a:t>flip</a:t>
            </a:r>
            <a:r>
              <a:rPr lang="tr-TR" dirty="0"/>
              <a:t> </a:t>
            </a:r>
            <a:r>
              <a:rPr lang="tr-TR" dirty="0" err="1"/>
              <a:t>flop</a:t>
            </a:r>
            <a:r>
              <a:rPr lang="tr-TR" dirty="0"/>
              <a:t> eklenerek sağlanabilir. </a:t>
            </a:r>
          </a:p>
        </p:txBody>
      </p:sp>
      <p:sp>
        <p:nvSpPr>
          <p:cNvPr id="4" name="Dikdörtgen 3">
            <a:extLst>
              <a:ext uri="{FF2B5EF4-FFF2-40B4-BE49-F238E27FC236}">
                <a16:creationId xmlns:a16="http://schemas.microsoft.com/office/drawing/2014/main" id="{E6760187-C72F-4FA2-90D3-30A5BE2742E7}"/>
              </a:ext>
            </a:extLst>
          </p:cNvPr>
          <p:cNvSpPr/>
          <p:nvPr/>
        </p:nvSpPr>
        <p:spPr>
          <a:xfrm>
            <a:off x="1097280" y="1774202"/>
            <a:ext cx="247375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Dört Bitlik Sayıcı</a:t>
            </a:r>
          </a:p>
        </p:txBody>
      </p:sp>
      <p:pic>
        <p:nvPicPr>
          <p:cNvPr id="5" name="Resim 4">
            <a:extLst>
              <a:ext uri="{FF2B5EF4-FFF2-40B4-BE49-F238E27FC236}">
                <a16:creationId xmlns:a16="http://schemas.microsoft.com/office/drawing/2014/main" id="{53423E10-8821-4270-96CB-5089A9BFA90A}"/>
              </a:ext>
            </a:extLst>
          </p:cNvPr>
          <p:cNvPicPr>
            <a:picLocks noChangeAspect="1"/>
          </p:cNvPicPr>
          <p:nvPr/>
        </p:nvPicPr>
        <p:blipFill>
          <a:blip r:embed="rId2"/>
          <a:stretch>
            <a:fillRect/>
          </a:stretch>
        </p:blipFill>
        <p:spPr>
          <a:xfrm>
            <a:off x="5203065" y="2272709"/>
            <a:ext cx="6496050" cy="3171825"/>
          </a:xfrm>
          <a:prstGeom prst="rect">
            <a:avLst/>
          </a:prstGeom>
        </p:spPr>
      </p:pic>
    </p:spTree>
    <p:extLst>
      <p:ext uri="{BB962C8B-B14F-4D97-AF65-F5344CB8AC3E}">
        <p14:creationId xmlns:p14="http://schemas.microsoft.com/office/powerpoint/2010/main" val="3297257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14B91503-2A7D-41E5-91FF-DC29F96364C4}"/>
              </a:ext>
            </a:extLst>
          </p:cNvPr>
          <p:cNvPicPr>
            <a:picLocks noChangeAspect="1"/>
          </p:cNvPicPr>
          <p:nvPr/>
        </p:nvPicPr>
        <p:blipFill>
          <a:blip r:embed="rId2"/>
          <a:stretch>
            <a:fillRect/>
          </a:stretch>
        </p:blipFill>
        <p:spPr>
          <a:xfrm>
            <a:off x="618186" y="944987"/>
            <a:ext cx="7450149" cy="4489898"/>
          </a:xfrm>
          <a:prstGeom prst="rect">
            <a:avLst/>
          </a:prstGeom>
        </p:spPr>
      </p:pic>
      <p:pic>
        <p:nvPicPr>
          <p:cNvPr id="5" name="Resim 4">
            <a:extLst>
              <a:ext uri="{FF2B5EF4-FFF2-40B4-BE49-F238E27FC236}">
                <a16:creationId xmlns:a16="http://schemas.microsoft.com/office/drawing/2014/main" id="{DEF03948-6290-437A-8742-70BBAC241802}"/>
              </a:ext>
            </a:extLst>
          </p:cNvPr>
          <p:cNvPicPr>
            <a:picLocks noChangeAspect="1"/>
          </p:cNvPicPr>
          <p:nvPr/>
        </p:nvPicPr>
        <p:blipFill>
          <a:blip r:embed="rId3"/>
          <a:stretch>
            <a:fillRect/>
          </a:stretch>
        </p:blipFill>
        <p:spPr>
          <a:xfrm>
            <a:off x="8068335" y="434619"/>
            <a:ext cx="3123406" cy="5278814"/>
          </a:xfrm>
          <a:prstGeom prst="rect">
            <a:avLst/>
          </a:prstGeom>
        </p:spPr>
      </p:pic>
      <p:sp>
        <p:nvSpPr>
          <p:cNvPr id="6" name="Dikdörtgen 5">
            <a:extLst>
              <a:ext uri="{FF2B5EF4-FFF2-40B4-BE49-F238E27FC236}">
                <a16:creationId xmlns:a16="http://schemas.microsoft.com/office/drawing/2014/main" id="{A4F80C05-9305-4E07-9AA8-0E8E9276BD4E}"/>
              </a:ext>
            </a:extLst>
          </p:cNvPr>
          <p:cNvSpPr/>
          <p:nvPr/>
        </p:nvSpPr>
        <p:spPr>
          <a:xfrm>
            <a:off x="6908677" y="5854469"/>
            <a:ext cx="4853380" cy="369332"/>
          </a:xfrm>
          <a:prstGeom prst="rect">
            <a:avLst/>
          </a:prstGeom>
        </p:spPr>
        <p:txBody>
          <a:bodyPr wrap="none">
            <a:spAutoFit/>
          </a:bodyPr>
          <a:lstStyle/>
          <a:p>
            <a:r>
              <a:rPr lang="tr-TR" b="1" dirty="0">
                <a:solidFill>
                  <a:srgbClr val="FF0000"/>
                </a:solidFill>
              </a:rPr>
              <a:t>Dört bitlik senkron yukarı sayıcı doğruluk tablosu</a:t>
            </a:r>
          </a:p>
        </p:txBody>
      </p:sp>
      <p:sp>
        <p:nvSpPr>
          <p:cNvPr id="7" name="Dikdörtgen 6">
            <a:extLst>
              <a:ext uri="{FF2B5EF4-FFF2-40B4-BE49-F238E27FC236}">
                <a16:creationId xmlns:a16="http://schemas.microsoft.com/office/drawing/2014/main" id="{DC1F1AB0-DC0D-43EF-8A36-212AEF09E92F}"/>
              </a:ext>
            </a:extLst>
          </p:cNvPr>
          <p:cNvSpPr/>
          <p:nvPr/>
        </p:nvSpPr>
        <p:spPr>
          <a:xfrm>
            <a:off x="1992841" y="5434885"/>
            <a:ext cx="4815934" cy="369332"/>
          </a:xfrm>
          <a:prstGeom prst="rect">
            <a:avLst/>
          </a:prstGeom>
        </p:spPr>
        <p:txBody>
          <a:bodyPr wrap="none">
            <a:spAutoFit/>
          </a:bodyPr>
          <a:lstStyle/>
          <a:p>
            <a:r>
              <a:rPr lang="tr-TR" b="1" dirty="0">
                <a:solidFill>
                  <a:srgbClr val="FF0000"/>
                </a:solidFill>
              </a:rPr>
              <a:t>Dört bitlik senkron yukarı sayıcının zaman grafiği</a:t>
            </a:r>
          </a:p>
        </p:txBody>
      </p:sp>
    </p:spTree>
    <p:extLst>
      <p:ext uri="{BB962C8B-B14F-4D97-AF65-F5344CB8AC3E}">
        <p14:creationId xmlns:p14="http://schemas.microsoft.com/office/powerpoint/2010/main" val="238647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764A0B-257F-4093-B0CB-F139492AE0F8}"/>
              </a:ext>
            </a:extLst>
          </p:cNvPr>
          <p:cNvSpPr>
            <a:spLocks noGrp="1"/>
          </p:cNvSpPr>
          <p:nvPr>
            <p:ph type="title"/>
          </p:nvPr>
        </p:nvSpPr>
        <p:spPr/>
        <p:txBody>
          <a:bodyPr/>
          <a:lstStyle/>
          <a:p>
            <a:r>
              <a:rPr lang="tr-TR" dirty="0"/>
              <a:t>Senkron Aşağı Sayıcılar </a:t>
            </a:r>
          </a:p>
        </p:txBody>
      </p:sp>
      <p:sp>
        <p:nvSpPr>
          <p:cNvPr id="3" name="İçerik Yer Tutucusu 2">
            <a:extLst>
              <a:ext uri="{FF2B5EF4-FFF2-40B4-BE49-F238E27FC236}">
                <a16:creationId xmlns:a16="http://schemas.microsoft.com/office/drawing/2014/main" id="{9E4B58EC-01CB-410F-AE93-A61EAE3AE112}"/>
              </a:ext>
            </a:extLst>
          </p:cNvPr>
          <p:cNvSpPr>
            <a:spLocks noGrp="1"/>
          </p:cNvSpPr>
          <p:nvPr>
            <p:ph idx="1"/>
          </p:nvPr>
        </p:nvSpPr>
        <p:spPr>
          <a:xfrm>
            <a:off x="1112735" y="2232100"/>
            <a:ext cx="10058400" cy="4023360"/>
          </a:xfrm>
        </p:spPr>
        <p:txBody>
          <a:bodyPr>
            <a:noAutofit/>
          </a:bodyPr>
          <a:lstStyle/>
          <a:p>
            <a:pPr algn="just"/>
            <a:r>
              <a:rPr lang="tr-TR" sz="2200" dirty="0"/>
              <a:t>Senkron üç bitlik aşağı sayıcı 111’başlayıp 000’a kadar sayma işlemi yapan sayıcılardır. Senkron sayıcıların çalışmasında alt basamaktan üst basamağa doğru beslemeyi Q çıkışından değil de Q' çıkışından yaparsak sayma işlemi 111’den başlayarak geriye doğru ilerler. 000’a ulaşınca tekrar 111 olur ve bu şekilde döngü devam eder. İlk saat sinyali verilmeden önce </a:t>
            </a:r>
            <a:r>
              <a:rPr lang="tr-TR" sz="2200" dirty="0" err="1"/>
              <a:t>flip</a:t>
            </a:r>
            <a:r>
              <a:rPr lang="tr-TR" sz="2200" dirty="0"/>
              <a:t> </a:t>
            </a:r>
            <a:r>
              <a:rPr lang="tr-TR" sz="2200" dirty="0" err="1"/>
              <a:t>flopların</a:t>
            </a:r>
            <a:r>
              <a:rPr lang="tr-TR" sz="2200" dirty="0"/>
              <a:t> Q çıkışı 0, Q' çıkışı 1 olduğu durumdur. Bu durumda ilk saat sinyalinden önce tüm </a:t>
            </a:r>
            <a:r>
              <a:rPr lang="tr-TR" sz="2200" dirty="0" err="1"/>
              <a:t>flip</a:t>
            </a:r>
            <a:r>
              <a:rPr lang="tr-TR" sz="2200" dirty="0"/>
              <a:t> </a:t>
            </a:r>
            <a:r>
              <a:rPr lang="tr-TR" sz="2200" dirty="0" err="1"/>
              <a:t>flopların</a:t>
            </a:r>
            <a:r>
              <a:rPr lang="tr-TR" sz="2200" dirty="0"/>
              <a:t> JK bacaklarına 1 bilgisi ulaşmış durumdadır. Yani 0 olan Q çıkışları 1 olmaya hazır halde beklemektedirler. İlk saat sinyali ile beraber tüm </a:t>
            </a:r>
            <a:r>
              <a:rPr lang="tr-TR" sz="2200" dirty="0" err="1"/>
              <a:t>flip</a:t>
            </a:r>
            <a:r>
              <a:rPr lang="tr-TR" sz="2200" dirty="0"/>
              <a:t> </a:t>
            </a:r>
            <a:r>
              <a:rPr lang="tr-TR" sz="2200" dirty="0" err="1"/>
              <a:t>flopların</a:t>
            </a:r>
            <a:r>
              <a:rPr lang="tr-TR" sz="2200" dirty="0"/>
              <a:t> Q çıkışı 1 olur. Q' çıkışları da 0 olur. Bu aşamadan sonra her saat sinyali ile FF3 konum değiştirir. Bu konum değiştirme FF2 </a:t>
            </a:r>
            <a:r>
              <a:rPr lang="tr-TR" sz="2200" dirty="0" err="1"/>
              <a:t>yi</a:t>
            </a:r>
            <a:r>
              <a:rPr lang="tr-TR" sz="2200" dirty="0"/>
              <a:t> her iki sinyalde bir, FF3’ünde her dört sinyalde bir konum değiştirmesine sebep olur. Bu değişimler sonucu 111’den başlayan sayıcı devresi 000’a ulaşıncaya kadar sayma işlemine devam eder. Bir sonraki saat sinyali ile tekrar 111 olarak sayma işlemi devam edecektir</a:t>
            </a:r>
          </a:p>
        </p:txBody>
      </p:sp>
      <p:sp>
        <p:nvSpPr>
          <p:cNvPr id="4" name="Dikdörtgen 3">
            <a:extLst>
              <a:ext uri="{FF2B5EF4-FFF2-40B4-BE49-F238E27FC236}">
                <a16:creationId xmlns:a16="http://schemas.microsoft.com/office/drawing/2014/main" id="{43CB6987-5A14-4913-B38B-14F253EBE9B4}"/>
              </a:ext>
            </a:extLst>
          </p:cNvPr>
          <p:cNvSpPr/>
          <p:nvPr/>
        </p:nvSpPr>
        <p:spPr>
          <a:xfrm>
            <a:off x="1112735" y="1770435"/>
            <a:ext cx="221727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Üç Bitlik Sayıcı</a:t>
            </a:r>
          </a:p>
        </p:txBody>
      </p:sp>
    </p:spTree>
    <p:extLst>
      <p:ext uri="{BB962C8B-B14F-4D97-AF65-F5344CB8AC3E}">
        <p14:creationId xmlns:p14="http://schemas.microsoft.com/office/powerpoint/2010/main" val="4166378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5C022F1-4412-4B95-A091-1651413F5B2C}"/>
              </a:ext>
            </a:extLst>
          </p:cNvPr>
          <p:cNvPicPr>
            <a:picLocks noChangeAspect="1"/>
          </p:cNvPicPr>
          <p:nvPr/>
        </p:nvPicPr>
        <p:blipFill>
          <a:blip r:embed="rId2"/>
          <a:stretch>
            <a:fillRect/>
          </a:stretch>
        </p:blipFill>
        <p:spPr>
          <a:xfrm>
            <a:off x="901521" y="418973"/>
            <a:ext cx="10599313" cy="5536727"/>
          </a:xfrm>
          <a:prstGeom prst="rect">
            <a:avLst/>
          </a:prstGeom>
        </p:spPr>
      </p:pic>
      <p:sp>
        <p:nvSpPr>
          <p:cNvPr id="5" name="Dikdörtgen 4">
            <a:extLst>
              <a:ext uri="{FF2B5EF4-FFF2-40B4-BE49-F238E27FC236}">
                <a16:creationId xmlns:a16="http://schemas.microsoft.com/office/drawing/2014/main" id="{57B8B2CF-9421-4BA7-A328-C405AB33B300}"/>
              </a:ext>
            </a:extLst>
          </p:cNvPr>
          <p:cNvSpPr/>
          <p:nvPr/>
        </p:nvSpPr>
        <p:spPr>
          <a:xfrm>
            <a:off x="4199584" y="5369348"/>
            <a:ext cx="4090479" cy="400110"/>
          </a:xfrm>
          <a:prstGeom prst="rect">
            <a:avLst/>
          </a:prstGeom>
        </p:spPr>
        <p:txBody>
          <a:bodyPr wrap="none">
            <a:spAutoFit/>
          </a:bodyPr>
          <a:lstStyle/>
          <a:p>
            <a:r>
              <a:rPr lang="tr-TR" sz="2000" b="1" dirty="0">
                <a:solidFill>
                  <a:srgbClr val="FF0000"/>
                </a:solidFill>
              </a:rPr>
              <a:t>Üç bitlik senkron aşağı sayıcı devresi </a:t>
            </a:r>
          </a:p>
        </p:txBody>
      </p:sp>
    </p:spTree>
    <p:extLst>
      <p:ext uri="{BB962C8B-B14F-4D97-AF65-F5344CB8AC3E}">
        <p14:creationId xmlns:p14="http://schemas.microsoft.com/office/powerpoint/2010/main" val="14868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88F9A86-583A-4176-AA8C-1A2EFF7A1B9A}"/>
              </a:ext>
            </a:extLst>
          </p:cNvPr>
          <p:cNvPicPr>
            <a:picLocks noChangeAspect="1"/>
          </p:cNvPicPr>
          <p:nvPr/>
        </p:nvPicPr>
        <p:blipFill>
          <a:blip r:embed="rId2"/>
          <a:stretch>
            <a:fillRect/>
          </a:stretch>
        </p:blipFill>
        <p:spPr>
          <a:xfrm>
            <a:off x="95585" y="1110198"/>
            <a:ext cx="7823806" cy="3564832"/>
          </a:xfrm>
          <a:prstGeom prst="rect">
            <a:avLst/>
          </a:prstGeom>
        </p:spPr>
      </p:pic>
      <p:pic>
        <p:nvPicPr>
          <p:cNvPr id="5" name="Resim 4">
            <a:extLst>
              <a:ext uri="{FF2B5EF4-FFF2-40B4-BE49-F238E27FC236}">
                <a16:creationId xmlns:a16="http://schemas.microsoft.com/office/drawing/2014/main" id="{06D71C59-B83E-4608-AAD0-7EE3E512B857}"/>
              </a:ext>
            </a:extLst>
          </p:cNvPr>
          <p:cNvPicPr>
            <a:picLocks noChangeAspect="1"/>
          </p:cNvPicPr>
          <p:nvPr/>
        </p:nvPicPr>
        <p:blipFill>
          <a:blip r:embed="rId3"/>
          <a:stretch>
            <a:fillRect/>
          </a:stretch>
        </p:blipFill>
        <p:spPr>
          <a:xfrm>
            <a:off x="7919391" y="807038"/>
            <a:ext cx="3362502" cy="3990848"/>
          </a:xfrm>
          <a:prstGeom prst="rect">
            <a:avLst/>
          </a:prstGeom>
        </p:spPr>
      </p:pic>
      <p:sp>
        <p:nvSpPr>
          <p:cNvPr id="6" name="Dikdörtgen 5">
            <a:extLst>
              <a:ext uri="{FF2B5EF4-FFF2-40B4-BE49-F238E27FC236}">
                <a16:creationId xmlns:a16="http://schemas.microsoft.com/office/drawing/2014/main" id="{6B85CDFB-A3F4-4187-A425-8F269E5CC75A}"/>
              </a:ext>
            </a:extLst>
          </p:cNvPr>
          <p:cNvSpPr/>
          <p:nvPr/>
        </p:nvSpPr>
        <p:spPr>
          <a:xfrm>
            <a:off x="7173445" y="4978190"/>
            <a:ext cx="4614148" cy="369332"/>
          </a:xfrm>
          <a:prstGeom prst="rect">
            <a:avLst/>
          </a:prstGeom>
        </p:spPr>
        <p:txBody>
          <a:bodyPr wrap="none">
            <a:spAutoFit/>
          </a:bodyPr>
          <a:lstStyle/>
          <a:p>
            <a:r>
              <a:rPr lang="tr-TR" b="1" dirty="0">
                <a:solidFill>
                  <a:srgbClr val="FF0000"/>
                </a:solidFill>
              </a:rPr>
              <a:t>Üç bitlik senkron aşağı sayıcı doğruluk tablosu </a:t>
            </a:r>
          </a:p>
        </p:txBody>
      </p:sp>
      <p:sp>
        <p:nvSpPr>
          <p:cNvPr id="7" name="Dikdörtgen 6">
            <a:extLst>
              <a:ext uri="{FF2B5EF4-FFF2-40B4-BE49-F238E27FC236}">
                <a16:creationId xmlns:a16="http://schemas.microsoft.com/office/drawing/2014/main" id="{D7F3068C-BBA4-4A1A-A2B1-42C9C54FD01B}"/>
              </a:ext>
            </a:extLst>
          </p:cNvPr>
          <p:cNvSpPr/>
          <p:nvPr/>
        </p:nvSpPr>
        <p:spPr>
          <a:xfrm>
            <a:off x="1396631" y="4978190"/>
            <a:ext cx="5017336" cy="400110"/>
          </a:xfrm>
          <a:prstGeom prst="rect">
            <a:avLst/>
          </a:prstGeom>
        </p:spPr>
        <p:txBody>
          <a:bodyPr wrap="none">
            <a:spAutoFit/>
          </a:bodyPr>
          <a:lstStyle/>
          <a:p>
            <a:r>
              <a:rPr lang="tr-TR" sz="2000" b="1" dirty="0">
                <a:solidFill>
                  <a:srgbClr val="FF0000"/>
                </a:solidFill>
              </a:rPr>
              <a:t>Üç bitlik senkron aşağı sayıcının zaman grafiği</a:t>
            </a:r>
          </a:p>
        </p:txBody>
      </p:sp>
    </p:spTree>
    <p:extLst>
      <p:ext uri="{BB962C8B-B14F-4D97-AF65-F5344CB8AC3E}">
        <p14:creationId xmlns:p14="http://schemas.microsoft.com/office/powerpoint/2010/main" val="822002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B5911-0998-44DF-B352-7DB020100138}"/>
              </a:ext>
            </a:extLst>
          </p:cNvPr>
          <p:cNvSpPr>
            <a:spLocks noGrp="1"/>
          </p:cNvSpPr>
          <p:nvPr>
            <p:ph type="title"/>
          </p:nvPr>
        </p:nvSpPr>
        <p:spPr/>
        <p:txBody>
          <a:bodyPr/>
          <a:lstStyle/>
          <a:p>
            <a:r>
              <a:rPr lang="tr-TR" dirty="0"/>
              <a:t>Senkron Aşağı Sayıcılar </a:t>
            </a:r>
          </a:p>
        </p:txBody>
      </p:sp>
      <p:sp>
        <p:nvSpPr>
          <p:cNvPr id="3" name="İçerik Yer Tutucusu 2">
            <a:extLst>
              <a:ext uri="{FF2B5EF4-FFF2-40B4-BE49-F238E27FC236}">
                <a16:creationId xmlns:a16="http://schemas.microsoft.com/office/drawing/2014/main" id="{DC0C6A9B-30CE-4413-B022-A4DB467F339A}"/>
              </a:ext>
            </a:extLst>
          </p:cNvPr>
          <p:cNvSpPr>
            <a:spLocks noGrp="1"/>
          </p:cNvSpPr>
          <p:nvPr>
            <p:ph idx="1"/>
          </p:nvPr>
        </p:nvSpPr>
        <p:spPr>
          <a:xfrm>
            <a:off x="302574" y="3113311"/>
            <a:ext cx="5275185" cy="2185353"/>
          </a:xfrm>
        </p:spPr>
        <p:txBody>
          <a:bodyPr>
            <a:normAutofit/>
          </a:bodyPr>
          <a:lstStyle/>
          <a:p>
            <a:pPr algn="just"/>
            <a:r>
              <a:rPr lang="tr-TR" sz="2400" dirty="0"/>
              <a:t>Dört bitlik senkron geri sayıcı 1111’den başlayarak 0000’a kadar geriye doğru sayma işlemi yapabilmektedir. Çalışması üç bitlik senkron sayıcı ile yaklaşık aynıdır.</a:t>
            </a:r>
          </a:p>
        </p:txBody>
      </p:sp>
      <p:sp>
        <p:nvSpPr>
          <p:cNvPr id="4" name="Dikdörtgen 3">
            <a:extLst>
              <a:ext uri="{FF2B5EF4-FFF2-40B4-BE49-F238E27FC236}">
                <a16:creationId xmlns:a16="http://schemas.microsoft.com/office/drawing/2014/main" id="{5BB4DBD3-D07B-4A81-A6CA-55DFEF24D207}"/>
              </a:ext>
            </a:extLst>
          </p:cNvPr>
          <p:cNvSpPr/>
          <p:nvPr/>
        </p:nvSpPr>
        <p:spPr>
          <a:xfrm>
            <a:off x="466412" y="2309953"/>
            <a:ext cx="247375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Dört Bitlik Sayıcı</a:t>
            </a:r>
          </a:p>
        </p:txBody>
      </p:sp>
      <p:pic>
        <p:nvPicPr>
          <p:cNvPr id="5" name="Resim 4">
            <a:extLst>
              <a:ext uri="{FF2B5EF4-FFF2-40B4-BE49-F238E27FC236}">
                <a16:creationId xmlns:a16="http://schemas.microsoft.com/office/drawing/2014/main" id="{134098A3-2AC1-49DE-AB6A-6DB685137AA2}"/>
              </a:ext>
            </a:extLst>
          </p:cNvPr>
          <p:cNvPicPr>
            <a:picLocks noChangeAspect="1"/>
          </p:cNvPicPr>
          <p:nvPr/>
        </p:nvPicPr>
        <p:blipFill>
          <a:blip r:embed="rId2"/>
          <a:stretch>
            <a:fillRect/>
          </a:stretch>
        </p:blipFill>
        <p:spPr>
          <a:xfrm>
            <a:off x="5577759" y="2355439"/>
            <a:ext cx="6419850" cy="2943225"/>
          </a:xfrm>
          <a:prstGeom prst="rect">
            <a:avLst/>
          </a:prstGeom>
        </p:spPr>
      </p:pic>
      <p:sp>
        <p:nvSpPr>
          <p:cNvPr id="6" name="Dikdörtgen 5">
            <a:extLst>
              <a:ext uri="{FF2B5EF4-FFF2-40B4-BE49-F238E27FC236}">
                <a16:creationId xmlns:a16="http://schemas.microsoft.com/office/drawing/2014/main" id="{934427D1-D6FE-4ADE-9201-D1077B5D0245}"/>
              </a:ext>
            </a:extLst>
          </p:cNvPr>
          <p:cNvSpPr/>
          <p:nvPr/>
        </p:nvSpPr>
        <p:spPr>
          <a:xfrm>
            <a:off x="7189470" y="5547411"/>
            <a:ext cx="3873689" cy="369332"/>
          </a:xfrm>
          <a:prstGeom prst="rect">
            <a:avLst/>
          </a:prstGeom>
        </p:spPr>
        <p:txBody>
          <a:bodyPr wrap="none">
            <a:spAutoFit/>
          </a:bodyPr>
          <a:lstStyle/>
          <a:p>
            <a:r>
              <a:rPr lang="tr-TR" b="1" dirty="0">
                <a:solidFill>
                  <a:srgbClr val="FF0000"/>
                </a:solidFill>
              </a:rPr>
              <a:t>Dört bitlik senkron aşağı sayıcı devresi </a:t>
            </a:r>
          </a:p>
        </p:txBody>
      </p:sp>
    </p:spTree>
    <p:extLst>
      <p:ext uri="{BB962C8B-B14F-4D97-AF65-F5344CB8AC3E}">
        <p14:creationId xmlns:p14="http://schemas.microsoft.com/office/powerpoint/2010/main" val="665945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0591F7-4EBA-49B0-A46F-F357B24CA518}"/>
              </a:ext>
            </a:extLst>
          </p:cNvPr>
          <p:cNvSpPr>
            <a:spLocks noGrp="1"/>
          </p:cNvSpPr>
          <p:nvPr>
            <p:ph type="title"/>
          </p:nvPr>
        </p:nvSpPr>
        <p:spPr/>
        <p:txBody>
          <a:bodyPr/>
          <a:lstStyle/>
          <a:p>
            <a:r>
              <a:rPr lang="tr-TR" dirty="0"/>
              <a:t>Sayıcılar (</a:t>
            </a:r>
            <a:r>
              <a:rPr lang="tr-TR" dirty="0" err="1"/>
              <a:t>Counters</a:t>
            </a:r>
            <a:r>
              <a:rPr lang="tr-TR" dirty="0"/>
              <a:t>)</a:t>
            </a:r>
          </a:p>
        </p:txBody>
      </p:sp>
      <p:sp>
        <p:nvSpPr>
          <p:cNvPr id="3" name="Dikdörtgen 2">
            <a:extLst>
              <a:ext uri="{FF2B5EF4-FFF2-40B4-BE49-F238E27FC236}">
                <a16:creationId xmlns:a16="http://schemas.microsoft.com/office/drawing/2014/main" id="{E3F6A145-E667-4C9D-A6B9-542D659B9FFF}"/>
              </a:ext>
            </a:extLst>
          </p:cNvPr>
          <p:cNvSpPr/>
          <p:nvPr/>
        </p:nvSpPr>
        <p:spPr>
          <a:xfrm>
            <a:off x="950461" y="2364263"/>
            <a:ext cx="10352038" cy="3416320"/>
          </a:xfrm>
          <a:prstGeom prst="rect">
            <a:avLst/>
          </a:prstGeom>
        </p:spPr>
        <p:txBody>
          <a:bodyPr wrap="square">
            <a:spAutoFit/>
          </a:bodyPr>
          <a:lstStyle/>
          <a:p>
            <a:pPr marL="342900" indent="-342900" algn="just">
              <a:buFont typeface="Arial" panose="020B0604020202020204" pitchFamily="34" charset="0"/>
              <a:buChar char="•"/>
            </a:pPr>
            <a:r>
              <a:rPr lang="tr-TR" sz="2400" dirty="0">
                <a:solidFill>
                  <a:schemeClr val="bg2">
                    <a:lumMod val="25000"/>
                  </a:schemeClr>
                </a:solidFill>
              </a:rPr>
              <a:t>Dijital sayıcı (sayaç-</a:t>
            </a:r>
            <a:r>
              <a:rPr lang="tr-TR" sz="2400" dirty="0" err="1">
                <a:solidFill>
                  <a:schemeClr val="bg2">
                    <a:lumMod val="25000"/>
                  </a:schemeClr>
                </a:solidFill>
              </a:rPr>
              <a:t>counter</a:t>
            </a:r>
            <a:r>
              <a:rPr lang="tr-TR" sz="2400" dirty="0">
                <a:solidFill>
                  <a:schemeClr val="bg2">
                    <a:lumMod val="25000"/>
                  </a:schemeClr>
                </a:solidFill>
              </a:rPr>
              <a:t>), seçilen bir zaman aralığındaki darbe sayısını istenen </a:t>
            </a:r>
            <a:r>
              <a:rPr lang="tr-TR" sz="2400" dirty="0" err="1">
                <a:solidFill>
                  <a:schemeClr val="bg2">
                    <a:lumMod val="25000"/>
                  </a:schemeClr>
                </a:solidFill>
              </a:rPr>
              <a:t>kod’da</a:t>
            </a:r>
            <a:r>
              <a:rPr lang="tr-TR" sz="2400" dirty="0">
                <a:solidFill>
                  <a:schemeClr val="bg2">
                    <a:lumMod val="25000"/>
                  </a:schemeClr>
                </a:solidFill>
              </a:rPr>
              <a:t> gösteren sayısal bir çıktı üretir. </a:t>
            </a:r>
          </a:p>
          <a:p>
            <a:pPr algn="just"/>
            <a:endParaRPr lang="tr-TR" sz="2400" dirty="0">
              <a:solidFill>
                <a:schemeClr val="bg2">
                  <a:lumMod val="25000"/>
                </a:schemeClr>
              </a:solidFill>
            </a:endParaRPr>
          </a:p>
          <a:p>
            <a:pPr marL="342900" indent="-342900" algn="just">
              <a:buFont typeface="Arial" panose="020B0604020202020204" pitchFamily="34" charset="0"/>
              <a:buChar char="•"/>
            </a:pPr>
            <a:r>
              <a:rPr lang="tr-TR" sz="2400" dirty="0">
                <a:solidFill>
                  <a:schemeClr val="bg2">
                    <a:lumMod val="25000"/>
                  </a:schemeClr>
                </a:solidFill>
              </a:rPr>
              <a:t>Sayıcılar, </a:t>
            </a:r>
            <a:r>
              <a:rPr lang="tr-TR" sz="2400" dirty="0" err="1">
                <a:solidFill>
                  <a:schemeClr val="bg2">
                    <a:lumMod val="25000"/>
                  </a:schemeClr>
                </a:solidFill>
              </a:rPr>
              <a:t>flip</a:t>
            </a:r>
            <a:r>
              <a:rPr lang="tr-TR" sz="2400" dirty="0">
                <a:solidFill>
                  <a:schemeClr val="bg2">
                    <a:lumMod val="25000"/>
                  </a:schemeClr>
                </a:solidFill>
              </a:rPr>
              <a:t> - </a:t>
            </a:r>
            <a:r>
              <a:rPr lang="tr-TR" sz="2400" dirty="0" err="1">
                <a:solidFill>
                  <a:schemeClr val="bg2">
                    <a:lumMod val="25000"/>
                  </a:schemeClr>
                </a:solidFill>
              </a:rPr>
              <a:t>flopların</a:t>
            </a:r>
            <a:r>
              <a:rPr lang="tr-TR" sz="2400" dirty="0">
                <a:solidFill>
                  <a:schemeClr val="bg2">
                    <a:lumMod val="25000"/>
                  </a:schemeClr>
                </a:solidFill>
              </a:rPr>
              <a:t> uygun şekilde arka arkaya bağlanmalarından elde edilirler. Sayıcılar ölçü, kumanda ve kontrol tesislerinde yoğun olarak kullanılırlar. </a:t>
            </a:r>
          </a:p>
          <a:p>
            <a:pPr algn="just"/>
            <a:endParaRPr lang="tr-TR" sz="2400" dirty="0">
              <a:solidFill>
                <a:schemeClr val="bg2">
                  <a:lumMod val="25000"/>
                </a:schemeClr>
              </a:solidFill>
            </a:endParaRPr>
          </a:p>
          <a:p>
            <a:pPr algn="just"/>
            <a:r>
              <a:rPr lang="tr-TR" sz="2400" dirty="0">
                <a:solidFill>
                  <a:schemeClr val="bg2">
                    <a:lumMod val="25000"/>
                  </a:schemeClr>
                </a:solidFill>
              </a:rPr>
              <a:t>Sayıcılar; saat sinyalinin uygulanışına ve sayma yönüne göre sayıcılar olmak üzere ikiye ayrılır.</a:t>
            </a:r>
          </a:p>
        </p:txBody>
      </p:sp>
    </p:spTree>
    <p:extLst>
      <p:ext uri="{BB962C8B-B14F-4D97-AF65-F5344CB8AC3E}">
        <p14:creationId xmlns:p14="http://schemas.microsoft.com/office/powerpoint/2010/main" val="1925078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BC971798-4D60-4189-8741-8C5C3E2C49C3}"/>
              </a:ext>
            </a:extLst>
          </p:cNvPr>
          <p:cNvPicPr>
            <a:picLocks noChangeAspect="1"/>
          </p:cNvPicPr>
          <p:nvPr/>
        </p:nvPicPr>
        <p:blipFill>
          <a:blip r:embed="rId2"/>
          <a:stretch>
            <a:fillRect/>
          </a:stretch>
        </p:blipFill>
        <p:spPr>
          <a:xfrm>
            <a:off x="976124" y="1044797"/>
            <a:ext cx="7238584" cy="3849173"/>
          </a:xfrm>
          <a:prstGeom prst="rect">
            <a:avLst/>
          </a:prstGeom>
        </p:spPr>
      </p:pic>
      <p:pic>
        <p:nvPicPr>
          <p:cNvPr id="5" name="Resim 4">
            <a:extLst>
              <a:ext uri="{FF2B5EF4-FFF2-40B4-BE49-F238E27FC236}">
                <a16:creationId xmlns:a16="http://schemas.microsoft.com/office/drawing/2014/main" id="{6F5FF089-F331-4904-A102-9980B9D72A75}"/>
              </a:ext>
            </a:extLst>
          </p:cNvPr>
          <p:cNvPicPr>
            <a:picLocks noChangeAspect="1"/>
          </p:cNvPicPr>
          <p:nvPr/>
        </p:nvPicPr>
        <p:blipFill>
          <a:blip r:embed="rId3"/>
          <a:stretch>
            <a:fillRect/>
          </a:stretch>
        </p:blipFill>
        <p:spPr>
          <a:xfrm>
            <a:off x="8214708" y="766958"/>
            <a:ext cx="3028548" cy="5243643"/>
          </a:xfrm>
          <a:prstGeom prst="rect">
            <a:avLst/>
          </a:prstGeom>
        </p:spPr>
      </p:pic>
      <p:sp>
        <p:nvSpPr>
          <p:cNvPr id="6" name="Dikdörtgen 5">
            <a:extLst>
              <a:ext uri="{FF2B5EF4-FFF2-40B4-BE49-F238E27FC236}">
                <a16:creationId xmlns:a16="http://schemas.microsoft.com/office/drawing/2014/main" id="{5C640282-B928-42EA-A164-208974E7D870}"/>
              </a:ext>
            </a:extLst>
          </p:cNvPr>
          <p:cNvSpPr/>
          <p:nvPr/>
        </p:nvSpPr>
        <p:spPr>
          <a:xfrm>
            <a:off x="2544145" y="4987143"/>
            <a:ext cx="4761047" cy="369332"/>
          </a:xfrm>
          <a:prstGeom prst="rect">
            <a:avLst/>
          </a:prstGeom>
        </p:spPr>
        <p:txBody>
          <a:bodyPr wrap="none">
            <a:spAutoFit/>
          </a:bodyPr>
          <a:lstStyle/>
          <a:p>
            <a:r>
              <a:rPr lang="tr-TR" b="1" dirty="0">
                <a:solidFill>
                  <a:srgbClr val="FF0000"/>
                </a:solidFill>
              </a:rPr>
              <a:t>Dört bitlik senkron aşağı sayıcının zaman grafiği </a:t>
            </a:r>
          </a:p>
        </p:txBody>
      </p:sp>
      <p:sp>
        <p:nvSpPr>
          <p:cNvPr id="7" name="Dikdörtgen 6">
            <a:extLst>
              <a:ext uri="{FF2B5EF4-FFF2-40B4-BE49-F238E27FC236}">
                <a16:creationId xmlns:a16="http://schemas.microsoft.com/office/drawing/2014/main" id="{67DDE7F7-D20A-4A47-9BD4-42AFA881B1F1}"/>
              </a:ext>
            </a:extLst>
          </p:cNvPr>
          <p:cNvSpPr/>
          <p:nvPr/>
        </p:nvSpPr>
        <p:spPr>
          <a:xfrm>
            <a:off x="7470799" y="5919108"/>
            <a:ext cx="4614148" cy="369332"/>
          </a:xfrm>
          <a:prstGeom prst="rect">
            <a:avLst/>
          </a:prstGeom>
        </p:spPr>
        <p:txBody>
          <a:bodyPr wrap="none">
            <a:spAutoFit/>
          </a:bodyPr>
          <a:lstStyle/>
          <a:p>
            <a:r>
              <a:rPr lang="tr-TR" b="1" dirty="0">
                <a:solidFill>
                  <a:srgbClr val="FF0000"/>
                </a:solidFill>
              </a:rPr>
              <a:t>Üç bitlik senkron aşağı sayıcı doğruluk tablosu </a:t>
            </a:r>
          </a:p>
        </p:txBody>
      </p:sp>
    </p:spTree>
    <p:extLst>
      <p:ext uri="{BB962C8B-B14F-4D97-AF65-F5344CB8AC3E}">
        <p14:creationId xmlns:p14="http://schemas.microsoft.com/office/powerpoint/2010/main" val="1221050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892563" y="1845734"/>
            <a:ext cx="10748978" cy="4023360"/>
          </a:xfrm>
        </p:spPr>
        <p:txBody>
          <a:bodyPr>
            <a:normAutofit/>
          </a:bodyPr>
          <a:lstStyle/>
          <a:p>
            <a:pPr marL="0" indent="0">
              <a:buNone/>
            </a:pPr>
            <a:endParaRPr lang="tr-TR" dirty="0"/>
          </a:p>
          <a:p>
            <a:pPr marL="0" indent="0">
              <a:buNone/>
            </a:pPr>
            <a:r>
              <a:rPr lang="tr-TR" b="1" dirty="0"/>
              <a:t>1. </a:t>
            </a:r>
            <a:r>
              <a:rPr lang="tr-TR" b="1" dirty="0" err="1"/>
              <a:t>Flip-Flop</a:t>
            </a:r>
            <a:r>
              <a:rPr lang="tr-TR" b="1" dirty="0"/>
              <a:t>, Sayısal Tasarım, Selçuk Üniversitesi, Lojik_Uygulamalari_2_BO, Öğrenme Faaliyeti 1, </a:t>
            </a:r>
            <a:r>
              <a:rPr lang="tr-TR" b="1" dirty="0" err="1"/>
              <a:t>syf</a:t>
            </a:r>
            <a:r>
              <a:rPr lang="tr-TR" b="1" dirty="0"/>
              <a:t>. 61- 89</a:t>
            </a:r>
          </a:p>
          <a:p>
            <a:pPr marL="0" indent="0">
              <a:buNone/>
            </a:pPr>
            <a:r>
              <a:rPr lang="tr-TR" b="1" dirty="0"/>
              <a:t>(http://www.selcuk.edu.tr/dosyalar/files/074/Sayisal_Tasarim</a:t>
            </a:r>
            <a:r>
              <a:rPr lang="tr-TR" b="1"/>
              <a:t>.pdf)</a:t>
            </a:r>
            <a:endParaRPr lang="tr-TR" b="1" dirty="0"/>
          </a:p>
          <a:p>
            <a:pPr marL="0" indent="0">
              <a:buNone/>
            </a:pPr>
            <a:endParaRPr lang="tr-TR" b="1" dirty="0"/>
          </a:p>
          <a:p>
            <a:pPr marL="0" indent="0">
              <a:buNone/>
            </a:pPr>
            <a:endParaRPr lang="tr-TR" b="1" dirty="0"/>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7FCFDC-AEF1-4CDD-A3CE-DBE4B2C17623}"/>
              </a:ext>
            </a:extLst>
          </p:cNvPr>
          <p:cNvSpPr>
            <a:spLocks noGrp="1"/>
          </p:cNvSpPr>
          <p:nvPr>
            <p:ph type="title"/>
          </p:nvPr>
        </p:nvSpPr>
        <p:spPr/>
        <p:txBody>
          <a:bodyPr/>
          <a:lstStyle/>
          <a:p>
            <a:r>
              <a:rPr lang="tr-TR" dirty="0"/>
              <a:t>Sayıcıların Özellikleri</a:t>
            </a:r>
          </a:p>
        </p:txBody>
      </p:sp>
      <p:sp>
        <p:nvSpPr>
          <p:cNvPr id="3" name="İçerik Yer Tutucusu 2">
            <a:extLst>
              <a:ext uri="{FF2B5EF4-FFF2-40B4-BE49-F238E27FC236}">
                <a16:creationId xmlns:a16="http://schemas.microsoft.com/office/drawing/2014/main" id="{7CFE8445-7EB7-45DE-808C-2E6CBE1D07F1}"/>
              </a:ext>
            </a:extLst>
          </p:cNvPr>
          <p:cNvSpPr>
            <a:spLocks noGrp="1"/>
          </p:cNvSpPr>
          <p:nvPr>
            <p:ph idx="1"/>
          </p:nvPr>
        </p:nvSpPr>
        <p:spPr>
          <a:xfrm>
            <a:off x="1097280" y="2077554"/>
            <a:ext cx="10377796" cy="4023360"/>
          </a:xfrm>
        </p:spPr>
        <p:txBody>
          <a:bodyPr>
            <a:normAutofit/>
          </a:bodyPr>
          <a:lstStyle/>
          <a:p>
            <a:pPr algn="just">
              <a:buFont typeface="Arial" panose="020B0604020202020204" pitchFamily="34" charset="0"/>
              <a:buChar char="•"/>
            </a:pPr>
            <a:r>
              <a:rPr lang="tr-TR" sz="2400"/>
              <a:t>Sayıcılar girişine uygulanan darbe miktarına bağlı olarak 2</a:t>
            </a:r>
            <a:r>
              <a:rPr lang="tr-TR" sz="2400" baseline="30000"/>
              <a:t>n</a:t>
            </a:r>
            <a:r>
              <a:rPr lang="tr-TR" sz="2400"/>
              <a:t> değer alabilen elektronik devrelerdir. Buradaki n sayıcının yapısındaki flip flop sayısını verir. Bunun yanında 2</a:t>
            </a:r>
            <a:r>
              <a:rPr lang="tr-TR" sz="2400" baseline="30000"/>
              <a:t>n</a:t>
            </a:r>
            <a:r>
              <a:rPr lang="tr-TR" sz="2400"/>
              <a:t> sayısı sayıcının modunu, 2ⁿ-1 sayısı da sayıcının en çok kaça kadar sayabileceğini bize gösterir. </a:t>
            </a:r>
            <a:endParaRPr lang="tr-TR" sz="2400" dirty="0"/>
          </a:p>
        </p:txBody>
      </p:sp>
      <p:pic>
        <p:nvPicPr>
          <p:cNvPr id="4" name="Resim 3">
            <a:extLst>
              <a:ext uri="{FF2B5EF4-FFF2-40B4-BE49-F238E27FC236}">
                <a16:creationId xmlns:a16="http://schemas.microsoft.com/office/drawing/2014/main" id="{6300289A-ACEE-4130-AC3F-61767699F28D}"/>
              </a:ext>
            </a:extLst>
          </p:cNvPr>
          <p:cNvPicPr>
            <a:picLocks noChangeAspect="1"/>
          </p:cNvPicPr>
          <p:nvPr/>
        </p:nvPicPr>
        <p:blipFill>
          <a:blip r:embed="rId2">
            <a:duotone>
              <a:schemeClr val="accent3">
                <a:shade val="45000"/>
                <a:satMod val="135000"/>
              </a:schemeClr>
              <a:prstClr val="white"/>
            </a:duotone>
          </a:blip>
          <a:stretch>
            <a:fillRect/>
          </a:stretch>
        </p:blipFill>
        <p:spPr>
          <a:xfrm>
            <a:off x="8436399" y="3331646"/>
            <a:ext cx="3381375" cy="2895600"/>
          </a:xfrm>
          <a:prstGeom prst="rect">
            <a:avLst/>
          </a:prstGeom>
        </p:spPr>
      </p:pic>
      <p:sp>
        <p:nvSpPr>
          <p:cNvPr id="5" name="Dikdörtgen 4">
            <a:extLst>
              <a:ext uri="{FF2B5EF4-FFF2-40B4-BE49-F238E27FC236}">
                <a16:creationId xmlns:a16="http://schemas.microsoft.com/office/drawing/2014/main" id="{AD14D62F-4C5A-4797-9DE8-8AAFC37AF9D7}"/>
              </a:ext>
            </a:extLst>
          </p:cNvPr>
          <p:cNvSpPr/>
          <p:nvPr/>
        </p:nvSpPr>
        <p:spPr>
          <a:xfrm>
            <a:off x="994248" y="3549590"/>
            <a:ext cx="7261109" cy="1938992"/>
          </a:xfrm>
          <a:prstGeom prst="rect">
            <a:avLst/>
          </a:prstGeom>
        </p:spPr>
        <p:txBody>
          <a:bodyPr wrap="square">
            <a:spAutoFit/>
          </a:bodyPr>
          <a:lstStyle/>
          <a:p>
            <a:pPr algn="just">
              <a:buFont typeface="Arial" panose="020B0604020202020204" pitchFamily="34" charset="0"/>
              <a:buChar char="•"/>
            </a:pPr>
            <a:r>
              <a:rPr lang="tr-TR" sz="2400" dirty="0">
                <a:solidFill>
                  <a:schemeClr val="bg2">
                    <a:lumMod val="25000"/>
                  </a:schemeClr>
                </a:solidFill>
                <a:latin typeface="Times New Roman" panose="02020603050405020304" pitchFamily="18" charset="0"/>
                <a:cs typeface="Times New Roman" panose="02020603050405020304" pitchFamily="18" charset="0"/>
              </a:rPr>
              <a:t>Bu durumu bir örnekle açıklayacak olursak. n = 3 ise; bu sayıcıda 3 tane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kullanılmış </a:t>
            </a:r>
            <a:r>
              <a:rPr lang="tr-TR" sz="2400" dirty="0" err="1">
                <a:solidFill>
                  <a:schemeClr val="bg2">
                    <a:lumMod val="25000"/>
                  </a:schemeClr>
                </a:solidFill>
                <a:latin typeface="Times New Roman" panose="02020603050405020304" pitchFamily="18" charset="0"/>
                <a:cs typeface="Times New Roman" panose="02020603050405020304" pitchFamily="18" charset="0"/>
              </a:rPr>
              <a:t>mod</a:t>
            </a:r>
            <a:r>
              <a:rPr lang="tr-TR" sz="2400" dirty="0">
                <a:solidFill>
                  <a:schemeClr val="bg2">
                    <a:lumMod val="25000"/>
                  </a:schemeClr>
                </a:solidFill>
                <a:latin typeface="Times New Roman" panose="02020603050405020304" pitchFamily="18" charset="0"/>
                <a:cs typeface="Times New Roman" panose="02020603050405020304" pitchFamily="18" charset="0"/>
              </a:rPr>
              <a:t> 8 bir sayıcıdır ve en çok 2n-1=23-1= 7’e kadar sayabilmektedir. </a:t>
            </a:r>
          </a:p>
          <a:p>
            <a:pPr algn="just">
              <a:buFont typeface="Arial" panose="020B0604020202020204" pitchFamily="34" charset="0"/>
              <a:buChar char="•"/>
            </a:pPr>
            <a:r>
              <a:rPr lang="tr-TR" sz="2400" dirty="0">
                <a:solidFill>
                  <a:schemeClr val="bg2">
                    <a:lumMod val="25000"/>
                  </a:schemeClr>
                </a:solidFill>
                <a:latin typeface="Times New Roman" panose="02020603050405020304" pitchFamily="18" charset="0"/>
                <a:cs typeface="Times New Roman" panose="02020603050405020304" pitchFamily="18" charset="0"/>
              </a:rPr>
              <a:t>Eğer yukarı doğru bir sayıcı ise 0-1-2-3-4-5-6-7 sayıp tekrar 0’a dönecektir. </a:t>
            </a:r>
          </a:p>
        </p:txBody>
      </p:sp>
      <p:sp>
        <p:nvSpPr>
          <p:cNvPr id="6" name="Dikdörtgen 5">
            <a:extLst>
              <a:ext uri="{FF2B5EF4-FFF2-40B4-BE49-F238E27FC236}">
                <a16:creationId xmlns:a16="http://schemas.microsoft.com/office/drawing/2014/main" id="{1421AB8C-C3B9-4431-9481-2D982D5E3EF1}"/>
              </a:ext>
            </a:extLst>
          </p:cNvPr>
          <p:cNvSpPr/>
          <p:nvPr/>
        </p:nvSpPr>
        <p:spPr>
          <a:xfrm>
            <a:off x="6675153" y="5853082"/>
            <a:ext cx="2525050" cy="369332"/>
          </a:xfrm>
          <a:prstGeom prst="rect">
            <a:avLst/>
          </a:prstGeom>
        </p:spPr>
        <p:txBody>
          <a:bodyPr wrap="none">
            <a:spAutoFit/>
          </a:bodyPr>
          <a:lstStyle/>
          <a:p>
            <a:pPr algn="just"/>
            <a:r>
              <a:rPr lang="tr-TR" dirty="0" err="1">
                <a:solidFill>
                  <a:srgbClr val="FF0000"/>
                </a:solidFill>
                <a:latin typeface="Times New Roman" panose="02020603050405020304" pitchFamily="18" charset="0"/>
                <a:cs typeface="Times New Roman" panose="02020603050405020304" pitchFamily="18" charset="0"/>
              </a:rPr>
              <a:t>Mod</a:t>
            </a:r>
            <a:r>
              <a:rPr lang="tr-TR" dirty="0">
                <a:solidFill>
                  <a:srgbClr val="FF0000"/>
                </a:solidFill>
                <a:latin typeface="Times New Roman" panose="02020603050405020304" pitchFamily="18" charset="0"/>
                <a:cs typeface="Times New Roman" panose="02020603050405020304" pitchFamily="18" charset="0"/>
              </a:rPr>
              <a:t> 8 sayıcının döngüsü</a:t>
            </a:r>
          </a:p>
        </p:txBody>
      </p:sp>
    </p:spTree>
    <p:extLst>
      <p:ext uri="{BB962C8B-B14F-4D97-AF65-F5344CB8AC3E}">
        <p14:creationId xmlns:p14="http://schemas.microsoft.com/office/powerpoint/2010/main" val="2678741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02527AA-7B55-488F-AFF1-C1FD4B12161A}"/>
              </a:ext>
            </a:extLst>
          </p:cNvPr>
          <p:cNvSpPr>
            <a:spLocks noGrp="1"/>
          </p:cNvSpPr>
          <p:nvPr>
            <p:ph type="title"/>
          </p:nvPr>
        </p:nvSpPr>
        <p:spPr/>
        <p:txBody>
          <a:bodyPr/>
          <a:lstStyle/>
          <a:p>
            <a:r>
              <a:rPr lang="tr-TR" dirty="0"/>
              <a:t>Sayıcıların Özellikleri</a:t>
            </a:r>
          </a:p>
        </p:txBody>
      </p:sp>
      <p:sp>
        <p:nvSpPr>
          <p:cNvPr id="3" name="İçerik Yer Tutucusu 2">
            <a:extLst>
              <a:ext uri="{FF2B5EF4-FFF2-40B4-BE49-F238E27FC236}">
                <a16:creationId xmlns:a16="http://schemas.microsoft.com/office/drawing/2014/main" id="{E20BBABA-E10A-4575-9732-8E2B74DACC01}"/>
              </a:ext>
            </a:extLst>
          </p:cNvPr>
          <p:cNvSpPr>
            <a:spLocks noGrp="1"/>
          </p:cNvSpPr>
          <p:nvPr>
            <p:ph idx="1"/>
          </p:nvPr>
        </p:nvSpPr>
        <p:spPr>
          <a:xfrm>
            <a:off x="1097280" y="2360890"/>
            <a:ext cx="10570979" cy="1953533"/>
          </a:xfrm>
        </p:spPr>
        <p:txBody>
          <a:bodyPr>
            <a:normAutofit/>
          </a:bodyPr>
          <a:lstStyle/>
          <a:p>
            <a:pPr algn="just">
              <a:buFont typeface="Arial" panose="020B0604020202020204" pitchFamily="34" charset="0"/>
              <a:buChar char="•"/>
            </a:pPr>
            <a:r>
              <a:rPr lang="tr-TR" sz="2400" dirty="0"/>
              <a:t>Bir sayıcının tekrar yapmadan sayabildiği durum sayısına o sayıcının </a:t>
            </a:r>
            <a:r>
              <a:rPr lang="tr-TR" sz="2400" b="1" dirty="0" err="1">
                <a:solidFill>
                  <a:srgbClr val="FF0000"/>
                </a:solidFill>
              </a:rPr>
              <a:t>modu</a:t>
            </a:r>
            <a:r>
              <a:rPr lang="tr-TR" sz="2400" dirty="0"/>
              <a:t> denir. </a:t>
            </a:r>
          </a:p>
          <a:p>
            <a:pPr algn="just">
              <a:buFont typeface="Arial" panose="020B0604020202020204" pitchFamily="34" charset="0"/>
              <a:buChar char="•"/>
            </a:pPr>
            <a:r>
              <a:rPr lang="tr-TR" sz="2400" dirty="0"/>
              <a:t>Tüm sayıcılar belli bir moda göre çalışırlar. </a:t>
            </a:r>
          </a:p>
          <a:p>
            <a:pPr algn="just">
              <a:buFont typeface="Arial" panose="020B0604020202020204" pitchFamily="34" charset="0"/>
              <a:buChar char="•"/>
            </a:pPr>
            <a:r>
              <a:rPr lang="tr-TR" sz="2400" dirty="0"/>
              <a:t> Sayıcı </a:t>
            </a:r>
            <a:r>
              <a:rPr lang="tr-TR" sz="2400" dirty="0" err="1"/>
              <a:t>modları</a:t>
            </a:r>
            <a:r>
              <a:rPr lang="tr-TR" sz="2400" dirty="0"/>
              <a:t> hep 2’nin katları şeklinde olmak zorunda değildir. </a:t>
            </a:r>
          </a:p>
          <a:p>
            <a:pPr algn="just">
              <a:buFont typeface="Arial" panose="020B0604020202020204" pitchFamily="34" charset="0"/>
              <a:buChar char="•"/>
            </a:pPr>
            <a:endParaRPr lang="tr-TR" sz="2400" b="1" dirty="0">
              <a:solidFill>
                <a:srgbClr val="FF0000"/>
              </a:solidFill>
            </a:endParaRPr>
          </a:p>
        </p:txBody>
      </p:sp>
    </p:spTree>
    <p:extLst>
      <p:ext uri="{BB962C8B-B14F-4D97-AF65-F5344CB8AC3E}">
        <p14:creationId xmlns:p14="http://schemas.microsoft.com/office/powerpoint/2010/main" val="3060695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B2F1F7-43D7-4DC3-A6E7-4BD3D2E7EFA2}"/>
              </a:ext>
            </a:extLst>
          </p:cNvPr>
          <p:cNvSpPr>
            <a:spLocks noGrp="1"/>
          </p:cNvSpPr>
          <p:nvPr>
            <p:ph type="title"/>
          </p:nvPr>
        </p:nvSpPr>
        <p:spPr/>
        <p:txBody>
          <a:bodyPr/>
          <a:lstStyle/>
          <a:p>
            <a:r>
              <a:rPr lang="tr-TR" dirty="0"/>
              <a:t>Sayıcı Çeşitleri</a:t>
            </a:r>
          </a:p>
        </p:txBody>
      </p:sp>
      <p:sp>
        <p:nvSpPr>
          <p:cNvPr id="3" name="Dikdörtgen 2">
            <a:extLst>
              <a:ext uri="{FF2B5EF4-FFF2-40B4-BE49-F238E27FC236}">
                <a16:creationId xmlns:a16="http://schemas.microsoft.com/office/drawing/2014/main" id="{E7D52195-6895-44F5-90BB-2738D76592CF}"/>
              </a:ext>
            </a:extLst>
          </p:cNvPr>
          <p:cNvSpPr/>
          <p:nvPr/>
        </p:nvSpPr>
        <p:spPr>
          <a:xfrm>
            <a:off x="1097280" y="1843292"/>
            <a:ext cx="10236128" cy="4154984"/>
          </a:xfrm>
          <a:prstGeom prst="rect">
            <a:avLst/>
          </a:prstGeom>
        </p:spPr>
        <p:txBody>
          <a:bodyPr wrap="square">
            <a:spAutoFit/>
          </a:bodyPr>
          <a:lstStyle/>
          <a:p>
            <a:r>
              <a:rPr lang="tr-TR" sz="2400" b="1" dirty="0">
                <a:solidFill>
                  <a:srgbClr val="FF0000"/>
                </a:solidFill>
              </a:rPr>
              <a:t>Saat sinyalinin uygulanışına göre; </a:t>
            </a:r>
          </a:p>
          <a:p>
            <a:r>
              <a:rPr lang="tr-TR" sz="2400" dirty="0">
                <a:solidFill>
                  <a:srgbClr val="FF0000"/>
                </a:solidFill>
              </a:rPr>
              <a:t>Asenkron (Farklı zamanlı) Sayıcılar: </a:t>
            </a:r>
            <a:r>
              <a:rPr lang="tr-TR" sz="2400" dirty="0">
                <a:solidFill>
                  <a:schemeClr val="bg2">
                    <a:lumMod val="25000"/>
                  </a:schemeClr>
                </a:solidFill>
              </a:rPr>
              <a:t>Asenkron sayıcılarda saat sinyali sadece ilk </a:t>
            </a:r>
            <a:r>
              <a:rPr lang="tr-TR" sz="2400" dirty="0" err="1">
                <a:solidFill>
                  <a:schemeClr val="bg2">
                    <a:lumMod val="25000"/>
                  </a:schemeClr>
                </a:solidFill>
              </a:rPr>
              <a:t>flip-flopa</a:t>
            </a:r>
            <a:r>
              <a:rPr lang="tr-TR" sz="2400" dirty="0">
                <a:solidFill>
                  <a:schemeClr val="bg2">
                    <a:lumMod val="25000"/>
                  </a:schemeClr>
                </a:solidFill>
              </a:rPr>
              <a:t> uygulanır. Bu </a:t>
            </a:r>
            <a:r>
              <a:rPr lang="tr-TR" sz="2400" dirty="0" err="1">
                <a:solidFill>
                  <a:schemeClr val="bg2">
                    <a:lumMod val="25000"/>
                  </a:schemeClr>
                </a:solidFill>
              </a:rPr>
              <a:t>flip-flopun</a:t>
            </a:r>
            <a:r>
              <a:rPr lang="tr-TR" sz="2400" dirty="0">
                <a:solidFill>
                  <a:schemeClr val="bg2">
                    <a:lumMod val="25000"/>
                  </a:schemeClr>
                </a:solidFill>
              </a:rPr>
              <a:t> çıkışı ikinci </a:t>
            </a:r>
            <a:r>
              <a:rPr lang="tr-TR" sz="2400" dirty="0" err="1">
                <a:solidFill>
                  <a:schemeClr val="bg2">
                    <a:lumMod val="25000"/>
                  </a:schemeClr>
                </a:solidFill>
              </a:rPr>
              <a:t>flip-flopun</a:t>
            </a:r>
            <a:r>
              <a:rPr lang="tr-TR" sz="2400" dirty="0">
                <a:solidFill>
                  <a:schemeClr val="bg2">
                    <a:lumMod val="25000"/>
                  </a:schemeClr>
                </a:solidFill>
              </a:rPr>
              <a:t> saat girişine uygulanır. </a:t>
            </a:r>
          </a:p>
          <a:p>
            <a:r>
              <a:rPr lang="tr-TR" sz="2400" dirty="0">
                <a:solidFill>
                  <a:srgbClr val="FF0000"/>
                </a:solidFill>
              </a:rPr>
              <a:t>Senkron (Eş zamanlı) Sayıcılar: </a:t>
            </a:r>
            <a:r>
              <a:rPr lang="tr-TR" sz="2400" dirty="0">
                <a:solidFill>
                  <a:schemeClr val="bg2">
                    <a:lumMod val="25000"/>
                  </a:schemeClr>
                </a:solidFill>
              </a:rPr>
              <a:t>Senkron sayıcılarda ise saat sinyali tüm </a:t>
            </a:r>
            <a:r>
              <a:rPr lang="tr-TR" sz="2400" dirty="0" err="1">
                <a:solidFill>
                  <a:schemeClr val="bg2">
                    <a:lumMod val="25000"/>
                  </a:schemeClr>
                </a:solidFill>
              </a:rPr>
              <a:t>flip-floplara</a:t>
            </a:r>
            <a:r>
              <a:rPr lang="tr-TR" sz="2400" dirty="0">
                <a:solidFill>
                  <a:schemeClr val="bg2">
                    <a:lumMod val="25000"/>
                  </a:schemeClr>
                </a:solidFill>
              </a:rPr>
              <a:t> aynı anda uygulanır. </a:t>
            </a:r>
          </a:p>
          <a:p>
            <a:endParaRPr lang="tr-TR" sz="2400" dirty="0">
              <a:solidFill>
                <a:schemeClr val="bg2">
                  <a:lumMod val="25000"/>
                </a:schemeClr>
              </a:solidFill>
            </a:endParaRPr>
          </a:p>
          <a:p>
            <a:r>
              <a:rPr lang="tr-TR" sz="2400" b="1" dirty="0">
                <a:solidFill>
                  <a:srgbClr val="FF0000"/>
                </a:solidFill>
              </a:rPr>
              <a:t>Sayma yönüne göre sayıcılar; </a:t>
            </a:r>
          </a:p>
          <a:p>
            <a:r>
              <a:rPr lang="tr-TR" sz="2400" dirty="0">
                <a:solidFill>
                  <a:srgbClr val="FF0000"/>
                </a:solidFill>
              </a:rPr>
              <a:t>Yukarı Sayıcılar: </a:t>
            </a:r>
            <a:r>
              <a:rPr lang="tr-TR" sz="2400" dirty="0">
                <a:solidFill>
                  <a:schemeClr val="bg2">
                    <a:lumMod val="25000"/>
                  </a:schemeClr>
                </a:solidFill>
              </a:rPr>
              <a:t>0’dan başlayıp belirli bir sayıya kadar sayıcılar. </a:t>
            </a:r>
          </a:p>
          <a:p>
            <a:r>
              <a:rPr lang="tr-TR" sz="2400" dirty="0">
                <a:solidFill>
                  <a:srgbClr val="FF0000"/>
                </a:solidFill>
              </a:rPr>
              <a:t>Aşağı Sayıcılar: </a:t>
            </a:r>
            <a:r>
              <a:rPr lang="tr-TR" sz="2400" dirty="0">
                <a:solidFill>
                  <a:schemeClr val="bg2">
                    <a:lumMod val="25000"/>
                  </a:schemeClr>
                </a:solidFill>
              </a:rPr>
              <a:t>Belirli bir sayıdan başlayıp 0’a doğru sayan sayıcılar. </a:t>
            </a:r>
          </a:p>
          <a:p>
            <a:r>
              <a:rPr lang="tr-TR" sz="2400" dirty="0">
                <a:solidFill>
                  <a:srgbClr val="FF0000"/>
                </a:solidFill>
              </a:rPr>
              <a:t>Yukarı – Aşağı Sayıcılar: </a:t>
            </a:r>
            <a:r>
              <a:rPr lang="tr-TR" sz="2400" dirty="0">
                <a:solidFill>
                  <a:schemeClr val="bg2">
                    <a:lumMod val="25000"/>
                  </a:schemeClr>
                </a:solidFill>
              </a:rPr>
              <a:t>Bir anahtar yardımı ile hem yukarı hem aşağı doğru sayma işlemi yapan sayıcılar. </a:t>
            </a:r>
          </a:p>
        </p:txBody>
      </p:sp>
    </p:spTree>
    <p:extLst>
      <p:ext uri="{BB962C8B-B14F-4D97-AF65-F5344CB8AC3E}">
        <p14:creationId xmlns:p14="http://schemas.microsoft.com/office/powerpoint/2010/main" val="395591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a16="http://schemas.microsoft.com/office/drawing/2014/main" id="{AA9E6C02-6A79-465A-9E9A-C41D45F6BAD1}"/>
              </a:ext>
            </a:extLst>
          </p:cNvPr>
          <p:cNvSpPr>
            <a:spLocks noGrp="1"/>
          </p:cNvSpPr>
          <p:nvPr>
            <p:ph type="title"/>
          </p:nvPr>
        </p:nvSpPr>
        <p:spPr/>
        <p:txBody>
          <a:bodyPr/>
          <a:lstStyle/>
          <a:p>
            <a:r>
              <a:rPr lang="tr-TR" dirty="0"/>
              <a:t>Asenkron Sayıcılar </a:t>
            </a:r>
          </a:p>
        </p:txBody>
      </p:sp>
      <p:sp>
        <p:nvSpPr>
          <p:cNvPr id="3" name="Dikdörtgen 2">
            <a:extLst>
              <a:ext uri="{FF2B5EF4-FFF2-40B4-BE49-F238E27FC236}">
                <a16:creationId xmlns:a16="http://schemas.microsoft.com/office/drawing/2014/main" id="{D550AE37-702F-44AE-96AD-E7B1DDA1E2D6}"/>
              </a:ext>
            </a:extLst>
          </p:cNvPr>
          <p:cNvSpPr/>
          <p:nvPr/>
        </p:nvSpPr>
        <p:spPr>
          <a:xfrm>
            <a:off x="1097280" y="2569661"/>
            <a:ext cx="10184613" cy="2677656"/>
          </a:xfrm>
          <a:prstGeom prst="rect">
            <a:avLst/>
          </a:prstGeom>
        </p:spPr>
        <p:txBody>
          <a:bodyPr wrap="square">
            <a:spAutoFit/>
          </a:bodyPr>
          <a:lstStyle/>
          <a:p>
            <a:pPr algn="just"/>
            <a:r>
              <a:rPr lang="tr-TR" sz="2400" b="1" dirty="0">
                <a:solidFill>
                  <a:srgbClr val="FF0000"/>
                </a:solidFill>
                <a:latin typeface="Times New Roman" panose="02020603050405020304" pitchFamily="18" charset="0"/>
                <a:cs typeface="Times New Roman" panose="02020603050405020304" pitchFamily="18" charset="0"/>
              </a:rPr>
              <a:t>Asenkron sayıcılar, </a:t>
            </a:r>
            <a:r>
              <a:rPr lang="tr-TR" sz="2400" dirty="0">
                <a:solidFill>
                  <a:schemeClr val="bg2">
                    <a:lumMod val="25000"/>
                  </a:schemeClr>
                </a:solidFill>
                <a:latin typeface="Times New Roman" panose="02020603050405020304" pitchFamily="18" charset="0"/>
                <a:cs typeface="Times New Roman" panose="02020603050405020304" pitchFamily="18" charset="0"/>
              </a:rPr>
              <a:t>JK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flopların</a:t>
            </a:r>
            <a:r>
              <a:rPr lang="tr-TR" sz="2400" dirty="0">
                <a:solidFill>
                  <a:schemeClr val="bg2">
                    <a:lumMod val="25000"/>
                  </a:schemeClr>
                </a:solidFill>
                <a:latin typeface="Times New Roman" panose="02020603050405020304" pitchFamily="18" charset="0"/>
                <a:cs typeface="Times New Roman" panose="02020603050405020304" pitchFamily="18" charset="0"/>
              </a:rPr>
              <a:t> arka arkaya bağlanması ile elde edilen sayıcılardır. Saat sinyali sadece ilk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flip-flop’a</a:t>
            </a:r>
            <a:r>
              <a:rPr lang="tr-TR" sz="2400" dirty="0">
                <a:solidFill>
                  <a:schemeClr val="bg2">
                    <a:lumMod val="25000"/>
                  </a:schemeClr>
                </a:solidFill>
                <a:latin typeface="Times New Roman" panose="02020603050405020304" pitchFamily="18" charset="0"/>
                <a:cs typeface="Times New Roman" panose="02020603050405020304" pitchFamily="18" charset="0"/>
              </a:rPr>
              <a:t> uygulanır. İkinci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flip-flop’a</a:t>
            </a:r>
            <a:r>
              <a:rPr lang="tr-TR" sz="2400" dirty="0">
                <a:solidFill>
                  <a:schemeClr val="bg2">
                    <a:lumMod val="25000"/>
                  </a:schemeClr>
                </a:solidFill>
                <a:latin typeface="Times New Roman" panose="02020603050405020304" pitchFamily="18" charset="0"/>
                <a:cs typeface="Times New Roman" panose="02020603050405020304" pitchFamily="18" charset="0"/>
              </a:rPr>
              <a:t> ise birinci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flopun</a:t>
            </a:r>
            <a:r>
              <a:rPr lang="tr-TR" sz="2400" dirty="0">
                <a:solidFill>
                  <a:schemeClr val="bg2">
                    <a:lumMod val="25000"/>
                  </a:schemeClr>
                </a:solidFill>
                <a:latin typeface="Times New Roman" panose="02020603050405020304" pitchFamily="18" charset="0"/>
                <a:cs typeface="Times New Roman" panose="02020603050405020304" pitchFamily="18" charset="0"/>
              </a:rPr>
              <a:t> çıkışı bağlanır. Üçüncü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flip-flop’a</a:t>
            </a:r>
            <a:r>
              <a:rPr lang="tr-TR" sz="2400" dirty="0">
                <a:solidFill>
                  <a:schemeClr val="bg2">
                    <a:lumMod val="25000"/>
                  </a:schemeClr>
                </a:solidFill>
                <a:latin typeface="Times New Roman" panose="02020603050405020304" pitchFamily="18" charset="0"/>
                <a:cs typeface="Times New Roman" panose="02020603050405020304" pitchFamily="18" charset="0"/>
              </a:rPr>
              <a:t> da ikinci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flip-flopun</a:t>
            </a:r>
            <a:r>
              <a:rPr lang="tr-TR" sz="2400" dirty="0">
                <a:solidFill>
                  <a:schemeClr val="bg2">
                    <a:lumMod val="25000"/>
                  </a:schemeClr>
                </a:solidFill>
                <a:latin typeface="Times New Roman" panose="02020603050405020304" pitchFamily="18" charset="0"/>
                <a:cs typeface="Times New Roman" panose="02020603050405020304" pitchFamily="18" charset="0"/>
              </a:rPr>
              <a:t> çıkışı bağlanır. Çıkışlar ise Q çıkışlarından elde edilir.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Asenkron sayıcılar da saat sinyali sadece ilk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a:t>
            </a:r>
            <a:r>
              <a:rPr lang="tr-TR" sz="2400" dirty="0">
                <a:solidFill>
                  <a:schemeClr val="bg2">
                    <a:lumMod val="25000"/>
                  </a:schemeClr>
                </a:solidFill>
                <a:latin typeface="Times New Roman" panose="02020603050405020304" pitchFamily="18" charset="0"/>
                <a:cs typeface="Times New Roman" panose="02020603050405020304" pitchFamily="18" charset="0"/>
              </a:rPr>
              <a:t> uygulandığı için girişi ile çıkışı arasında oluşan bir zaman gecikmesi oluşur. </a:t>
            </a:r>
          </a:p>
        </p:txBody>
      </p:sp>
    </p:spTree>
    <p:extLst>
      <p:ext uri="{BB962C8B-B14F-4D97-AF65-F5344CB8AC3E}">
        <p14:creationId xmlns:p14="http://schemas.microsoft.com/office/powerpoint/2010/main" val="192254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28C0DB-CE8F-44F3-9D66-1BCF2ED8F9A8}"/>
              </a:ext>
            </a:extLst>
          </p:cNvPr>
          <p:cNvSpPr>
            <a:spLocks noGrp="1"/>
          </p:cNvSpPr>
          <p:nvPr>
            <p:ph type="title"/>
          </p:nvPr>
        </p:nvSpPr>
        <p:spPr/>
        <p:txBody>
          <a:bodyPr/>
          <a:lstStyle/>
          <a:p>
            <a:r>
              <a:rPr lang="tr-TR" dirty="0"/>
              <a:t>Asenkron Yukarı Sayıcılar</a:t>
            </a:r>
          </a:p>
        </p:txBody>
      </p:sp>
      <p:sp>
        <p:nvSpPr>
          <p:cNvPr id="3" name="İçerik Yer Tutucusu 2">
            <a:extLst>
              <a:ext uri="{FF2B5EF4-FFF2-40B4-BE49-F238E27FC236}">
                <a16:creationId xmlns:a16="http://schemas.microsoft.com/office/drawing/2014/main" id="{CDFFC40B-1C72-44A1-8386-4EF2691BF417}"/>
              </a:ext>
            </a:extLst>
          </p:cNvPr>
          <p:cNvSpPr>
            <a:spLocks noGrp="1"/>
          </p:cNvSpPr>
          <p:nvPr>
            <p:ph idx="1"/>
          </p:nvPr>
        </p:nvSpPr>
        <p:spPr>
          <a:xfrm>
            <a:off x="1007127" y="2257857"/>
            <a:ext cx="10545221" cy="4023360"/>
          </a:xfrm>
        </p:spPr>
        <p:txBody>
          <a:bodyPr>
            <a:normAutofit/>
          </a:bodyPr>
          <a:lstStyle/>
          <a:p>
            <a:pPr algn="just"/>
            <a:r>
              <a:rPr lang="tr-TR" sz="2400" dirty="0"/>
              <a:t>JK </a:t>
            </a:r>
            <a:r>
              <a:rPr lang="tr-TR" sz="2400" dirty="0" err="1"/>
              <a:t>flip-flop’un</a:t>
            </a:r>
            <a:r>
              <a:rPr lang="tr-TR" sz="2400" dirty="0"/>
              <a:t> J ve K girişlerine 1 uygularsak, </a:t>
            </a:r>
            <a:r>
              <a:rPr lang="tr-TR" sz="2400" dirty="0" err="1"/>
              <a:t>Toggle</a:t>
            </a:r>
            <a:r>
              <a:rPr lang="tr-TR" sz="2400" dirty="0"/>
              <a:t> (her defasında çıkışın durum değiştirmesi) </a:t>
            </a:r>
            <a:r>
              <a:rPr lang="tr-TR" sz="2400" dirty="0" err="1"/>
              <a:t>modunda</a:t>
            </a:r>
            <a:r>
              <a:rPr lang="tr-TR" sz="2400" dirty="0"/>
              <a:t> çalışır. Ancak saat sinyali bir pozitif ve bir negatif </a:t>
            </a:r>
            <a:r>
              <a:rPr lang="tr-TR" sz="2400" dirty="0" err="1"/>
              <a:t>alternansı</a:t>
            </a:r>
            <a:r>
              <a:rPr lang="tr-TR" sz="2400" dirty="0"/>
              <a:t> tamamladığında (1 periyodunda) JK </a:t>
            </a:r>
            <a:r>
              <a:rPr lang="tr-TR" sz="2400" dirty="0" err="1"/>
              <a:t>flip</a:t>
            </a:r>
            <a:r>
              <a:rPr lang="tr-TR" sz="2400" dirty="0"/>
              <a:t> </a:t>
            </a:r>
            <a:r>
              <a:rPr lang="tr-TR" sz="2400" dirty="0" err="1"/>
              <a:t>flop</a:t>
            </a:r>
            <a:r>
              <a:rPr lang="tr-TR" sz="2400" dirty="0"/>
              <a:t> sadece bir kere konum değiştirir (1 </a:t>
            </a:r>
            <a:r>
              <a:rPr lang="tr-TR" sz="2400" dirty="0" err="1"/>
              <a:t>alternans</a:t>
            </a:r>
            <a:r>
              <a:rPr lang="tr-TR" sz="2400" dirty="0"/>
              <a:t> oluşur). Birinci </a:t>
            </a:r>
            <a:r>
              <a:rPr lang="tr-TR" sz="2400" dirty="0" err="1"/>
              <a:t>flip-flop</a:t>
            </a:r>
            <a:r>
              <a:rPr lang="tr-TR" sz="2400" dirty="0"/>
              <a:t> saat sinyalinin frekansını ikiye bölmüş olur. Birinci </a:t>
            </a:r>
            <a:r>
              <a:rPr lang="tr-TR" sz="2400" dirty="0" err="1"/>
              <a:t>flip-flop’un</a:t>
            </a:r>
            <a:r>
              <a:rPr lang="tr-TR" sz="2400" dirty="0"/>
              <a:t> çıkışı ikinci </a:t>
            </a:r>
            <a:r>
              <a:rPr lang="tr-TR" sz="2400" dirty="0" err="1"/>
              <a:t>flip-flop’un</a:t>
            </a:r>
            <a:r>
              <a:rPr lang="tr-TR" sz="2400" dirty="0"/>
              <a:t> girişine bağlandığında aynı işlem ikinci </a:t>
            </a:r>
            <a:r>
              <a:rPr lang="tr-TR" sz="2400" dirty="0" err="1"/>
              <a:t>flip-flop</a:t>
            </a:r>
            <a:r>
              <a:rPr lang="tr-TR" sz="2400" dirty="0"/>
              <a:t> için de gerçekleşmiş olur. Bu durumda girişteki saat sinyalinin frekansı ikinci </a:t>
            </a:r>
            <a:r>
              <a:rPr lang="tr-TR" sz="2400" dirty="0" err="1"/>
              <a:t>flip</a:t>
            </a:r>
            <a:r>
              <a:rPr lang="tr-TR" sz="2400" dirty="0"/>
              <a:t> </a:t>
            </a:r>
            <a:r>
              <a:rPr lang="tr-TR" sz="2400" dirty="0" err="1"/>
              <a:t>flopun</a:t>
            </a:r>
            <a:r>
              <a:rPr lang="tr-TR" sz="2400" dirty="0"/>
              <a:t> çıkışında dörde bölünmüş olur. </a:t>
            </a:r>
          </a:p>
          <a:p>
            <a:pPr algn="just"/>
            <a:r>
              <a:rPr lang="tr-TR" sz="2400" dirty="0"/>
              <a:t>Üç bitlik asenkron ikilik yukarı sayıcı devresi 000’dan 111’e kadar sayma işlemi yapar. Bu devrede JK </a:t>
            </a:r>
            <a:r>
              <a:rPr lang="tr-TR" sz="2400" dirty="0" err="1"/>
              <a:t>flip</a:t>
            </a:r>
            <a:r>
              <a:rPr lang="tr-TR" sz="2400" dirty="0"/>
              <a:t> </a:t>
            </a:r>
            <a:r>
              <a:rPr lang="tr-TR" sz="2400" dirty="0" err="1"/>
              <a:t>floplar</a:t>
            </a:r>
            <a:r>
              <a:rPr lang="tr-TR" sz="2400" dirty="0"/>
              <a:t> arka arkaya bağlanmıştır. Saat sinyali sadece birinci </a:t>
            </a:r>
            <a:r>
              <a:rPr lang="tr-TR" sz="2400" dirty="0" err="1"/>
              <a:t>flip-flop’a</a:t>
            </a:r>
            <a:r>
              <a:rPr lang="tr-TR" sz="2400" dirty="0"/>
              <a:t> uygulanır. Birinci </a:t>
            </a:r>
            <a:r>
              <a:rPr lang="tr-TR" sz="2400" dirty="0" err="1"/>
              <a:t>flip-flop’un</a:t>
            </a:r>
            <a:r>
              <a:rPr lang="tr-TR" sz="2400" dirty="0"/>
              <a:t> Q çıkışından hem en küçük ikilik basamak elde edilir hem de ikinci </a:t>
            </a:r>
            <a:r>
              <a:rPr lang="tr-TR" sz="2400" dirty="0" err="1"/>
              <a:t>flip-flop’un</a:t>
            </a:r>
            <a:r>
              <a:rPr lang="tr-TR" sz="2400" dirty="0"/>
              <a:t> saat sinyali sağlanmış olur. </a:t>
            </a:r>
          </a:p>
        </p:txBody>
      </p:sp>
      <p:sp>
        <p:nvSpPr>
          <p:cNvPr id="6" name="Dikdörtgen 5">
            <a:extLst>
              <a:ext uri="{FF2B5EF4-FFF2-40B4-BE49-F238E27FC236}">
                <a16:creationId xmlns:a16="http://schemas.microsoft.com/office/drawing/2014/main" id="{877E6726-D27C-485A-B997-5A2599834EEE}"/>
              </a:ext>
            </a:extLst>
          </p:cNvPr>
          <p:cNvSpPr/>
          <p:nvPr/>
        </p:nvSpPr>
        <p:spPr>
          <a:xfrm>
            <a:off x="1007127" y="1766776"/>
            <a:ext cx="2217274" cy="461665"/>
          </a:xfrm>
          <a:prstGeom prst="rect">
            <a:avLst/>
          </a:prstGeom>
        </p:spPr>
        <p:txBody>
          <a:bodyPr wrap="none">
            <a:spAutoFit/>
          </a:bodyPr>
          <a:lstStyle/>
          <a:p>
            <a:r>
              <a:rPr lang="tr-TR" sz="2400" b="1" dirty="0">
                <a:solidFill>
                  <a:srgbClr val="FF0000"/>
                </a:solidFill>
                <a:latin typeface="Times New Roman" panose="02020603050405020304" pitchFamily="18" charset="0"/>
                <a:cs typeface="Times New Roman" panose="02020603050405020304" pitchFamily="18" charset="0"/>
              </a:rPr>
              <a:t>Üç Bitlik Sayıcı</a:t>
            </a:r>
          </a:p>
        </p:txBody>
      </p:sp>
    </p:spTree>
    <p:extLst>
      <p:ext uri="{BB962C8B-B14F-4D97-AF65-F5344CB8AC3E}">
        <p14:creationId xmlns:p14="http://schemas.microsoft.com/office/powerpoint/2010/main" val="304048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 5">
            <a:extLst>
              <a:ext uri="{FF2B5EF4-FFF2-40B4-BE49-F238E27FC236}">
                <a16:creationId xmlns:a16="http://schemas.microsoft.com/office/drawing/2014/main" id="{CA8F6ACC-117A-4BC5-B2B2-FB828954DB35}"/>
              </a:ext>
            </a:extLst>
          </p:cNvPr>
          <p:cNvGrpSpPr/>
          <p:nvPr/>
        </p:nvGrpSpPr>
        <p:grpSpPr>
          <a:xfrm>
            <a:off x="1197735" y="671471"/>
            <a:ext cx="10071279" cy="5512534"/>
            <a:chOff x="1197735" y="671471"/>
            <a:chExt cx="10071279" cy="5512534"/>
          </a:xfrm>
        </p:grpSpPr>
        <p:pic>
          <p:nvPicPr>
            <p:cNvPr id="4" name="Resim 3">
              <a:extLst>
                <a:ext uri="{FF2B5EF4-FFF2-40B4-BE49-F238E27FC236}">
                  <a16:creationId xmlns:a16="http://schemas.microsoft.com/office/drawing/2014/main" id="{6E4DFBE9-A87C-453B-ABBB-9F46306EDDF7}"/>
                </a:ext>
              </a:extLst>
            </p:cNvPr>
            <p:cNvPicPr>
              <a:picLocks noChangeAspect="1"/>
            </p:cNvPicPr>
            <p:nvPr/>
          </p:nvPicPr>
          <p:blipFill>
            <a:blip r:embed="rId2">
              <a:duotone>
                <a:schemeClr val="accent3">
                  <a:shade val="45000"/>
                  <a:satMod val="135000"/>
                </a:schemeClr>
                <a:prstClr val="white"/>
              </a:duotone>
            </a:blip>
            <a:stretch>
              <a:fillRect/>
            </a:stretch>
          </p:blipFill>
          <p:spPr>
            <a:xfrm>
              <a:off x="1197735" y="671471"/>
              <a:ext cx="10071279" cy="5512534"/>
            </a:xfrm>
            <a:prstGeom prst="rect">
              <a:avLst/>
            </a:prstGeom>
          </p:spPr>
        </p:pic>
        <p:sp>
          <p:nvSpPr>
            <p:cNvPr id="5" name="Dikdörtgen 4">
              <a:extLst>
                <a:ext uri="{FF2B5EF4-FFF2-40B4-BE49-F238E27FC236}">
                  <a16:creationId xmlns:a16="http://schemas.microsoft.com/office/drawing/2014/main" id="{7147F37A-225B-4988-94C6-910494AE69A0}"/>
                </a:ext>
              </a:extLst>
            </p:cNvPr>
            <p:cNvSpPr/>
            <p:nvPr/>
          </p:nvSpPr>
          <p:spPr>
            <a:xfrm>
              <a:off x="5719204" y="5395104"/>
              <a:ext cx="5077031" cy="461665"/>
            </a:xfrm>
            <a:prstGeom prst="rect">
              <a:avLst/>
            </a:prstGeom>
          </p:spPr>
          <p:txBody>
            <a:bodyPr wrap="none">
              <a:spAutoFit/>
            </a:bodyPr>
            <a:lstStyle/>
            <a:p>
              <a:r>
                <a:rPr lang="tr-TR" sz="2400" dirty="0">
                  <a:solidFill>
                    <a:srgbClr val="FF0000"/>
                  </a:solidFill>
                  <a:latin typeface="Times New Roman" panose="02020603050405020304" pitchFamily="18" charset="0"/>
                  <a:cs typeface="Times New Roman" panose="02020603050405020304" pitchFamily="18" charset="0"/>
                </a:rPr>
                <a:t>Üç bitlik asenkron yukarı sayıcı devresi</a:t>
              </a:r>
            </a:p>
          </p:txBody>
        </p:sp>
      </p:grpSp>
    </p:spTree>
    <p:extLst>
      <p:ext uri="{BB962C8B-B14F-4D97-AF65-F5344CB8AC3E}">
        <p14:creationId xmlns:p14="http://schemas.microsoft.com/office/powerpoint/2010/main" val="1975101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6238</TotalTime>
  <Words>1798</Words>
  <Application>Microsoft Office PowerPoint</Application>
  <PresentationFormat>Geniş ekran</PresentationFormat>
  <Paragraphs>97</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Calibri</vt:lpstr>
      <vt:lpstr>Times New Roman</vt:lpstr>
      <vt:lpstr>temaacik</vt:lpstr>
      <vt:lpstr>Sayıcılar (Counters)</vt:lpstr>
      <vt:lpstr>Ders İçeriği</vt:lpstr>
      <vt:lpstr>Sayıcılar (Counters)</vt:lpstr>
      <vt:lpstr>Sayıcıların Özellikleri</vt:lpstr>
      <vt:lpstr>Sayıcıların Özellikleri</vt:lpstr>
      <vt:lpstr>Sayıcı Çeşitleri</vt:lpstr>
      <vt:lpstr>Asenkron Sayıcılar </vt:lpstr>
      <vt:lpstr>Asenkron Yukarı Sayıcılar</vt:lpstr>
      <vt:lpstr>PowerPoint Sunusu</vt:lpstr>
      <vt:lpstr>Üç Bitlik Sayıcı</vt:lpstr>
      <vt:lpstr>PowerPoint Sunusu</vt:lpstr>
      <vt:lpstr>PowerPoint Sunusu</vt:lpstr>
      <vt:lpstr>PowerPoint Sunusu</vt:lpstr>
      <vt:lpstr>PowerPoint Sunusu</vt:lpstr>
      <vt:lpstr>Asenkron Aşağı Sayıcılar </vt:lpstr>
      <vt:lpstr>Asenkron Aşağı Sayıcılar </vt:lpstr>
      <vt:lpstr>PowerPoint Sunusu</vt:lpstr>
      <vt:lpstr>Asenkron Aşağı Sayıcılar </vt:lpstr>
      <vt:lpstr>PowerPoint Sunusu</vt:lpstr>
      <vt:lpstr>Senkron Sayıcılar </vt:lpstr>
      <vt:lpstr>Senkron Yukarı Sayıcılar </vt:lpstr>
      <vt:lpstr>PowerPoint Sunusu</vt:lpstr>
      <vt:lpstr>PowerPoint Sunusu</vt:lpstr>
      <vt:lpstr>Senkron Yukarı Sayıcılar </vt:lpstr>
      <vt:lpstr>PowerPoint Sunusu</vt:lpstr>
      <vt:lpstr>Senkron Aşağı Sayıcılar </vt:lpstr>
      <vt:lpstr>PowerPoint Sunusu</vt:lpstr>
      <vt:lpstr>PowerPoint Sunusu</vt:lpstr>
      <vt:lpstr>Senkron Aşağı Sayıcılar </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Burcu.Yakisir.Girgin</cp:lastModifiedBy>
  <cp:revision>244</cp:revision>
  <dcterms:created xsi:type="dcterms:W3CDTF">2017-11-13T19:25:20Z</dcterms:created>
  <dcterms:modified xsi:type="dcterms:W3CDTF">2018-01-30T20:58:28Z</dcterms:modified>
</cp:coreProperties>
</file>