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288F95-5192-F131-D9D2-F9CA7DBF4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DFBB76F-E5E2-24AC-7455-F22F58F76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BB3475-E293-8E94-CFB7-1A92EBE2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FB3ABE-9879-C31C-39EC-B025A99D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C1B3D6-0DD7-2C68-701A-7DF4656E0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6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F55DA9-0563-DB43-99DB-7883E8501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EC786F-F748-755C-AAA8-E94535546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48AF81-D779-77B8-BA6B-67741201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02E309-68EC-14DF-1210-C3B51C7D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2A96EF-9F2D-F582-F98E-A2AE8F81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34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40C5753-7086-2888-F293-A5DACFC1B8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6CA1965-2950-B4D3-A88E-1A0880811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E2C422-3AF2-33AF-85CA-ADB712ECC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AD2553-41C7-AD24-6D5A-908D6379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0D3712-A1FB-7645-3C05-EC8DDCBE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63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31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6848" y="489446"/>
            <a:ext cx="4798304" cy="526298"/>
          </a:xfrm>
        </p:spPr>
        <p:txBody>
          <a:bodyPr lIns="0" tIns="0" rIns="0" bIns="0"/>
          <a:lstStyle>
            <a:lvl1pPr>
              <a:defRPr sz="342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13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271CB1-3C6F-C39C-B434-440D6D27A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4F6B40-E6D8-A2F8-6244-0C5080BCA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0A14A-7F12-B4B2-0F73-40C31D67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34DF28-C4FE-FF55-7063-87088809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E12F79-A13D-5D6F-3577-2F45CC4F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03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A72DF3-F9B2-BF78-9B1F-5FF03143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EE0620-05BE-35CD-71AB-8788F7A64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BC2921-A623-DF12-5AAA-A1A7EB162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EEDE62-C033-CDE9-5E40-4447D59AD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8FE477-A6F6-ACCC-4978-E04793EC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88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1D2625-5985-4EC3-6B3F-8ED168C5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710649-601A-0EEE-7128-666B1643A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96D7130-20EC-5AAD-D16F-70FB7CAF4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8F0E21E-8F15-8478-EBA8-29F18B75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8E4A88-94A4-819C-0E3B-3ECFB97A0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BB4B98-2CEB-4DEC-99F2-ADB4A051C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7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BDCE93-7BA7-2075-38C1-963EAD0AE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31997B5-1D2B-18DA-CDF7-EA9093A1A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252E769-1533-084B-6611-06AA43CD1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F7FDAE2-8644-3462-F58E-759733B5D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52E2A7-4A98-EC14-1C50-474494643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3396EBB-6A24-6B22-2795-E8EDB766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CDF6A16-3F39-6AF1-13AE-06690E8D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7CA8FB8-6626-7C37-0F51-6AF6C63C3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55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39A09B-CBA9-5DEF-7CCE-43AE877A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1E2EE3E-2892-4F97-86EE-7E9191BF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D342C18-A254-6F67-E519-D73623DA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1F2058F-1F05-E218-B4CD-A3365E0F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16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014487-27AF-41DE-58E5-3F78B24B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96EDB34-9639-51CB-FDFA-658E6940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617B996-26C7-BE63-AA99-946CBD819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21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CD12F6-A3FF-6493-0C5B-53A994215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A05FC2-1B1B-DD04-1392-045A8A81B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EE673-15CF-6E74-108C-2A46AD9C5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AC2DCEB-4369-495D-7C42-E8F2F8BF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62EFCE-0CBA-F01E-CB82-7C868EF92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7FEBB8C-16B3-55A8-3A01-FD45DE92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80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8E0144-5D0A-55B3-AC72-7696FEC4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6D2A91F-E860-5B9B-4400-298020D6D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91C954E-5EDD-873A-C6A1-74860303B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57BCE1-7A3E-0613-4B62-3AA2FA2C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2EF0D0-B0BA-7767-DC0B-49EAA59A3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7939BC-05CE-F023-5629-48B399306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67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2684EDB-D82B-B435-82B0-F287C293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47642A8-8A86-A3FB-7DE3-619E40DA1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45E81C-4475-0230-07B1-AE2FB2317E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99C04-02D9-41B8-AF8D-9BD54DC56BB1}" type="datetimeFigureOut">
              <a:rPr lang="tr-TR" smtClean="0"/>
              <a:t>1.08.2024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D12A25-36D4-2362-6BBC-FDB9FBBF7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B241F3-36D2-B15D-8C73-A82D63C31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E396-62BD-4C6B-83E0-57F721FA7B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28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3249EA-4E93-3FEC-7D13-984760CB7F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52FDD9-0C31-B018-C0EF-511EAA3761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770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4852" y="1876800"/>
            <a:ext cx="6903068" cy="2218202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3531" marR="4344" indent="-293214" algn="just">
              <a:spcBef>
                <a:spcPts val="81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Portekiz'in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Topluluğa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katılma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başvurusu,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bu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ülkede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önemli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kalkınma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çabalarını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ekonominin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yeniden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düzenlenmesini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zorunlu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kılmıştır.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Bu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amaçla,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3" dirty="0">
                <a:solidFill>
                  <a:prstClr val="black"/>
                </a:solidFill>
                <a:cs typeface="Calibri"/>
              </a:rPr>
              <a:t>AT’dan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ek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mali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teknik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yardım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talebinde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bulunulmuştur.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5430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17 Ekim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1978’de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başlayan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görüşmeler 12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Haziran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1985 tarihinde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Lizbon’da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imzalanan Katılım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Antlaşması ile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sonuçlanmıştır.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Böylece,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Portekiz;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 </a:t>
            </a:r>
            <a:r>
              <a:rPr sz="1710" dirty="0">
                <a:solidFill>
                  <a:prstClr val="black"/>
                </a:solidFill>
                <a:cs typeface="Calibri"/>
              </a:rPr>
              <a:t>Ocak 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1986’da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Topluluğun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üyesi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olmuştur.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6516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Antlaşması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Portekiz’e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7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yıllık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“uyum</a:t>
            </a:r>
            <a:r>
              <a:rPr sz="1710" dirty="0">
                <a:solidFill>
                  <a:prstClr val="black"/>
                </a:solidFill>
                <a:cs typeface="Calibri"/>
              </a:rPr>
              <a:t> dönemi”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süresi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verilmiştir.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Serbest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dolaşım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hakkı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1992’de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elde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edilmiştir.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5555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4852" y="1876800"/>
            <a:ext cx="6901439" cy="2218202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3531" marR="6516" indent="-293214" algn="just">
              <a:spcBef>
                <a:spcPts val="81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17" dirty="0">
                <a:solidFill>
                  <a:prstClr val="black"/>
                </a:solidFill>
                <a:cs typeface="Calibri"/>
              </a:rPr>
              <a:t>Topluluğun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İspanya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Portekiz’in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katılmasıyla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güneye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doğru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ikinci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defa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genişlemesi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bazı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tepkilere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yol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açmıştır.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Genişlemeye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taraf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olmayanlar;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26" dirty="0">
                <a:solidFill>
                  <a:prstClr val="black"/>
                </a:solidFill>
                <a:cs typeface="Calibri"/>
              </a:rPr>
              <a:t>AT’nın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böylece serbest bir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ticaret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alanına dönüşeceğini, birlik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ilkesinden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uzaklaşacağını,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niteliğinin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değişeceğini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savunuyor,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birliğin</a:t>
            </a:r>
            <a:r>
              <a:rPr sz="1710" spc="38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coğrafi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büyümeye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feda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edilmemesini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belirtiyorlardı.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Genişlemeden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yana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olanlar ise;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AT’nın </a:t>
            </a:r>
            <a:r>
              <a:rPr sz="1710" dirty="0">
                <a:solidFill>
                  <a:prstClr val="black"/>
                </a:solidFill>
                <a:cs typeface="Calibri"/>
              </a:rPr>
              <a:t>bir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“Zenginler Kulubü” </a:t>
            </a:r>
            <a:r>
              <a:rPr sz="1710" dirty="0">
                <a:solidFill>
                  <a:prstClr val="black"/>
                </a:solidFill>
                <a:cs typeface="Calibri"/>
              </a:rPr>
              <a:t>olmadığının 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kanıtlanacağını,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büyümenin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birliğin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büyümesini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geciktirmeyeceğini,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Avrupa’da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demokrasinin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böylece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daha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güçleneceğini</a:t>
            </a:r>
            <a:r>
              <a:rPr sz="1710" spc="3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savunuyorlardı.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614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52327" y="1022753"/>
            <a:ext cx="3688008" cy="342532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marL="10860">
              <a:spcBef>
                <a:spcPts val="86"/>
              </a:spcBef>
            </a:pPr>
            <a:r>
              <a:rPr sz="2394" spc="-4" dirty="0"/>
              <a:t>İKİ</a:t>
            </a:r>
            <a:r>
              <a:rPr sz="2394" spc="-21" dirty="0"/>
              <a:t> </a:t>
            </a:r>
            <a:r>
              <a:rPr sz="2394" spc="-30" dirty="0"/>
              <a:t>ALMANYA’NIN</a:t>
            </a:r>
            <a:r>
              <a:rPr sz="2394" spc="13" dirty="0"/>
              <a:t> </a:t>
            </a:r>
            <a:r>
              <a:rPr sz="2394" spc="-9" dirty="0"/>
              <a:t>BİRLEŞMESİ</a:t>
            </a:r>
            <a:endParaRPr sz="2394"/>
          </a:p>
        </p:txBody>
      </p:sp>
      <p:sp>
        <p:nvSpPr>
          <p:cNvPr id="3" name="object 3"/>
          <p:cNvSpPr txBox="1"/>
          <p:nvPr/>
        </p:nvSpPr>
        <p:spPr>
          <a:xfrm>
            <a:off x="2407672" y="1520381"/>
            <a:ext cx="3805294" cy="1326163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4074" marR="4344" indent="-293757" algn="just">
              <a:spcBef>
                <a:spcPts val="81"/>
              </a:spcBef>
              <a:buFont typeface="Arial MT"/>
              <a:buChar char="•"/>
              <a:tabLst>
                <a:tab pos="304617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II.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Dünya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Savaşı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sonrasında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Almanya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ikiye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bölünmüştü.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13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Ağustos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1961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tarihinde iki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Almanya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arasındaki sınırlar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kapatılmış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Berlin</a:t>
            </a:r>
            <a:r>
              <a:rPr sz="1710" spc="38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Duvarı'nın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yapımına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başlanmıştı.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7673" y="2875681"/>
            <a:ext cx="97739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</a:pPr>
            <a:r>
              <a:rPr sz="1710" spc="-4" dirty="0">
                <a:solidFill>
                  <a:prstClr val="black"/>
                </a:solidFill>
                <a:latin typeface="Arial MT"/>
                <a:cs typeface="Arial MT"/>
              </a:rPr>
              <a:t>•</a:t>
            </a:r>
            <a:endParaRPr sz="1710">
              <a:solidFill>
                <a:prstClr val="black"/>
              </a:solidFill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00898" y="2875681"/>
            <a:ext cx="1100104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  <a:tabLst>
                <a:tab pos="374662" algn="l"/>
              </a:tabLst>
            </a:pPr>
            <a:r>
              <a:rPr sz="1710" spc="-180" dirty="0">
                <a:solidFill>
                  <a:prstClr val="black"/>
                </a:solidFill>
                <a:cs typeface="Calibri"/>
              </a:rPr>
              <a:t>W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.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Chu</a:t>
            </a:r>
            <a:r>
              <a:rPr sz="1710" spc="-34" dirty="0">
                <a:solidFill>
                  <a:prstClr val="black"/>
                </a:solidFill>
                <a:cs typeface="Calibri"/>
              </a:rPr>
              <a:t>r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cill,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17916" y="2875681"/>
            <a:ext cx="942093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  <a:tabLst>
                <a:tab pos="377377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bu	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duvarı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76211" y="2875681"/>
            <a:ext cx="1235309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"demirpe</a:t>
            </a:r>
            <a:r>
              <a:rPr sz="1710" spc="-34" dirty="0">
                <a:solidFill>
                  <a:prstClr val="black"/>
                </a:solidFill>
                <a:cs typeface="Calibri"/>
              </a:rPr>
              <a:t>r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de"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0900" y="3136317"/>
            <a:ext cx="1678391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  <a:tabLst>
                <a:tab pos="69122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olarak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tanımlamış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94846" y="3136317"/>
            <a:ext cx="1202729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  <a:tabLst>
                <a:tab pos="351314" algn="l"/>
                <a:tab pos="992583" algn="l"/>
              </a:tabLst>
            </a:pPr>
            <a:r>
              <a:rPr sz="1710" spc="-21" dirty="0">
                <a:solidFill>
                  <a:prstClr val="black"/>
                </a:solidFill>
                <a:cs typeface="Calibri"/>
              </a:rPr>
              <a:t>v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du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v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ar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12564" y="3136317"/>
            <a:ext cx="399642" cy="27356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b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lok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07673" y="3396953"/>
            <a:ext cx="3804751" cy="851161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4074" marR="4344">
              <a:spcBef>
                <a:spcPts val="81"/>
              </a:spcBef>
              <a:tabLst>
                <a:tab pos="1337381" algn="l"/>
                <a:tab pos="1990053" algn="l"/>
                <a:tab pos="2761640" algn="l"/>
                <a:tab pos="3139017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a</a:t>
            </a:r>
            <a:r>
              <a:rPr sz="1710" spc="-38" dirty="0">
                <a:solidFill>
                  <a:prstClr val="black"/>
                </a:solidFill>
                <a:cs typeface="Calibri"/>
              </a:rPr>
              <a:t>r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as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ın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daki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oğuk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a</a:t>
            </a:r>
            <a:r>
              <a:rPr sz="1710" spc="-34" dirty="0">
                <a:solidFill>
                  <a:prstClr val="black"/>
                </a:solidFill>
                <a:cs typeface="Calibri"/>
              </a:rPr>
              <a:t>v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aş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sim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g</a:t>
            </a:r>
            <a:r>
              <a:rPr sz="1710" dirty="0">
                <a:solidFill>
                  <a:prstClr val="black"/>
                </a:solidFill>
                <a:cs typeface="Calibri"/>
              </a:rPr>
              <a:t>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si 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olmuştur.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4074" indent="-293757">
              <a:spcBef>
                <a:spcPts val="410"/>
              </a:spcBef>
              <a:buFont typeface="Arial MT"/>
              <a:buChar char="•"/>
              <a:tabLst>
                <a:tab pos="303531" algn="l"/>
                <a:tab pos="304617" algn="l"/>
                <a:tab pos="1511679" algn="l"/>
                <a:tab pos="1896659" algn="l"/>
                <a:tab pos="2261004" algn="l"/>
                <a:tab pos="2970690" algn="l"/>
              </a:tabLst>
            </a:pPr>
            <a:r>
              <a:rPr sz="1710" spc="-13" dirty="0">
                <a:solidFill>
                  <a:prstClr val="black"/>
                </a:solidFill>
                <a:cs typeface="Calibri"/>
              </a:rPr>
              <a:t>Yapılışından	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28	yıl	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sonra,	Sovyetler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00899" y="4230980"/>
            <a:ext cx="2041653" cy="536716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 marR="4344">
              <a:spcBef>
                <a:spcPts val="81"/>
              </a:spcBef>
              <a:tabLst>
                <a:tab pos="935026" algn="l"/>
                <a:tab pos="1566522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Birliği	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v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</a:t>
            </a:r>
            <a:r>
              <a:rPr sz="1710" dirty="0">
                <a:solidFill>
                  <a:prstClr val="black"/>
                </a:solidFill>
                <a:cs typeface="Calibri"/>
              </a:rPr>
              <a:t>	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D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oğu  demokratikleşme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47292" y="4230980"/>
            <a:ext cx="1066981" cy="536716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95566" marR="4344" indent="-85249">
              <a:spcBef>
                <a:spcPts val="81"/>
              </a:spcBef>
            </a:pPr>
            <a:r>
              <a:rPr sz="1710" spc="-34" dirty="0">
                <a:solidFill>
                  <a:prstClr val="black"/>
                </a:solidFill>
                <a:cs typeface="Calibri"/>
              </a:rPr>
              <a:t>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vrupa'daki 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r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</a:t>
            </a:r>
            <a:r>
              <a:rPr sz="1710" spc="-60" dirty="0">
                <a:solidFill>
                  <a:prstClr val="black"/>
                </a:solidFill>
                <a:cs typeface="Calibri"/>
              </a:rPr>
              <a:t>k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etleri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00900" y="4752253"/>
            <a:ext cx="3512077" cy="1063014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 marR="4344" algn="just">
              <a:spcBef>
                <a:spcPts val="81"/>
              </a:spcBef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sonucunda;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Berlin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Duvarı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9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Kasım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1989'da yıkılmış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Almanya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duvarın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ortadan kaldırılmasından </a:t>
            </a:r>
            <a:r>
              <a:rPr sz="1710" dirty="0">
                <a:solidFill>
                  <a:prstClr val="black"/>
                </a:solidFill>
                <a:cs typeface="Calibri"/>
              </a:rPr>
              <a:t>bir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sonra,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3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Ekim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199O'da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birleşmiştir.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1797" y="2062286"/>
            <a:ext cx="3601997" cy="277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094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0798" y="858743"/>
            <a:ext cx="5109563" cy="674096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marL="10860" marR="4344" indent="1004529">
              <a:spcBef>
                <a:spcPts val="86"/>
              </a:spcBef>
            </a:pPr>
            <a:r>
              <a:rPr sz="2394" spc="-4" dirty="0"/>
              <a:t>DÖRDÜNCÜ </a:t>
            </a:r>
            <a:r>
              <a:rPr sz="2394" dirty="0"/>
              <a:t>GENİŞLEME: </a:t>
            </a:r>
            <a:r>
              <a:rPr sz="2394" spc="4" dirty="0"/>
              <a:t> </a:t>
            </a:r>
            <a:r>
              <a:rPr sz="2394" spc="-34" dirty="0"/>
              <a:t>AVUSTURYA,</a:t>
            </a:r>
            <a:r>
              <a:rPr sz="2394" spc="-9" dirty="0"/>
              <a:t> </a:t>
            </a:r>
            <a:r>
              <a:rPr sz="2394" spc="-13" dirty="0"/>
              <a:t>İSVEÇ</a:t>
            </a:r>
            <a:r>
              <a:rPr sz="2394" spc="-30" dirty="0"/>
              <a:t> </a:t>
            </a:r>
            <a:r>
              <a:rPr sz="2394" spc="-13" dirty="0"/>
              <a:t>ve</a:t>
            </a:r>
            <a:r>
              <a:rPr sz="2394" spc="-4" dirty="0"/>
              <a:t> </a:t>
            </a:r>
            <a:r>
              <a:rPr sz="2394" spc="-21" dirty="0"/>
              <a:t>FİNLANDİYA</a:t>
            </a:r>
            <a:r>
              <a:rPr sz="2394" spc="-9" dirty="0"/>
              <a:t> </a:t>
            </a:r>
            <a:r>
              <a:rPr sz="2394" spc="-4" dirty="0"/>
              <a:t>(1995)</a:t>
            </a:r>
            <a:endParaRPr sz="2394"/>
          </a:p>
        </p:txBody>
      </p:sp>
      <p:sp>
        <p:nvSpPr>
          <p:cNvPr id="3" name="object 3"/>
          <p:cNvSpPr txBox="1"/>
          <p:nvPr/>
        </p:nvSpPr>
        <p:spPr>
          <a:xfrm>
            <a:off x="2644852" y="1923977"/>
            <a:ext cx="7018183" cy="3900549"/>
          </a:xfrm>
          <a:prstGeom prst="rect">
            <a:avLst/>
          </a:prstGeom>
        </p:spPr>
        <p:txBody>
          <a:bodyPr vert="horz" wrap="square" lIns="0" tIns="52127" rIns="0" bIns="0" rtlCol="0">
            <a:spAutoFit/>
          </a:bodyPr>
          <a:lstStyle/>
          <a:p>
            <a:pPr marL="30407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13" dirty="0">
                <a:solidFill>
                  <a:prstClr val="black"/>
                </a:solidFill>
                <a:cs typeface="Calibri"/>
              </a:rPr>
              <a:t>Avusturya,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17</a:t>
            </a:r>
            <a:r>
              <a:rPr sz="1368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26" dirty="0">
                <a:solidFill>
                  <a:prstClr val="black"/>
                </a:solidFill>
                <a:cs typeface="Calibri"/>
              </a:rPr>
              <a:t>Temmuz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1989</a:t>
            </a:r>
            <a:r>
              <a:rPr sz="1368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tarihinde </a:t>
            </a:r>
            <a:r>
              <a:rPr sz="1368" spc="-51" dirty="0">
                <a:solidFill>
                  <a:prstClr val="black"/>
                </a:solidFill>
                <a:cs typeface="Calibri"/>
              </a:rPr>
              <a:t>ATye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katılmak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için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Konsey'e</a:t>
            </a:r>
            <a:r>
              <a:rPr sz="1368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başvurmuştur.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5430" indent="-293214" algn="just">
              <a:spcBef>
                <a:spcPts val="329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4" dirty="0">
                <a:solidFill>
                  <a:prstClr val="black"/>
                </a:solidFill>
                <a:cs typeface="Calibri"/>
              </a:rPr>
              <a:t>1992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Edinburg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Zirvesi'nde önemli bir adım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atılmış ve Maastricht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Antlaşması'nın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onay sürecinin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tamamlanmasını beklemeksizin,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Avusturya,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Finlandiya ve diğer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bir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kuzey ülkesi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olan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İsveç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ile 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katılım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müzakereleri</a:t>
            </a:r>
            <a:r>
              <a:rPr sz="1368" dirty="0">
                <a:solidFill>
                  <a:prstClr val="black"/>
                </a:solidFill>
                <a:cs typeface="Calibri"/>
              </a:rPr>
              <a:t> l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Şubat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1993'de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başlamıştır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4887" indent="-293214" algn="just">
              <a:spcBef>
                <a:spcPts val="329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Parlamentosu,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4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Mayıs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1994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tarihinde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almış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olduğu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karar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ile;</a:t>
            </a:r>
            <a:r>
              <a:rPr sz="1368" spc="291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Avusturya,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Finlandiya,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Norveç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ve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İsveç'e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yeşil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ışık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yakmış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ve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24-25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Haziran</a:t>
            </a:r>
            <a:r>
              <a:rPr sz="1368" spc="291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1994’deki</a:t>
            </a:r>
            <a:r>
              <a:rPr sz="1368" spc="27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Korfu</a:t>
            </a:r>
            <a:r>
              <a:rPr sz="1368" spc="295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Zirve'sinde; 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dört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yeni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üyenin Katılım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Antlaşmaları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imzalanmıştır.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5430" indent="-293214" algn="just">
              <a:spcBef>
                <a:spcPts val="329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9" dirty="0">
                <a:solidFill>
                  <a:prstClr val="black"/>
                </a:solidFill>
                <a:cs typeface="Calibri"/>
              </a:rPr>
              <a:t>Finlandiya'da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16 Ekim 1994'de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gerçekleştirilen halkoylamasında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Fin’liler </a:t>
            </a:r>
            <a:r>
              <a:rPr sz="1368" dirty="0">
                <a:solidFill>
                  <a:prstClr val="black"/>
                </a:solidFill>
                <a:cs typeface="Calibri"/>
              </a:rPr>
              <a:t>%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57 oy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oranı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ile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AB'ye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katılmaya</a:t>
            </a:r>
            <a:r>
              <a:rPr sz="1368" spc="-21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evet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21" dirty="0">
                <a:solidFill>
                  <a:prstClr val="black"/>
                </a:solidFill>
                <a:cs typeface="Calibri"/>
              </a:rPr>
              <a:t>demiştir.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indent="-293214" algn="just">
              <a:spcBef>
                <a:spcPts val="328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9" dirty="0">
                <a:solidFill>
                  <a:prstClr val="black"/>
                </a:solidFill>
                <a:cs typeface="Calibri"/>
              </a:rPr>
              <a:t>İsveç'te</a:t>
            </a:r>
            <a:r>
              <a:rPr sz="1368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13</a:t>
            </a:r>
            <a:r>
              <a:rPr sz="1368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Kasım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1994</a:t>
            </a:r>
            <a:r>
              <a:rPr sz="1368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tarihinde yapılan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halkoylamasında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evet</a:t>
            </a:r>
            <a:r>
              <a:rPr sz="1368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oyu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%</a:t>
            </a:r>
            <a:r>
              <a:rPr sz="1368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52.2</a:t>
            </a:r>
            <a:r>
              <a:rPr sz="1368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21" dirty="0">
                <a:solidFill>
                  <a:prstClr val="black"/>
                </a:solidFill>
                <a:cs typeface="Calibri"/>
              </a:rPr>
              <a:t>çıkmıştır.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4344" indent="-293214" algn="just">
              <a:spcBef>
                <a:spcPts val="325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9" dirty="0">
                <a:solidFill>
                  <a:prstClr val="black"/>
                </a:solidFill>
                <a:cs typeface="Calibri"/>
              </a:rPr>
              <a:t>Avusturya'da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12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Haziran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1994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tarihindeki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halkoylamasına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katılan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Avusturyalıların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üçte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ikisi 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[%66.39)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lehte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oy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kullanmışlardır.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4344" indent="-293214" algn="just">
              <a:spcBef>
                <a:spcPts val="329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dirty="0">
                <a:solidFill>
                  <a:prstClr val="black"/>
                </a:solidFill>
                <a:cs typeface="Calibri"/>
              </a:rPr>
              <a:t>17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21" dirty="0">
                <a:solidFill>
                  <a:prstClr val="black"/>
                </a:solidFill>
                <a:cs typeface="Calibri"/>
              </a:rPr>
              <a:t>Temmuz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1989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tarihinde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Avusturya,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1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21" dirty="0">
                <a:solidFill>
                  <a:prstClr val="black"/>
                </a:solidFill>
                <a:cs typeface="Calibri"/>
              </a:rPr>
              <a:t>Temmuz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1991’de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İsveç,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18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Mart</a:t>
            </a:r>
            <a:r>
              <a:rPr sz="1368" dirty="0">
                <a:solidFill>
                  <a:prstClr val="black"/>
                </a:solidFill>
                <a:cs typeface="Calibri"/>
              </a:rPr>
              <a:t> 1992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tarihinde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Finlandiya AB’ne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tam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üyelik başvurularını yaptıktan 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sonra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en kısa sürede </a:t>
            </a:r>
            <a:r>
              <a:rPr sz="1368" dirty="0">
                <a:solidFill>
                  <a:prstClr val="black"/>
                </a:solidFill>
                <a:cs typeface="Calibri"/>
              </a:rPr>
              <a:t>1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Ocak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1995’te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AB’ne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tam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olmuşlardır.</a:t>
            </a:r>
            <a:endParaRPr sz="1368">
              <a:solidFill>
                <a:prstClr val="black"/>
              </a:solidFill>
              <a:cs typeface="Calibri"/>
            </a:endParaRPr>
          </a:p>
          <a:p>
            <a:pPr marL="304074" marR="5430" indent="-293214" algn="just">
              <a:spcBef>
                <a:spcPts val="329"/>
              </a:spcBef>
              <a:buFont typeface="Arial MT"/>
              <a:buChar char="•"/>
              <a:tabLst>
                <a:tab pos="304074" algn="l"/>
              </a:tabLst>
            </a:pPr>
            <a:r>
              <a:rPr sz="1368" spc="-9" dirty="0">
                <a:solidFill>
                  <a:prstClr val="black"/>
                </a:solidFill>
                <a:cs typeface="Calibri"/>
              </a:rPr>
              <a:t>Başlangıçta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dirty="0">
                <a:solidFill>
                  <a:prstClr val="black"/>
                </a:solidFill>
                <a:cs typeface="Calibri"/>
              </a:rPr>
              <a:t>6</a:t>
            </a:r>
            <a:r>
              <a:rPr sz="1368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üyeden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oluşan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Topluluğun</a:t>
            </a:r>
            <a:r>
              <a:rPr sz="1368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sayısı;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dördüncü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genişlemeyle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birlikte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15</a:t>
            </a:r>
            <a:r>
              <a:rPr sz="1368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üye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devlete </a:t>
            </a:r>
            <a:r>
              <a:rPr sz="1368" spc="-4" dirty="0">
                <a:solidFill>
                  <a:prstClr val="black"/>
                </a:solidFill>
                <a:cs typeface="Calibri"/>
              </a:rPr>
              <a:t>ulaşmış</a:t>
            </a:r>
            <a:r>
              <a:rPr sz="1368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368" spc="-9" dirty="0">
                <a:solidFill>
                  <a:prstClr val="black"/>
                </a:solidFill>
                <a:cs typeface="Calibri"/>
              </a:rPr>
              <a:t>oluyordu.</a:t>
            </a:r>
            <a:endParaRPr sz="1368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6181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4303" y="1210005"/>
            <a:ext cx="5849336" cy="450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0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7750" y="934798"/>
            <a:ext cx="6591390" cy="1525961"/>
          </a:xfrm>
          <a:prstGeom prst="rect">
            <a:avLst/>
          </a:prstGeom>
        </p:spPr>
        <p:txBody>
          <a:bodyPr vert="horz" wrap="square" lIns="0" tIns="10317" rIns="0" bIns="0" rtlCol="0" anchor="ctr">
            <a:spAutoFit/>
          </a:bodyPr>
          <a:lstStyle/>
          <a:p>
            <a:pPr marL="528871" marR="521812" indent="1442177">
              <a:spcBef>
                <a:spcPts val="81"/>
              </a:spcBef>
            </a:pPr>
            <a:r>
              <a:rPr sz="2736" spc="-4" dirty="0"/>
              <a:t>Beşinci Genişleme: </a:t>
            </a:r>
            <a:r>
              <a:rPr sz="2736" dirty="0"/>
              <a:t> </a:t>
            </a:r>
            <a:r>
              <a:rPr sz="2736" spc="-13" dirty="0"/>
              <a:t>(Macaristan,</a:t>
            </a:r>
            <a:r>
              <a:rPr sz="2736" spc="26" dirty="0"/>
              <a:t> </a:t>
            </a:r>
            <a:r>
              <a:rPr sz="2736" spc="-26" dirty="0"/>
              <a:t>Polonya,</a:t>
            </a:r>
            <a:r>
              <a:rPr sz="2736" spc="34" dirty="0"/>
              <a:t> </a:t>
            </a:r>
            <a:r>
              <a:rPr sz="2736" spc="-4" dirty="0"/>
              <a:t>Çek </a:t>
            </a:r>
            <a:r>
              <a:rPr sz="2736" spc="-9" dirty="0"/>
              <a:t>Cumhuriyeti,</a:t>
            </a:r>
            <a:endParaRPr sz="2736"/>
          </a:p>
          <a:p>
            <a:pPr marL="360001" marR="4344" indent="-349685"/>
            <a:r>
              <a:rPr sz="2736" spc="-17" dirty="0"/>
              <a:t>Slovakya,</a:t>
            </a:r>
            <a:r>
              <a:rPr sz="2736" spc="21" dirty="0"/>
              <a:t> </a:t>
            </a:r>
            <a:r>
              <a:rPr sz="2736" spc="-17" dirty="0"/>
              <a:t>Slovenya,</a:t>
            </a:r>
            <a:r>
              <a:rPr sz="2736" spc="26" dirty="0"/>
              <a:t> </a:t>
            </a:r>
            <a:r>
              <a:rPr sz="2736" spc="-21" dirty="0"/>
              <a:t>Letonya,</a:t>
            </a:r>
            <a:r>
              <a:rPr sz="2736" spc="30" dirty="0"/>
              <a:t> </a:t>
            </a:r>
            <a:r>
              <a:rPr sz="2736" spc="-21" dirty="0"/>
              <a:t>Litvanya,</a:t>
            </a:r>
            <a:r>
              <a:rPr sz="2736" spc="34" dirty="0"/>
              <a:t> </a:t>
            </a:r>
            <a:r>
              <a:rPr sz="2736" spc="-26" dirty="0"/>
              <a:t>Estonya, </a:t>
            </a:r>
            <a:r>
              <a:rPr sz="2736" spc="-607" dirty="0"/>
              <a:t> </a:t>
            </a:r>
            <a:r>
              <a:rPr sz="2736" spc="-9" dirty="0"/>
              <a:t>Malta,</a:t>
            </a:r>
            <a:r>
              <a:rPr sz="2736" spc="21" dirty="0"/>
              <a:t> </a:t>
            </a:r>
            <a:r>
              <a:rPr sz="2736" spc="-9" dirty="0"/>
              <a:t>Güney</a:t>
            </a:r>
            <a:r>
              <a:rPr sz="2736" spc="17" dirty="0"/>
              <a:t> </a:t>
            </a:r>
            <a:r>
              <a:rPr sz="2736" spc="-13" dirty="0"/>
              <a:t>Kıbrıs</a:t>
            </a:r>
            <a:r>
              <a:rPr sz="2736" spc="13" dirty="0"/>
              <a:t> </a:t>
            </a:r>
            <a:r>
              <a:rPr sz="2736" spc="-4" dirty="0"/>
              <a:t>Rum </a:t>
            </a:r>
            <a:r>
              <a:rPr sz="2736" spc="-34" dirty="0"/>
              <a:t>Yönetimi</a:t>
            </a:r>
            <a:r>
              <a:rPr sz="2736" spc="26" dirty="0"/>
              <a:t> </a:t>
            </a:r>
            <a:r>
              <a:rPr sz="2736" spc="-4" dirty="0"/>
              <a:t>- 2004)</a:t>
            </a:r>
            <a:endParaRPr sz="2736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3208" y="2625913"/>
            <a:ext cx="4394333" cy="337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840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3191" y="809268"/>
            <a:ext cx="4164755" cy="768189"/>
          </a:xfrm>
          <a:prstGeom prst="rect">
            <a:avLst/>
          </a:prstGeom>
        </p:spPr>
        <p:txBody>
          <a:bodyPr vert="horz" wrap="square" lIns="0" tIns="10317" rIns="0" bIns="0" rtlCol="0" anchor="ctr">
            <a:spAutoFit/>
          </a:bodyPr>
          <a:lstStyle/>
          <a:p>
            <a:pPr marL="10860" marR="4344" indent="842175">
              <a:spcBef>
                <a:spcPts val="81"/>
              </a:spcBef>
            </a:pPr>
            <a:r>
              <a:rPr sz="2736" spc="-4" dirty="0"/>
              <a:t>Altıncı</a:t>
            </a:r>
            <a:r>
              <a:rPr sz="2736" spc="17" dirty="0"/>
              <a:t> </a:t>
            </a:r>
            <a:r>
              <a:rPr sz="2736" spc="-9" dirty="0"/>
              <a:t>Genişleme </a:t>
            </a:r>
            <a:r>
              <a:rPr sz="2736" spc="-4" dirty="0"/>
              <a:t> </a:t>
            </a:r>
            <a:r>
              <a:rPr sz="2736" spc="-21" dirty="0"/>
              <a:t>(Romanya,</a:t>
            </a:r>
            <a:r>
              <a:rPr sz="2736" spc="21" dirty="0"/>
              <a:t> </a:t>
            </a:r>
            <a:r>
              <a:rPr sz="2736" spc="-17" dirty="0"/>
              <a:t>Bulgaristan</a:t>
            </a:r>
            <a:r>
              <a:rPr sz="2736" spc="17" dirty="0"/>
              <a:t> </a:t>
            </a:r>
            <a:r>
              <a:rPr sz="2736" spc="-9" dirty="0"/>
              <a:t>-2007)</a:t>
            </a:r>
            <a:endParaRPr sz="2736"/>
          </a:p>
        </p:txBody>
      </p:sp>
      <p:sp>
        <p:nvSpPr>
          <p:cNvPr id="3" name="object 3"/>
          <p:cNvSpPr txBox="1"/>
          <p:nvPr/>
        </p:nvSpPr>
        <p:spPr>
          <a:xfrm>
            <a:off x="2644851" y="1878104"/>
            <a:ext cx="6901982" cy="1957140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304074" marR="4344" indent="-293214" algn="just">
              <a:spcBef>
                <a:spcPts val="86"/>
              </a:spcBef>
              <a:buFont typeface="Arial MT"/>
              <a:buChar char="•"/>
              <a:tabLst>
                <a:tab pos="304074" algn="l"/>
              </a:tabLst>
            </a:pPr>
            <a:r>
              <a:rPr sz="1539" dirty="0">
                <a:solidFill>
                  <a:prstClr val="black"/>
                </a:solidFill>
                <a:cs typeface="Calibri"/>
              </a:rPr>
              <a:t>Soğuk </a:t>
            </a:r>
            <a:r>
              <a:rPr sz="1539" spc="-13" dirty="0">
                <a:solidFill>
                  <a:prstClr val="black"/>
                </a:solidFill>
                <a:cs typeface="Calibri"/>
              </a:rPr>
              <a:t>savaş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sonrası </a:t>
            </a:r>
            <a:r>
              <a:rPr sz="1539" spc="-13" dirty="0">
                <a:solidFill>
                  <a:prstClr val="black"/>
                </a:solidFill>
                <a:cs typeface="Calibri"/>
              </a:rPr>
              <a:t>kendi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iradelerine </a:t>
            </a:r>
            <a:r>
              <a:rPr sz="1539" dirty="0">
                <a:solidFill>
                  <a:prstClr val="black"/>
                </a:solidFill>
                <a:cs typeface="Calibri"/>
              </a:rPr>
              <a:t>bağlı olmadan,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Avrupa </a:t>
            </a:r>
            <a:r>
              <a:rPr sz="1539" dirty="0">
                <a:solidFill>
                  <a:prstClr val="black"/>
                </a:solidFill>
                <a:cs typeface="Calibri"/>
              </a:rPr>
              <a:t>bütünleşmesin dışında </a:t>
            </a:r>
            <a:r>
              <a:rPr sz="1539" spc="-338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kalan </a:t>
            </a:r>
            <a:r>
              <a:rPr sz="1539" spc="-13" dirty="0">
                <a:solidFill>
                  <a:prstClr val="black"/>
                </a:solidFill>
                <a:cs typeface="Calibri"/>
              </a:rPr>
              <a:t>Merkezi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ve </a:t>
            </a:r>
            <a:r>
              <a:rPr sz="1539" dirty="0">
                <a:solidFill>
                  <a:prstClr val="black"/>
                </a:solidFill>
                <a:cs typeface="Calibri"/>
              </a:rPr>
              <a:t>Doğu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Avrupa Ülkeleri </a:t>
            </a:r>
            <a:r>
              <a:rPr sz="1539" dirty="0">
                <a:solidFill>
                  <a:prstClr val="black"/>
                </a:solidFill>
                <a:cs typeface="Calibri"/>
              </a:rPr>
              <a:t>ile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Malta ve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Güney Kıbrıs </a:t>
            </a:r>
            <a:r>
              <a:rPr sz="1539" dirty="0">
                <a:solidFill>
                  <a:prstClr val="black"/>
                </a:solidFill>
                <a:cs typeface="Calibri"/>
              </a:rPr>
              <a:t>Rum </a:t>
            </a:r>
            <a:r>
              <a:rPr sz="1539" spc="-17" dirty="0">
                <a:solidFill>
                  <a:prstClr val="black"/>
                </a:solidFill>
                <a:cs typeface="Calibri"/>
              </a:rPr>
              <a:t>Yönetimi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AB </a:t>
            </a:r>
            <a:r>
              <a:rPr sz="1539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üyesi</a:t>
            </a:r>
            <a:r>
              <a:rPr sz="1539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olmak </a:t>
            </a:r>
            <a:r>
              <a:rPr sz="1539" dirty="0">
                <a:solidFill>
                  <a:prstClr val="black"/>
                </a:solidFill>
                <a:cs typeface="Calibri"/>
              </a:rPr>
              <a:t>için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hemen</a:t>
            </a:r>
            <a:r>
              <a:rPr sz="1539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başvuruda</a:t>
            </a:r>
            <a:r>
              <a:rPr sz="1539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bulunmaya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başladı.</a:t>
            </a:r>
            <a:endParaRPr sz="1539">
              <a:solidFill>
                <a:prstClr val="black"/>
              </a:solidFill>
              <a:cs typeface="Calibri"/>
            </a:endParaRPr>
          </a:p>
          <a:p>
            <a:pPr marL="304074" marR="4887" indent="-293214" algn="just">
              <a:spcBef>
                <a:spcPts val="368"/>
              </a:spcBef>
              <a:buFont typeface="Arial MT"/>
              <a:buChar char="•"/>
              <a:tabLst>
                <a:tab pos="304074" algn="l"/>
              </a:tabLst>
            </a:pPr>
            <a:r>
              <a:rPr sz="1539" spc="-9" dirty="0">
                <a:solidFill>
                  <a:prstClr val="black"/>
                </a:solidFill>
                <a:cs typeface="Calibri"/>
              </a:rPr>
              <a:t>“genişlemenin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bedeli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derinleşme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olmamalı,</a:t>
            </a:r>
            <a:r>
              <a:rPr sz="1539" dirty="0">
                <a:solidFill>
                  <a:prstClr val="black"/>
                </a:solidFill>
                <a:cs typeface="Calibri"/>
              </a:rPr>
              <a:t> Birliğin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edinimleri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zayıflamamalı”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düşüncesi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ile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hem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aday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ülkelerin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nitelik</a:t>
            </a:r>
            <a:r>
              <a:rPr sz="1539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ve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nicelikleri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hem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de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Avrupa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539" dirty="0">
                <a:solidFill>
                  <a:prstClr val="black"/>
                </a:solidFill>
                <a:cs typeface="Calibri"/>
              </a:rPr>
              <a:t>bütünleşmesinin ulaşmış olduğu derinlik açısından daha önceki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genişlemelerden </a:t>
            </a:r>
            <a:r>
              <a:rPr sz="1539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çok farklı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olan </a:t>
            </a:r>
            <a:r>
              <a:rPr sz="1539" dirty="0">
                <a:solidFill>
                  <a:prstClr val="black"/>
                </a:solidFill>
                <a:cs typeface="Calibri"/>
              </a:rPr>
              <a:t>beşinci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genişleme süreci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aday ülkeler </a:t>
            </a:r>
            <a:r>
              <a:rPr sz="1539" dirty="0">
                <a:solidFill>
                  <a:prstClr val="black"/>
                </a:solidFill>
                <a:cs typeface="Calibri"/>
              </a:rPr>
              <a:t>açısından da AB açısından da </a:t>
            </a:r>
            <a:r>
              <a:rPr sz="1539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539" spc="-9" dirty="0">
                <a:solidFill>
                  <a:prstClr val="black"/>
                </a:solidFill>
                <a:cs typeface="Calibri"/>
              </a:rPr>
              <a:t>oldukça</a:t>
            </a:r>
            <a:r>
              <a:rPr sz="1539" dirty="0">
                <a:solidFill>
                  <a:prstClr val="black"/>
                </a:solidFill>
                <a:cs typeface="Calibri"/>
              </a:rPr>
              <a:t> sancılı </a:t>
            </a:r>
            <a:r>
              <a:rPr sz="1539" spc="-4" dirty="0">
                <a:solidFill>
                  <a:prstClr val="black"/>
                </a:solidFill>
                <a:cs typeface="Calibri"/>
              </a:rPr>
              <a:t>geçti.</a:t>
            </a:r>
            <a:endParaRPr sz="1539">
              <a:solidFill>
                <a:prstClr val="black"/>
              </a:solidFill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0913" y="3749256"/>
            <a:ext cx="3393488" cy="260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27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4851" y="1876800"/>
            <a:ext cx="6901982" cy="3322094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3531" marR="5973" indent="-293214" algn="just">
              <a:spcBef>
                <a:spcPts val="81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Genişlemeyi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hazmedebilmesi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için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AB’nin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kurumsal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yapısı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değiştirildi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ve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karar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alma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mekanizmaları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yeniden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düzenlendi.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887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Aday ülkeler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yukarıda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 değinildiği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üzere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Kopenhag üyelik koşulları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çerçevesinde</a:t>
            </a:r>
            <a:r>
              <a:rPr sz="1710" spc="3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toplumsal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yaşamın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hemen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her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alanını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yeniden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düzenlediler.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Böylece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1998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yılında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Macaristan,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Polonya,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Çek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Cumhuriyeti,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Slovenya,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Estonya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Güney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Kıbrıs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dirty="0">
                <a:solidFill>
                  <a:prstClr val="black"/>
                </a:solidFill>
                <a:cs typeface="Calibri"/>
              </a:rPr>
              <a:t>Rum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Yönetimiyle,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2000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yılında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Bulgaristan,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Letonya, Litvanya,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Malta,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Romanya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 Slovakya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başlayan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müzakereler,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Bulgaristan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Romanya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dışındaki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diğer ülkelerin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Mayıs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2004’te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AB’ye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katılımlarıyla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sonuçlandı.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Bulgaristan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Romanya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yolsuzlukla</a:t>
            </a:r>
            <a:r>
              <a:rPr sz="1710" spc="38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mücadele</a:t>
            </a:r>
            <a:r>
              <a:rPr sz="1710" spc="38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konusundaki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eksikliklerini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tamamlayarak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Ocak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2007’de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Birliğe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oldu.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Böylece,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Birliği’nin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üye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sayısı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27’ye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ulaştı.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656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4900" y="497051"/>
            <a:ext cx="4715700" cy="1297472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algn="ctr">
              <a:spcBef>
                <a:spcPts val="86"/>
              </a:spcBef>
            </a:pPr>
            <a:r>
              <a:rPr spc="-4" dirty="0"/>
              <a:t>YEDİNCİ</a:t>
            </a:r>
            <a:r>
              <a:rPr spc="-60" dirty="0"/>
              <a:t> </a:t>
            </a:r>
            <a:r>
              <a:rPr dirty="0"/>
              <a:t>GENİŞLEME</a:t>
            </a:r>
          </a:p>
          <a:p>
            <a:pPr algn="ctr">
              <a:lnSpc>
                <a:spcPct val="100000"/>
              </a:lnSpc>
            </a:pPr>
            <a:r>
              <a:rPr spc="-17" dirty="0"/>
              <a:t>Hırvatistan</a:t>
            </a:r>
            <a:r>
              <a:rPr spc="-38" dirty="0"/>
              <a:t> </a:t>
            </a:r>
            <a:r>
              <a:rPr dirty="0"/>
              <a:t>(</a:t>
            </a:r>
            <a:r>
              <a:rPr spc="-17" dirty="0"/>
              <a:t> </a:t>
            </a:r>
            <a:r>
              <a:rPr spc="-4" dirty="0"/>
              <a:t>2013)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44853" y="1873542"/>
            <a:ext cx="3338319" cy="3548794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303531" marR="4344" indent="-293214">
              <a:spcBef>
                <a:spcPts val="86"/>
              </a:spcBef>
              <a:buFont typeface="Arial MT"/>
              <a:buChar char="•"/>
              <a:tabLst>
                <a:tab pos="303531" algn="l"/>
                <a:tab pos="304074" algn="l"/>
              </a:tabLst>
            </a:pPr>
            <a:r>
              <a:rPr sz="2052" dirty="0">
                <a:solidFill>
                  <a:prstClr val="black"/>
                </a:solidFill>
                <a:cs typeface="Calibri"/>
              </a:rPr>
              <a:t>AB'nin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altıncı genişlemesi </a:t>
            </a:r>
            <a:r>
              <a:rPr sz="2052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9" dirty="0">
                <a:solidFill>
                  <a:prstClr val="black"/>
                </a:solidFill>
                <a:cs typeface="Calibri"/>
              </a:rPr>
              <a:t>kapsamında,</a:t>
            </a:r>
            <a:r>
              <a:rPr sz="2052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2052" dirty="0">
                <a:solidFill>
                  <a:prstClr val="black"/>
                </a:solidFill>
                <a:cs typeface="Calibri"/>
              </a:rPr>
              <a:t>2003</a:t>
            </a:r>
            <a:r>
              <a:rPr sz="2052" spc="-30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yılında</a:t>
            </a:r>
            <a:r>
              <a:rPr sz="2052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2052" dirty="0">
                <a:solidFill>
                  <a:prstClr val="black"/>
                </a:solidFill>
                <a:cs typeface="Calibri"/>
              </a:rPr>
              <a:t>AB </a:t>
            </a:r>
            <a:r>
              <a:rPr sz="2052" spc="-453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üyeliğine </a:t>
            </a:r>
            <a:r>
              <a:rPr sz="2052" spc="-9" dirty="0">
                <a:solidFill>
                  <a:prstClr val="black"/>
                </a:solidFill>
                <a:cs typeface="Calibri"/>
              </a:rPr>
              <a:t>adaylığı 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kabul </a:t>
            </a:r>
            <a:r>
              <a:rPr sz="2052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2052" dirty="0">
                <a:solidFill>
                  <a:prstClr val="black"/>
                </a:solidFill>
                <a:cs typeface="Calibri"/>
              </a:rPr>
              <a:t>edilen 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2052" dirty="0">
                <a:solidFill>
                  <a:prstClr val="black"/>
                </a:solidFill>
                <a:cs typeface="Calibri"/>
              </a:rPr>
              <a:t>3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Ekim</a:t>
            </a:r>
            <a:endParaRPr sz="2052" dirty="0">
              <a:solidFill>
                <a:prstClr val="black"/>
              </a:solidFill>
              <a:cs typeface="Calibri"/>
            </a:endParaRPr>
          </a:p>
          <a:p>
            <a:pPr marL="304074" marR="53213"/>
            <a:r>
              <a:rPr sz="2052" spc="-9" dirty="0">
                <a:solidFill>
                  <a:prstClr val="black"/>
                </a:solidFill>
                <a:cs typeface="Calibri"/>
              </a:rPr>
              <a:t>2005'te </a:t>
            </a:r>
            <a:r>
              <a:rPr sz="2052" b="1" spc="-9" dirty="0">
                <a:solidFill>
                  <a:prstClr val="black"/>
                </a:solidFill>
                <a:cs typeface="Calibri"/>
              </a:rPr>
              <a:t>üyelik 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müzakelerine </a:t>
            </a:r>
            <a:r>
              <a:rPr sz="2052" spc="-453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başlayan </a:t>
            </a:r>
            <a:r>
              <a:rPr sz="2052" b="1" spc="-13" dirty="0">
                <a:solidFill>
                  <a:prstClr val="black"/>
                </a:solidFill>
                <a:cs typeface="Calibri"/>
              </a:rPr>
              <a:t>Hırvatistan</a:t>
            </a:r>
            <a:r>
              <a:rPr sz="2052" b="1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ile </a:t>
            </a:r>
            <a:r>
              <a:rPr sz="2052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17" dirty="0">
                <a:solidFill>
                  <a:prstClr val="black"/>
                </a:solidFill>
                <a:cs typeface="Calibri"/>
              </a:rPr>
              <a:t>müzakereler </a:t>
            </a:r>
            <a:r>
              <a:rPr sz="2052" dirty="0">
                <a:solidFill>
                  <a:prstClr val="black"/>
                </a:solidFill>
                <a:cs typeface="Calibri"/>
              </a:rPr>
              <a:t>2011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yılında </a:t>
            </a:r>
            <a:r>
              <a:rPr sz="2052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21" dirty="0">
                <a:solidFill>
                  <a:prstClr val="black"/>
                </a:solidFill>
                <a:cs typeface="Calibri"/>
              </a:rPr>
              <a:t>tamamlanmıştır.</a:t>
            </a:r>
            <a:endParaRPr sz="2052" dirty="0">
              <a:solidFill>
                <a:prstClr val="black"/>
              </a:solidFill>
              <a:cs typeface="Calibri"/>
            </a:endParaRPr>
          </a:p>
          <a:p>
            <a:pPr marL="304074" indent="-293214">
              <a:spcBef>
                <a:spcPts val="492"/>
              </a:spcBef>
              <a:buFont typeface="Arial MT"/>
              <a:buChar char="•"/>
              <a:tabLst>
                <a:tab pos="303531" algn="l"/>
                <a:tab pos="304074" algn="l"/>
              </a:tabLst>
            </a:pPr>
            <a:r>
              <a:rPr sz="2052" dirty="0">
                <a:solidFill>
                  <a:prstClr val="black"/>
                </a:solidFill>
                <a:cs typeface="Calibri"/>
              </a:rPr>
              <a:t>1</a:t>
            </a:r>
            <a:r>
              <a:rPr sz="2052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34" dirty="0">
                <a:solidFill>
                  <a:prstClr val="black"/>
                </a:solidFill>
                <a:cs typeface="Calibri"/>
              </a:rPr>
              <a:t>Temmuz</a:t>
            </a:r>
            <a:r>
              <a:rPr sz="2052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2052" dirty="0">
                <a:solidFill>
                  <a:prstClr val="black"/>
                </a:solidFill>
                <a:cs typeface="Calibri"/>
              </a:rPr>
              <a:t>2013</a:t>
            </a:r>
          </a:p>
          <a:p>
            <a:pPr marL="304074"/>
            <a:r>
              <a:rPr sz="2052" spc="-4" dirty="0">
                <a:solidFill>
                  <a:prstClr val="black"/>
                </a:solidFill>
                <a:cs typeface="Calibri"/>
              </a:rPr>
              <a:t>tarihinde</a:t>
            </a:r>
            <a:r>
              <a:rPr sz="2052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2052" b="1" spc="-13" dirty="0">
                <a:solidFill>
                  <a:prstClr val="black"/>
                </a:solidFill>
                <a:cs typeface="Calibri"/>
              </a:rPr>
              <a:t>Avrupa</a:t>
            </a:r>
            <a:r>
              <a:rPr sz="2052" b="1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2052" b="1" dirty="0">
                <a:solidFill>
                  <a:prstClr val="black"/>
                </a:solidFill>
                <a:cs typeface="Calibri"/>
              </a:rPr>
              <a:t>Birliği</a:t>
            </a:r>
            <a:r>
              <a:rPr sz="2052" dirty="0">
                <a:solidFill>
                  <a:prstClr val="black"/>
                </a:solidFill>
                <a:cs typeface="Calibri"/>
              </a:rPr>
              <a:t>'nin</a:t>
            </a:r>
          </a:p>
          <a:p>
            <a:pPr marL="304074"/>
            <a:r>
              <a:rPr sz="2052" dirty="0">
                <a:solidFill>
                  <a:prstClr val="black"/>
                </a:solidFill>
                <a:cs typeface="Calibri"/>
              </a:rPr>
              <a:t>28.</a:t>
            </a:r>
            <a:r>
              <a:rPr sz="2052" spc="-43" dirty="0">
                <a:solidFill>
                  <a:prstClr val="black"/>
                </a:solidFill>
                <a:cs typeface="Calibri"/>
              </a:rPr>
              <a:t> </a:t>
            </a:r>
            <a:r>
              <a:rPr sz="2052" b="1" spc="-9" dirty="0">
                <a:solidFill>
                  <a:prstClr val="black"/>
                </a:solidFill>
                <a:cs typeface="Calibri"/>
              </a:rPr>
              <a:t>üyesi</a:t>
            </a:r>
            <a:r>
              <a:rPr sz="2052" b="1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30" dirty="0">
                <a:solidFill>
                  <a:prstClr val="black"/>
                </a:solidFill>
                <a:cs typeface="Calibri"/>
              </a:rPr>
              <a:t>olmuştur.</a:t>
            </a:r>
            <a:endParaRPr sz="2052" dirty="0">
              <a:solidFill>
                <a:prstClr val="black"/>
              </a:solidFill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81172" y="2440862"/>
            <a:ext cx="3542703" cy="272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1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6603" y="641762"/>
            <a:ext cx="5978894" cy="674096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marL="1583897" marR="4344" indent="-1573581">
              <a:spcBef>
                <a:spcPts val="86"/>
              </a:spcBef>
            </a:pPr>
            <a:r>
              <a:rPr sz="2394" spc="-51" dirty="0"/>
              <a:t>AVRUPA</a:t>
            </a:r>
            <a:r>
              <a:rPr sz="2394" dirty="0"/>
              <a:t> </a:t>
            </a:r>
            <a:r>
              <a:rPr sz="2394" spc="-17" dirty="0"/>
              <a:t>EKONOMİK</a:t>
            </a:r>
            <a:r>
              <a:rPr sz="2394" dirty="0"/>
              <a:t> </a:t>
            </a:r>
            <a:r>
              <a:rPr sz="2394" spc="-17" dirty="0"/>
              <a:t>TOPLULUĞU’NDAN</a:t>
            </a:r>
            <a:r>
              <a:rPr sz="2394" dirty="0"/>
              <a:t> </a:t>
            </a:r>
            <a:r>
              <a:rPr sz="2394" spc="-51" dirty="0"/>
              <a:t>AVRUPA </a:t>
            </a:r>
            <a:r>
              <a:rPr sz="2394" spc="-526" dirty="0"/>
              <a:t> </a:t>
            </a:r>
            <a:r>
              <a:rPr sz="2394" spc="-4" dirty="0"/>
              <a:t>BİRLİĞİ’NE</a:t>
            </a:r>
            <a:r>
              <a:rPr sz="2394" spc="-21" dirty="0"/>
              <a:t> </a:t>
            </a:r>
            <a:r>
              <a:rPr sz="2394" spc="-4" dirty="0"/>
              <a:t>GENİŞLEME</a:t>
            </a:r>
            <a:endParaRPr sz="2394"/>
          </a:p>
        </p:txBody>
      </p:sp>
      <p:sp>
        <p:nvSpPr>
          <p:cNvPr id="3" name="object 3"/>
          <p:cNvSpPr txBox="1"/>
          <p:nvPr/>
        </p:nvSpPr>
        <p:spPr>
          <a:xfrm>
            <a:off x="2644852" y="1754303"/>
            <a:ext cx="6903068" cy="3771611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2416299" marR="984438" indent="-1409598">
              <a:spcBef>
                <a:spcPts val="86"/>
              </a:spcBef>
            </a:pPr>
            <a:r>
              <a:rPr sz="2052" dirty="0">
                <a:solidFill>
                  <a:prstClr val="black"/>
                </a:solidFill>
                <a:cs typeface="Calibri"/>
              </a:rPr>
              <a:t>1.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BİRİNCİ GENİŞLEME: </a:t>
            </a:r>
            <a:r>
              <a:rPr sz="2052" spc="-21" dirty="0">
                <a:solidFill>
                  <a:prstClr val="black"/>
                </a:solidFill>
                <a:cs typeface="Calibri"/>
              </a:rPr>
              <a:t>İNGİLTERE, </a:t>
            </a:r>
            <a:r>
              <a:rPr sz="2052" spc="-9" dirty="0">
                <a:solidFill>
                  <a:prstClr val="black"/>
                </a:solidFill>
                <a:cs typeface="Calibri"/>
              </a:rPr>
              <a:t>İRLANDA </a:t>
            </a:r>
            <a:r>
              <a:rPr sz="2052" spc="-13" dirty="0">
                <a:solidFill>
                  <a:prstClr val="black"/>
                </a:solidFill>
                <a:cs typeface="Calibri"/>
              </a:rPr>
              <a:t>ve </a:t>
            </a:r>
            <a:r>
              <a:rPr sz="2052" spc="-453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DANİMARKA</a:t>
            </a:r>
            <a:r>
              <a:rPr sz="2052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2052" spc="-4" dirty="0">
                <a:solidFill>
                  <a:prstClr val="black"/>
                </a:solidFill>
                <a:cs typeface="Calibri"/>
              </a:rPr>
              <a:t>(1973)</a:t>
            </a:r>
            <a:endParaRPr sz="2052">
              <a:solidFill>
                <a:prstClr val="black"/>
              </a:solidFill>
              <a:cs typeface="Calibri"/>
            </a:endParaRPr>
          </a:p>
          <a:p>
            <a:pPr marL="304074" marR="4887" indent="-293757" algn="just">
              <a:lnSpc>
                <a:spcPts val="1753"/>
              </a:lnSpc>
              <a:spcBef>
                <a:spcPts val="1590"/>
              </a:spcBef>
              <a:buFont typeface="Arial MT"/>
              <a:buChar char="•"/>
              <a:tabLst>
                <a:tab pos="304617" algn="l"/>
              </a:tabLst>
            </a:pPr>
            <a:r>
              <a:rPr sz="1625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Toplulukları’nın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kuruluşundan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itibaren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göstermiş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oldukları</a:t>
            </a:r>
            <a:r>
              <a:rPr sz="1625" dirty="0">
                <a:solidFill>
                  <a:prstClr val="black"/>
                </a:solidFill>
                <a:cs typeface="Calibri"/>
              </a:rPr>
              <a:t> başarılı 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gelişim; başlangıçta </a:t>
            </a:r>
            <a:r>
              <a:rPr sz="1625" spc="-60" dirty="0">
                <a:solidFill>
                  <a:prstClr val="black"/>
                </a:solidFill>
                <a:cs typeface="Calibri"/>
              </a:rPr>
              <a:t>ATye </a:t>
            </a:r>
            <a:r>
              <a:rPr sz="1625" dirty="0">
                <a:solidFill>
                  <a:prstClr val="black"/>
                </a:solidFill>
                <a:cs typeface="Calibri"/>
              </a:rPr>
              <a:t>girmek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istemeyen ülkelerin, </a:t>
            </a:r>
            <a:r>
              <a:rPr sz="1625" dirty="0">
                <a:solidFill>
                  <a:prstClr val="black"/>
                </a:solidFill>
                <a:cs typeface="Calibri"/>
              </a:rPr>
              <a:t>daha 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sonra 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Topluluklara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üyelik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başvurusunda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 </a:t>
            </a:r>
            <a:r>
              <a:rPr sz="1625" dirty="0">
                <a:solidFill>
                  <a:prstClr val="black"/>
                </a:solidFill>
                <a:cs typeface="Calibri"/>
              </a:rPr>
              <a:t>bulunmalarına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yol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açmıştır.</a:t>
            </a:r>
            <a:endParaRPr sz="1625">
              <a:solidFill>
                <a:prstClr val="black"/>
              </a:solidFill>
              <a:cs typeface="Calibri"/>
            </a:endParaRPr>
          </a:p>
          <a:p>
            <a:pPr marL="304074" marR="4344" indent="-293757" algn="just">
              <a:lnSpc>
                <a:spcPts val="1753"/>
              </a:lnSpc>
              <a:spcBef>
                <a:spcPts val="398"/>
              </a:spcBef>
              <a:buFont typeface="Arial MT"/>
              <a:buChar char="•"/>
              <a:tabLst>
                <a:tab pos="304617" algn="l"/>
              </a:tabLst>
            </a:pPr>
            <a:r>
              <a:rPr sz="1625" spc="-4" dirty="0">
                <a:solidFill>
                  <a:prstClr val="black"/>
                </a:solidFill>
                <a:cs typeface="Calibri"/>
              </a:rPr>
              <a:t>İngiltere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Başbakanı</a:t>
            </a:r>
            <a:r>
              <a:rPr sz="1625" dirty="0">
                <a:solidFill>
                  <a:prstClr val="black"/>
                </a:solidFill>
                <a:cs typeface="Calibri"/>
              </a:rPr>
              <a:t> Macmillan,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AETye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giriş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müzakerelerine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başlanacağını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31 </a:t>
            </a:r>
            <a:r>
              <a:rPr sz="1625" spc="-35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30" dirty="0">
                <a:solidFill>
                  <a:prstClr val="black"/>
                </a:solidFill>
                <a:cs typeface="Calibri"/>
              </a:rPr>
              <a:t>Temmuz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1961'de ilan etmiş 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ve Roma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Antlaşması’nın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237 nci maddesine 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göre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İngiltere,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başvurusunu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yapmıştır.</a:t>
            </a:r>
            <a:endParaRPr sz="1625">
              <a:solidFill>
                <a:prstClr val="black"/>
              </a:solidFill>
              <a:cs typeface="Calibri"/>
            </a:endParaRPr>
          </a:p>
          <a:p>
            <a:pPr marL="304074" marR="5973" indent="-293757" algn="just">
              <a:lnSpc>
                <a:spcPts val="1753"/>
              </a:lnSpc>
              <a:spcBef>
                <a:spcPts val="392"/>
              </a:spcBef>
              <a:buFont typeface="Arial MT"/>
              <a:buChar char="•"/>
              <a:tabLst>
                <a:tab pos="351314" algn="l"/>
              </a:tabLst>
            </a:pPr>
            <a:r>
              <a:rPr sz="1539" dirty="0">
                <a:solidFill>
                  <a:prstClr val="black"/>
                </a:solidFill>
              </a:rPr>
              <a:t>	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De</a:t>
            </a:r>
            <a:r>
              <a:rPr sz="1625" dirty="0">
                <a:solidFill>
                  <a:prstClr val="black"/>
                </a:solidFill>
                <a:cs typeface="Calibri"/>
              </a:rPr>
              <a:t> Gaulle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(Fransız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Cumhurbaşkanı),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İngiltere'nin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AET’ye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girmesini</a:t>
            </a:r>
            <a:r>
              <a:rPr sz="1625" spc="35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veto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26" dirty="0">
                <a:solidFill>
                  <a:prstClr val="black"/>
                </a:solidFill>
                <a:cs typeface="Calibri"/>
              </a:rPr>
              <a:t>etmiştir.</a:t>
            </a:r>
            <a:endParaRPr sz="1625">
              <a:solidFill>
                <a:prstClr val="black"/>
              </a:solidFill>
              <a:cs typeface="Calibri"/>
            </a:endParaRPr>
          </a:p>
          <a:p>
            <a:pPr marL="304074" marR="4344" indent="-293757" algn="just">
              <a:lnSpc>
                <a:spcPts val="1753"/>
              </a:lnSpc>
              <a:spcBef>
                <a:spcPts val="392"/>
              </a:spcBef>
              <a:buFont typeface="Arial MT"/>
              <a:buChar char="•"/>
              <a:tabLst>
                <a:tab pos="304617" algn="l"/>
              </a:tabLst>
            </a:pPr>
            <a:r>
              <a:rPr sz="1625" spc="-9" dirty="0">
                <a:solidFill>
                  <a:prstClr val="black"/>
                </a:solidFill>
                <a:cs typeface="Calibri"/>
              </a:rPr>
              <a:t>İngiltere, Avrupa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Toplulukları’na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ikinci başvurusunu 10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Mayıs </a:t>
            </a:r>
            <a:r>
              <a:rPr sz="1625" spc="-21" dirty="0">
                <a:solidFill>
                  <a:prstClr val="black"/>
                </a:solidFill>
                <a:cs typeface="Calibri"/>
              </a:rPr>
              <a:t>1967’de</a:t>
            </a:r>
            <a:r>
              <a:rPr sz="1625" spc="321" dirty="0">
                <a:solidFill>
                  <a:prstClr val="black"/>
                </a:solidFill>
                <a:cs typeface="Calibri"/>
              </a:rPr>
              <a:t> </a:t>
            </a:r>
            <a:r>
              <a:rPr sz="1625" dirty="0">
                <a:solidFill>
                  <a:prstClr val="black"/>
                </a:solidFill>
                <a:cs typeface="Calibri"/>
              </a:rPr>
              <a:t>İrlanda 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ile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beraber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yapmış,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akabinde</a:t>
            </a:r>
            <a:r>
              <a:rPr sz="1625" dirty="0">
                <a:solidFill>
                  <a:prstClr val="black"/>
                </a:solidFill>
                <a:cs typeface="Calibri"/>
              </a:rPr>
              <a:t> 11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Mayıs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1967’de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Danimarka’da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Avrupa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Toplulukları’na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başvuruda</a:t>
            </a:r>
            <a:r>
              <a:rPr sz="162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bulunmuştu.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Aynı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yıl,</a:t>
            </a:r>
            <a:r>
              <a:rPr sz="1625" dirty="0">
                <a:solidFill>
                  <a:prstClr val="black"/>
                </a:solidFill>
                <a:cs typeface="Calibri"/>
              </a:rPr>
              <a:t> 21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30" dirty="0">
                <a:solidFill>
                  <a:prstClr val="black"/>
                </a:solidFill>
                <a:cs typeface="Calibri"/>
              </a:rPr>
              <a:t>Temmuz</a:t>
            </a:r>
            <a:r>
              <a:rPr sz="1625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1625" dirty="0">
                <a:solidFill>
                  <a:prstClr val="black"/>
                </a:solidFill>
                <a:cs typeface="Calibri"/>
              </a:rPr>
              <a:t>1967</a:t>
            </a:r>
            <a:r>
              <a:rPr sz="1625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tarihinde </a:t>
            </a:r>
            <a:r>
              <a:rPr sz="1625" spc="-355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Norveç’te</a:t>
            </a:r>
            <a:r>
              <a:rPr sz="1625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625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Topluluğu’na</a:t>
            </a:r>
            <a:r>
              <a:rPr sz="1625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625" spc="-17" dirty="0">
                <a:solidFill>
                  <a:prstClr val="black"/>
                </a:solidFill>
                <a:cs typeface="Calibri"/>
              </a:rPr>
              <a:t>başvurmuştur.</a:t>
            </a:r>
            <a:endParaRPr sz="1625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485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381000"/>
            <a:ext cx="84582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65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4852" y="1876801"/>
            <a:ext cx="6648405" cy="2740717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3531" marR="9231" indent="-293214" algn="just">
              <a:spcBef>
                <a:spcPts val="81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Gaulle,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27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Kasım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1967’de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yaptığı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açıklamada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İngiltere’nin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dirty="0">
                <a:solidFill>
                  <a:prstClr val="black"/>
                </a:solidFill>
                <a:cs typeface="Calibri"/>
              </a:rPr>
              <a:t>ikinci 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başvurusunu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reddetmiştir.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>
              <a:spcBef>
                <a:spcPts val="4"/>
              </a:spcBef>
              <a:buFont typeface="Arial MT"/>
              <a:buChar char="•"/>
            </a:pPr>
            <a:endParaRPr sz="2352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buFont typeface="Arial MT"/>
              <a:buChar char="•"/>
              <a:tabLst>
                <a:tab pos="30407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İngiltere’nin tam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üyeliğinin De Gaulle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tarafından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kez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veto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edilmesi,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siyasi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ekonomik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olmak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üzere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nedene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dayanmaktadır.</a:t>
            </a:r>
            <a:r>
              <a:rPr sz="1710" spc="342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Siyasi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nedeni;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General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Gaulle’ün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II.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Dünya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Savaşı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sırasında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Alman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işgaline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karşı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hazırladığı donanmanın İngilizler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tarafından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batırılmasının 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neden 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olduğu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antipatik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eğilim,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ekonomik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dirty="0">
                <a:solidFill>
                  <a:prstClr val="black"/>
                </a:solidFill>
                <a:cs typeface="Calibri"/>
              </a:rPr>
              <a:t>neden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ise;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Toplulukları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bütçesinin yeniden yapılandırılması aşamasında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ülkeler arasında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ortaya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çıkan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görüş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ayrılıklarıdır.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15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88297" y="1143000"/>
            <a:ext cx="7415406" cy="3426308"/>
          </a:xfrm>
          <a:prstGeom prst="rect">
            <a:avLst/>
          </a:prstGeom>
        </p:spPr>
        <p:txBody>
          <a:bodyPr vert="horz" wrap="square" lIns="0" tIns="40181" rIns="0" bIns="0" rtlCol="0">
            <a:spAutoFit/>
          </a:bodyPr>
          <a:lstStyle/>
          <a:p>
            <a:pPr marL="303531" marR="5430" indent="-293214" algn="just">
              <a:lnSpc>
                <a:spcPts val="1847"/>
              </a:lnSpc>
              <a:spcBef>
                <a:spcPts val="316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İrlanda,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Danimarka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Norveç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benzer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antlaşmalar</a:t>
            </a:r>
            <a:r>
              <a:rPr sz="1710" spc="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imzalanarak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Toplulukları’na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üye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ülkelerin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sayısı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6'dan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10'a</a:t>
            </a:r>
            <a:r>
              <a:rPr sz="1710" spc="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yükselmiştir.</a:t>
            </a:r>
            <a:r>
              <a:rPr sz="1710" spc="35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10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Mayıs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1972'de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İrlanda'da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yapılan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halk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oylamasında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"evet"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oyları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büyük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çoğunluk sağlamış, Danimarka'da 2 Ekim 1972'de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yapılan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halk oylamasında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"evetler"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küçük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farkla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öne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çıkmıştır.</a:t>
            </a:r>
            <a:endParaRPr sz="1710" dirty="0">
              <a:solidFill>
                <a:prstClr val="black"/>
              </a:solidFill>
              <a:cs typeface="Calibri"/>
            </a:endParaRPr>
          </a:p>
          <a:p>
            <a:pPr marL="303531" marR="5973" indent="-293214" algn="just">
              <a:lnSpc>
                <a:spcPts val="1847"/>
              </a:lnSpc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Danimarka halkı, 18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Mayıs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1993 tarihinde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yapılan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ikinci halk oylamasında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AB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Antlaşması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lehine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oy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kullanmıştır.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Fakat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Danimarka’lılar,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28</a:t>
            </a:r>
            <a:r>
              <a:rPr sz="1710" spc="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Eylül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2000'de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tek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para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birimi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EURO'ya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geçiş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için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yapılan</a:t>
            </a:r>
            <a:r>
              <a:rPr sz="1710" spc="368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halk oylamasında</a:t>
            </a:r>
            <a:r>
              <a:rPr sz="1710" spc="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ret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oyu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vermişlerdir.</a:t>
            </a:r>
            <a:endParaRPr sz="1710" dirty="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lnSpc>
                <a:spcPts val="1847"/>
              </a:lnSpc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25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Eylül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1972'de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Norveç'teki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halk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oylamasında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"hayır"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oyları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(%53)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çoğunlukta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idi. Bunun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üzerine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Norveç Hükümeti, 9 Ekim 1972'de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katılımın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onaylanmasına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ilişkin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yasayı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Parlamento'ya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sunmaktan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vazgeçmiştir.</a:t>
            </a:r>
            <a:endParaRPr sz="1710" dirty="0">
              <a:solidFill>
                <a:prstClr val="black"/>
              </a:solidFill>
              <a:cs typeface="Calibri"/>
            </a:endParaRPr>
          </a:p>
          <a:p>
            <a:pPr marL="303531" marR="4887" indent="-293214" algn="just">
              <a:lnSpc>
                <a:spcPts val="1847"/>
              </a:lnSpc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Böylece, 1 Ocak 1973'te yürürlüğe giren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Katılım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Antlaşmaları ile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Toplulukları’na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üye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ülkelerin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sayısı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6'dan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9'a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yükselmiş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Norveç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Topluluğun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dışında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kalmıştır.</a:t>
            </a:r>
            <a:endParaRPr sz="171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462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8407" y="1048763"/>
            <a:ext cx="4211453" cy="295211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marL="10860">
              <a:spcBef>
                <a:spcPts val="86"/>
              </a:spcBef>
            </a:pPr>
            <a:r>
              <a:rPr sz="2052" dirty="0"/>
              <a:t>İKİNCİ</a:t>
            </a:r>
            <a:r>
              <a:rPr sz="2052" spc="-51" dirty="0"/>
              <a:t> </a:t>
            </a:r>
            <a:r>
              <a:rPr sz="2052" spc="-4" dirty="0"/>
              <a:t>GENİŞLEME:</a:t>
            </a:r>
            <a:r>
              <a:rPr sz="2052" spc="-26" dirty="0"/>
              <a:t> </a:t>
            </a:r>
            <a:r>
              <a:rPr sz="2052" spc="-21" dirty="0"/>
              <a:t>YUNANİSTAN</a:t>
            </a:r>
            <a:r>
              <a:rPr sz="2052" spc="-26" dirty="0"/>
              <a:t> </a:t>
            </a:r>
            <a:r>
              <a:rPr sz="2052" spc="-4" dirty="0"/>
              <a:t>(1981)</a:t>
            </a:r>
            <a:endParaRPr sz="2052"/>
          </a:p>
        </p:txBody>
      </p:sp>
      <p:sp>
        <p:nvSpPr>
          <p:cNvPr id="3" name="object 3"/>
          <p:cNvSpPr txBox="1"/>
          <p:nvPr/>
        </p:nvSpPr>
        <p:spPr>
          <a:xfrm>
            <a:off x="2644852" y="1876800"/>
            <a:ext cx="6900896" cy="3322094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3531" marR="4344" indent="-293214" algn="just">
              <a:spcBef>
                <a:spcPts val="81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13" dirty="0">
                <a:solidFill>
                  <a:prstClr val="black"/>
                </a:solidFill>
                <a:cs typeface="Calibri"/>
              </a:rPr>
              <a:t>Yunanistan,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Roma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Antlaşması’nın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yürürlüğe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girmesinden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yaklaşık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1.5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sonra;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8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Haziran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1959'da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AET'ye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"ortak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üye"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olmak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için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başvurmuştur.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21" dirty="0">
                <a:solidFill>
                  <a:prstClr val="black"/>
                </a:solidFill>
                <a:cs typeface="Calibri"/>
              </a:rPr>
              <a:t>Yapılan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görüşmelerden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sonra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Yunanistan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AET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arasında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9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Temmuz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1961'de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Atina'da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bir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Ortaklık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Anlaşması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(Atina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Anlaşması: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Association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Agreement)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imzalanmış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süreç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başlamıştır.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887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Ancak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askeri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darbeler,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ekonomik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durum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nedeniyle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Yunanistan,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Ocak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1981'den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itibaren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AT'nın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10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ncu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üyesi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olmuştur.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5430" indent="-293214" algn="just">
              <a:spcBef>
                <a:spcPts val="410"/>
              </a:spcBef>
              <a:buFont typeface="Arial MT"/>
              <a:buChar char="•"/>
              <a:tabLst>
                <a:tab pos="304074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Katılım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Antlaşması,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5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yıllık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"uyum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dönemini"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öngörmüş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bu</a:t>
            </a:r>
            <a:r>
              <a:rPr sz="1710" spc="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süre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içinde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gümrük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tarifelerinin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kaldırılması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Topluluğun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ortak</a:t>
            </a:r>
            <a:r>
              <a:rPr sz="1710" dirty="0">
                <a:solidFill>
                  <a:prstClr val="black"/>
                </a:solidFill>
                <a:cs typeface="Calibri"/>
              </a:rPr>
              <a:t> gümrük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tarifesine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uyumun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sağlanması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amaçlanmıştır.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dört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üründe;</a:t>
            </a:r>
            <a:r>
              <a:rPr sz="1710" spc="38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geçiş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dönemi boyunca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kota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uygulamasına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devam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edilmesi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kabul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edilmiş, serbest 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dolaşım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hakkı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1988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de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tanınmıştır.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6613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457200"/>
            <a:ext cx="82296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94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2759" y="628034"/>
            <a:ext cx="6887864" cy="508994"/>
          </a:xfrm>
          <a:prstGeom prst="rect">
            <a:avLst/>
          </a:prstGeom>
        </p:spPr>
        <p:txBody>
          <a:bodyPr vert="horz" wrap="square" lIns="0" tIns="175712" rIns="0" bIns="0" rtlCol="0" anchor="ctr">
            <a:spAutoFit/>
          </a:bodyPr>
          <a:lstStyle/>
          <a:p>
            <a:pPr marL="41810" marR="4344" indent="409413">
              <a:spcBef>
                <a:spcPts val="86"/>
              </a:spcBef>
            </a:pPr>
            <a:r>
              <a:rPr sz="2394" dirty="0"/>
              <a:t>ÜÇÜNCÜ GENİŞLEME: </a:t>
            </a:r>
            <a:r>
              <a:rPr sz="2394" spc="4" dirty="0"/>
              <a:t> </a:t>
            </a:r>
            <a:r>
              <a:rPr sz="2394" spc="-51" dirty="0"/>
              <a:t>İSPANYA</a:t>
            </a:r>
            <a:r>
              <a:rPr sz="2394" spc="-17" dirty="0"/>
              <a:t> </a:t>
            </a:r>
            <a:r>
              <a:rPr sz="2394" spc="-13" dirty="0"/>
              <a:t>ve </a:t>
            </a:r>
            <a:r>
              <a:rPr sz="2394" spc="-9" dirty="0"/>
              <a:t>PORTEKİZ</a:t>
            </a:r>
            <a:r>
              <a:rPr sz="2394" spc="-34" dirty="0"/>
              <a:t> </a:t>
            </a:r>
            <a:r>
              <a:rPr sz="2394" spc="-4" dirty="0"/>
              <a:t>(1986)</a:t>
            </a:r>
            <a:endParaRPr sz="2394" dirty="0"/>
          </a:p>
        </p:txBody>
      </p:sp>
      <p:sp>
        <p:nvSpPr>
          <p:cNvPr id="3" name="object 3"/>
          <p:cNvSpPr txBox="1"/>
          <p:nvPr/>
        </p:nvSpPr>
        <p:spPr>
          <a:xfrm>
            <a:off x="2644830" y="1876801"/>
            <a:ext cx="6887865" cy="3585243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304074" marR="315476" indent="-293214">
              <a:spcBef>
                <a:spcPts val="81"/>
              </a:spcBef>
              <a:buFont typeface="Arial MT"/>
              <a:buChar char="•"/>
              <a:tabLst>
                <a:tab pos="303531" algn="l"/>
                <a:tab pos="304617" algn="l"/>
              </a:tabLst>
            </a:pPr>
            <a:r>
              <a:rPr sz="1710" spc="-9" dirty="0">
                <a:solidFill>
                  <a:prstClr val="black"/>
                </a:solidFill>
                <a:cs typeface="Calibri"/>
              </a:rPr>
              <a:t>İspanya,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1962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yılından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itibaren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Topluluklar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ile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bütünleşmeyi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dirty="0">
                <a:solidFill>
                  <a:prstClr val="black"/>
                </a:solidFill>
                <a:cs typeface="Calibri"/>
              </a:rPr>
              <a:t>nihai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hedef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olarak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benimsemiş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bu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amaçla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etkin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işbirliği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için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çaba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harcamıştır.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344" indent="-293214">
              <a:spcBef>
                <a:spcPts val="410"/>
              </a:spcBef>
              <a:buFont typeface="Arial MT"/>
              <a:buChar char="•"/>
              <a:tabLst>
                <a:tab pos="303531" algn="l"/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Bununla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birlikte,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tam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üyelik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müzakereleri;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özellikle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coğrafi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büyüklüğü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ve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nüfusu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nedeniyle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İspanya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bakımından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çetin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geçmiştir.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O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dönemde,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İspanya’nın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gelir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yapısı;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7" dirty="0">
                <a:solidFill>
                  <a:prstClr val="black"/>
                </a:solidFill>
                <a:cs typeface="Calibri"/>
              </a:rPr>
              <a:t>Toplulukları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ortalamasının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çok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gerisinde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idi. </a:t>
            </a:r>
            <a:r>
              <a:rPr sz="1710" spc="-37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7" dirty="0">
                <a:solidFill>
                  <a:prstClr val="black"/>
                </a:solidFill>
                <a:cs typeface="Calibri"/>
              </a:rPr>
              <a:t>Tam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üyelik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görüşmeleri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bu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nedenle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birkaç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kez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kesilme</a:t>
            </a:r>
            <a:r>
              <a:rPr sz="1710" spc="3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noktasına</a:t>
            </a:r>
            <a:r>
              <a:rPr sz="1710" spc="3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gelmiş,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bu </a:t>
            </a:r>
            <a:r>
              <a:rPr sz="1710" spc="-37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güçlüklerin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aşılmasında;</a:t>
            </a:r>
            <a:r>
              <a:rPr sz="1710" spc="3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İspanyolların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tüm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sosyo-ekonomik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kesimlerinin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7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Toplulukları</a:t>
            </a:r>
            <a:r>
              <a:rPr sz="1710" spc="8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tam</a:t>
            </a:r>
            <a:r>
              <a:rPr sz="1710" spc="7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üyeliğine</a:t>
            </a:r>
            <a:r>
              <a:rPr sz="1710" spc="7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dört</a:t>
            </a:r>
            <a:r>
              <a:rPr sz="1710" spc="5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elle</a:t>
            </a:r>
            <a:r>
              <a:rPr sz="1710" spc="7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sarılmaları</a:t>
            </a:r>
            <a:r>
              <a:rPr sz="1710" spc="9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büyük</a:t>
            </a:r>
            <a:r>
              <a:rPr sz="1710" spc="5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rol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6" dirty="0">
                <a:solidFill>
                  <a:prstClr val="black"/>
                </a:solidFill>
                <a:cs typeface="Calibri"/>
              </a:rPr>
              <a:t>oynamıştır.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47966" indent="-293214">
              <a:spcBef>
                <a:spcPts val="410"/>
              </a:spcBef>
              <a:buFont typeface="Arial MT"/>
              <a:buChar char="•"/>
              <a:tabLst>
                <a:tab pos="303531" algn="l"/>
                <a:tab pos="304074" algn="l"/>
              </a:tabLst>
            </a:pPr>
            <a:r>
              <a:rPr sz="1710" spc="-4" dirty="0">
                <a:solidFill>
                  <a:prstClr val="black"/>
                </a:solidFill>
                <a:cs typeface="Calibri"/>
              </a:rPr>
              <a:t>12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Haziran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1985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tarihinde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Madrid'te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imzalanan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Katılım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Antlaşması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ile;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İspanya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Ocak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1986'da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Avrupa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Toplulukları’na</a:t>
            </a:r>
            <a:r>
              <a:rPr sz="1710" spc="3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tam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13" dirty="0">
                <a:solidFill>
                  <a:prstClr val="black"/>
                </a:solidFill>
                <a:cs typeface="Calibri"/>
              </a:rPr>
              <a:t>üye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30" dirty="0">
                <a:solidFill>
                  <a:prstClr val="black"/>
                </a:solidFill>
                <a:cs typeface="Calibri"/>
              </a:rPr>
              <a:t>olmuştur.</a:t>
            </a:r>
            <a:endParaRPr sz="1710">
              <a:solidFill>
                <a:prstClr val="black"/>
              </a:solidFill>
              <a:cs typeface="Calibri"/>
            </a:endParaRPr>
          </a:p>
          <a:p>
            <a:pPr marL="303531" marR="447966" indent="-293214">
              <a:spcBef>
                <a:spcPts val="410"/>
              </a:spcBef>
              <a:buFont typeface="Arial MT"/>
              <a:buChar char="•"/>
              <a:tabLst>
                <a:tab pos="303531" algn="l"/>
                <a:tab pos="304074" algn="l"/>
              </a:tabLst>
            </a:pPr>
            <a:r>
              <a:rPr sz="1710" spc="-13" dirty="0">
                <a:solidFill>
                  <a:prstClr val="black"/>
                </a:solidFill>
                <a:cs typeface="Calibri"/>
              </a:rPr>
              <a:t>Katılım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Antlaşması,</a:t>
            </a:r>
            <a:r>
              <a:rPr sz="1710" spc="2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7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yıllık</a:t>
            </a:r>
            <a:r>
              <a:rPr sz="1710" spc="21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bir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"uyum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dönemi”ni</a:t>
            </a:r>
            <a:r>
              <a:rPr sz="1710" spc="4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öngörmüştür.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Serbest </a:t>
            </a:r>
            <a:r>
              <a:rPr sz="1710" spc="-376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9" dirty="0">
                <a:solidFill>
                  <a:prstClr val="black"/>
                </a:solidFill>
                <a:cs typeface="Calibri"/>
              </a:rPr>
              <a:t>dolaşım</a:t>
            </a:r>
            <a:r>
              <a:rPr sz="1710" spc="17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hakkı</a:t>
            </a:r>
            <a:r>
              <a:rPr sz="1710" spc="9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ise</a:t>
            </a:r>
            <a:r>
              <a:rPr sz="1710" spc="13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1992'de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4" dirty="0">
                <a:solidFill>
                  <a:prstClr val="black"/>
                </a:solidFill>
                <a:cs typeface="Calibri"/>
              </a:rPr>
              <a:t>elde</a:t>
            </a:r>
            <a:r>
              <a:rPr sz="1710" dirty="0">
                <a:solidFill>
                  <a:prstClr val="black"/>
                </a:solidFill>
                <a:cs typeface="Calibri"/>
              </a:rPr>
              <a:t> </a:t>
            </a:r>
            <a:r>
              <a:rPr sz="1710" spc="-21" dirty="0">
                <a:solidFill>
                  <a:prstClr val="black"/>
                </a:solidFill>
                <a:cs typeface="Calibri"/>
              </a:rPr>
              <a:t>edilmiştir.</a:t>
            </a:r>
            <a:endParaRPr sz="171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4503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8600"/>
            <a:ext cx="86868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7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1295</Words>
  <Application>Microsoft Office PowerPoint</Application>
  <PresentationFormat>Geniş ekran</PresentationFormat>
  <Paragraphs>68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Arial MT</vt:lpstr>
      <vt:lpstr>Calibri</vt:lpstr>
      <vt:lpstr>Calibri Light</vt:lpstr>
      <vt:lpstr>Office Teması</vt:lpstr>
      <vt:lpstr>PowerPoint Sunusu</vt:lpstr>
      <vt:lpstr>AVRUPA EKONOMİK TOPLULUĞU’NDAN AVRUPA  BİRLİĞİ’NE GENİŞLEME</vt:lpstr>
      <vt:lpstr>PowerPoint Sunusu</vt:lpstr>
      <vt:lpstr>PowerPoint Sunusu</vt:lpstr>
      <vt:lpstr>PowerPoint Sunusu</vt:lpstr>
      <vt:lpstr>İKİNCİ GENİŞLEME: YUNANİSTAN (1981)</vt:lpstr>
      <vt:lpstr>PowerPoint Sunusu</vt:lpstr>
      <vt:lpstr>ÜÇÜNCÜ GENİŞLEME:  İSPANYA ve PORTEKİZ (1986)</vt:lpstr>
      <vt:lpstr>PowerPoint Sunusu</vt:lpstr>
      <vt:lpstr>PowerPoint Sunusu</vt:lpstr>
      <vt:lpstr>PowerPoint Sunusu</vt:lpstr>
      <vt:lpstr>İKİ ALMANYA’NIN BİRLEŞMESİ</vt:lpstr>
      <vt:lpstr>DÖRDÜNCÜ GENİŞLEME:  AVUSTURYA, İSVEÇ ve FİNLANDİYA (1995)</vt:lpstr>
      <vt:lpstr>PowerPoint Sunusu</vt:lpstr>
      <vt:lpstr>Beşinci Genişleme:  (Macaristan, Polonya, Çek Cumhuriyeti, Slovakya, Slovenya, Letonya, Litvanya, Estonya,  Malta, Güney Kıbrıs Rum Yönetimi - 2004)</vt:lpstr>
      <vt:lpstr>Altıncı Genişleme  (Romanya, Bulgaristan -2007)</vt:lpstr>
      <vt:lpstr>PowerPoint Sunusu</vt:lpstr>
      <vt:lpstr>YEDİNCİ GENİŞLEME Hırvatistan ( 2013)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merve altundal öncü</dc:creator>
  <cp:lastModifiedBy>merve altundal öncü</cp:lastModifiedBy>
  <cp:revision>1</cp:revision>
  <dcterms:created xsi:type="dcterms:W3CDTF">2024-08-01T07:11:46Z</dcterms:created>
  <dcterms:modified xsi:type="dcterms:W3CDTF">2024-08-01T07:13:45Z</dcterms:modified>
</cp:coreProperties>
</file>