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sldIdLst>
    <p:sldId id="516" r:id="rId2"/>
    <p:sldId id="517" r:id="rId3"/>
    <p:sldId id="519" r:id="rId4"/>
    <p:sldId id="520" r:id="rId5"/>
    <p:sldId id="521" r:id="rId6"/>
    <p:sldId id="522" r:id="rId7"/>
    <p:sldId id="523" r:id="rId8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32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71" autoAdjust="0"/>
    <p:restoredTop sz="93634" autoAdjust="0"/>
  </p:normalViewPr>
  <p:slideViewPr>
    <p:cSldViewPr>
      <p:cViewPr varScale="1">
        <p:scale>
          <a:sx n="103" d="100"/>
          <a:sy n="103" d="100"/>
        </p:scale>
        <p:origin x="-22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36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4AB5E4-C69B-410E-A69D-C710F3FAB01E}" type="datetimeFigureOut">
              <a:rPr lang="tr-TR" smtClean="0"/>
              <a:pPr/>
              <a:t>11.07.2017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F3D6CD-491A-4FE2-961A-9331108EF19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716330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2D06CA5-9F34-1F4B-8FFE-EF859A37DCF5}" type="slidenum">
              <a:rPr lang="tr-TR">
                <a:latin typeface="Arial" charset="0"/>
              </a:rPr>
              <a:pPr eaLnBrk="1" hangingPunct="1"/>
              <a:t>4</a:t>
            </a:fld>
            <a:endParaRPr lang="tr-TR">
              <a:latin typeface="Arial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E4647FF-1113-1042-BB66-F670557D5258}" type="slidenum">
              <a:rPr lang="tr-TR">
                <a:latin typeface="Arial" charset="0"/>
              </a:rPr>
              <a:pPr eaLnBrk="1" hangingPunct="1"/>
              <a:t>5</a:t>
            </a:fld>
            <a:endParaRPr lang="tr-TR">
              <a:latin typeface="Arial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50300E4-88CD-3D44-89A9-3F8B87BAA207}" type="slidenum">
              <a:rPr lang="tr-TR">
                <a:latin typeface="Arial" charset="0"/>
              </a:rPr>
              <a:pPr eaLnBrk="1" hangingPunct="1"/>
              <a:t>6</a:t>
            </a:fld>
            <a:endParaRPr lang="tr-TR">
              <a:latin typeface="Arial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D32704A-8F37-2A4A-A5EF-0B2C6444EA18}" type="slidenum">
              <a:rPr lang="tr-TR">
                <a:latin typeface="Arial" charset="0"/>
              </a:rPr>
              <a:pPr eaLnBrk="1" hangingPunct="1"/>
              <a:t>7</a:t>
            </a:fld>
            <a:endParaRPr lang="tr-TR">
              <a:latin typeface="Arial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tr-TR"/>
              <a:t>O HALDE UYGUN ZIRHLAMA NASIL OLMALI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371600"/>
            <a:ext cx="5867400" cy="2286000"/>
          </a:xfrm>
        </p:spPr>
        <p:txBody>
          <a:bodyPr/>
          <a:lstStyle>
            <a:lvl1pPr>
              <a:defRPr sz="45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5791200" cy="14478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 b="1"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A842AE5-82C7-435D-B4B2-436A4AC6FA22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57351" name="Line 7"/>
          <p:cNvSpPr>
            <a:spLocks noChangeShapeType="1"/>
          </p:cNvSpPr>
          <p:nvPr/>
        </p:nvSpPr>
        <p:spPr bwMode="auto">
          <a:xfrm>
            <a:off x="228600" y="990600"/>
            <a:ext cx="8610600" cy="0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grpSp>
        <p:nvGrpSpPr>
          <p:cNvPr id="57352" name="Group 8"/>
          <p:cNvGrpSpPr>
            <a:grpSpLocks/>
          </p:cNvGrpSpPr>
          <p:nvPr/>
        </p:nvGrpSpPr>
        <p:grpSpPr bwMode="auto">
          <a:xfrm>
            <a:off x="228600" y="1447800"/>
            <a:ext cx="2286000" cy="2514600"/>
            <a:chOff x="144" y="912"/>
            <a:chExt cx="1440" cy="1584"/>
          </a:xfrm>
        </p:grpSpPr>
        <p:sp>
          <p:nvSpPr>
            <p:cNvPr id="57353" name="Rectangle 9"/>
            <p:cNvSpPr>
              <a:spLocks noChangeArrowheads="1"/>
            </p:cNvSpPr>
            <p:nvPr/>
          </p:nvSpPr>
          <p:spPr bwMode="auto">
            <a:xfrm>
              <a:off x="960" y="912"/>
              <a:ext cx="52" cy="97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54" name="Rectangle 10"/>
            <p:cNvSpPr>
              <a:spLocks noChangeArrowheads="1"/>
            </p:cNvSpPr>
            <p:nvPr/>
          </p:nvSpPr>
          <p:spPr bwMode="auto">
            <a:xfrm>
              <a:off x="844" y="912"/>
              <a:ext cx="52" cy="8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55" name="Rectangle 11"/>
            <p:cNvSpPr>
              <a:spLocks noChangeArrowheads="1"/>
            </p:cNvSpPr>
            <p:nvPr/>
          </p:nvSpPr>
          <p:spPr bwMode="auto">
            <a:xfrm>
              <a:off x="727" y="912"/>
              <a:ext cx="52" cy="7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56" name="Rectangle 12"/>
            <p:cNvSpPr>
              <a:spLocks noChangeArrowheads="1"/>
            </p:cNvSpPr>
            <p:nvPr/>
          </p:nvSpPr>
          <p:spPr bwMode="auto">
            <a:xfrm>
              <a:off x="610" y="912"/>
              <a:ext cx="52" cy="612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57" name="Rectangle 13"/>
            <p:cNvSpPr>
              <a:spLocks noChangeArrowheads="1"/>
            </p:cNvSpPr>
            <p:nvPr/>
          </p:nvSpPr>
          <p:spPr bwMode="auto">
            <a:xfrm>
              <a:off x="494" y="912"/>
              <a:ext cx="52" cy="49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58" name="Rectangle 14"/>
            <p:cNvSpPr>
              <a:spLocks noChangeArrowheads="1"/>
            </p:cNvSpPr>
            <p:nvPr/>
          </p:nvSpPr>
          <p:spPr bwMode="auto">
            <a:xfrm>
              <a:off x="377" y="912"/>
              <a:ext cx="52" cy="3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59" name="Rectangle 15"/>
            <p:cNvSpPr>
              <a:spLocks noChangeArrowheads="1"/>
            </p:cNvSpPr>
            <p:nvPr/>
          </p:nvSpPr>
          <p:spPr bwMode="auto">
            <a:xfrm>
              <a:off x="260" y="912"/>
              <a:ext cx="52" cy="24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60" name="Rectangle 16"/>
            <p:cNvSpPr>
              <a:spLocks noChangeArrowheads="1"/>
            </p:cNvSpPr>
            <p:nvPr/>
          </p:nvSpPr>
          <p:spPr bwMode="auto">
            <a:xfrm>
              <a:off x="144" y="912"/>
              <a:ext cx="52" cy="12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61" name="Rectangle 17"/>
            <p:cNvSpPr>
              <a:spLocks noChangeArrowheads="1"/>
            </p:cNvSpPr>
            <p:nvPr/>
          </p:nvSpPr>
          <p:spPr bwMode="auto">
            <a:xfrm>
              <a:off x="1077" y="912"/>
              <a:ext cx="49" cy="109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62" name="Rectangle 18"/>
            <p:cNvSpPr>
              <a:spLocks noChangeArrowheads="1"/>
            </p:cNvSpPr>
            <p:nvPr/>
          </p:nvSpPr>
          <p:spPr bwMode="auto">
            <a:xfrm>
              <a:off x="1191" y="912"/>
              <a:ext cx="49" cy="122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63" name="Rectangle 19"/>
            <p:cNvSpPr>
              <a:spLocks noChangeArrowheads="1"/>
            </p:cNvSpPr>
            <p:nvPr/>
          </p:nvSpPr>
          <p:spPr bwMode="auto">
            <a:xfrm>
              <a:off x="1304" y="912"/>
              <a:ext cx="49" cy="134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64" name="Rectangle 20"/>
            <p:cNvSpPr>
              <a:spLocks noChangeArrowheads="1"/>
            </p:cNvSpPr>
            <p:nvPr/>
          </p:nvSpPr>
          <p:spPr bwMode="auto">
            <a:xfrm>
              <a:off x="1418" y="912"/>
              <a:ext cx="52" cy="146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65" name="Rectangle 21"/>
            <p:cNvSpPr>
              <a:spLocks noChangeArrowheads="1"/>
            </p:cNvSpPr>
            <p:nvPr/>
          </p:nvSpPr>
          <p:spPr bwMode="auto">
            <a:xfrm>
              <a:off x="1535" y="912"/>
              <a:ext cx="49" cy="158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7366" name="Line 22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CCC8EDC-F457-4929-A331-0C01F763442E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934200" y="457200"/>
            <a:ext cx="1752600" cy="56388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676400" y="457200"/>
            <a:ext cx="5105400" cy="56388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077CD35-93FD-4433-AD38-B5F2D30E4FC4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1676400" y="1981200"/>
            <a:ext cx="7010400" cy="4114800"/>
          </a:xfrm>
        </p:spPr>
        <p:txBody>
          <a:bodyPr/>
          <a:lstStyle/>
          <a:p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F70470B-E0DD-4024-BB23-74AE03E67E3C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957AB2-3935-2444-B2F3-F5696C1EBA60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9987169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9F68F9-3488-1A40-9A6C-234ADCC582A3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357085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B34ED0-4103-4425-BC4D-76748146754C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857BF0F-8E2C-4860-AB1C-A0912262D4D5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BFC8E2-A29A-4EFE-A02D-1B209CD6CB61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8" name="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9BABCDD-7B4F-4840-9C74-1256F2A6D5B3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9" name="8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252241-4AA3-4992-B0EB-2C9AD77A7CD9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1C79C9C-6F3D-4999-8299-61130A0F6EFD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77652F-7186-42E5-B0C8-5D413A552061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CC749F6-B33F-45F3-BC9F-C792A6D54F8C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7010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9812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D76E58C-D6FC-44D9-B6CC-6F6E889F60FA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56327" name="Line 7"/>
          <p:cNvSpPr>
            <a:spLocks noChangeShapeType="1"/>
          </p:cNvSpPr>
          <p:nvPr/>
        </p:nvSpPr>
        <p:spPr bwMode="auto">
          <a:xfrm>
            <a:off x="228600" y="304800"/>
            <a:ext cx="8610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grpSp>
        <p:nvGrpSpPr>
          <p:cNvPr id="56328" name="Group 8"/>
          <p:cNvGrpSpPr>
            <a:grpSpLocks/>
          </p:cNvGrpSpPr>
          <p:nvPr/>
        </p:nvGrpSpPr>
        <p:grpSpPr bwMode="auto">
          <a:xfrm>
            <a:off x="228600" y="457200"/>
            <a:ext cx="1246188" cy="1371600"/>
            <a:chOff x="144" y="288"/>
            <a:chExt cx="785" cy="864"/>
          </a:xfrm>
        </p:grpSpPr>
        <p:sp>
          <p:nvSpPr>
            <p:cNvPr id="56329" name="Rectangle 9"/>
            <p:cNvSpPr>
              <a:spLocks noChangeArrowheads="1"/>
            </p:cNvSpPr>
            <p:nvPr/>
          </p:nvSpPr>
          <p:spPr bwMode="auto">
            <a:xfrm>
              <a:off x="589" y="288"/>
              <a:ext cx="28" cy="53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0" name="Rectangle 10"/>
            <p:cNvSpPr>
              <a:spLocks noChangeArrowheads="1"/>
            </p:cNvSpPr>
            <p:nvPr/>
          </p:nvSpPr>
          <p:spPr bwMode="auto">
            <a:xfrm>
              <a:off x="526" y="288"/>
              <a:ext cx="28" cy="47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1" name="Rectangle 11"/>
            <p:cNvSpPr>
              <a:spLocks noChangeArrowheads="1"/>
            </p:cNvSpPr>
            <p:nvPr/>
          </p:nvSpPr>
          <p:spPr bwMode="auto">
            <a:xfrm>
              <a:off x="462" y="288"/>
              <a:ext cx="28" cy="40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2" name="Rectangle 12"/>
            <p:cNvSpPr>
              <a:spLocks noChangeArrowheads="1"/>
            </p:cNvSpPr>
            <p:nvPr/>
          </p:nvSpPr>
          <p:spPr bwMode="auto">
            <a:xfrm>
              <a:off x="398" y="288"/>
              <a:ext cx="28" cy="33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3" name="Rectangle 13"/>
            <p:cNvSpPr>
              <a:spLocks noChangeArrowheads="1"/>
            </p:cNvSpPr>
            <p:nvPr/>
          </p:nvSpPr>
          <p:spPr bwMode="auto">
            <a:xfrm>
              <a:off x="335" y="288"/>
              <a:ext cx="28" cy="26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4" name="Rectangle 14"/>
            <p:cNvSpPr>
              <a:spLocks noChangeArrowheads="1"/>
            </p:cNvSpPr>
            <p:nvPr/>
          </p:nvSpPr>
          <p:spPr bwMode="auto">
            <a:xfrm>
              <a:off x="271" y="288"/>
              <a:ext cx="28" cy="19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5" name="Rectangle 15"/>
            <p:cNvSpPr>
              <a:spLocks noChangeArrowheads="1"/>
            </p:cNvSpPr>
            <p:nvPr/>
          </p:nvSpPr>
          <p:spPr bwMode="auto">
            <a:xfrm>
              <a:off x="207" y="288"/>
              <a:ext cx="29" cy="1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6" name="Rectangle 16"/>
            <p:cNvSpPr>
              <a:spLocks noChangeArrowheads="1"/>
            </p:cNvSpPr>
            <p:nvPr/>
          </p:nvSpPr>
          <p:spPr bwMode="auto">
            <a:xfrm>
              <a:off x="144" y="288"/>
              <a:ext cx="28" cy="68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7" name="Rectangle 17"/>
            <p:cNvSpPr>
              <a:spLocks noChangeArrowheads="1"/>
            </p:cNvSpPr>
            <p:nvPr/>
          </p:nvSpPr>
          <p:spPr bwMode="auto">
            <a:xfrm>
              <a:off x="653" y="288"/>
              <a:ext cx="26" cy="59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8" name="Rectangle 18"/>
            <p:cNvSpPr>
              <a:spLocks noChangeArrowheads="1"/>
            </p:cNvSpPr>
            <p:nvPr/>
          </p:nvSpPr>
          <p:spPr bwMode="auto">
            <a:xfrm>
              <a:off x="715" y="288"/>
              <a:ext cx="26" cy="66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9" name="Rectangle 19"/>
            <p:cNvSpPr>
              <a:spLocks noChangeArrowheads="1"/>
            </p:cNvSpPr>
            <p:nvPr/>
          </p:nvSpPr>
          <p:spPr bwMode="auto">
            <a:xfrm>
              <a:off x="776" y="288"/>
              <a:ext cx="27" cy="73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40" name="Rectangle 20"/>
            <p:cNvSpPr>
              <a:spLocks noChangeArrowheads="1"/>
            </p:cNvSpPr>
            <p:nvPr/>
          </p:nvSpPr>
          <p:spPr bwMode="auto">
            <a:xfrm>
              <a:off x="839" y="288"/>
              <a:ext cx="28" cy="8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41" name="Rectangle 21"/>
            <p:cNvSpPr>
              <a:spLocks noChangeArrowheads="1"/>
            </p:cNvSpPr>
            <p:nvPr/>
          </p:nvSpPr>
          <p:spPr bwMode="auto">
            <a:xfrm>
              <a:off x="902" y="288"/>
              <a:ext cx="27" cy="86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6342" name="Rectangle 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xStyles>
    <p:titleStyle>
      <a:lvl1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itchFamily="2" charset="2"/>
        <a:buChar char="o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5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p"/>
        <a:defRPr sz="22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63688" y="687536"/>
            <a:ext cx="6624736" cy="1157288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tr-TR" sz="2800" b="0" dirty="0">
                <a:solidFill>
                  <a:srgbClr val="FFD326"/>
                </a:solidFill>
                <a:effectLst/>
                <a:latin typeface="Garamond" charset="0"/>
                <a:cs typeface="Arial" charset="0"/>
              </a:rPr>
              <a:t/>
            </a:r>
            <a:br>
              <a:rPr lang="tr-TR" sz="2800" b="0" dirty="0">
                <a:solidFill>
                  <a:srgbClr val="FFD326"/>
                </a:solidFill>
                <a:effectLst/>
                <a:latin typeface="Garamond" charset="0"/>
                <a:cs typeface="Arial" charset="0"/>
              </a:rPr>
            </a:br>
            <a:r>
              <a:rPr lang="tr-TR" sz="3200" dirty="0">
                <a:solidFill>
                  <a:srgbClr val="FFD326"/>
                </a:solidFill>
                <a:effectLst/>
                <a:latin typeface="Garamond"/>
                <a:cs typeface="Garamond"/>
              </a:rPr>
              <a:t>Radyolojik görüntüleme yöntemleri uygulandığında hastaların aldığı doz </a:t>
            </a:r>
            <a:r>
              <a:rPr lang="tr-TR" sz="4000" dirty="0">
                <a:solidFill>
                  <a:srgbClr val="FFD326"/>
                </a:solidFill>
                <a:effectLst/>
                <a:latin typeface="Arial" charset="0"/>
                <a:cs typeface="Arial" charset="0"/>
              </a:rPr>
              <a:t/>
            </a:r>
            <a:br>
              <a:rPr lang="tr-TR" sz="4000" dirty="0">
                <a:solidFill>
                  <a:srgbClr val="FFD326"/>
                </a:solidFill>
                <a:effectLst/>
                <a:latin typeface="Arial" charset="0"/>
                <a:cs typeface="Arial" charset="0"/>
              </a:rPr>
            </a:br>
            <a:endParaRPr lang="tr-TR" sz="4000" dirty="0">
              <a:solidFill>
                <a:srgbClr val="FFD326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57808" y="2215405"/>
            <a:ext cx="7606680" cy="4525963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Font typeface="Wingdings" charset="0"/>
              <a:buNone/>
            </a:pPr>
            <a:r>
              <a:rPr lang="tr-TR" i="1" dirty="0">
                <a:effectLst/>
                <a:latin typeface="Garamond" charset="0"/>
                <a:cs typeface="Arial" charset="0"/>
              </a:rPr>
              <a:t>     </a:t>
            </a:r>
            <a:r>
              <a:rPr lang="tr-TR" i="1" dirty="0">
                <a:solidFill>
                  <a:srgbClr val="FFD326"/>
                </a:solidFill>
                <a:effectLst/>
                <a:latin typeface="Garamond" charset="0"/>
                <a:cs typeface="Arial" charset="0"/>
              </a:rPr>
              <a:t>    Yöntem                 Doz (</a:t>
            </a:r>
            <a:r>
              <a:rPr lang="tr-TR" i="1" dirty="0" err="1">
                <a:solidFill>
                  <a:srgbClr val="FFD326"/>
                </a:solidFill>
                <a:effectLst/>
                <a:latin typeface="Garamond" charset="0"/>
                <a:cs typeface="Arial" charset="0"/>
              </a:rPr>
              <a:t>mSv</a:t>
            </a:r>
            <a:r>
              <a:rPr lang="tr-TR" i="1" dirty="0">
                <a:solidFill>
                  <a:srgbClr val="FFD326"/>
                </a:solidFill>
                <a:effectLst/>
                <a:latin typeface="Garamond" charset="0"/>
                <a:cs typeface="Arial" charset="0"/>
              </a:rPr>
              <a:t>)   Akciğer </a:t>
            </a:r>
            <a:r>
              <a:rPr lang="tr-TR" i="1" dirty="0" err="1">
                <a:solidFill>
                  <a:srgbClr val="FFD326"/>
                </a:solidFill>
                <a:effectLst/>
                <a:latin typeface="Garamond" charset="0"/>
                <a:cs typeface="Arial" charset="0"/>
              </a:rPr>
              <a:t>grafisi</a:t>
            </a:r>
            <a:r>
              <a:rPr lang="tr-TR" i="1" dirty="0">
                <a:solidFill>
                  <a:srgbClr val="FFD326"/>
                </a:solidFill>
                <a:effectLst/>
                <a:latin typeface="Garamond" charset="0"/>
                <a:cs typeface="Arial" charset="0"/>
              </a:rPr>
              <a:t> sayısı</a:t>
            </a:r>
          </a:p>
          <a:p>
            <a:r>
              <a:rPr lang="tr-TR" dirty="0">
                <a:effectLst/>
                <a:latin typeface="Garamond" charset="0"/>
                <a:cs typeface="Arial" charset="0"/>
              </a:rPr>
              <a:t>Akciğer </a:t>
            </a:r>
            <a:r>
              <a:rPr lang="tr-TR" dirty="0" err="1">
                <a:effectLst/>
                <a:latin typeface="Garamond" charset="0"/>
                <a:cs typeface="Arial" charset="0"/>
              </a:rPr>
              <a:t>grafisi</a:t>
            </a:r>
            <a:r>
              <a:rPr lang="tr-TR" dirty="0">
                <a:effectLst/>
                <a:latin typeface="Garamond" charset="0"/>
                <a:cs typeface="Arial" charset="0"/>
              </a:rPr>
              <a:t>               0.14                       1</a:t>
            </a:r>
          </a:p>
          <a:p>
            <a:r>
              <a:rPr lang="tr-TR" dirty="0" err="1">
                <a:effectLst/>
                <a:latin typeface="Garamond" charset="0"/>
                <a:cs typeface="Arial" charset="0"/>
              </a:rPr>
              <a:t>Abdominal</a:t>
            </a:r>
            <a:r>
              <a:rPr lang="tr-TR" dirty="0">
                <a:effectLst/>
                <a:latin typeface="Garamond" charset="0"/>
                <a:cs typeface="Arial" charset="0"/>
              </a:rPr>
              <a:t> BT              13.3                      95</a:t>
            </a:r>
          </a:p>
          <a:p>
            <a:r>
              <a:rPr lang="tr-TR" dirty="0">
                <a:effectLst/>
                <a:latin typeface="Garamond" charset="0"/>
                <a:cs typeface="Arial" charset="0"/>
              </a:rPr>
              <a:t>Baryumlu mide </a:t>
            </a:r>
            <a:r>
              <a:rPr lang="tr-TR" dirty="0" err="1">
                <a:effectLst/>
                <a:latin typeface="Garamond" charset="0"/>
                <a:cs typeface="Arial" charset="0"/>
              </a:rPr>
              <a:t>grafisi</a:t>
            </a:r>
            <a:r>
              <a:rPr lang="tr-TR" dirty="0">
                <a:effectLst/>
                <a:latin typeface="Garamond" charset="0"/>
                <a:cs typeface="Arial" charset="0"/>
              </a:rPr>
              <a:t>     3.7                      26</a:t>
            </a:r>
          </a:p>
          <a:p>
            <a:r>
              <a:rPr lang="tr-TR" dirty="0" err="1">
                <a:effectLst/>
                <a:latin typeface="Garamond" charset="0"/>
                <a:cs typeface="Arial" charset="0"/>
              </a:rPr>
              <a:t>Abdominal</a:t>
            </a:r>
            <a:r>
              <a:rPr lang="tr-TR" dirty="0">
                <a:effectLst/>
                <a:latin typeface="Garamond" charset="0"/>
                <a:cs typeface="Arial" charset="0"/>
              </a:rPr>
              <a:t> </a:t>
            </a:r>
            <a:r>
              <a:rPr lang="tr-TR" dirty="0" err="1">
                <a:effectLst/>
                <a:latin typeface="Garamond" charset="0"/>
                <a:cs typeface="Arial" charset="0"/>
              </a:rPr>
              <a:t>grafi</a:t>
            </a:r>
            <a:r>
              <a:rPr lang="tr-TR" dirty="0">
                <a:effectLst/>
                <a:latin typeface="Garamond" charset="0"/>
                <a:cs typeface="Arial" charset="0"/>
              </a:rPr>
              <a:t>              0.55                   3.92</a:t>
            </a:r>
          </a:p>
          <a:p>
            <a:r>
              <a:rPr lang="tr-TR" dirty="0" err="1">
                <a:effectLst/>
                <a:latin typeface="Garamond" charset="0"/>
                <a:cs typeface="Arial" charset="0"/>
              </a:rPr>
              <a:t>Abdominal</a:t>
            </a:r>
            <a:r>
              <a:rPr lang="tr-TR" dirty="0">
                <a:effectLst/>
                <a:latin typeface="Garamond" charset="0"/>
                <a:cs typeface="Arial" charset="0"/>
              </a:rPr>
              <a:t> MR                 0                        0</a:t>
            </a:r>
          </a:p>
          <a:p>
            <a:r>
              <a:rPr lang="tr-TR" dirty="0" err="1">
                <a:effectLst/>
                <a:latin typeface="Garamond" charset="0"/>
                <a:cs typeface="Arial" charset="0"/>
              </a:rPr>
              <a:t>Abdominal</a:t>
            </a:r>
            <a:r>
              <a:rPr lang="tr-TR" dirty="0">
                <a:effectLst/>
                <a:latin typeface="Garamond" charset="0"/>
                <a:cs typeface="Arial" charset="0"/>
              </a:rPr>
              <a:t> US                  0                        0</a:t>
            </a:r>
          </a:p>
        </p:txBody>
      </p:sp>
    </p:spTree>
    <p:extLst>
      <p:ext uri="{BB962C8B-B14F-4D97-AF65-F5344CB8AC3E}">
        <p14:creationId xmlns="" xmlns:p14="http://schemas.microsoft.com/office/powerpoint/2010/main" val="150387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76400" y="621432"/>
            <a:ext cx="7010400" cy="1295400"/>
          </a:xfrm>
        </p:spPr>
        <p:txBody>
          <a:bodyPr/>
          <a:lstStyle/>
          <a:p>
            <a:r>
              <a:rPr lang="tr-TR" sz="4000" dirty="0">
                <a:solidFill>
                  <a:srgbClr val="FFD326"/>
                </a:solidFill>
                <a:latin typeface="Garamond" charset="0"/>
                <a:cs typeface="Arial" charset="0"/>
              </a:rPr>
              <a:t>Tıbbi amaçlı radyasyon kullanımı</a:t>
            </a:r>
            <a:br>
              <a:rPr lang="tr-TR" sz="4000" dirty="0">
                <a:solidFill>
                  <a:srgbClr val="FFD326"/>
                </a:solidFill>
                <a:latin typeface="Garamond" charset="0"/>
                <a:cs typeface="Arial" charset="0"/>
              </a:rPr>
            </a:br>
            <a:r>
              <a:rPr lang="tr-TR" sz="3200" b="1" dirty="0">
                <a:solidFill>
                  <a:srgbClr val="FFD326"/>
                </a:solidFill>
                <a:latin typeface="Garamond" charset="0"/>
                <a:cs typeface="Arial" charset="0"/>
              </a:rPr>
              <a:t>Nükleer Tıp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0992" y="2205558"/>
            <a:ext cx="7365504" cy="489585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lvl="4">
              <a:lnSpc>
                <a:spcPct val="80000"/>
              </a:lnSpc>
              <a:buFont typeface="Wingdings" charset="0"/>
              <a:buNone/>
            </a:pPr>
            <a:endParaRPr lang="tr-TR" sz="1600" dirty="0">
              <a:effectLst/>
              <a:latin typeface="Garamond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tr-TR" sz="2400" dirty="0">
                <a:effectLst/>
                <a:latin typeface="Garamond" charset="0"/>
                <a:cs typeface="Arial" charset="0"/>
              </a:rPr>
              <a:t>Kemik sintigrafisi             Tc99m                 4.5 </a:t>
            </a:r>
            <a:r>
              <a:rPr lang="tr-TR" sz="2400" dirty="0" err="1">
                <a:effectLst/>
                <a:latin typeface="Garamond" charset="0"/>
                <a:cs typeface="Arial" charset="0"/>
              </a:rPr>
              <a:t>mSv</a:t>
            </a:r>
            <a:endParaRPr lang="tr-TR" sz="2400" dirty="0">
              <a:effectLst/>
              <a:latin typeface="Garamond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tr-TR" sz="2400" dirty="0">
                <a:effectLst/>
                <a:latin typeface="Garamond" charset="0"/>
                <a:cs typeface="Arial" charset="0"/>
              </a:rPr>
              <a:t>Kalp-Damar sintigrafisi    Tc99m, Tl201         8  </a:t>
            </a:r>
            <a:r>
              <a:rPr lang="tr-TR" sz="2400" dirty="0" err="1">
                <a:effectLst/>
                <a:latin typeface="Garamond" charset="0"/>
                <a:cs typeface="Arial" charset="0"/>
              </a:rPr>
              <a:t>mSv</a:t>
            </a:r>
            <a:endParaRPr lang="tr-TR" sz="2400" dirty="0">
              <a:effectLst/>
              <a:latin typeface="Garamond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tr-TR" sz="2400" dirty="0">
                <a:effectLst/>
                <a:latin typeface="Garamond" charset="0"/>
                <a:cs typeface="Arial" charset="0"/>
              </a:rPr>
              <a:t>Akciğer </a:t>
            </a:r>
            <a:r>
              <a:rPr lang="tr-TR" sz="2400" dirty="0" err="1">
                <a:effectLst/>
                <a:latin typeface="Garamond" charset="0"/>
                <a:cs typeface="Arial" charset="0"/>
              </a:rPr>
              <a:t>perfüzyonu</a:t>
            </a:r>
            <a:r>
              <a:rPr lang="tr-TR" sz="2400" dirty="0">
                <a:effectLst/>
                <a:latin typeface="Garamond" charset="0"/>
                <a:cs typeface="Arial" charset="0"/>
              </a:rPr>
              <a:t>         Tc99m                  1.5  </a:t>
            </a:r>
            <a:r>
              <a:rPr lang="tr-TR" sz="2400" dirty="0" err="1">
                <a:effectLst/>
                <a:latin typeface="Garamond" charset="0"/>
                <a:cs typeface="Arial" charset="0"/>
              </a:rPr>
              <a:t>mSv</a:t>
            </a:r>
            <a:endParaRPr lang="tr-TR" sz="2400" dirty="0">
              <a:effectLst/>
              <a:latin typeface="Garamond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tr-TR" sz="2400" dirty="0">
                <a:effectLst/>
                <a:latin typeface="Garamond" charset="0"/>
                <a:cs typeface="Arial" charset="0"/>
              </a:rPr>
              <a:t>Akciğer </a:t>
            </a:r>
            <a:r>
              <a:rPr lang="tr-TR" sz="2400" dirty="0" err="1">
                <a:effectLst/>
                <a:latin typeface="Garamond" charset="0"/>
                <a:cs typeface="Arial" charset="0"/>
              </a:rPr>
              <a:t>ventilasyonu</a:t>
            </a:r>
            <a:r>
              <a:rPr lang="tr-TR" sz="2400" dirty="0">
                <a:effectLst/>
                <a:latin typeface="Garamond" charset="0"/>
                <a:cs typeface="Arial" charset="0"/>
              </a:rPr>
              <a:t>        Tc99m                    1  </a:t>
            </a:r>
            <a:r>
              <a:rPr lang="tr-TR" sz="2400" dirty="0" err="1">
                <a:effectLst/>
                <a:latin typeface="Garamond" charset="0"/>
                <a:cs typeface="Arial" charset="0"/>
              </a:rPr>
              <a:t>mSv</a:t>
            </a:r>
            <a:endParaRPr lang="tr-TR" sz="2400" dirty="0">
              <a:effectLst/>
              <a:latin typeface="Garamond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tr-TR" sz="2400" dirty="0" err="1">
                <a:effectLst/>
                <a:latin typeface="Garamond" charset="0"/>
                <a:cs typeface="Arial" charset="0"/>
              </a:rPr>
              <a:t>Tiroid</a:t>
            </a:r>
            <a:r>
              <a:rPr lang="tr-TR" sz="2400" dirty="0">
                <a:effectLst/>
                <a:latin typeface="Garamond" charset="0"/>
                <a:cs typeface="Arial" charset="0"/>
              </a:rPr>
              <a:t> </a:t>
            </a:r>
            <a:r>
              <a:rPr lang="tr-TR" sz="2400" dirty="0" err="1">
                <a:effectLst/>
                <a:latin typeface="Garamond" charset="0"/>
                <a:cs typeface="Arial" charset="0"/>
              </a:rPr>
              <a:t>scan</a:t>
            </a:r>
            <a:r>
              <a:rPr lang="tr-TR" sz="2400" dirty="0">
                <a:effectLst/>
                <a:latin typeface="Garamond" charset="0"/>
                <a:cs typeface="Arial" charset="0"/>
              </a:rPr>
              <a:t>                       Tc99m                  3.4  </a:t>
            </a:r>
            <a:r>
              <a:rPr lang="tr-TR" sz="2400" dirty="0" err="1">
                <a:effectLst/>
                <a:latin typeface="Garamond" charset="0"/>
                <a:cs typeface="Arial" charset="0"/>
              </a:rPr>
              <a:t>mSv</a:t>
            </a:r>
            <a:endParaRPr lang="tr-TR" sz="2400" dirty="0">
              <a:effectLst/>
              <a:latin typeface="Garamond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tr-TR" sz="2400" dirty="0" err="1">
                <a:effectLst/>
                <a:latin typeface="Garamond" charset="0"/>
                <a:cs typeface="Arial" charset="0"/>
              </a:rPr>
              <a:t>Tiroid</a:t>
            </a:r>
            <a:r>
              <a:rPr lang="tr-TR" sz="2400" dirty="0">
                <a:effectLst/>
                <a:latin typeface="Garamond" charset="0"/>
                <a:cs typeface="Arial" charset="0"/>
              </a:rPr>
              <a:t> </a:t>
            </a:r>
            <a:r>
              <a:rPr lang="tr-TR" sz="2400" dirty="0" err="1">
                <a:effectLst/>
                <a:latin typeface="Garamond" charset="0"/>
                <a:cs typeface="Arial" charset="0"/>
              </a:rPr>
              <a:t>uptake</a:t>
            </a:r>
            <a:r>
              <a:rPr lang="tr-TR" sz="2400" dirty="0">
                <a:effectLst/>
                <a:latin typeface="Garamond" charset="0"/>
                <a:cs typeface="Arial" charset="0"/>
              </a:rPr>
              <a:t>                    I131                      15  </a:t>
            </a:r>
            <a:r>
              <a:rPr lang="tr-TR" sz="2400" dirty="0" err="1">
                <a:effectLst/>
                <a:latin typeface="Garamond" charset="0"/>
                <a:cs typeface="Arial" charset="0"/>
              </a:rPr>
              <a:t>mSv</a:t>
            </a:r>
            <a:endParaRPr lang="tr-TR" sz="2400" dirty="0">
              <a:effectLst/>
              <a:latin typeface="Garamond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tr-TR" sz="2400" dirty="0">
                <a:effectLst/>
                <a:latin typeface="Garamond" charset="0"/>
                <a:cs typeface="Arial" charset="0"/>
              </a:rPr>
              <a:t>Böbrek                             Tc99m                  1.9  </a:t>
            </a:r>
            <a:r>
              <a:rPr lang="tr-TR" sz="2400" dirty="0" err="1">
                <a:effectLst/>
                <a:latin typeface="Garamond" charset="0"/>
                <a:cs typeface="Arial" charset="0"/>
              </a:rPr>
              <a:t>mSv</a:t>
            </a:r>
            <a:endParaRPr lang="tr-TR" sz="2400" dirty="0">
              <a:effectLst/>
              <a:latin typeface="Garamond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tr-TR" sz="2400" dirty="0">
                <a:effectLst/>
                <a:latin typeface="Garamond" charset="0"/>
                <a:cs typeface="Arial" charset="0"/>
              </a:rPr>
              <a:t>Karaciğer/Dalak              Tc99m                  1.7  </a:t>
            </a:r>
            <a:r>
              <a:rPr lang="tr-TR" sz="2400" dirty="0" err="1">
                <a:effectLst/>
                <a:latin typeface="Garamond" charset="0"/>
                <a:cs typeface="Arial" charset="0"/>
              </a:rPr>
              <a:t>mSv</a:t>
            </a:r>
            <a:endParaRPr lang="tr-TR" sz="2400" dirty="0">
              <a:effectLst/>
              <a:latin typeface="Garamond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tr-TR" sz="2400" dirty="0">
                <a:effectLst/>
                <a:latin typeface="Garamond" charset="0"/>
                <a:cs typeface="Arial" charset="0"/>
              </a:rPr>
              <a:t>Beyin                                Tc99m                    6  </a:t>
            </a:r>
            <a:r>
              <a:rPr lang="tr-TR" sz="2400" dirty="0" err="1">
                <a:effectLst/>
                <a:latin typeface="Garamond" charset="0"/>
                <a:cs typeface="Arial" charset="0"/>
              </a:rPr>
              <a:t>mSv</a:t>
            </a:r>
            <a:endParaRPr lang="tr-TR" sz="2400" dirty="0">
              <a:effectLst/>
              <a:latin typeface="Garamond" charset="0"/>
              <a:cs typeface="Arial" charset="0"/>
            </a:endParaRPr>
          </a:p>
          <a:p>
            <a:pPr>
              <a:lnSpc>
                <a:spcPct val="80000"/>
              </a:lnSpc>
            </a:pPr>
            <a:endParaRPr lang="tr-TR" sz="2400" dirty="0">
              <a:effectLst/>
              <a:latin typeface="Garamond" charset="0"/>
              <a:cs typeface="Arial" charset="0"/>
            </a:endParaRPr>
          </a:p>
          <a:p>
            <a:pPr algn="ctr">
              <a:lnSpc>
                <a:spcPct val="80000"/>
              </a:lnSpc>
              <a:buFont typeface="Wingdings" charset="0"/>
              <a:buNone/>
            </a:pPr>
            <a:r>
              <a:rPr lang="tr-TR" sz="2400" dirty="0">
                <a:effectLst/>
                <a:latin typeface="Garamond" charset="0"/>
                <a:cs typeface="Arial" charset="0"/>
              </a:rPr>
              <a:t>Her bir işlemde hastanın maruz kaldığı ortalama etkin doz </a:t>
            </a:r>
            <a:r>
              <a:rPr lang="tr-TR" sz="2400" b="1" dirty="0">
                <a:solidFill>
                  <a:schemeClr val="hlink"/>
                </a:solidFill>
                <a:effectLst/>
                <a:latin typeface="Garamond" charset="0"/>
                <a:cs typeface="Arial" charset="0"/>
              </a:rPr>
              <a:t>4.6 </a:t>
            </a:r>
            <a:r>
              <a:rPr lang="tr-TR" sz="2400" b="1" dirty="0" err="1">
                <a:solidFill>
                  <a:schemeClr val="hlink"/>
                </a:solidFill>
                <a:effectLst/>
                <a:latin typeface="Garamond" charset="0"/>
                <a:cs typeface="Arial" charset="0"/>
              </a:rPr>
              <a:t>mSv</a:t>
            </a:r>
            <a:endParaRPr lang="tr-TR" sz="2400" b="1" dirty="0">
              <a:solidFill>
                <a:schemeClr val="hlink"/>
              </a:solidFill>
              <a:effectLst/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1100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628775" y="260648"/>
            <a:ext cx="7515225" cy="1143000"/>
          </a:xfrm>
        </p:spPr>
        <p:txBody>
          <a:bodyPr/>
          <a:lstStyle/>
          <a:p>
            <a:pPr eaLnBrk="1" hangingPunct="1"/>
            <a:r>
              <a:rPr lang="tr-TR" sz="2900" dirty="0">
                <a:solidFill>
                  <a:srgbClr val="FFD326"/>
                </a:solidFill>
                <a:latin typeface="Garamond" charset="0"/>
                <a:cs typeface="Arial" charset="0"/>
              </a:rPr>
              <a:t>TEMEL PRENSİPLER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3838" cy="4530725"/>
          </a:xfrm>
        </p:spPr>
        <p:txBody>
          <a:bodyPr/>
          <a:lstStyle/>
          <a:p>
            <a:pPr eaLnBrk="1" hangingPunct="1">
              <a:buFont typeface="Wingdings" pitchFamily="2" charset="2"/>
              <a:buChar char="n"/>
              <a:defRPr/>
            </a:pPr>
            <a:endParaRPr lang="tr-TR" sz="2600" b="1" smtClean="0">
              <a:ea typeface="+mn-ea"/>
            </a:endParaRPr>
          </a:p>
          <a:p>
            <a:pPr eaLnBrk="1" hangingPunct="1">
              <a:buFont typeface="Wingdings" pitchFamily="2" charset="2"/>
              <a:buChar char="n"/>
              <a:defRPr/>
            </a:pPr>
            <a:endParaRPr lang="tr-TR" sz="2600" smtClean="0">
              <a:ea typeface="+mn-ea"/>
            </a:endParaRP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619672" y="1343664"/>
            <a:ext cx="7020272" cy="489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tr-TR" sz="2600" dirty="0" smtClean="0">
                <a:solidFill>
                  <a:srgbClr val="FFC000"/>
                </a:solidFill>
                <a:latin typeface="Times New Roman" charset="0"/>
              </a:rPr>
              <a:t>Gereklilik</a:t>
            </a:r>
            <a:r>
              <a:rPr lang="tr-TR" sz="2600" dirty="0">
                <a:solidFill>
                  <a:srgbClr val="FFC000"/>
                </a:solidFill>
                <a:latin typeface="Times New Roman" charset="0"/>
              </a:rPr>
              <a:t>:</a:t>
            </a:r>
            <a:r>
              <a:rPr lang="tr-TR" sz="2600" dirty="0">
                <a:latin typeface="Times New Roman" charset="0"/>
              </a:rPr>
              <a:t>  Net fayda sağlamayan hiçbir  radyasyon uygulamasına izin verilmemelidir.</a:t>
            </a:r>
          </a:p>
          <a:p>
            <a:endParaRPr lang="tr-TR" sz="2600" dirty="0">
              <a:latin typeface="Times New Roman" charset="0"/>
            </a:endParaRPr>
          </a:p>
          <a:p>
            <a:r>
              <a:rPr lang="tr-TR" sz="2600" dirty="0">
                <a:solidFill>
                  <a:srgbClr val="FFC000"/>
                </a:solidFill>
                <a:latin typeface="Times New Roman" charset="0"/>
              </a:rPr>
              <a:t>Etkinlik</a:t>
            </a:r>
            <a:r>
              <a:rPr lang="tr-TR" sz="2600" dirty="0">
                <a:solidFill>
                  <a:schemeClr val="bg2"/>
                </a:solidFill>
                <a:latin typeface="Times New Roman" charset="0"/>
              </a:rPr>
              <a:t> </a:t>
            </a:r>
            <a:r>
              <a:rPr lang="tr-TR" sz="2600" dirty="0">
                <a:latin typeface="Times New Roman" charset="0"/>
              </a:rPr>
              <a:t>(Optimizasyon-ALARA)</a:t>
            </a:r>
            <a:r>
              <a:rPr lang="tr-TR" sz="2600" dirty="0">
                <a:solidFill>
                  <a:srgbClr val="FFC000"/>
                </a:solidFill>
                <a:latin typeface="Times New Roman" charset="0"/>
              </a:rPr>
              <a:t>:</a:t>
            </a:r>
            <a:r>
              <a:rPr lang="tr-TR" sz="2600" dirty="0">
                <a:solidFill>
                  <a:schemeClr val="bg2"/>
                </a:solidFill>
                <a:latin typeface="Times New Roman" charset="0"/>
              </a:rPr>
              <a:t> </a:t>
            </a:r>
            <a:r>
              <a:rPr lang="tr-TR" sz="2600" dirty="0">
                <a:latin typeface="Times New Roman" charset="0"/>
              </a:rPr>
              <a:t>Maruz kalınacak dozlar  mümkün oldukça düşük tutulmalıdır</a:t>
            </a:r>
            <a:r>
              <a:rPr lang="tr-TR" sz="2600" dirty="0">
                <a:solidFill>
                  <a:schemeClr val="bg2"/>
                </a:solidFill>
                <a:latin typeface="Times New Roman" charset="0"/>
                <a:cs typeface="Times New Roman" charset="0"/>
              </a:rPr>
              <a:t>. </a:t>
            </a:r>
            <a:r>
              <a:rPr lang="tr-TR" sz="2600" dirty="0">
                <a:latin typeface="Times New Roman" charset="0"/>
                <a:cs typeface="Times New Roman" charset="0"/>
              </a:rPr>
              <a:t>Tedavi amaçlı tıbbi ışınlanmalar hariç, radyasyon ışınlanması gerektiren uygulamalarda mümkün olan en düşük dozun alınması sağlanmalıdır. </a:t>
            </a:r>
            <a:endParaRPr lang="tr-TR" sz="2600" dirty="0">
              <a:solidFill>
                <a:schemeClr val="bg2"/>
              </a:solidFill>
              <a:latin typeface="Times New Roman" charset="0"/>
              <a:cs typeface="Times New Roman" charset="0"/>
            </a:endParaRPr>
          </a:p>
          <a:p>
            <a:endParaRPr lang="tr-TR" sz="2600" dirty="0">
              <a:solidFill>
                <a:schemeClr val="bg2"/>
              </a:solidFill>
              <a:latin typeface="Times New Roman" charset="0"/>
            </a:endParaRPr>
          </a:p>
          <a:p>
            <a:r>
              <a:rPr lang="tr-TR" sz="2600" dirty="0">
                <a:solidFill>
                  <a:srgbClr val="FFC000"/>
                </a:solidFill>
                <a:latin typeface="Times New Roman" charset="0"/>
              </a:rPr>
              <a:t>Kişisel Doz-Risk Sınırları: </a:t>
            </a:r>
            <a:r>
              <a:rPr lang="tr-TR" sz="2600" dirty="0">
                <a:latin typeface="Times New Roman" charset="0"/>
              </a:rPr>
              <a:t>Alınmasına izin verilen dozlar  sınırlandırılmalıdır</a:t>
            </a:r>
            <a:r>
              <a:rPr lang="tr-TR" sz="2600" dirty="0" smtClean="0">
                <a:latin typeface="Times New Roman" charset="0"/>
              </a:rPr>
              <a:t>.</a:t>
            </a:r>
            <a:endParaRPr lang="tr-TR" sz="2600" dirty="0">
              <a:latin typeface="Times New Roman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3097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670992" y="777007"/>
            <a:ext cx="8229600" cy="1139825"/>
          </a:xfrm>
        </p:spPr>
        <p:txBody>
          <a:bodyPr/>
          <a:lstStyle/>
          <a:p>
            <a:pPr eaLnBrk="1" hangingPunct="1"/>
            <a:r>
              <a:rPr lang="tr-TR" sz="3200" dirty="0">
                <a:solidFill>
                  <a:srgbClr val="FFD326"/>
                </a:solidFill>
                <a:latin typeface="Garamond" charset="0"/>
                <a:cs typeface="Arial" charset="0"/>
              </a:rPr>
              <a:t>RADYASYONDAN KORUNMADA </a:t>
            </a:r>
            <a:br>
              <a:rPr lang="tr-TR" sz="3200" dirty="0">
                <a:solidFill>
                  <a:srgbClr val="FFD326"/>
                </a:solidFill>
                <a:latin typeface="Garamond" charset="0"/>
                <a:cs typeface="Arial" charset="0"/>
              </a:rPr>
            </a:br>
            <a:r>
              <a:rPr lang="tr-TR" sz="3200" dirty="0">
                <a:solidFill>
                  <a:srgbClr val="FFD326"/>
                </a:solidFill>
                <a:latin typeface="Garamond" charset="0"/>
                <a:cs typeface="Arial" charset="0"/>
              </a:rPr>
              <a:t>3 ANA MADDE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8175" y="1989138"/>
            <a:ext cx="6048375" cy="3960812"/>
          </a:xfrm>
        </p:spPr>
        <p:txBody>
          <a:bodyPr/>
          <a:lstStyle/>
          <a:p>
            <a:pPr marL="571500" indent="-571500" eaLnBrk="1" hangingPunct="1">
              <a:lnSpc>
                <a:spcPct val="180000"/>
              </a:lnSpc>
            </a:pPr>
            <a:r>
              <a:rPr lang="tr-TR" dirty="0">
                <a:latin typeface="Garamond" charset="0"/>
                <a:cs typeface="Arial" charset="0"/>
              </a:rPr>
              <a:t>ZAMAN </a:t>
            </a:r>
          </a:p>
          <a:p>
            <a:pPr marL="571500" indent="-571500" eaLnBrk="1" hangingPunct="1">
              <a:lnSpc>
                <a:spcPct val="180000"/>
              </a:lnSpc>
            </a:pPr>
            <a:r>
              <a:rPr lang="tr-TR" dirty="0">
                <a:latin typeface="Garamond" charset="0"/>
                <a:cs typeface="Arial" charset="0"/>
              </a:rPr>
              <a:t>MESAFE</a:t>
            </a:r>
          </a:p>
          <a:p>
            <a:pPr marL="571500" indent="-571500" eaLnBrk="1" hangingPunct="1">
              <a:lnSpc>
                <a:spcPct val="180000"/>
              </a:lnSpc>
            </a:pPr>
            <a:r>
              <a:rPr lang="tr-TR" dirty="0">
                <a:latin typeface="Garamond" charset="0"/>
                <a:cs typeface="Arial" charset="0"/>
              </a:rPr>
              <a:t>ZIRHLAMA</a:t>
            </a:r>
          </a:p>
        </p:txBody>
      </p:sp>
    </p:spTree>
    <p:extLst>
      <p:ext uri="{BB962C8B-B14F-4D97-AF65-F5344CB8AC3E}">
        <p14:creationId xmlns="" xmlns:p14="http://schemas.microsoft.com/office/powerpoint/2010/main" val="371243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1619672" y="404812"/>
            <a:ext cx="7056016" cy="2088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tr-TR" sz="2400" b="1" dirty="0">
                <a:solidFill>
                  <a:srgbClr val="FFC000"/>
                </a:solidFill>
              </a:rPr>
              <a:t>ZAMAN</a:t>
            </a:r>
          </a:p>
          <a:p>
            <a:pPr eaLnBrk="0" hangingPunct="0">
              <a:lnSpc>
                <a:spcPct val="90000"/>
              </a:lnSpc>
            </a:pPr>
            <a:r>
              <a:rPr lang="tr-TR" sz="2400" dirty="0"/>
              <a:t>Tıbbi işlemlerin radyasyon üretilebilen bir cihaz ya da radyoaktif bir kaynak kullanılarak yapıldığı ortamlarda ne kadar az zaman geçirilirse o kadar az doza maruz kalınır.</a:t>
            </a:r>
            <a:r>
              <a:rPr lang="tr-TR" sz="2400" dirty="0">
                <a:solidFill>
                  <a:srgbClr val="FFCCFF"/>
                </a:solidFill>
              </a:rPr>
              <a:t> </a:t>
            </a:r>
          </a:p>
          <a:p>
            <a:pPr eaLnBrk="0" hangingPunct="0">
              <a:lnSpc>
                <a:spcPct val="90000"/>
              </a:lnSpc>
            </a:pPr>
            <a:endParaRPr lang="tr-TR" dirty="0">
              <a:solidFill>
                <a:srgbClr val="FFCCFF"/>
              </a:solidFill>
            </a:endParaRPr>
          </a:p>
        </p:txBody>
      </p:sp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593" r="3613"/>
          <a:stretch>
            <a:fillRect/>
          </a:stretch>
        </p:blipFill>
        <p:spPr bwMode="auto">
          <a:xfrm>
            <a:off x="4972050" y="2565400"/>
            <a:ext cx="2630488" cy="2951163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1476375" y="3284538"/>
          <a:ext cx="2197100" cy="1657350"/>
        </p:xfrm>
        <a:graphic>
          <a:graphicData uri="http://schemas.openxmlformats.org/presentationml/2006/ole">
            <p:oleObj spid="_x0000_s201744" name="Drawplus Drawing" r:id="rId5" imgW="1053465" imgH="792480" progId="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7382860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619672" y="332656"/>
            <a:ext cx="7272486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tr-TR" sz="2400" b="1" dirty="0">
                <a:solidFill>
                  <a:srgbClr val="FFC000"/>
                </a:solidFill>
              </a:rPr>
              <a:t>MESAFE </a:t>
            </a:r>
          </a:p>
          <a:p>
            <a:pPr eaLnBrk="0" hangingPunct="0"/>
            <a:r>
              <a:rPr lang="tr-TR" sz="2400" dirty="0"/>
              <a:t>Tıbbi işlem sırasında kullanılan radyoaktif kaynakla veya radyasyon cihazı ile (</a:t>
            </a:r>
            <a:r>
              <a:rPr lang="tr-TR" sz="2400" u="sng" dirty="0"/>
              <a:t>ışınlamanın yapıldığı sırada)</a:t>
            </a:r>
            <a:r>
              <a:rPr lang="tr-TR" sz="2400" dirty="0"/>
              <a:t> aradaki mesafe ne kadar fazla ise o kadar az doza maruz kalınır.</a:t>
            </a:r>
          </a:p>
        </p:txBody>
      </p:sp>
      <p:pic>
        <p:nvPicPr>
          <p:cNvPr id="29699" name="Picture 3" descr="mesafe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93815" y="2866802"/>
            <a:ext cx="2446337" cy="2938462"/>
          </a:xfrm>
          <a:noFill/>
          <a:ln w="38100">
            <a:solidFill>
              <a:schemeClr val="hlink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9654071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1547664" y="476672"/>
            <a:ext cx="7056016" cy="1304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tr-TR" sz="2400" b="1" dirty="0">
                <a:solidFill>
                  <a:srgbClr val="FFC000"/>
                </a:solidFill>
              </a:rPr>
              <a:t>ZIRHLAMA</a:t>
            </a:r>
          </a:p>
          <a:p>
            <a:pPr eaLnBrk="0" hangingPunct="0">
              <a:lnSpc>
                <a:spcPct val="110000"/>
              </a:lnSpc>
            </a:pPr>
            <a:r>
              <a:rPr lang="tr-TR" sz="2400" dirty="0"/>
              <a:t>Radyasyon kaynağı ile kişi arasında </a:t>
            </a:r>
            <a:r>
              <a:rPr lang="tr-TR" sz="2400" u="sng" dirty="0"/>
              <a:t>uygun</a:t>
            </a:r>
            <a:r>
              <a:rPr lang="tr-TR" sz="2400" dirty="0"/>
              <a:t> bir engel olması durumunda en az doza maruz kalınır.</a:t>
            </a:r>
            <a:r>
              <a:rPr lang="tr-TR" sz="2400" dirty="0">
                <a:solidFill>
                  <a:srgbClr val="FFCCFF"/>
                </a:solidFill>
              </a:rPr>
              <a:t> </a:t>
            </a:r>
          </a:p>
        </p:txBody>
      </p:sp>
      <p:pic>
        <p:nvPicPr>
          <p:cNvPr id="307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2852738"/>
            <a:ext cx="2408238" cy="2592387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779463" y="2997200"/>
          <a:ext cx="3505200" cy="2481263"/>
        </p:xfrm>
        <a:graphic>
          <a:graphicData uri="http://schemas.openxmlformats.org/presentationml/2006/ole">
            <p:oleObj spid="_x0000_s206864" name="Drawplus Drawing" r:id="rId5" imgW="1949450" imgH="1379220" progId="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421217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rt Arda Sıralı">
  <a:themeElements>
    <a:clrScheme name="Art Arda Sıralı 4">
      <a:dk1>
        <a:srgbClr val="FFFFCC"/>
      </a:dk1>
      <a:lt1>
        <a:srgbClr val="FFFFFF"/>
      </a:lt1>
      <a:dk2>
        <a:srgbClr val="000066"/>
      </a:dk2>
      <a:lt2>
        <a:srgbClr val="FFFFFF"/>
      </a:lt2>
      <a:accent1>
        <a:srgbClr val="0078F0"/>
      </a:accent1>
      <a:accent2>
        <a:srgbClr val="CCECFF"/>
      </a:accent2>
      <a:accent3>
        <a:srgbClr val="AAAAB8"/>
      </a:accent3>
      <a:accent4>
        <a:srgbClr val="DADADA"/>
      </a:accent4>
      <a:accent5>
        <a:srgbClr val="AABEF6"/>
      </a:accent5>
      <a:accent6>
        <a:srgbClr val="B9D6E7"/>
      </a:accent6>
      <a:hlink>
        <a:srgbClr val="3399FF"/>
      </a:hlink>
      <a:folHlink>
        <a:srgbClr val="FFCC00"/>
      </a:folHlink>
    </a:clrScheme>
    <a:fontScheme name="Art Arda Sıralı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>
    <a:extraClrScheme>
      <a:clrScheme name="Art Arda Sıralı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 Arda Sıralı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 Arda Sıralı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 Arda Sıralı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 Arda Sıralı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 Arda Sıralı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 Arda Sıralı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 Arda Sıralı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 Arda Sıralı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1386</TotalTime>
  <Words>234</Words>
  <Application>Microsoft Macintosh PowerPoint</Application>
  <PresentationFormat>Ekran Gösterisi (4:3)</PresentationFormat>
  <Paragraphs>42</Paragraphs>
  <Slides>7</Slides>
  <Notes>4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9" baseType="lpstr">
      <vt:lpstr>Art Arda Sıralı</vt:lpstr>
      <vt:lpstr>Drawplus Drawing</vt:lpstr>
      <vt:lpstr> Radyolojik görüntüleme yöntemleri uygulandığında hastaların aldığı doz  </vt:lpstr>
      <vt:lpstr>Tıbbi amaçlı radyasyon kullanımı Nükleer Tıp</vt:lpstr>
      <vt:lpstr>TEMEL PRENSİPLER</vt:lpstr>
      <vt:lpstr>RADYASYONDAN KORUNMADA  3 ANA MADDE</vt:lpstr>
      <vt:lpstr>Slayt 5</vt:lpstr>
      <vt:lpstr>Slayt 6</vt:lpstr>
      <vt:lpstr>Slayt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mk</dc:creator>
  <cp:lastModifiedBy>KALPMERKZ1677</cp:lastModifiedBy>
  <cp:revision>119</cp:revision>
  <dcterms:created xsi:type="dcterms:W3CDTF">2006-09-01T07:26:47Z</dcterms:created>
  <dcterms:modified xsi:type="dcterms:W3CDTF">2017-07-11T07:49:05Z</dcterms:modified>
</cp:coreProperties>
</file>