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516" r:id="rId2"/>
    <p:sldId id="517" r:id="rId3"/>
    <p:sldId id="519" r:id="rId4"/>
    <p:sldId id="520" r:id="rId5"/>
    <p:sldId id="521" r:id="rId6"/>
    <p:sldId id="522" r:id="rId7"/>
    <p:sldId id="523" r:id="rId8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11.07.2017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2D06CA5-9F34-1F4B-8FFE-EF859A37DCF5}" type="slidenum">
              <a:rPr lang="tr-TR">
                <a:latin typeface="Arial" charset="0"/>
              </a:rPr>
              <a:pPr eaLnBrk="1" hangingPunct="1"/>
              <a:t>4</a:t>
            </a:fld>
            <a:endParaRPr lang="tr-TR"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4647FF-1113-1042-BB66-F670557D5258}" type="slidenum">
              <a:rPr lang="tr-TR">
                <a:latin typeface="Arial" charset="0"/>
              </a:rPr>
              <a:pPr eaLnBrk="1" hangingPunct="1"/>
              <a:t>5</a:t>
            </a:fld>
            <a:endParaRPr lang="tr-TR">
              <a:latin typeface="Arial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50300E4-88CD-3D44-89A9-3F8B87BAA207}" type="slidenum">
              <a:rPr lang="tr-TR">
                <a:latin typeface="Arial" charset="0"/>
              </a:rPr>
              <a:pPr eaLnBrk="1" hangingPunct="1"/>
              <a:t>6</a:t>
            </a:fld>
            <a:endParaRPr lang="tr-TR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32704A-8F37-2A4A-A5EF-0B2C6444EA18}" type="slidenum">
              <a:rPr lang="tr-TR">
                <a:latin typeface="Arial" charset="0"/>
              </a:rPr>
              <a:pPr eaLnBrk="1" hangingPunct="1"/>
              <a:t>7</a:t>
            </a:fld>
            <a:endParaRPr lang="tr-TR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tr-TR"/>
              <a:t>O HALDE UYGUN ZIRHLAMA NASIL OLMALI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57AB2-3935-2444-B2F3-F5696C1EBA60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98716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F68F9-3488-1A40-9A6C-234ADCC582A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5708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688" y="687536"/>
            <a:ext cx="6624736" cy="11572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tr-TR" sz="2800" b="0" dirty="0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  <a:t/>
            </a:r>
            <a:br>
              <a:rPr lang="tr-TR" sz="2800" b="0" dirty="0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</a:br>
            <a:r>
              <a:rPr lang="tr-TR" sz="3200" dirty="0">
                <a:solidFill>
                  <a:srgbClr val="FFD326"/>
                </a:solidFill>
                <a:effectLst/>
                <a:latin typeface="Garamond"/>
                <a:cs typeface="Garamond"/>
              </a:rPr>
              <a:t>Radyolojik görüntüleme yöntemleri uygulandığında hastaların aldığı doz </a:t>
            </a:r>
            <a:r>
              <a:rPr lang="tr-TR" sz="4000" dirty="0">
                <a:solidFill>
                  <a:srgbClr val="FFD326"/>
                </a:solidFill>
                <a:effectLst/>
                <a:latin typeface="Arial" charset="0"/>
                <a:cs typeface="Arial" charset="0"/>
              </a:rPr>
              <a:t/>
            </a:r>
            <a:br>
              <a:rPr lang="tr-TR" sz="4000" dirty="0">
                <a:solidFill>
                  <a:srgbClr val="FFD326"/>
                </a:solidFill>
                <a:effectLst/>
                <a:latin typeface="Arial" charset="0"/>
                <a:cs typeface="Arial" charset="0"/>
              </a:rPr>
            </a:br>
            <a:endParaRPr lang="tr-TR" sz="4000" dirty="0">
              <a:solidFill>
                <a:srgbClr val="FFD326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57808" y="2215405"/>
            <a:ext cx="7606680" cy="452596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charset="0"/>
              <a:buNone/>
            </a:pPr>
            <a:r>
              <a:rPr lang="tr-TR" i="1" dirty="0">
                <a:effectLst/>
                <a:latin typeface="Garamond" charset="0"/>
                <a:cs typeface="Arial" charset="0"/>
              </a:rPr>
              <a:t>     </a:t>
            </a:r>
            <a:r>
              <a:rPr lang="tr-TR" i="1" dirty="0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  <a:t>    Yöntem                 Doz (</a:t>
            </a:r>
            <a:r>
              <a:rPr lang="tr-TR" i="1" dirty="0" err="1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  <a:t>mSv</a:t>
            </a:r>
            <a:r>
              <a:rPr lang="tr-TR" i="1" dirty="0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  <a:t>)   Akciğer </a:t>
            </a:r>
            <a:r>
              <a:rPr lang="tr-TR" i="1" dirty="0" err="1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  <a:t>grafisi</a:t>
            </a:r>
            <a:r>
              <a:rPr lang="tr-TR" i="1" dirty="0">
                <a:solidFill>
                  <a:srgbClr val="FFD326"/>
                </a:solidFill>
                <a:effectLst/>
                <a:latin typeface="Garamond" charset="0"/>
                <a:cs typeface="Arial" charset="0"/>
              </a:rPr>
              <a:t> sayısı</a:t>
            </a:r>
          </a:p>
          <a:p>
            <a:r>
              <a:rPr lang="tr-TR" dirty="0">
                <a:effectLst/>
                <a:latin typeface="Garamond" charset="0"/>
                <a:cs typeface="Arial" charset="0"/>
              </a:rPr>
              <a:t>Akciğer </a:t>
            </a:r>
            <a:r>
              <a:rPr lang="tr-TR" dirty="0" err="1">
                <a:effectLst/>
                <a:latin typeface="Garamond" charset="0"/>
                <a:cs typeface="Arial" charset="0"/>
              </a:rPr>
              <a:t>grafisi</a:t>
            </a:r>
            <a:r>
              <a:rPr lang="tr-TR" dirty="0">
                <a:effectLst/>
                <a:latin typeface="Garamond" charset="0"/>
                <a:cs typeface="Arial" charset="0"/>
              </a:rPr>
              <a:t>               0.14                       1</a:t>
            </a:r>
          </a:p>
          <a:p>
            <a:r>
              <a:rPr lang="tr-TR" dirty="0" err="1">
                <a:effectLst/>
                <a:latin typeface="Garamond" charset="0"/>
                <a:cs typeface="Arial" charset="0"/>
              </a:rPr>
              <a:t>Abdominal</a:t>
            </a:r>
            <a:r>
              <a:rPr lang="tr-TR" dirty="0">
                <a:effectLst/>
                <a:latin typeface="Garamond" charset="0"/>
                <a:cs typeface="Arial" charset="0"/>
              </a:rPr>
              <a:t> BT              13.3                      95</a:t>
            </a:r>
          </a:p>
          <a:p>
            <a:r>
              <a:rPr lang="tr-TR" dirty="0">
                <a:effectLst/>
                <a:latin typeface="Garamond" charset="0"/>
                <a:cs typeface="Arial" charset="0"/>
              </a:rPr>
              <a:t>Baryumlu mide </a:t>
            </a:r>
            <a:r>
              <a:rPr lang="tr-TR" dirty="0" err="1">
                <a:effectLst/>
                <a:latin typeface="Garamond" charset="0"/>
                <a:cs typeface="Arial" charset="0"/>
              </a:rPr>
              <a:t>grafisi</a:t>
            </a:r>
            <a:r>
              <a:rPr lang="tr-TR" dirty="0">
                <a:effectLst/>
                <a:latin typeface="Garamond" charset="0"/>
                <a:cs typeface="Arial" charset="0"/>
              </a:rPr>
              <a:t>     3.7                      26</a:t>
            </a:r>
          </a:p>
          <a:p>
            <a:r>
              <a:rPr lang="tr-TR" dirty="0" err="1">
                <a:effectLst/>
                <a:latin typeface="Garamond" charset="0"/>
                <a:cs typeface="Arial" charset="0"/>
              </a:rPr>
              <a:t>Abdominal</a:t>
            </a:r>
            <a:r>
              <a:rPr lang="tr-TR" dirty="0">
                <a:effectLst/>
                <a:latin typeface="Garamond" charset="0"/>
                <a:cs typeface="Arial" charset="0"/>
              </a:rPr>
              <a:t> </a:t>
            </a:r>
            <a:r>
              <a:rPr lang="tr-TR" dirty="0" err="1">
                <a:effectLst/>
                <a:latin typeface="Garamond" charset="0"/>
                <a:cs typeface="Arial" charset="0"/>
              </a:rPr>
              <a:t>grafi</a:t>
            </a:r>
            <a:r>
              <a:rPr lang="tr-TR" dirty="0">
                <a:effectLst/>
                <a:latin typeface="Garamond" charset="0"/>
                <a:cs typeface="Arial" charset="0"/>
              </a:rPr>
              <a:t>              0.55                   3.92</a:t>
            </a:r>
          </a:p>
          <a:p>
            <a:r>
              <a:rPr lang="tr-TR" dirty="0" err="1">
                <a:effectLst/>
                <a:latin typeface="Garamond" charset="0"/>
                <a:cs typeface="Arial" charset="0"/>
              </a:rPr>
              <a:t>Abdominal</a:t>
            </a:r>
            <a:r>
              <a:rPr lang="tr-TR" dirty="0">
                <a:effectLst/>
                <a:latin typeface="Garamond" charset="0"/>
                <a:cs typeface="Arial" charset="0"/>
              </a:rPr>
              <a:t> MR                 0                        0</a:t>
            </a:r>
          </a:p>
          <a:p>
            <a:r>
              <a:rPr lang="tr-TR" dirty="0" err="1">
                <a:effectLst/>
                <a:latin typeface="Garamond" charset="0"/>
                <a:cs typeface="Arial" charset="0"/>
              </a:rPr>
              <a:t>Abdominal</a:t>
            </a:r>
            <a:r>
              <a:rPr lang="tr-TR" dirty="0">
                <a:effectLst/>
                <a:latin typeface="Garamond" charset="0"/>
                <a:cs typeface="Arial" charset="0"/>
              </a:rPr>
              <a:t> US                  0                        0</a:t>
            </a:r>
          </a:p>
        </p:txBody>
      </p:sp>
    </p:spTree>
    <p:extLst>
      <p:ext uri="{BB962C8B-B14F-4D97-AF65-F5344CB8AC3E}">
        <p14:creationId xmlns="" xmlns:p14="http://schemas.microsoft.com/office/powerpoint/2010/main" val="150387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76400" y="621432"/>
            <a:ext cx="7010400" cy="1295400"/>
          </a:xfrm>
        </p:spPr>
        <p:txBody>
          <a:bodyPr/>
          <a:lstStyle/>
          <a:p>
            <a:r>
              <a:rPr lang="tr-TR" sz="4000" dirty="0">
                <a:solidFill>
                  <a:srgbClr val="FFD326"/>
                </a:solidFill>
                <a:latin typeface="Garamond" charset="0"/>
                <a:cs typeface="Arial" charset="0"/>
              </a:rPr>
              <a:t>Tıbbi amaçlı radyasyon kullanımı</a:t>
            </a:r>
            <a:br>
              <a:rPr lang="tr-TR" sz="4000" dirty="0">
                <a:solidFill>
                  <a:srgbClr val="FFD326"/>
                </a:solidFill>
                <a:latin typeface="Garamond" charset="0"/>
                <a:cs typeface="Arial" charset="0"/>
              </a:rPr>
            </a:br>
            <a:r>
              <a:rPr lang="tr-TR" sz="3200" b="1" dirty="0">
                <a:solidFill>
                  <a:srgbClr val="FFD326"/>
                </a:solidFill>
                <a:latin typeface="Garamond" charset="0"/>
                <a:cs typeface="Arial" charset="0"/>
              </a:rPr>
              <a:t>Nükleer Tıp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0992" y="2205558"/>
            <a:ext cx="7365504" cy="48958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lvl="4">
              <a:lnSpc>
                <a:spcPct val="80000"/>
              </a:lnSpc>
              <a:buFont typeface="Wingdings" charset="0"/>
              <a:buNone/>
            </a:pPr>
            <a:endParaRPr lang="tr-TR" sz="16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Kemik sintigrafisi             Tc99m                 4.5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Kalp-Damar sintigrafisi    Tc99m, Tl201         8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Akciğer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perfüzyonu</a:t>
            </a:r>
            <a:r>
              <a:rPr lang="tr-TR" sz="2400" dirty="0">
                <a:effectLst/>
                <a:latin typeface="Garamond" charset="0"/>
                <a:cs typeface="Arial" charset="0"/>
              </a:rPr>
              <a:t>         Tc99m                  1.5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Akciğer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ventilasyonu</a:t>
            </a:r>
            <a:r>
              <a:rPr lang="tr-TR" sz="2400" dirty="0">
                <a:effectLst/>
                <a:latin typeface="Garamond" charset="0"/>
                <a:cs typeface="Arial" charset="0"/>
              </a:rPr>
              <a:t>        Tc99m                    1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 err="1">
                <a:effectLst/>
                <a:latin typeface="Garamond" charset="0"/>
                <a:cs typeface="Arial" charset="0"/>
              </a:rPr>
              <a:t>Tiroid</a:t>
            </a:r>
            <a:r>
              <a:rPr lang="tr-TR" sz="2400" dirty="0">
                <a:effectLst/>
                <a:latin typeface="Garamond" charset="0"/>
                <a:cs typeface="Arial" charset="0"/>
              </a:rPr>
              <a:t>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scan</a:t>
            </a:r>
            <a:r>
              <a:rPr lang="tr-TR" sz="2400" dirty="0">
                <a:effectLst/>
                <a:latin typeface="Garamond" charset="0"/>
                <a:cs typeface="Arial" charset="0"/>
              </a:rPr>
              <a:t>                       Tc99m                  3.4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 err="1">
                <a:effectLst/>
                <a:latin typeface="Garamond" charset="0"/>
                <a:cs typeface="Arial" charset="0"/>
              </a:rPr>
              <a:t>Tiroid</a:t>
            </a:r>
            <a:r>
              <a:rPr lang="tr-TR" sz="2400" dirty="0">
                <a:effectLst/>
                <a:latin typeface="Garamond" charset="0"/>
                <a:cs typeface="Arial" charset="0"/>
              </a:rPr>
              <a:t>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uptake</a:t>
            </a:r>
            <a:r>
              <a:rPr lang="tr-TR" sz="2400" dirty="0">
                <a:effectLst/>
                <a:latin typeface="Garamond" charset="0"/>
                <a:cs typeface="Arial" charset="0"/>
              </a:rPr>
              <a:t>                    I131                      15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Böbrek                             Tc99m                  1.9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Karaciğer/Dalak              Tc99m                  1.7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Beyin                                Tc99m                    6  </a:t>
            </a:r>
            <a:r>
              <a:rPr lang="tr-TR" sz="2400" dirty="0" err="1">
                <a:effectLst/>
                <a:latin typeface="Garamond" charset="0"/>
                <a:cs typeface="Arial" charset="0"/>
              </a:rPr>
              <a:t>mSv</a:t>
            </a:r>
            <a:endParaRPr lang="tr-TR" sz="2400" dirty="0">
              <a:effectLst/>
              <a:latin typeface="Garamond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tr-TR" sz="2400" dirty="0">
              <a:effectLst/>
              <a:latin typeface="Garamond" charset="0"/>
              <a:cs typeface="Arial" charset="0"/>
            </a:endParaRPr>
          </a:p>
          <a:p>
            <a:pPr algn="ctr">
              <a:lnSpc>
                <a:spcPct val="80000"/>
              </a:lnSpc>
              <a:buFont typeface="Wingdings" charset="0"/>
              <a:buNone/>
            </a:pPr>
            <a:r>
              <a:rPr lang="tr-TR" sz="2400" dirty="0">
                <a:effectLst/>
                <a:latin typeface="Garamond" charset="0"/>
                <a:cs typeface="Arial" charset="0"/>
              </a:rPr>
              <a:t>Her bir işlemde hastanın maruz kaldığı ortalama etkin doz </a:t>
            </a:r>
            <a:r>
              <a:rPr lang="tr-TR" sz="2400" b="1" dirty="0">
                <a:solidFill>
                  <a:schemeClr val="hlink"/>
                </a:solidFill>
                <a:effectLst/>
                <a:latin typeface="Garamond" charset="0"/>
                <a:cs typeface="Arial" charset="0"/>
              </a:rPr>
              <a:t>4.6 </a:t>
            </a:r>
            <a:r>
              <a:rPr lang="tr-TR" sz="2400" b="1" dirty="0" err="1">
                <a:solidFill>
                  <a:schemeClr val="hlink"/>
                </a:solidFill>
                <a:effectLst/>
                <a:latin typeface="Garamond" charset="0"/>
                <a:cs typeface="Arial" charset="0"/>
              </a:rPr>
              <a:t>mSv</a:t>
            </a:r>
            <a:endParaRPr lang="tr-TR" sz="2400" b="1" dirty="0">
              <a:solidFill>
                <a:schemeClr val="hlink"/>
              </a:solidFill>
              <a:effectLst/>
              <a:latin typeface="Garamond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10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8775" y="260648"/>
            <a:ext cx="7515225" cy="1143000"/>
          </a:xfrm>
        </p:spPr>
        <p:txBody>
          <a:bodyPr/>
          <a:lstStyle/>
          <a:p>
            <a:pPr eaLnBrk="1" hangingPunct="1"/>
            <a:r>
              <a:rPr lang="tr-TR" sz="2900" dirty="0">
                <a:solidFill>
                  <a:srgbClr val="FFD326"/>
                </a:solidFill>
                <a:latin typeface="Garamond" charset="0"/>
                <a:cs typeface="Arial" charset="0"/>
              </a:rPr>
              <a:t>TEMEL PRENSİPLER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30725"/>
          </a:xfrm>
        </p:spPr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endParaRPr lang="tr-TR" sz="2600" b="1" smtClean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tr-TR" sz="2600" smtClean="0">
              <a:ea typeface="+mn-ea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619672" y="1343664"/>
            <a:ext cx="7020272" cy="489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tr-TR" sz="2600" dirty="0" smtClean="0">
                <a:solidFill>
                  <a:srgbClr val="FFC000"/>
                </a:solidFill>
                <a:latin typeface="Times New Roman" charset="0"/>
              </a:rPr>
              <a:t>Gereklilik</a:t>
            </a:r>
            <a:r>
              <a:rPr lang="tr-TR" sz="2600" dirty="0">
                <a:solidFill>
                  <a:srgbClr val="FFC000"/>
                </a:solidFill>
                <a:latin typeface="Times New Roman" charset="0"/>
              </a:rPr>
              <a:t>:</a:t>
            </a:r>
            <a:r>
              <a:rPr lang="tr-TR" sz="2600" dirty="0">
                <a:latin typeface="Times New Roman" charset="0"/>
              </a:rPr>
              <a:t>  Net fayda sağlamayan hiçbir  radyasyon uygulamasına izin verilmemelidir.</a:t>
            </a:r>
          </a:p>
          <a:p>
            <a:endParaRPr lang="tr-TR" sz="2600" dirty="0">
              <a:latin typeface="Times New Roman" charset="0"/>
            </a:endParaRPr>
          </a:p>
          <a:p>
            <a:r>
              <a:rPr lang="tr-TR" sz="2600" dirty="0">
                <a:solidFill>
                  <a:srgbClr val="FFC000"/>
                </a:solidFill>
                <a:latin typeface="Times New Roman" charset="0"/>
              </a:rPr>
              <a:t>Etkinlik</a:t>
            </a:r>
            <a:r>
              <a:rPr lang="tr-TR" sz="2600" dirty="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tr-TR" sz="2600" dirty="0">
                <a:latin typeface="Times New Roman" charset="0"/>
              </a:rPr>
              <a:t>(Optimizasyon-ALARA)</a:t>
            </a:r>
            <a:r>
              <a:rPr lang="tr-TR" sz="2600" dirty="0">
                <a:solidFill>
                  <a:srgbClr val="FFC000"/>
                </a:solidFill>
                <a:latin typeface="Times New Roman" charset="0"/>
              </a:rPr>
              <a:t>:</a:t>
            </a:r>
            <a:r>
              <a:rPr lang="tr-TR" sz="2600" dirty="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tr-TR" sz="2600" dirty="0">
                <a:latin typeface="Times New Roman" charset="0"/>
              </a:rPr>
              <a:t>Maruz kalınacak dozlar  mümkün oldukça düşük tutulmalıdır</a:t>
            </a:r>
            <a:r>
              <a:rPr lang="tr-TR" sz="2600" dirty="0">
                <a:solidFill>
                  <a:schemeClr val="bg2"/>
                </a:solidFill>
                <a:latin typeface="Times New Roman" charset="0"/>
                <a:cs typeface="Times New Roman" charset="0"/>
              </a:rPr>
              <a:t>. </a:t>
            </a:r>
            <a:r>
              <a:rPr lang="tr-TR" sz="2600" dirty="0">
                <a:latin typeface="Times New Roman" charset="0"/>
                <a:cs typeface="Times New Roman" charset="0"/>
              </a:rPr>
              <a:t>Tedavi amaçlı tıbbi ışınlanmalar hariç, radyasyon ışınlanması gerektiren uygulamalarda mümkün olan en düşük dozun alınması sağlanmalıdır. </a:t>
            </a:r>
            <a:endParaRPr lang="tr-TR" sz="2600" dirty="0">
              <a:solidFill>
                <a:schemeClr val="bg2"/>
              </a:solidFill>
              <a:latin typeface="Times New Roman" charset="0"/>
              <a:cs typeface="Times New Roman" charset="0"/>
            </a:endParaRPr>
          </a:p>
          <a:p>
            <a:endParaRPr lang="tr-TR" sz="2600" dirty="0">
              <a:solidFill>
                <a:schemeClr val="bg2"/>
              </a:solidFill>
              <a:latin typeface="Times New Roman" charset="0"/>
            </a:endParaRPr>
          </a:p>
          <a:p>
            <a:r>
              <a:rPr lang="tr-TR" sz="2600" dirty="0">
                <a:solidFill>
                  <a:srgbClr val="FFC000"/>
                </a:solidFill>
                <a:latin typeface="Times New Roman" charset="0"/>
              </a:rPr>
              <a:t>Kişisel Doz-Risk Sınırları: </a:t>
            </a:r>
            <a:r>
              <a:rPr lang="tr-TR" sz="2600" dirty="0">
                <a:latin typeface="Times New Roman" charset="0"/>
              </a:rPr>
              <a:t>Alınmasına izin verilen dozlar  sınırlandırılmalıdır</a:t>
            </a:r>
            <a:r>
              <a:rPr lang="tr-TR" sz="2600" dirty="0" smtClean="0">
                <a:latin typeface="Times New Roman" charset="0"/>
              </a:rPr>
              <a:t>.</a:t>
            </a:r>
            <a:endParaRPr lang="tr-TR" sz="2600" dirty="0">
              <a:latin typeface="Times New Roman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097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0992" y="777007"/>
            <a:ext cx="8229600" cy="1139825"/>
          </a:xfrm>
        </p:spPr>
        <p:txBody>
          <a:bodyPr/>
          <a:lstStyle/>
          <a:p>
            <a:pPr eaLnBrk="1" hangingPunct="1"/>
            <a:r>
              <a:rPr lang="tr-TR" sz="3200" dirty="0">
                <a:solidFill>
                  <a:srgbClr val="FFD326"/>
                </a:solidFill>
                <a:latin typeface="Garamond" charset="0"/>
                <a:cs typeface="Arial" charset="0"/>
              </a:rPr>
              <a:t>RADYASYONDAN KORUNMADA </a:t>
            </a:r>
            <a:br>
              <a:rPr lang="tr-TR" sz="3200" dirty="0">
                <a:solidFill>
                  <a:srgbClr val="FFD326"/>
                </a:solidFill>
                <a:latin typeface="Garamond" charset="0"/>
                <a:cs typeface="Arial" charset="0"/>
              </a:rPr>
            </a:br>
            <a:r>
              <a:rPr lang="tr-TR" sz="3200" dirty="0">
                <a:solidFill>
                  <a:srgbClr val="FFD326"/>
                </a:solidFill>
                <a:latin typeface="Garamond" charset="0"/>
                <a:cs typeface="Arial" charset="0"/>
              </a:rPr>
              <a:t>3 ANA MADDE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989138"/>
            <a:ext cx="6048375" cy="3960812"/>
          </a:xfrm>
        </p:spPr>
        <p:txBody>
          <a:bodyPr/>
          <a:lstStyle/>
          <a:p>
            <a:pPr marL="571500" indent="-571500" eaLnBrk="1" hangingPunct="1">
              <a:lnSpc>
                <a:spcPct val="180000"/>
              </a:lnSpc>
            </a:pPr>
            <a:r>
              <a:rPr lang="tr-TR" dirty="0">
                <a:latin typeface="Garamond" charset="0"/>
                <a:cs typeface="Arial" charset="0"/>
              </a:rPr>
              <a:t>ZAMAN </a:t>
            </a:r>
          </a:p>
          <a:p>
            <a:pPr marL="571500" indent="-571500" eaLnBrk="1" hangingPunct="1">
              <a:lnSpc>
                <a:spcPct val="180000"/>
              </a:lnSpc>
            </a:pPr>
            <a:r>
              <a:rPr lang="tr-TR" dirty="0">
                <a:latin typeface="Garamond" charset="0"/>
                <a:cs typeface="Arial" charset="0"/>
              </a:rPr>
              <a:t>MESAFE</a:t>
            </a:r>
          </a:p>
          <a:p>
            <a:pPr marL="571500" indent="-571500" eaLnBrk="1" hangingPunct="1">
              <a:lnSpc>
                <a:spcPct val="180000"/>
              </a:lnSpc>
            </a:pPr>
            <a:r>
              <a:rPr lang="tr-TR" dirty="0">
                <a:latin typeface="Garamond" charset="0"/>
                <a:cs typeface="Arial" charset="0"/>
              </a:rPr>
              <a:t>ZIRHLAMA</a:t>
            </a:r>
          </a:p>
        </p:txBody>
      </p:sp>
    </p:spTree>
    <p:extLst>
      <p:ext uri="{BB962C8B-B14F-4D97-AF65-F5344CB8AC3E}">
        <p14:creationId xmlns="" xmlns:p14="http://schemas.microsoft.com/office/powerpoint/2010/main" val="37124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1619672" y="404812"/>
            <a:ext cx="7056016" cy="208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tr-TR" sz="2400" b="1" dirty="0">
                <a:solidFill>
                  <a:srgbClr val="FFC000"/>
                </a:solidFill>
              </a:rPr>
              <a:t>ZAMAN</a:t>
            </a:r>
          </a:p>
          <a:p>
            <a:pPr eaLnBrk="0" hangingPunct="0">
              <a:lnSpc>
                <a:spcPct val="90000"/>
              </a:lnSpc>
            </a:pPr>
            <a:r>
              <a:rPr lang="tr-TR" sz="2400" dirty="0"/>
              <a:t>Tıbbi işlemlerin radyasyon üretilebilen bir cihaz ya da radyoaktif bir kaynak kullanılarak yapıldığı ortamlarda ne kadar az zaman geçirilirse o kadar az doza maruz kalınır.</a:t>
            </a:r>
            <a:r>
              <a:rPr lang="tr-TR" sz="2400" dirty="0">
                <a:solidFill>
                  <a:srgbClr val="FFCCFF"/>
                </a:solidFill>
              </a:rPr>
              <a:t> </a:t>
            </a:r>
          </a:p>
          <a:p>
            <a:pPr eaLnBrk="0" hangingPunct="0">
              <a:lnSpc>
                <a:spcPct val="90000"/>
              </a:lnSpc>
            </a:pPr>
            <a:endParaRPr lang="tr-TR" dirty="0">
              <a:solidFill>
                <a:srgbClr val="FFCCFF"/>
              </a:solidFill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593" r="3613"/>
          <a:stretch>
            <a:fillRect/>
          </a:stretch>
        </p:blipFill>
        <p:spPr bwMode="auto">
          <a:xfrm>
            <a:off x="4972050" y="2565400"/>
            <a:ext cx="2630488" cy="2951163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476375" y="3284538"/>
          <a:ext cx="2197100" cy="1657350"/>
        </p:xfrm>
        <a:graphic>
          <a:graphicData uri="http://schemas.openxmlformats.org/presentationml/2006/ole">
            <p:oleObj spid="_x0000_s201744" name="Drawplus Drawing" r:id="rId5" imgW="1053465" imgH="79248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38286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619672" y="332656"/>
            <a:ext cx="727248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tr-TR" sz="2400" b="1" dirty="0">
                <a:solidFill>
                  <a:srgbClr val="FFC000"/>
                </a:solidFill>
              </a:rPr>
              <a:t>MESAFE </a:t>
            </a:r>
          </a:p>
          <a:p>
            <a:pPr eaLnBrk="0" hangingPunct="0"/>
            <a:r>
              <a:rPr lang="tr-TR" sz="2400" dirty="0"/>
              <a:t>Tıbbi işlem sırasında kullanılan radyoaktif kaynakla veya radyasyon cihazı ile (</a:t>
            </a:r>
            <a:r>
              <a:rPr lang="tr-TR" sz="2400" u="sng" dirty="0"/>
              <a:t>ışınlamanın yapıldığı sırada)</a:t>
            </a:r>
            <a:r>
              <a:rPr lang="tr-TR" sz="2400" dirty="0"/>
              <a:t> aradaki mesafe ne kadar fazla ise o kadar az doza maruz kalınır.</a:t>
            </a:r>
          </a:p>
        </p:txBody>
      </p:sp>
      <p:pic>
        <p:nvPicPr>
          <p:cNvPr id="29699" name="Picture 3" descr="mesaf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3815" y="2866802"/>
            <a:ext cx="2446337" cy="2938462"/>
          </a:xfrm>
          <a:noFill/>
          <a:ln w="38100">
            <a:solidFill>
              <a:schemeClr val="hlink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654071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547664" y="476672"/>
            <a:ext cx="7056016" cy="130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tr-TR" sz="2400" b="1" dirty="0">
                <a:solidFill>
                  <a:srgbClr val="FFC000"/>
                </a:solidFill>
              </a:rPr>
              <a:t>ZIRHLAMA</a:t>
            </a:r>
          </a:p>
          <a:p>
            <a:pPr eaLnBrk="0" hangingPunct="0">
              <a:lnSpc>
                <a:spcPct val="110000"/>
              </a:lnSpc>
            </a:pPr>
            <a:r>
              <a:rPr lang="tr-TR" sz="2400" dirty="0"/>
              <a:t>Radyasyon kaynağı ile kişi arasında </a:t>
            </a:r>
            <a:r>
              <a:rPr lang="tr-TR" sz="2400" u="sng" dirty="0"/>
              <a:t>uygun</a:t>
            </a:r>
            <a:r>
              <a:rPr lang="tr-TR" sz="2400" dirty="0"/>
              <a:t> bir engel olması durumunda en az doza maruz kalınır.</a:t>
            </a:r>
            <a:r>
              <a:rPr lang="tr-TR" sz="2400" dirty="0">
                <a:solidFill>
                  <a:srgbClr val="FFCCFF"/>
                </a:solidFill>
              </a:rPr>
              <a:t> </a:t>
            </a:r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852738"/>
            <a:ext cx="2408238" cy="259238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779463" y="2997200"/>
          <a:ext cx="3505200" cy="2481263"/>
        </p:xfrm>
        <a:graphic>
          <a:graphicData uri="http://schemas.openxmlformats.org/presentationml/2006/ole">
            <p:oleObj spid="_x0000_s206864" name="Drawplus Drawing" r:id="rId5" imgW="1949450" imgH="137922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2121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1386</TotalTime>
  <Words>234</Words>
  <Application>Microsoft Macintosh PowerPoint</Application>
  <PresentationFormat>Ekran Gösterisi (4:3)</PresentationFormat>
  <Paragraphs>42</Paragraphs>
  <Slides>7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Art Arda Sıralı</vt:lpstr>
      <vt:lpstr>Drawplus Drawing</vt:lpstr>
      <vt:lpstr> Radyolojik görüntüleme yöntemleri uygulandığında hastaların aldığı doz  </vt:lpstr>
      <vt:lpstr>Tıbbi amaçlı radyasyon kullanımı Nükleer Tıp</vt:lpstr>
      <vt:lpstr>TEMEL PRENSİPLER</vt:lpstr>
      <vt:lpstr>RADYASYONDAN KORUNMADA  3 ANA MADDE</vt:lpstr>
      <vt:lpstr>Slayt 5</vt:lpstr>
      <vt:lpstr>Slayt 6</vt:lpstr>
      <vt:lpstr>Slayt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2017-07-11T07:49:05Z</dcterms:modified>
</cp:coreProperties>
</file>