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76" r:id="rId6"/>
    <p:sldId id="277" r:id="rId7"/>
    <p:sldId id="271" r:id="rId8"/>
    <p:sldId id="261" r:id="rId9"/>
    <p:sldId id="262" r:id="rId10"/>
    <p:sldId id="268" r:id="rId11"/>
    <p:sldId id="269" r:id="rId12"/>
    <p:sldId id="263" r:id="rId13"/>
    <p:sldId id="264" r:id="rId14"/>
    <p:sldId id="274" r:id="rId15"/>
    <p:sldId id="266" r:id="rId16"/>
    <p:sldId id="267" r:id="rId17"/>
    <p:sldId id="265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3AC1-7F04-4C4F-95F1-B740D86A4A3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CE02-8B7E-4302-8754-D0E38D501C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3AC1-7F04-4C4F-95F1-B740D86A4A3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CE02-8B7E-4302-8754-D0E38D501C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3AC1-7F04-4C4F-95F1-B740D86A4A3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CE02-8B7E-4302-8754-D0E38D501C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3AC1-7F04-4C4F-95F1-B740D86A4A3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CE02-8B7E-4302-8754-D0E38D501C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3AC1-7F04-4C4F-95F1-B740D86A4A3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CE02-8B7E-4302-8754-D0E38D501C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3AC1-7F04-4C4F-95F1-B740D86A4A3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CE02-8B7E-4302-8754-D0E38D501C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3AC1-7F04-4C4F-95F1-B740D86A4A3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CE02-8B7E-4302-8754-D0E38D501C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3AC1-7F04-4C4F-95F1-B740D86A4A3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CE02-8B7E-4302-8754-D0E38D501C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3AC1-7F04-4C4F-95F1-B740D86A4A3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CE02-8B7E-4302-8754-D0E38D501C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3AC1-7F04-4C4F-95F1-B740D86A4A3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CE02-8B7E-4302-8754-D0E38D501C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E3AC1-7F04-4C4F-95F1-B740D86A4A3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CE02-8B7E-4302-8754-D0E38D501C3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E3AC1-7F04-4C4F-95F1-B740D86A4A32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5CE02-8B7E-4302-8754-D0E38D501C3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Nazofarinks</a:t>
            </a:r>
            <a:r>
              <a:rPr lang="tr-TR" dirty="0" smtClean="0"/>
              <a:t> </a:t>
            </a:r>
            <a:r>
              <a:rPr lang="tr-TR" dirty="0" smtClean="0"/>
              <a:t>K</a:t>
            </a:r>
            <a:r>
              <a:rPr lang="tr-TR" dirty="0" smtClean="0"/>
              <a:t>anseri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4" descr="neck levels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31640" y="764704"/>
            <a:ext cx="6480719" cy="5361459"/>
          </a:xfr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Başboyun</a:t>
            </a:r>
            <a:r>
              <a:rPr lang="tr-TR" dirty="0" smtClean="0"/>
              <a:t> kanseri en sık yayılım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Larenks</a:t>
            </a:r>
            <a:r>
              <a:rPr lang="tr-TR" dirty="0" smtClean="0"/>
              <a:t> </a:t>
            </a:r>
            <a:r>
              <a:rPr lang="tr-TR" dirty="0" err="1" smtClean="0"/>
              <a:t>Ca</a:t>
            </a:r>
            <a:r>
              <a:rPr lang="tr-TR" dirty="0" smtClean="0"/>
              <a:t>  </a:t>
            </a:r>
            <a:r>
              <a:rPr lang="tr-TR" dirty="0" smtClean="0">
                <a:sym typeface="Wingdings" pitchFamily="2" charset="2"/>
              </a:rPr>
              <a:t></a:t>
            </a:r>
            <a:r>
              <a:rPr lang="tr-TR" dirty="0" err="1" smtClean="0"/>
              <a:t>Level</a:t>
            </a:r>
            <a:r>
              <a:rPr lang="tr-TR" dirty="0" smtClean="0"/>
              <a:t>  2-3-4 (</a:t>
            </a:r>
            <a:r>
              <a:rPr lang="tr-TR" dirty="0" err="1" smtClean="0"/>
              <a:t>subglottik</a:t>
            </a:r>
            <a:r>
              <a:rPr lang="tr-TR" dirty="0" smtClean="0">
                <a:cs typeface="Arial" charset="0"/>
              </a:rPr>
              <a:t>→ </a:t>
            </a:r>
            <a:r>
              <a:rPr lang="tr-TR" dirty="0" err="1" smtClean="0"/>
              <a:t>L</a:t>
            </a:r>
            <a:r>
              <a:rPr lang="tr-TR" dirty="0" err="1" smtClean="0">
                <a:cs typeface="Arial" charset="0"/>
              </a:rPr>
              <a:t>evel</a:t>
            </a:r>
            <a:r>
              <a:rPr lang="tr-TR" dirty="0" smtClean="0">
                <a:latin typeface="Times New Roman" pitchFamily="18" charset="0"/>
              </a:rPr>
              <a:t> </a:t>
            </a:r>
            <a:r>
              <a:rPr lang="tr-TR" dirty="0" smtClean="0"/>
              <a:t>6)</a:t>
            </a:r>
          </a:p>
          <a:p>
            <a:r>
              <a:rPr lang="tr-TR" dirty="0" smtClean="0"/>
              <a:t>Oral </a:t>
            </a:r>
            <a:r>
              <a:rPr lang="tr-TR" dirty="0" err="1" smtClean="0"/>
              <a:t>kavite</a:t>
            </a:r>
            <a:r>
              <a:rPr lang="tr-TR" dirty="0" smtClean="0"/>
              <a:t>   </a:t>
            </a:r>
            <a:r>
              <a:rPr lang="tr-TR" dirty="0" smtClean="0">
                <a:sym typeface="Wingdings" pitchFamily="2" charset="2"/>
              </a:rPr>
              <a:t> </a:t>
            </a:r>
            <a:r>
              <a:rPr lang="tr-TR" dirty="0" err="1" smtClean="0">
                <a:sym typeface="Wingdings" pitchFamily="2" charset="2"/>
              </a:rPr>
              <a:t>L</a:t>
            </a:r>
            <a:r>
              <a:rPr lang="tr-TR" dirty="0" err="1" smtClean="0"/>
              <a:t>evel</a:t>
            </a:r>
            <a:r>
              <a:rPr lang="tr-TR" dirty="0" smtClean="0"/>
              <a:t> 1-2-3</a:t>
            </a:r>
          </a:p>
          <a:p>
            <a:r>
              <a:rPr lang="tr-TR" dirty="0" err="1" smtClean="0"/>
              <a:t>Hipofarenks</a:t>
            </a:r>
            <a:r>
              <a:rPr lang="tr-TR" dirty="0" smtClean="0"/>
              <a:t> </a:t>
            </a:r>
            <a:r>
              <a:rPr lang="tr-TR" dirty="0" smtClean="0">
                <a:sym typeface="Wingdings" pitchFamily="2" charset="2"/>
              </a:rPr>
              <a:t></a:t>
            </a:r>
            <a:r>
              <a:rPr lang="tr-TR" dirty="0" err="1" smtClean="0"/>
              <a:t>Level</a:t>
            </a:r>
            <a:r>
              <a:rPr lang="tr-TR" dirty="0" smtClean="0"/>
              <a:t>  2-3-4, </a:t>
            </a:r>
            <a:r>
              <a:rPr lang="tr-TR" dirty="0" err="1" smtClean="0"/>
              <a:t>retrofarengeal</a:t>
            </a:r>
            <a:r>
              <a:rPr lang="tr-TR" dirty="0" smtClean="0"/>
              <a:t> </a:t>
            </a:r>
            <a:r>
              <a:rPr lang="tr-TR" dirty="0" err="1" smtClean="0"/>
              <a:t>ln</a:t>
            </a:r>
            <a:r>
              <a:rPr lang="tr-TR" dirty="0" smtClean="0"/>
              <a:t>,5</a:t>
            </a:r>
          </a:p>
          <a:p>
            <a:r>
              <a:rPr lang="tr-TR" dirty="0" err="1" smtClean="0"/>
              <a:t>Orofarenks</a:t>
            </a:r>
            <a:r>
              <a:rPr lang="tr-TR" dirty="0" smtClean="0"/>
              <a:t>   </a:t>
            </a:r>
            <a:r>
              <a:rPr lang="tr-TR" dirty="0" smtClean="0">
                <a:sym typeface="Wingdings" pitchFamily="2" charset="2"/>
              </a:rPr>
              <a:t></a:t>
            </a:r>
            <a:r>
              <a:rPr lang="tr-TR" dirty="0" err="1" smtClean="0"/>
              <a:t>Level</a:t>
            </a:r>
            <a:r>
              <a:rPr lang="tr-TR" dirty="0" smtClean="0"/>
              <a:t>  2-3-4</a:t>
            </a:r>
          </a:p>
          <a:p>
            <a:r>
              <a:rPr lang="tr-TR" dirty="0" err="1" smtClean="0"/>
              <a:t>Nazofarenks</a:t>
            </a:r>
            <a:r>
              <a:rPr lang="tr-TR" dirty="0" smtClean="0"/>
              <a:t> </a:t>
            </a:r>
            <a:r>
              <a:rPr lang="tr-TR" dirty="0" smtClean="0">
                <a:sym typeface="Wingdings" pitchFamily="2" charset="2"/>
              </a:rPr>
              <a:t></a:t>
            </a:r>
            <a:r>
              <a:rPr lang="tr-TR" dirty="0" err="1" smtClean="0"/>
              <a:t>Level</a:t>
            </a:r>
            <a:r>
              <a:rPr lang="tr-TR" dirty="0" smtClean="0"/>
              <a:t>  2-5-3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TEDAVİ ÖNERİLERİ: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Evre1: RT tek başına (70 </a:t>
            </a:r>
            <a:r>
              <a:rPr lang="tr-TR" dirty="0" err="1" smtClean="0"/>
              <a:t>Gy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r>
              <a:rPr lang="tr-TR" dirty="0" smtClean="0"/>
              <a:t>Evre 2-4b: </a:t>
            </a:r>
            <a:r>
              <a:rPr lang="tr-TR" dirty="0" err="1" smtClean="0"/>
              <a:t>Konkomitan</a:t>
            </a:r>
            <a:r>
              <a:rPr lang="tr-TR" dirty="0" smtClean="0"/>
              <a:t> KRT( 70 GY+ </a:t>
            </a:r>
            <a:r>
              <a:rPr lang="tr-TR" dirty="0" err="1" smtClean="0"/>
              <a:t>Sisplatin</a:t>
            </a:r>
            <a:r>
              <a:rPr lang="tr-TR" dirty="0" smtClean="0"/>
              <a:t> haftalık veya 3 haftalık) takiben </a:t>
            </a:r>
            <a:r>
              <a:rPr lang="tr-TR" dirty="0" err="1" smtClean="0"/>
              <a:t>adjuvan</a:t>
            </a:r>
            <a:r>
              <a:rPr lang="tr-TR" dirty="0" smtClean="0"/>
              <a:t> </a:t>
            </a:r>
            <a:r>
              <a:rPr lang="tr-TR" dirty="0" err="1" smtClean="0"/>
              <a:t>sisplatin</a:t>
            </a:r>
            <a:r>
              <a:rPr lang="tr-TR" dirty="0" smtClean="0"/>
              <a:t> 5FU 3 kür KT</a:t>
            </a:r>
          </a:p>
          <a:p>
            <a:r>
              <a:rPr lang="tr-TR" dirty="0" err="1" smtClean="0"/>
              <a:t>Neoadjuvan</a:t>
            </a:r>
            <a:r>
              <a:rPr lang="tr-TR" dirty="0" smtClean="0"/>
              <a:t> </a:t>
            </a:r>
            <a:r>
              <a:rPr lang="tr-TR" dirty="0" err="1" smtClean="0"/>
              <a:t>kt</a:t>
            </a:r>
            <a:r>
              <a:rPr lang="tr-TR" dirty="0" smtClean="0"/>
              <a:t> sonrası </a:t>
            </a:r>
            <a:r>
              <a:rPr lang="tr-TR" dirty="0" err="1" smtClean="0"/>
              <a:t>krt</a:t>
            </a:r>
            <a:r>
              <a:rPr lang="tr-TR" dirty="0" smtClean="0"/>
              <a:t> alternatif</a:t>
            </a:r>
          </a:p>
          <a:p>
            <a:endParaRPr lang="tr-TR" dirty="0" smtClean="0"/>
          </a:p>
          <a:p>
            <a:r>
              <a:rPr lang="tr-TR" dirty="0" smtClean="0"/>
              <a:t>Evre4c ( </a:t>
            </a:r>
            <a:r>
              <a:rPr lang="tr-TR" dirty="0" smtClean="0"/>
              <a:t>m1 hastalık) öncelikle platin bazlı kombine KT  iyi yanıt varsa lokaline yönelik RT yoksa palyatif RT</a:t>
            </a:r>
          </a:p>
          <a:p>
            <a:endParaRPr lang="tr-TR" dirty="0" smtClean="0"/>
          </a:p>
          <a:p>
            <a:r>
              <a:rPr lang="tr-TR" dirty="0" smtClean="0"/>
              <a:t>L</a:t>
            </a:r>
            <a:r>
              <a:rPr lang="tr-TR" dirty="0" smtClean="0"/>
              <a:t>okal </a:t>
            </a:r>
            <a:r>
              <a:rPr lang="tr-TR" dirty="0" err="1" smtClean="0"/>
              <a:t>rekürrens</a:t>
            </a:r>
            <a:r>
              <a:rPr lang="tr-TR" dirty="0" smtClean="0"/>
              <a:t> : </a:t>
            </a:r>
            <a:r>
              <a:rPr lang="tr-TR" dirty="0" err="1" smtClean="0"/>
              <a:t>reirradyasyon</a:t>
            </a:r>
            <a:r>
              <a:rPr lang="tr-TR" dirty="0" smtClean="0"/>
              <a:t> ( </a:t>
            </a:r>
            <a:r>
              <a:rPr lang="tr-TR" dirty="0" err="1" smtClean="0"/>
              <a:t>imrt</a:t>
            </a:r>
            <a:r>
              <a:rPr lang="tr-TR" dirty="0" smtClean="0"/>
              <a:t>, </a:t>
            </a:r>
            <a:r>
              <a:rPr lang="tr-TR" dirty="0" err="1" smtClean="0"/>
              <a:t>srs</a:t>
            </a:r>
            <a:r>
              <a:rPr lang="tr-TR" dirty="0" smtClean="0"/>
              <a:t>, </a:t>
            </a:r>
            <a:r>
              <a:rPr lang="tr-TR" dirty="0" err="1" smtClean="0"/>
              <a:t>brakiterapi</a:t>
            </a:r>
            <a:r>
              <a:rPr lang="tr-TR" dirty="0" smtClean="0"/>
              <a:t>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RT teknik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Supin</a:t>
            </a:r>
            <a:r>
              <a:rPr lang="tr-TR" dirty="0" smtClean="0"/>
              <a:t> pozisyonda, </a:t>
            </a:r>
            <a:r>
              <a:rPr lang="tr-TR" dirty="0" err="1" smtClean="0"/>
              <a:t>başboyun</a:t>
            </a:r>
            <a:r>
              <a:rPr lang="tr-TR" dirty="0" smtClean="0"/>
              <a:t> </a:t>
            </a:r>
            <a:r>
              <a:rPr lang="tr-TR" dirty="0" err="1" smtClean="0"/>
              <a:t>termoplastik</a:t>
            </a:r>
            <a:r>
              <a:rPr lang="tr-TR" dirty="0" smtClean="0"/>
              <a:t> maske ile mümkünse İV kontrast verilerek planlama BT çekilir. Hastanın </a:t>
            </a:r>
            <a:r>
              <a:rPr lang="tr-TR" dirty="0" err="1" smtClean="0"/>
              <a:t>tdavi</a:t>
            </a:r>
            <a:r>
              <a:rPr lang="tr-TR" dirty="0" smtClean="0"/>
              <a:t> </a:t>
            </a:r>
            <a:r>
              <a:rPr lang="tr-TR" dirty="0" err="1" smtClean="0"/>
              <a:t>öncei</a:t>
            </a:r>
            <a:r>
              <a:rPr lang="tr-TR" dirty="0" smtClean="0"/>
              <a:t> MRG /PETBT ile füzyon yapılır.</a:t>
            </a:r>
          </a:p>
          <a:p>
            <a:r>
              <a:rPr lang="tr-TR" dirty="0" err="1" smtClean="0"/>
              <a:t>GTVp</a:t>
            </a:r>
            <a:r>
              <a:rPr lang="tr-TR" dirty="0" smtClean="0"/>
              <a:t>: görüntülemede </a:t>
            </a:r>
            <a:r>
              <a:rPr lang="tr-TR" dirty="0" err="1" smtClean="0"/>
              <a:t>gros</a:t>
            </a:r>
            <a:r>
              <a:rPr lang="tr-TR" dirty="0" smtClean="0"/>
              <a:t> </a:t>
            </a:r>
            <a:r>
              <a:rPr lang="tr-TR" dirty="0" err="1" smtClean="0"/>
              <a:t>tm</a:t>
            </a:r>
            <a:r>
              <a:rPr lang="tr-TR" dirty="0" smtClean="0"/>
              <a:t> volümü</a:t>
            </a:r>
          </a:p>
          <a:p>
            <a:r>
              <a:rPr lang="tr-TR" dirty="0" err="1" smtClean="0"/>
              <a:t>GTVn</a:t>
            </a:r>
            <a:r>
              <a:rPr lang="tr-TR" dirty="0" smtClean="0"/>
              <a:t>: görüntülemede </a:t>
            </a:r>
            <a:r>
              <a:rPr lang="tr-TR" dirty="0" err="1" smtClean="0"/>
              <a:t>gros</a:t>
            </a:r>
            <a:r>
              <a:rPr lang="tr-TR" dirty="0" smtClean="0"/>
              <a:t> lenf </a:t>
            </a:r>
            <a:r>
              <a:rPr lang="tr-TR" dirty="0" err="1" smtClean="0"/>
              <a:t>nodu</a:t>
            </a:r>
            <a:endParaRPr lang="tr-TR" dirty="0" smtClean="0"/>
          </a:p>
          <a:p>
            <a:r>
              <a:rPr lang="tr-TR" dirty="0" smtClean="0"/>
              <a:t>CTV70: </a:t>
            </a:r>
            <a:r>
              <a:rPr lang="tr-TR" dirty="0" err="1" smtClean="0"/>
              <a:t>GTVp</a:t>
            </a:r>
            <a:r>
              <a:rPr lang="tr-TR" dirty="0" smtClean="0"/>
              <a:t>+ 5mm </a:t>
            </a:r>
            <a:r>
              <a:rPr lang="tr-TR" dirty="0" err="1" smtClean="0"/>
              <a:t>GTVn</a:t>
            </a:r>
            <a:r>
              <a:rPr lang="tr-TR" dirty="0" smtClean="0"/>
              <a:t>+5/10mm</a:t>
            </a:r>
          </a:p>
          <a:p>
            <a:r>
              <a:rPr lang="tr-TR" dirty="0" smtClean="0"/>
              <a:t>CTV orta risk: </a:t>
            </a:r>
            <a:r>
              <a:rPr lang="tr-TR" dirty="0" err="1" smtClean="0"/>
              <a:t>GTVp</a:t>
            </a:r>
            <a:r>
              <a:rPr lang="tr-TR" dirty="0" smtClean="0"/>
              <a:t>+10mm+tüm </a:t>
            </a:r>
            <a:r>
              <a:rPr lang="tr-TR" dirty="0" err="1" smtClean="0"/>
              <a:t>nazofarinks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		nazal </a:t>
            </a:r>
            <a:r>
              <a:rPr lang="tr-TR" dirty="0" err="1" smtClean="0"/>
              <a:t>kavite</a:t>
            </a:r>
            <a:r>
              <a:rPr lang="tr-TR" dirty="0" smtClean="0"/>
              <a:t> arka kısmı, </a:t>
            </a:r>
            <a:r>
              <a:rPr lang="tr-TR" dirty="0" err="1" smtClean="0"/>
              <a:t>maksiller</a:t>
            </a:r>
            <a:r>
              <a:rPr lang="tr-TR" dirty="0" smtClean="0"/>
              <a:t> sinüs arka kısmı, </a:t>
            </a:r>
            <a:r>
              <a:rPr lang="tr-TR" dirty="0" err="1" smtClean="0"/>
              <a:t>posterior</a:t>
            </a:r>
            <a:r>
              <a:rPr lang="tr-TR" dirty="0" smtClean="0"/>
              <a:t> </a:t>
            </a:r>
            <a:r>
              <a:rPr lang="tr-TR" dirty="0" err="1" smtClean="0"/>
              <a:t>etmoid</a:t>
            </a:r>
            <a:r>
              <a:rPr lang="tr-TR" dirty="0" smtClean="0"/>
              <a:t> </a:t>
            </a:r>
            <a:r>
              <a:rPr lang="tr-TR" dirty="0" err="1" smtClean="0"/>
              <a:t>sinus</a:t>
            </a:r>
            <a:r>
              <a:rPr lang="tr-TR" dirty="0" smtClean="0"/>
              <a:t>, kafa tabanı( </a:t>
            </a:r>
            <a:r>
              <a:rPr lang="tr-TR" dirty="0" err="1" smtClean="0"/>
              <a:t>foramen</a:t>
            </a:r>
            <a:r>
              <a:rPr lang="tr-TR" dirty="0" smtClean="0"/>
              <a:t> ovale, rotundum, </a:t>
            </a:r>
            <a:r>
              <a:rPr lang="tr-TR" dirty="0" err="1" smtClean="0"/>
              <a:t>lacerum</a:t>
            </a:r>
            <a:r>
              <a:rPr lang="tr-TR" dirty="0" smtClean="0"/>
              <a:t> ve </a:t>
            </a:r>
            <a:r>
              <a:rPr lang="tr-TR" dirty="0" err="1" smtClean="0"/>
              <a:t>petroz</a:t>
            </a:r>
            <a:r>
              <a:rPr lang="tr-TR" dirty="0" smtClean="0"/>
              <a:t> tip), </a:t>
            </a:r>
            <a:r>
              <a:rPr lang="tr-TR" dirty="0" err="1" smtClean="0"/>
              <a:t>kavernöz</a:t>
            </a:r>
            <a:r>
              <a:rPr lang="tr-TR" dirty="0" smtClean="0"/>
              <a:t> sinüs( eğer t3 t4 </a:t>
            </a:r>
            <a:r>
              <a:rPr lang="tr-TR" dirty="0" err="1" smtClean="0"/>
              <a:t>tmse</a:t>
            </a:r>
            <a:r>
              <a:rPr lang="tr-TR" dirty="0" smtClean="0"/>
              <a:t> sadece tutulu alan), </a:t>
            </a:r>
            <a:r>
              <a:rPr lang="tr-TR" dirty="0" err="1" smtClean="0"/>
              <a:t>pterigoid</a:t>
            </a:r>
            <a:r>
              <a:rPr lang="tr-TR" dirty="0" smtClean="0"/>
              <a:t> fossa ve </a:t>
            </a:r>
            <a:r>
              <a:rPr lang="tr-TR" dirty="0" err="1" smtClean="0"/>
              <a:t>parafarengeal</a:t>
            </a:r>
            <a:r>
              <a:rPr lang="tr-TR" dirty="0" smtClean="0"/>
              <a:t> boşluk tamamı, </a:t>
            </a:r>
            <a:r>
              <a:rPr lang="tr-TR" dirty="0" err="1" smtClean="0"/>
              <a:t>sfenoid</a:t>
            </a:r>
            <a:r>
              <a:rPr lang="tr-TR" dirty="0" smtClean="0"/>
              <a:t> sinüsün eğer t1-t2 ise alt yarısı t3-t4 ise tamamı, </a:t>
            </a:r>
            <a:r>
              <a:rPr lang="tr-TR" dirty="0" err="1" smtClean="0"/>
              <a:t>klivusun</a:t>
            </a:r>
            <a:r>
              <a:rPr lang="tr-TR" dirty="0" smtClean="0"/>
              <a:t> 1/3ü (ama </a:t>
            </a:r>
            <a:r>
              <a:rPr lang="tr-TR" dirty="0" err="1" smtClean="0"/>
              <a:t>invazyon</a:t>
            </a:r>
            <a:r>
              <a:rPr lang="tr-TR" dirty="0" smtClean="0"/>
              <a:t> varsa tamamı)</a:t>
            </a:r>
          </a:p>
          <a:p>
            <a:r>
              <a:rPr lang="tr-TR" dirty="0" smtClean="0"/>
              <a:t>CTV orta risk(n):</a:t>
            </a:r>
            <a:r>
              <a:rPr lang="tr-TR" dirty="0" err="1" smtClean="0"/>
              <a:t>bilateral</a:t>
            </a:r>
            <a:r>
              <a:rPr lang="tr-TR" dirty="0" smtClean="0"/>
              <a:t> </a:t>
            </a:r>
            <a:r>
              <a:rPr lang="tr-TR" dirty="0" err="1" smtClean="0"/>
              <a:t>retrofarengeal</a:t>
            </a:r>
            <a:r>
              <a:rPr lang="tr-TR" dirty="0" smtClean="0"/>
              <a:t>  </a:t>
            </a:r>
            <a:r>
              <a:rPr lang="tr-TR" dirty="0" err="1" smtClean="0"/>
              <a:t>level</a:t>
            </a:r>
            <a:r>
              <a:rPr lang="tr-TR" dirty="0" smtClean="0"/>
              <a:t> 2-3 ve </a:t>
            </a:r>
            <a:r>
              <a:rPr lang="tr-TR" dirty="0" err="1" smtClean="0"/>
              <a:t>Va</a:t>
            </a:r>
            <a:r>
              <a:rPr lang="tr-TR" dirty="0" smtClean="0"/>
              <a:t> 1B ( eğer </a:t>
            </a:r>
            <a:r>
              <a:rPr lang="tr-TR" dirty="0" err="1" smtClean="0"/>
              <a:t>submandibular</a:t>
            </a:r>
            <a:r>
              <a:rPr lang="tr-TR" dirty="0" smtClean="0"/>
              <a:t> bez tutulumu </a:t>
            </a:r>
            <a:r>
              <a:rPr lang="tr-TR" dirty="0" err="1" smtClean="0"/>
              <a:t>vasa</a:t>
            </a:r>
            <a:r>
              <a:rPr lang="tr-TR" dirty="0" smtClean="0"/>
              <a:t> veya </a:t>
            </a:r>
            <a:r>
              <a:rPr lang="tr-TR" dirty="0" err="1" smtClean="0"/>
              <a:t>level</a:t>
            </a:r>
            <a:r>
              <a:rPr lang="tr-TR" dirty="0" smtClean="0"/>
              <a:t> 2 de ENE+ </a:t>
            </a:r>
            <a:r>
              <a:rPr lang="tr-TR" dirty="0" err="1" smtClean="0"/>
              <a:t>se</a:t>
            </a:r>
            <a:r>
              <a:rPr lang="tr-TR" dirty="0" smtClean="0"/>
              <a:t>)</a:t>
            </a:r>
          </a:p>
          <a:p>
            <a:r>
              <a:rPr lang="tr-TR" dirty="0" smtClean="0"/>
              <a:t>CTV düşük risk: </a:t>
            </a:r>
            <a:r>
              <a:rPr lang="tr-TR" dirty="0" err="1" smtClean="0"/>
              <a:t>Level</a:t>
            </a:r>
            <a:r>
              <a:rPr lang="tr-TR" dirty="0" smtClean="0"/>
              <a:t> IV </a:t>
            </a:r>
            <a:r>
              <a:rPr lang="tr-TR" dirty="0" err="1" smtClean="0"/>
              <a:t>veVb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836712"/>
            <a:ext cx="6480719" cy="522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Doz limitleri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Beyin sapı: 54 </a:t>
            </a:r>
            <a:r>
              <a:rPr lang="tr-TR" dirty="0" err="1" smtClean="0"/>
              <a:t>Gy</a:t>
            </a:r>
            <a:endParaRPr lang="tr-TR" dirty="0" smtClean="0"/>
          </a:p>
          <a:p>
            <a:r>
              <a:rPr lang="tr-TR" dirty="0" err="1" smtClean="0"/>
              <a:t>Spinal</a:t>
            </a:r>
            <a:r>
              <a:rPr lang="tr-TR" dirty="0" smtClean="0"/>
              <a:t> </a:t>
            </a:r>
            <a:r>
              <a:rPr lang="tr-TR" dirty="0" err="1" smtClean="0"/>
              <a:t>kord</a:t>
            </a:r>
            <a:r>
              <a:rPr lang="tr-TR" dirty="0" smtClean="0"/>
              <a:t>: 45 </a:t>
            </a:r>
            <a:r>
              <a:rPr lang="tr-TR" dirty="0" err="1" smtClean="0"/>
              <a:t>Gy</a:t>
            </a:r>
            <a:endParaRPr lang="tr-TR" dirty="0" smtClean="0"/>
          </a:p>
          <a:p>
            <a:r>
              <a:rPr lang="tr-TR" dirty="0" smtClean="0"/>
              <a:t>Optik </a:t>
            </a:r>
            <a:r>
              <a:rPr lang="tr-TR" dirty="0" err="1" smtClean="0"/>
              <a:t>kiazma</a:t>
            </a:r>
            <a:r>
              <a:rPr lang="tr-TR" dirty="0" smtClean="0"/>
              <a:t> : 54 </a:t>
            </a:r>
            <a:r>
              <a:rPr lang="tr-TR" dirty="0" err="1" smtClean="0"/>
              <a:t>Gy</a:t>
            </a:r>
            <a:endParaRPr lang="tr-TR" dirty="0" smtClean="0"/>
          </a:p>
          <a:p>
            <a:r>
              <a:rPr lang="tr-TR" dirty="0" smtClean="0"/>
              <a:t>Retina: 45 </a:t>
            </a:r>
            <a:r>
              <a:rPr lang="tr-TR" dirty="0" err="1" smtClean="0"/>
              <a:t>Gy</a:t>
            </a:r>
            <a:endParaRPr lang="tr-TR" dirty="0" smtClean="0"/>
          </a:p>
          <a:p>
            <a:r>
              <a:rPr lang="tr-TR" dirty="0" err="1" smtClean="0"/>
              <a:t>Parotis</a:t>
            </a:r>
            <a:r>
              <a:rPr lang="tr-TR" dirty="0" smtClean="0"/>
              <a:t> </a:t>
            </a:r>
            <a:r>
              <a:rPr lang="tr-TR" dirty="0" err="1" smtClean="0"/>
              <a:t>mean</a:t>
            </a:r>
            <a:r>
              <a:rPr lang="tr-TR" dirty="0" smtClean="0"/>
              <a:t> doz: 26 </a:t>
            </a:r>
            <a:r>
              <a:rPr lang="tr-TR" dirty="0" err="1" smtClean="0"/>
              <a:t>Gy</a:t>
            </a:r>
            <a:endParaRPr lang="tr-TR" dirty="0" smtClean="0"/>
          </a:p>
          <a:p>
            <a:r>
              <a:rPr lang="tr-TR" dirty="0" err="1" smtClean="0"/>
              <a:t>Tempormandibuler</a:t>
            </a:r>
            <a:r>
              <a:rPr lang="tr-TR" dirty="0" smtClean="0"/>
              <a:t> eklem </a:t>
            </a:r>
            <a:r>
              <a:rPr lang="tr-TR" dirty="0" err="1" smtClean="0"/>
              <a:t>max</a:t>
            </a:r>
            <a:r>
              <a:rPr lang="tr-TR" dirty="0" smtClean="0"/>
              <a:t> 70 </a:t>
            </a:r>
            <a:r>
              <a:rPr lang="tr-TR" dirty="0" err="1" smtClean="0"/>
              <a:t>Gy</a:t>
            </a:r>
            <a:endParaRPr lang="tr-TR" dirty="0" smtClean="0"/>
          </a:p>
          <a:p>
            <a:r>
              <a:rPr lang="tr-TR" dirty="0" smtClean="0"/>
              <a:t>SRS için: beyin sapı 12 </a:t>
            </a:r>
            <a:r>
              <a:rPr lang="tr-TR" dirty="0" err="1" smtClean="0"/>
              <a:t>Gy</a:t>
            </a:r>
            <a:r>
              <a:rPr lang="tr-TR" dirty="0" smtClean="0"/>
              <a:t>, optik sinir ve </a:t>
            </a:r>
            <a:r>
              <a:rPr lang="tr-TR" dirty="0" err="1" smtClean="0"/>
              <a:t>kiazma</a:t>
            </a:r>
            <a:r>
              <a:rPr lang="tr-TR" dirty="0" smtClean="0"/>
              <a:t> 8 </a:t>
            </a:r>
            <a:r>
              <a:rPr lang="tr-TR" dirty="0" err="1" smtClean="0"/>
              <a:t>Gy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Komplikasyonlar: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Akut: </a:t>
            </a:r>
            <a:r>
              <a:rPr lang="tr-TR" dirty="0" err="1" smtClean="0"/>
              <a:t>Mukozit</a:t>
            </a:r>
            <a:r>
              <a:rPr lang="tr-TR" dirty="0" smtClean="0"/>
              <a:t>, Dermatit, </a:t>
            </a:r>
            <a:r>
              <a:rPr lang="tr-TR" dirty="0" err="1" smtClean="0"/>
              <a:t>Kserostomi</a:t>
            </a:r>
            <a:endParaRPr lang="tr-TR" dirty="0" smtClean="0"/>
          </a:p>
          <a:p>
            <a:r>
              <a:rPr lang="tr-TR" dirty="0" smtClean="0"/>
              <a:t>Geç: Yumuşak doku </a:t>
            </a:r>
            <a:r>
              <a:rPr lang="tr-TR" dirty="0" err="1" smtClean="0"/>
              <a:t>fibrozisi</a:t>
            </a:r>
            <a:r>
              <a:rPr lang="tr-TR" dirty="0" smtClean="0"/>
              <a:t>, </a:t>
            </a:r>
            <a:r>
              <a:rPr lang="tr-TR" dirty="0" err="1" smtClean="0"/>
              <a:t>trismus</a:t>
            </a:r>
            <a:r>
              <a:rPr lang="tr-TR" dirty="0" smtClean="0"/>
              <a:t>, </a:t>
            </a:r>
            <a:r>
              <a:rPr lang="tr-TR" dirty="0" err="1" smtClean="0"/>
              <a:t>kserostomi</a:t>
            </a:r>
            <a:r>
              <a:rPr lang="tr-TR" dirty="0" smtClean="0"/>
              <a:t>, işitme kaybı, </a:t>
            </a:r>
            <a:r>
              <a:rPr lang="tr-TR" dirty="0" err="1" smtClean="0"/>
              <a:t>osteoradyonekroz</a:t>
            </a:r>
            <a:r>
              <a:rPr lang="tr-TR" dirty="0" smtClean="0"/>
              <a:t>, </a:t>
            </a:r>
            <a:r>
              <a:rPr lang="tr-TR" dirty="0" err="1" smtClean="0"/>
              <a:t>temporal</a:t>
            </a:r>
            <a:r>
              <a:rPr lang="tr-TR" dirty="0" smtClean="0"/>
              <a:t> lob nekrozu, </a:t>
            </a:r>
            <a:r>
              <a:rPr lang="tr-TR" dirty="0" err="1" smtClean="0"/>
              <a:t>hipotiroidizm</a:t>
            </a:r>
            <a:r>
              <a:rPr lang="tr-TR" dirty="0" smtClean="0"/>
              <a:t>, </a:t>
            </a:r>
            <a:r>
              <a:rPr lang="tr-TR" dirty="0" err="1" smtClean="0"/>
              <a:t>hipopituitarizm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		</a:t>
            </a:r>
          </a:p>
          <a:p>
            <a:pPr>
              <a:buNone/>
            </a:pPr>
            <a:r>
              <a:rPr lang="tr-TR" dirty="0" smtClean="0"/>
              <a:t>			</a:t>
            </a:r>
          </a:p>
          <a:p>
            <a:pPr>
              <a:buNone/>
            </a:pPr>
            <a:r>
              <a:rPr lang="tr-TR" smtClean="0"/>
              <a:t>				Teşekkürler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</a:t>
            </a:r>
            <a:r>
              <a:rPr lang="tr-TR" dirty="0" smtClean="0"/>
              <a:t>PİDOMİYOLOJİ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Erkek cinsiyet</a:t>
            </a:r>
          </a:p>
          <a:p>
            <a:r>
              <a:rPr lang="tr-TR" dirty="0" err="1" smtClean="0"/>
              <a:t>Bimodal</a:t>
            </a:r>
            <a:r>
              <a:rPr lang="tr-TR" dirty="0" smtClean="0"/>
              <a:t> yaş dağılımı : 15-25 ve 50-60 yaşta pik, </a:t>
            </a:r>
          </a:p>
          <a:p>
            <a:r>
              <a:rPr lang="tr-TR" dirty="0" smtClean="0"/>
              <a:t>EBV ile ilişkili</a:t>
            </a:r>
          </a:p>
          <a:p>
            <a:r>
              <a:rPr lang="tr-TR" dirty="0" smtClean="0"/>
              <a:t>Endemik bölgelerde </a:t>
            </a:r>
            <a:r>
              <a:rPr lang="tr-TR" dirty="0" err="1" smtClean="0"/>
              <a:t>bimodal</a:t>
            </a:r>
            <a:r>
              <a:rPr lang="tr-TR" dirty="0" smtClean="0"/>
              <a:t> dağılım yok  </a:t>
            </a:r>
          </a:p>
          <a:p>
            <a:r>
              <a:rPr lang="tr-TR" dirty="0" smtClean="0"/>
              <a:t>Coğrafik dağılım : Çin ve Güneydoğu Asya %18, Kuzey - Orta Afrika’da çocuklarda sık %10-%20)</a:t>
            </a:r>
          </a:p>
          <a:p>
            <a:endParaRPr lang="tr-TR" dirty="0" smtClean="0"/>
          </a:p>
          <a:p>
            <a:r>
              <a:rPr lang="tr-TR" dirty="0" smtClean="0"/>
              <a:t>En sık yerleşim yeri: NF tavan ve  </a:t>
            </a:r>
            <a:r>
              <a:rPr lang="tr-TR" dirty="0" err="1" smtClean="0"/>
              <a:t>lateral</a:t>
            </a:r>
            <a:r>
              <a:rPr lang="tr-TR" dirty="0" smtClean="0"/>
              <a:t> duvarı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 VE PATOLOJİ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 fontScale="70000" lnSpcReduction="20000"/>
          </a:bodyPr>
          <a:lstStyle/>
          <a:p>
            <a:r>
              <a:rPr lang="tr-TR" sz="4600" u="sng" dirty="0" smtClean="0"/>
              <a:t>Histoloji: </a:t>
            </a:r>
          </a:p>
          <a:p>
            <a:r>
              <a:rPr lang="tr-TR" dirty="0" smtClean="0"/>
              <a:t>WHO tip 1: </a:t>
            </a:r>
            <a:r>
              <a:rPr lang="tr-TR" dirty="0" err="1" smtClean="0"/>
              <a:t>keratinize</a:t>
            </a:r>
            <a:r>
              <a:rPr lang="tr-TR" dirty="0" smtClean="0"/>
              <a:t>(%25) (Çin ve bizde %10)</a:t>
            </a:r>
          </a:p>
          <a:p>
            <a:pPr>
              <a:buNone/>
            </a:pPr>
            <a:r>
              <a:rPr lang="tr-TR" dirty="0" smtClean="0"/>
              <a:t>			 RT kötü cevap - kötü </a:t>
            </a:r>
            <a:r>
              <a:rPr lang="tr-TR" dirty="0" err="1" smtClean="0"/>
              <a:t>prognoz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WHO tip 2: </a:t>
            </a:r>
            <a:r>
              <a:rPr lang="tr-TR" dirty="0" err="1" smtClean="0"/>
              <a:t>nonkeratinize</a:t>
            </a:r>
            <a:r>
              <a:rPr lang="tr-TR" dirty="0" smtClean="0"/>
              <a:t>/ (%15),; endemik, EBV ilişkili; yüksek  uzak met, RT değişken - </a:t>
            </a:r>
            <a:r>
              <a:rPr lang="tr-TR" dirty="0" err="1" smtClean="0"/>
              <a:t>prognoz</a:t>
            </a:r>
            <a:r>
              <a:rPr lang="tr-TR" dirty="0" smtClean="0"/>
              <a:t> orta </a:t>
            </a:r>
          </a:p>
          <a:p>
            <a:endParaRPr lang="tr-TR" dirty="0" smtClean="0"/>
          </a:p>
          <a:p>
            <a:r>
              <a:rPr lang="tr-TR" dirty="0" err="1" smtClean="0"/>
              <a:t>Undifferansiye</a:t>
            </a:r>
            <a:r>
              <a:rPr lang="tr-TR" dirty="0" smtClean="0"/>
              <a:t>:  </a:t>
            </a:r>
            <a:r>
              <a:rPr lang="tr-TR" dirty="0" smtClean="0"/>
              <a:t>(%60) RT iyi cevap - </a:t>
            </a:r>
            <a:r>
              <a:rPr lang="tr-TR" dirty="0" err="1" smtClean="0"/>
              <a:t>prognoz</a:t>
            </a:r>
            <a:r>
              <a:rPr lang="tr-TR" dirty="0" smtClean="0"/>
              <a:t> iyi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Lenfoepitelyoma</a:t>
            </a:r>
            <a:r>
              <a:rPr lang="tr-TR" dirty="0" smtClean="0"/>
              <a:t>:</a:t>
            </a:r>
            <a:r>
              <a:rPr lang="tr-TR" dirty="0" err="1" smtClean="0"/>
              <a:t>lokorejyonel</a:t>
            </a:r>
            <a:r>
              <a:rPr lang="tr-TR" dirty="0" smtClean="0"/>
              <a:t> kontrol iyi ancak uzak met yüksek</a:t>
            </a:r>
          </a:p>
          <a:p>
            <a:r>
              <a:rPr lang="tr-TR" dirty="0" smtClean="0"/>
              <a:t>Diğer: </a:t>
            </a:r>
            <a:r>
              <a:rPr lang="tr-TR" dirty="0" err="1" smtClean="0"/>
              <a:t>lenfoma</a:t>
            </a:r>
            <a:r>
              <a:rPr lang="tr-TR" dirty="0" smtClean="0"/>
              <a:t>, </a:t>
            </a:r>
            <a:r>
              <a:rPr lang="tr-TR" dirty="0" err="1" smtClean="0"/>
              <a:t>tükrük</a:t>
            </a:r>
            <a:r>
              <a:rPr lang="tr-TR" dirty="0" smtClean="0"/>
              <a:t> bezi </a:t>
            </a:r>
            <a:r>
              <a:rPr lang="tr-TR" dirty="0" err="1" smtClean="0"/>
              <a:t>tm</a:t>
            </a:r>
            <a:r>
              <a:rPr lang="tr-TR" dirty="0" smtClean="0"/>
              <a:t>,</a:t>
            </a:r>
            <a:r>
              <a:rPr lang="tr-TR" dirty="0" err="1" smtClean="0"/>
              <a:t>plazmositom</a:t>
            </a:r>
            <a:r>
              <a:rPr lang="tr-TR" dirty="0" smtClean="0"/>
              <a:t>, </a:t>
            </a:r>
            <a:r>
              <a:rPr lang="tr-TR" dirty="0" err="1" smtClean="0"/>
              <a:t>melanom</a:t>
            </a:r>
            <a:r>
              <a:rPr lang="tr-TR" dirty="0" smtClean="0"/>
              <a:t>, </a:t>
            </a:r>
            <a:r>
              <a:rPr lang="tr-TR" dirty="0" err="1" smtClean="0"/>
              <a:t>kordoma</a:t>
            </a:r>
            <a:r>
              <a:rPr lang="tr-TR" dirty="0" smtClean="0"/>
              <a:t>, </a:t>
            </a:r>
            <a:r>
              <a:rPr lang="tr-TR" dirty="0" err="1" smtClean="0"/>
              <a:t>rabdomyosarkom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Anatomi</a:t>
            </a:r>
            <a:endParaRPr lang="tr-TR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196752"/>
            <a:ext cx="4150686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Metin kutusu"/>
          <p:cNvSpPr txBox="1"/>
          <p:nvPr/>
        </p:nvSpPr>
        <p:spPr>
          <a:xfrm>
            <a:off x="611560" y="1700808"/>
            <a:ext cx="345638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Kafa tabanının hemen altında ve burnun gerisindedir </a:t>
            </a:r>
            <a:r>
              <a:rPr lang="tr-TR" sz="2400" dirty="0" err="1" smtClean="0"/>
              <a:t>kuboid</a:t>
            </a:r>
            <a:r>
              <a:rPr lang="tr-TR" sz="2400" dirty="0" smtClean="0"/>
              <a:t> yapıdadır.</a:t>
            </a:r>
          </a:p>
          <a:p>
            <a:endParaRPr lang="tr-TR" sz="2400" dirty="0" smtClean="0"/>
          </a:p>
          <a:p>
            <a:r>
              <a:rPr lang="tr-TR" sz="2400" dirty="0" smtClean="0"/>
              <a:t>Ön: nazal </a:t>
            </a:r>
            <a:r>
              <a:rPr lang="tr-TR" sz="2400" dirty="0" err="1" smtClean="0"/>
              <a:t>kavite</a:t>
            </a:r>
            <a:r>
              <a:rPr lang="tr-TR" sz="2400" dirty="0" smtClean="0"/>
              <a:t> arka kısmı ve nazal </a:t>
            </a:r>
            <a:r>
              <a:rPr lang="tr-TR" sz="2400" dirty="0" err="1" smtClean="0"/>
              <a:t>septum</a:t>
            </a:r>
            <a:endParaRPr lang="tr-TR" sz="2400" dirty="0" smtClean="0"/>
          </a:p>
          <a:p>
            <a:r>
              <a:rPr lang="tr-TR" sz="2400" dirty="0" smtClean="0"/>
              <a:t>Arka: </a:t>
            </a:r>
            <a:r>
              <a:rPr lang="tr-TR" sz="2400" dirty="0" err="1" smtClean="0"/>
              <a:t>klivus</a:t>
            </a:r>
            <a:r>
              <a:rPr lang="tr-TR" sz="2400" dirty="0" smtClean="0"/>
              <a:t>, </a:t>
            </a:r>
            <a:r>
              <a:rPr lang="tr-TR" sz="2400" dirty="0" err="1" smtClean="0"/>
              <a:t>farinks</a:t>
            </a:r>
            <a:r>
              <a:rPr lang="tr-TR" sz="2400" dirty="0" smtClean="0"/>
              <a:t> mukozası</a:t>
            </a:r>
          </a:p>
          <a:p>
            <a:r>
              <a:rPr lang="tr-TR" sz="2400" dirty="0" smtClean="0"/>
              <a:t>Üst: </a:t>
            </a:r>
            <a:r>
              <a:rPr lang="tr-TR" sz="2400" dirty="0" err="1" smtClean="0"/>
              <a:t>Farinks</a:t>
            </a:r>
            <a:r>
              <a:rPr lang="tr-TR" sz="2400" dirty="0" smtClean="0"/>
              <a:t> mukozası ve </a:t>
            </a:r>
            <a:r>
              <a:rPr lang="tr-TR" sz="2400" dirty="0" err="1" smtClean="0"/>
              <a:t>sfenoid</a:t>
            </a:r>
            <a:r>
              <a:rPr lang="tr-TR" sz="2400" dirty="0" smtClean="0"/>
              <a:t> sinüs</a:t>
            </a:r>
          </a:p>
          <a:p>
            <a:r>
              <a:rPr lang="tr-TR" sz="2400" dirty="0" smtClean="0"/>
              <a:t>Alt: Yumuşak damak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Semptomlar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sık şikayet: boyunda kitle</a:t>
            </a:r>
          </a:p>
          <a:p>
            <a:r>
              <a:rPr lang="tr-TR" dirty="0" smtClean="0"/>
              <a:t>Burun tıkanıklığı, burun akıntısı, burun kanaması</a:t>
            </a:r>
          </a:p>
          <a:p>
            <a:r>
              <a:rPr lang="tr-TR" dirty="0" err="1" smtClean="0"/>
              <a:t>Seröz</a:t>
            </a:r>
            <a:r>
              <a:rPr lang="tr-TR" dirty="0" smtClean="0"/>
              <a:t> </a:t>
            </a:r>
            <a:r>
              <a:rPr lang="tr-TR" dirty="0" err="1" smtClean="0"/>
              <a:t>otit</a:t>
            </a:r>
            <a:endParaRPr lang="tr-TR" dirty="0" smtClean="0"/>
          </a:p>
          <a:p>
            <a:r>
              <a:rPr lang="tr-TR" dirty="0" smtClean="0"/>
              <a:t>Çınlama, </a:t>
            </a:r>
            <a:r>
              <a:rPr lang="tr-TR" dirty="0" err="1" smtClean="0"/>
              <a:t>başağrısı</a:t>
            </a:r>
            <a:endParaRPr lang="tr-TR" dirty="0" smtClean="0"/>
          </a:p>
          <a:p>
            <a:r>
              <a:rPr lang="tr-TR" dirty="0" err="1" smtClean="0"/>
              <a:t>Kranial</a:t>
            </a:r>
            <a:r>
              <a:rPr lang="tr-TR" dirty="0" smtClean="0"/>
              <a:t> sinir tutulumu</a:t>
            </a:r>
          </a:p>
          <a:p>
            <a:r>
              <a:rPr lang="tr-TR" dirty="0" smtClean="0"/>
              <a:t>Kulak ağrısı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Öykü ve FM</a:t>
            </a:r>
          </a:p>
          <a:p>
            <a:r>
              <a:rPr lang="tr-TR" dirty="0" err="1" smtClean="0"/>
              <a:t>Fiberoptik</a:t>
            </a:r>
            <a:r>
              <a:rPr lang="tr-TR" dirty="0" smtClean="0"/>
              <a:t> </a:t>
            </a:r>
            <a:r>
              <a:rPr lang="tr-TR" dirty="0" err="1" smtClean="0"/>
              <a:t>Nazofaringolaringoskopi</a:t>
            </a:r>
            <a:r>
              <a:rPr lang="tr-TR" dirty="0" smtClean="0"/>
              <a:t> ve </a:t>
            </a:r>
            <a:r>
              <a:rPr lang="tr-TR" dirty="0" err="1" smtClean="0"/>
              <a:t>Otoskopi</a:t>
            </a:r>
            <a:endParaRPr lang="tr-TR" dirty="0" smtClean="0"/>
          </a:p>
          <a:p>
            <a:r>
              <a:rPr lang="tr-TR" dirty="0" err="1" smtClean="0"/>
              <a:t>Lab</a:t>
            </a:r>
            <a:r>
              <a:rPr lang="tr-TR" dirty="0" smtClean="0"/>
              <a:t>: Tam Kan, biyokimya, EBV DNA</a:t>
            </a:r>
          </a:p>
          <a:p>
            <a:r>
              <a:rPr lang="tr-TR" dirty="0" smtClean="0"/>
              <a:t>MRG ve PET-BT</a:t>
            </a:r>
          </a:p>
          <a:p>
            <a:r>
              <a:rPr lang="tr-TR" dirty="0" smtClean="0"/>
              <a:t>Kitleden </a:t>
            </a:r>
            <a:r>
              <a:rPr lang="tr-TR" dirty="0" err="1" smtClean="0"/>
              <a:t>bx</a:t>
            </a:r>
            <a:r>
              <a:rPr lang="tr-TR" dirty="0" smtClean="0"/>
              <a:t> ile tanı konur.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Lenf </a:t>
            </a:r>
            <a:r>
              <a:rPr lang="tr-TR" dirty="0" err="1" smtClean="0"/>
              <a:t>nodu</a:t>
            </a:r>
            <a:r>
              <a:rPr lang="tr-TR" dirty="0" smtClean="0"/>
              <a:t> metastazı</a:t>
            </a:r>
            <a:r>
              <a:rPr lang="tr-TR" dirty="0" smtClean="0">
                <a:sym typeface="Wingdings" pitchFamily="2" charset="2"/>
              </a:rPr>
              <a:t> </a:t>
            </a:r>
            <a:r>
              <a:rPr lang="tr-TR" dirty="0" smtClean="0"/>
              <a:t> En sık üst </a:t>
            </a:r>
            <a:r>
              <a:rPr lang="tr-TR" dirty="0" err="1" smtClean="0"/>
              <a:t>juguler</a:t>
            </a:r>
            <a:endParaRPr lang="tr-TR" dirty="0" smtClean="0"/>
          </a:p>
          <a:p>
            <a:endParaRPr lang="tr-TR" b="1" dirty="0" smtClean="0"/>
          </a:p>
          <a:p>
            <a:r>
              <a:rPr lang="tr-TR" dirty="0" smtClean="0"/>
              <a:t>Lokal </a:t>
            </a:r>
            <a:r>
              <a:rPr lang="tr-TR" dirty="0" err="1" smtClean="0"/>
              <a:t>invazyon</a:t>
            </a:r>
            <a:r>
              <a:rPr lang="tr-TR" dirty="0" smtClean="0"/>
              <a:t>-Direkt komşuluk</a:t>
            </a:r>
            <a:r>
              <a:rPr lang="tr-TR" dirty="0" smtClean="0">
                <a:sym typeface="Wingdings" pitchFamily="2" charset="2"/>
              </a:rPr>
              <a:t> kafa tabanı</a:t>
            </a:r>
          </a:p>
          <a:p>
            <a:pPr>
              <a:buNone/>
            </a:pPr>
            <a:r>
              <a:rPr lang="tr-TR" dirty="0" smtClean="0">
                <a:sym typeface="Wingdings" pitchFamily="2" charset="2"/>
              </a:rPr>
              <a:t>                                                         </a:t>
            </a:r>
            <a:r>
              <a:rPr lang="tr-TR" dirty="0" err="1" smtClean="0"/>
              <a:t>prognoz</a:t>
            </a:r>
            <a:r>
              <a:rPr lang="tr-TR" dirty="0" smtClean="0"/>
              <a:t> kötü</a:t>
            </a:r>
          </a:p>
          <a:p>
            <a:endParaRPr lang="tr-TR" dirty="0" smtClean="0"/>
          </a:p>
          <a:p>
            <a:r>
              <a:rPr lang="tr-TR" dirty="0" smtClean="0"/>
              <a:t>Uzak metastaz (akciğer,kemik,karaciğer)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NAZOFARİNLS KANSERİ EVRELEME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T1: </a:t>
            </a:r>
            <a:r>
              <a:rPr lang="tr-TR" dirty="0" err="1" smtClean="0"/>
              <a:t>Nazofarinkse</a:t>
            </a:r>
            <a:r>
              <a:rPr lang="tr-TR" dirty="0" smtClean="0"/>
              <a:t> sınırlı ( veya </a:t>
            </a:r>
            <a:r>
              <a:rPr lang="tr-TR" dirty="0" err="1" smtClean="0"/>
              <a:t>tm</a:t>
            </a:r>
            <a:r>
              <a:rPr lang="tr-TR" dirty="0" smtClean="0"/>
              <a:t> </a:t>
            </a:r>
            <a:r>
              <a:rPr lang="tr-TR" dirty="0" err="1" smtClean="0"/>
              <a:t>orofarinkse</a:t>
            </a:r>
            <a:r>
              <a:rPr lang="tr-TR" dirty="0" smtClean="0"/>
              <a:t> ve/veya nazal </a:t>
            </a:r>
            <a:r>
              <a:rPr lang="tr-TR" dirty="0" err="1" smtClean="0"/>
              <a:t>kaviteye</a:t>
            </a:r>
            <a:r>
              <a:rPr lang="tr-TR" dirty="0" smtClean="0"/>
              <a:t> uzanmış)</a:t>
            </a:r>
          </a:p>
          <a:p>
            <a:endParaRPr lang="tr-TR" dirty="0" smtClean="0"/>
          </a:p>
          <a:p>
            <a:r>
              <a:rPr lang="tr-TR" dirty="0" smtClean="0"/>
              <a:t>T2:Tümör </a:t>
            </a:r>
            <a:r>
              <a:rPr lang="tr-TR" dirty="0" err="1" smtClean="0"/>
              <a:t>parafarengeal</a:t>
            </a:r>
            <a:r>
              <a:rPr lang="tr-TR" dirty="0" smtClean="0"/>
              <a:t> uzanım yapmış ve/veya komşu yumuşak doku </a:t>
            </a:r>
            <a:r>
              <a:rPr lang="tr-TR" dirty="0" err="1" smtClean="0"/>
              <a:t>invazyonu</a:t>
            </a:r>
            <a:r>
              <a:rPr lang="tr-TR" dirty="0" smtClean="0"/>
              <a:t> ( </a:t>
            </a:r>
            <a:r>
              <a:rPr lang="tr-TR" dirty="0" err="1" smtClean="0"/>
              <a:t>medial</a:t>
            </a:r>
            <a:r>
              <a:rPr lang="tr-TR" dirty="0" smtClean="0"/>
              <a:t> </a:t>
            </a:r>
            <a:r>
              <a:rPr lang="tr-TR" dirty="0" err="1" smtClean="0"/>
              <a:t>pterygoid</a:t>
            </a:r>
            <a:r>
              <a:rPr lang="tr-TR" dirty="0" smtClean="0"/>
              <a:t>, </a:t>
            </a:r>
            <a:r>
              <a:rPr lang="tr-TR" dirty="0" err="1" smtClean="0"/>
              <a:t>lateral</a:t>
            </a:r>
            <a:r>
              <a:rPr lang="tr-TR" dirty="0" smtClean="0"/>
              <a:t> </a:t>
            </a:r>
            <a:r>
              <a:rPr lang="tr-TR" dirty="0" err="1" smtClean="0"/>
              <a:t>pterygoid</a:t>
            </a:r>
            <a:r>
              <a:rPr lang="tr-TR" dirty="0" smtClean="0"/>
              <a:t>, </a:t>
            </a:r>
            <a:r>
              <a:rPr lang="tr-TR" dirty="0" err="1" smtClean="0"/>
              <a:t>prevertabral</a:t>
            </a:r>
            <a:r>
              <a:rPr lang="tr-TR" dirty="0" smtClean="0"/>
              <a:t> kaslar)</a:t>
            </a:r>
          </a:p>
          <a:p>
            <a:endParaRPr lang="tr-TR" dirty="0" smtClean="0"/>
          </a:p>
          <a:p>
            <a:r>
              <a:rPr lang="tr-TR" dirty="0" smtClean="0"/>
              <a:t>T3:kafa tabanı, </a:t>
            </a:r>
            <a:r>
              <a:rPr lang="tr-TR" dirty="0" err="1" smtClean="0"/>
              <a:t>servikal</a:t>
            </a:r>
            <a:r>
              <a:rPr lang="tr-TR" dirty="0" smtClean="0"/>
              <a:t> </a:t>
            </a:r>
            <a:r>
              <a:rPr lang="tr-TR" dirty="0" err="1" smtClean="0"/>
              <a:t>vertebra</a:t>
            </a:r>
            <a:r>
              <a:rPr lang="tr-TR" dirty="0" smtClean="0"/>
              <a:t>  ve </a:t>
            </a:r>
            <a:r>
              <a:rPr lang="tr-TR" dirty="0" err="1" smtClean="0"/>
              <a:t>pterigoid</a:t>
            </a:r>
            <a:r>
              <a:rPr lang="tr-TR" dirty="0" smtClean="0"/>
              <a:t> yapılardaki kemik yapıya  ve/veya </a:t>
            </a:r>
            <a:r>
              <a:rPr lang="tr-TR" dirty="0" err="1" smtClean="0"/>
              <a:t>paranazal</a:t>
            </a:r>
            <a:r>
              <a:rPr lang="tr-TR" dirty="0" smtClean="0"/>
              <a:t> sinüse </a:t>
            </a:r>
            <a:r>
              <a:rPr lang="tr-TR" dirty="0" err="1" smtClean="0"/>
              <a:t>invaze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T4: </a:t>
            </a:r>
            <a:r>
              <a:rPr lang="tr-TR" dirty="0" err="1" smtClean="0"/>
              <a:t>Tm</a:t>
            </a:r>
            <a:r>
              <a:rPr lang="tr-TR" dirty="0" smtClean="0"/>
              <a:t> </a:t>
            </a:r>
            <a:r>
              <a:rPr lang="tr-TR" dirty="0" err="1" smtClean="0"/>
              <a:t>intrakranial</a:t>
            </a:r>
            <a:r>
              <a:rPr lang="tr-TR" dirty="0" smtClean="0"/>
              <a:t> uzanım yapış ve/veya </a:t>
            </a:r>
            <a:r>
              <a:rPr lang="tr-TR" dirty="0" err="1" smtClean="0"/>
              <a:t>kranial</a:t>
            </a:r>
            <a:r>
              <a:rPr lang="tr-TR" dirty="0" smtClean="0"/>
              <a:t> sinir tutulumu, </a:t>
            </a:r>
            <a:r>
              <a:rPr lang="tr-TR" dirty="0" err="1" smtClean="0"/>
              <a:t>hipofarinks</a:t>
            </a:r>
            <a:r>
              <a:rPr lang="tr-TR" dirty="0" smtClean="0"/>
              <a:t> </a:t>
            </a:r>
            <a:r>
              <a:rPr lang="tr-TR" dirty="0" err="1" smtClean="0"/>
              <a:t>orbita</a:t>
            </a:r>
            <a:r>
              <a:rPr lang="tr-TR" dirty="0" smtClean="0"/>
              <a:t>  ve </a:t>
            </a:r>
            <a:r>
              <a:rPr lang="tr-TR" dirty="0" err="1" smtClean="0"/>
              <a:t>parotis</a:t>
            </a:r>
            <a:r>
              <a:rPr lang="tr-TR" dirty="0" smtClean="0"/>
              <a:t> bezi ve/veya </a:t>
            </a:r>
            <a:r>
              <a:rPr lang="tr-TR" dirty="0" err="1" smtClean="0"/>
              <a:t>lateral</a:t>
            </a:r>
            <a:r>
              <a:rPr lang="tr-TR" dirty="0" smtClean="0"/>
              <a:t> </a:t>
            </a:r>
            <a:r>
              <a:rPr lang="tr-TR" dirty="0" err="1" smtClean="0"/>
              <a:t>pterigoid</a:t>
            </a:r>
            <a:r>
              <a:rPr lang="tr-TR" dirty="0" smtClean="0"/>
              <a:t> kası dış yüzeyinden itibaren yumuşak doku </a:t>
            </a:r>
            <a:r>
              <a:rPr lang="tr-TR" dirty="0" err="1" smtClean="0"/>
              <a:t>invazyonu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tr-TR" dirty="0" smtClean="0"/>
              <a:t>N0: lenf </a:t>
            </a:r>
            <a:r>
              <a:rPr lang="tr-TR" dirty="0" err="1" smtClean="0"/>
              <a:t>nod</a:t>
            </a:r>
            <a:r>
              <a:rPr lang="tr-TR" dirty="0" smtClean="0"/>
              <a:t> tutulumu yok</a:t>
            </a:r>
          </a:p>
          <a:p>
            <a:r>
              <a:rPr lang="tr-TR" dirty="0" smtClean="0"/>
              <a:t>N1:  </a:t>
            </a:r>
            <a:r>
              <a:rPr lang="tr-TR" dirty="0" err="1" smtClean="0"/>
              <a:t>Krikoid</a:t>
            </a:r>
            <a:r>
              <a:rPr lang="tr-TR" dirty="0" smtClean="0"/>
              <a:t> </a:t>
            </a:r>
            <a:r>
              <a:rPr lang="tr-TR" dirty="0" err="1" smtClean="0"/>
              <a:t>kartilaj</a:t>
            </a:r>
            <a:r>
              <a:rPr lang="tr-TR" dirty="0" smtClean="0"/>
              <a:t> üst sınırdan </a:t>
            </a:r>
            <a:r>
              <a:rPr lang="tr-TR" u="sng" dirty="0" smtClean="0"/>
              <a:t>tek taraflı </a:t>
            </a:r>
            <a:r>
              <a:rPr lang="tr-TR" dirty="0" err="1" smtClean="0"/>
              <a:t>metastatik</a:t>
            </a:r>
            <a:r>
              <a:rPr lang="tr-TR" dirty="0" smtClean="0"/>
              <a:t>  lenf </a:t>
            </a:r>
            <a:r>
              <a:rPr lang="tr-TR" dirty="0" err="1" smtClean="0"/>
              <a:t>nod</a:t>
            </a:r>
            <a:r>
              <a:rPr lang="tr-TR" dirty="0" smtClean="0"/>
              <a:t> , </a:t>
            </a:r>
            <a:r>
              <a:rPr lang="tr-TR" u="sng" dirty="0" smtClean="0"/>
              <a:t>&lt;6 cm </a:t>
            </a:r>
            <a:r>
              <a:rPr lang="tr-TR" dirty="0" smtClean="0"/>
              <a:t>veya </a:t>
            </a:r>
            <a:r>
              <a:rPr lang="tr-TR" dirty="0" err="1" smtClean="0"/>
              <a:t>unilateral</a:t>
            </a:r>
            <a:r>
              <a:rPr lang="tr-TR" dirty="0" smtClean="0"/>
              <a:t> veya </a:t>
            </a:r>
            <a:r>
              <a:rPr lang="tr-TR" dirty="0" err="1" smtClean="0"/>
              <a:t>bilateral</a:t>
            </a:r>
            <a:r>
              <a:rPr lang="tr-TR" dirty="0" smtClean="0"/>
              <a:t> </a:t>
            </a:r>
            <a:r>
              <a:rPr lang="tr-TR" dirty="0" err="1" smtClean="0"/>
              <a:t>retrofaringeal</a:t>
            </a:r>
            <a:r>
              <a:rPr lang="tr-TR" dirty="0" smtClean="0"/>
              <a:t> </a:t>
            </a:r>
            <a:r>
              <a:rPr lang="tr-TR" dirty="0" err="1" smtClean="0"/>
              <a:t>nod</a:t>
            </a:r>
            <a:r>
              <a:rPr lang="tr-TR" dirty="0" smtClean="0"/>
              <a:t> met &lt;6 cm</a:t>
            </a:r>
          </a:p>
          <a:p>
            <a:r>
              <a:rPr lang="tr-TR" dirty="0" smtClean="0"/>
              <a:t>N2:  </a:t>
            </a:r>
            <a:r>
              <a:rPr lang="tr-TR" dirty="0" err="1" smtClean="0"/>
              <a:t>Krikoid</a:t>
            </a:r>
            <a:r>
              <a:rPr lang="tr-TR" dirty="0" smtClean="0"/>
              <a:t> </a:t>
            </a:r>
            <a:r>
              <a:rPr lang="tr-TR" dirty="0" err="1" smtClean="0"/>
              <a:t>kartilaj</a:t>
            </a:r>
            <a:r>
              <a:rPr lang="tr-TR" dirty="0" smtClean="0"/>
              <a:t> üst sınırdan </a:t>
            </a:r>
            <a:r>
              <a:rPr lang="tr-TR" u="sng" dirty="0" err="1" smtClean="0"/>
              <a:t>bilateral</a:t>
            </a:r>
            <a:r>
              <a:rPr lang="tr-TR" dirty="0" smtClean="0"/>
              <a:t> metastaz</a:t>
            </a:r>
            <a:r>
              <a:rPr lang="tr-TR" u="sng" dirty="0" smtClean="0"/>
              <a:t>,&lt; 6cm</a:t>
            </a:r>
          </a:p>
          <a:p>
            <a:pPr algn="just"/>
            <a:r>
              <a:rPr lang="tr-TR" dirty="0" smtClean="0"/>
              <a:t>N3: Tek taraflı veya </a:t>
            </a:r>
            <a:r>
              <a:rPr lang="tr-TR" dirty="0" err="1" smtClean="0"/>
              <a:t>bilateral</a:t>
            </a:r>
            <a:r>
              <a:rPr lang="tr-TR" dirty="0" smtClean="0"/>
              <a:t> lenf </a:t>
            </a:r>
            <a:r>
              <a:rPr lang="tr-TR" dirty="0" err="1" smtClean="0"/>
              <a:t>nod</a:t>
            </a:r>
            <a:r>
              <a:rPr lang="tr-TR" dirty="0" smtClean="0"/>
              <a:t> metastaz </a:t>
            </a:r>
            <a:r>
              <a:rPr lang="tr-TR" u="sng" dirty="0" smtClean="0"/>
              <a:t>&gt; 6cm </a:t>
            </a:r>
            <a:r>
              <a:rPr lang="tr-TR" dirty="0" smtClean="0"/>
              <a:t>ve/veya </a:t>
            </a:r>
            <a:r>
              <a:rPr lang="tr-TR" dirty="0" err="1" smtClean="0"/>
              <a:t>krikoid</a:t>
            </a:r>
            <a:r>
              <a:rPr lang="tr-TR" dirty="0" smtClean="0"/>
              <a:t> </a:t>
            </a:r>
            <a:r>
              <a:rPr lang="tr-TR" dirty="0" err="1" smtClean="0"/>
              <a:t>kartilaj</a:t>
            </a:r>
            <a:r>
              <a:rPr lang="tr-TR" dirty="0" smtClean="0"/>
              <a:t> altı</a:t>
            </a:r>
          </a:p>
          <a:p>
            <a:pPr lvl="2">
              <a:buNone/>
            </a:pPr>
            <a:r>
              <a:rPr lang="tr-TR" sz="3200" dirty="0" smtClean="0"/>
              <a:t>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547</Words>
  <Application>Microsoft Office PowerPoint</Application>
  <PresentationFormat>Ekran Gösterisi (4:3)</PresentationFormat>
  <Paragraphs>99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Ofis Teması</vt:lpstr>
      <vt:lpstr>Nazofarinks Kanseri</vt:lpstr>
      <vt:lpstr>EPİDOMİYOLOJİ</vt:lpstr>
      <vt:lpstr>TANI VE PATOLOJİ</vt:lpstr>
      <vt:lpstr>Anatomi</vt:lpstr>
      <vt:lpstr>Semptomlar</vt:lpstr>
      <vt:lpstr>Tanı</vt:lpstr>
      <vt:lpstr>Slayt 7</vt:lpstr>
      <vt:lpstr>NAZOFARİNLS KANSERİ EVRELEME</vt:lpstr>
      <vt:lpstr>Slayt 9</vt:lpstr>
      <vt:lpstr>Slayt 10</vt:lpstr>
      <vt:lpstr>Başboyun kanseri en sık yayılım </vt:lpstr>
      <vt:lpstr>TEDAVİ ÖNERİLERİ:</vt:lpstr>
      <vt:lpstr>RT teknik</vt:lpstr>
      <vt:lpstr>Slayt 14</vt:lpstr>
      <vt:lpstr>Doz limitleri</vt:lpstr>
      <vt:lpstr>  Komplikasyonlar:  </vt:lpstr>
      <vt:lpstr>Slayt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Nazofarinks kanserinde radyoterapi</dc:title>
  <dc:creator>user</dc:creator>
  <cp:lastModifiedBy>DR.SUMERYA</cp:lastModifiedBy>
  <cp:revision>43</cp:revision>
  <dcterms:created xsi:type="dcterms:W3CDTF">2018-12-12T13:16:24Z</dcterms:created>
  <dcterms:modified xsi:type="dcterms:W3CDTF">2020-05-15T15:52:43Z</dcterms:modified>
</cp:coreProperties>
</file>