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29" y="1190201"/>
            <a:ext cx="5331935" cy="2644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680592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5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Analizi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1"/>
          <p:cNvSpPr txBox="1"/>
          <p:nvPr/>
        </p:nvSpPr>
        <p:spPr>
          <a:xfrm>
            <a:off x="1505711" y="275874"/>
            <a:ext cx="6422717" cy="9811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48563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2.İki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gerilmesiz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</a:t>
            </a:r>
            <a:r>
              <a:rPr lang="en-US" altLang="zh-CN" sz="2400" spc="-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için;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740115" y="1765677"/>
            <a:ext cx="1968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2941650" y="1971777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144395" y="1765677"/>
            <a:ext cx="180260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3390903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3594246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3797566" y="1534328"/>
            <a:ext cx="180260" cy="828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  <a:p>
            <a:pPr>
              <a:lnSpc>
                <a:spcPts val="91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2300" spc="4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4024916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230649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4451968" y="1765677"/>
            <a:ext cx="180260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4703300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4907223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5110567" y="1534328"/>
            <a:ext cx="180260" cy="828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>
              <a:lnSpc>
                <a:spcPts val="91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2300" spc="4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5332561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5538125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5741517" y="1765677"/>
            <a:ext cx="180260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5955043" y="1784500"/>
            <a:ext cx="412032" cy="350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300" spc="10" dirty="0">
                <a:solidFill>
                  <a:srgbClr val="000000"/>
                </a:solidFill>
                <a:latin typeface="Times New Roman"/>
                <a:ea typeface="Times New Roman"/>
              </a:rPr>
              <a:t>cos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389332" y="1765677"/>
            <a:ext cx="350551" cy="3607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916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300" spc="25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2756945" y="2654766"/>
            <a:ext cx="513339" cy="5077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35"/>
              </a:lnSpc>
            </a:pPr>
            <a:r>
              <a:rPr lang="en-US" altLang="zh-CN" sz="2950" spc="1614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</a:p>
          <a:p>
            <a:pPr indent="234669">
              <a:lnSpc>
                <a:spcPts val="1460"/>
              </a:lnSpc>
            </a:pPr>
            <a:r>
              <a:rPr lang="en-US" altLang="zh-CN" sz="1700" spc="1010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3343180" y="2476812"/>
            <a:ext cx="550760" cy="6374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42275">
              <a:lnSpc>
                <a:spcPts val="1400"/>
              </a:lnSpc>
            </a:pPr>
            <a:r>
              <a:rPr lang="en-US" altLang="zh-CN" sz="2100" spc="90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>
              <a:lnSpc>
                <a:spcPts val="3615"/>
              </a:lnSpc>
            </a:pPr>
            <a:r>
              <a:rPr lang="en-US" altLang="zh-CN" sz="2950" spc="25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  <a:r>
              <a:rPr lang="en-US" altLang="zh-CN" sz="2950" spc="114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125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3967879" y="2476812"/>
            <a:ext cx="470187" cy="747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910"/>
              </a:lnSpc>
            </a:pPr>
            <a:r>
              <a:rPr lang="en-US" altLang="zh-CN" sz="2100" spc="234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  <a:r>
              <a:rPr lang="en-US" altLang="zh-CN" sz="2100" spc="26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  <a:r>
              <a:rPr lang="en-US" altLang="zh-CN" sz="125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  <a:p>
            <a:pPr>
              <a:lnSpc>
                <a:spcPts val="45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2912"/>
            <a:r>
              <a:rPr lang="en-US" altLang="zh-CN" sz="2100" spc="1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520072" y="2682560"/>
            <a:ext cx="162900" cy="32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89"/>
              </a:lnSpc>
            </a:pPr>
            <a:r>
              <a:rPr lang="en-US" altLang="zh-CN" sz="2100" spc="-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4699105" y="2699049"/>
            <a:ext cx="301144" cy="320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100" spc="-65" dirty="0">
                <a:solidFill>
                  <a:srgbClr val="000000"/>
                </a:solidFill>
                <a:latin typeface="Times New Roman"/>
                <a:ea typeface="Times New Roman"/>
              </a:rPr>
              <a:t>sin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5049123" y="2682560"/>
            <a:ext cx="391054" cy="328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499"/>
              </a:lnSpc>
            </a:pPr>
            <a:r>
              <a:rPr lang="en-US" altLang="zh-CN" sz="2100" spc="259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100" spc="329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505711" y="3537635"/>
            <a:ext cx="61126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gerilmeli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asal</a:t>
            </a:r>
            <a:r>
              <a:rPr lang="en-US" altLang="zh-CN" sz="2400" spc="-1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gerilmeler: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2242525" y="4547462"/>
            <a:ext cx="598791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60245"/>
            <a:r>
              <a:rPr lang="en-US" altLang="zh-CN" sz="1450" spc="-90" dirty="0">
                <a:solidFill>
                  <a:srgbClr val="000000"/>
                </a:solidFill>
                <a:latin typeface="Times New Roman"/>
                <a:ea typeface="Times New Roman"/>
              </a:rPr>
              <a:t>ma</a:t>
            </a:r>
            <a:r>
              <a:rPr lang="en-US" altLang="zh-CN" sz="1450" spc="-80" dirty="0">
                <a:solidFill>
                  <a:srgbClr val="000000"/>
                </a:solidFill>
                <a:latin typeface="Times New Roman"/>
                <a:ea typeface="Times New Roman"/>
              </a:rPr>
              <a:t>x,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2864106" y="4763137"/>
            <a:ext cx="283926" cy="220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450" spc="-45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513535" y="4307029"/>
            <a:ext cx="363468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68571"/>
            <a:r>
              <a:rPr lang="en-US" altLang="zh-CN" sz="145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3973674" y="4307029"/>
            <a:ext cx="189183" cy="870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-15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  <a:p>
            <a:pPr>
              <a:lnSpc>
                <a:spcPts val="9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7935"/>
            <a:r>
              <a:rPr lang="en-US" altLang="zh-CN" sz="2450" spc="-2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4166963" y="4307029"/>
            <a:ext cx="371173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76276"/>
            <a:r>
              <a:rPr lang="en-US" altLang="zh-CN" sz="145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4664262" y="4547462"/>
            <a:ext cx="186741" cy="38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15" dirty="0">
                <a:solidFill>
                  <a:srgbClr val="000000"/>
                </a:solidFill>
                <a:latin typeface="Symbol"/>
                <a:ea typeface="Symbol"/>
              </a:rPr>
              <a:t>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104476" y="4307029"/>
            <a:ext cx="496380" cy="9366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444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  <a:r>
              <a:rPr lang="en-US" altLang="zh-CN" sz="2450" spc="70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>
              <a:lnSpc>
                <a:spcPts val="2850"/>
              </a:lnSpc>
            </a:pPr>
            <a:r>
              <a:rPr lang="en-US" altLang="zh-CN" sz="2450" spc="-120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450" spc="-125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450" spc="-80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1450" i="1" spc="-8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>
              <a:lnSpc>
                <a:spcPts val="2400"/>
              </a:lnSpc>
            </a:pPr>
            <a:r>
              <a:rPr lang="en-US" altLang="zh-CN" sz="2450" spc="5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5698198" y="4307029"/>
            <a:ext cx="186741" cy="870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-15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>
              <a:lnSpc>
                <a:spcPts val="9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5461"/>
            <a:r>
              <a:rPr lang="en-US" altLang="zh-CN" sz="2450" spc="-2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5886538" y="4307029"/>
            <a:ext cx="371174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76277"/>
            <a:r>
              <a:rPr lang="en-US" altLang="zh-CN" sz="145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6346549" y="4329163"/>
            <a:ext cx="134405" cy="9145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450" spc="-25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>
              <a:lnSpc>
                <a:spcPts val="2400"/>
              </a:lnSpc>
            </a:pPr>
            <a:r>
              <a:rPr lang="en-US" altLang="zh-CN" sz="2450" spc="-480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  <a:r>
              <a:rPr lang="en-US" altLang="zh-CN" sz="2450" spc="-485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</a:p>
          <a:p>
            <a:pPr>
              <a:lnSpc>
                <a:spcPts val="2400"/>
              </a:lnSpc>
            </a:pPr>
            <a:r>
              <a:rPr lang="en-US" altLang="zh-CN" sz="2450" spc="-25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6490599" y="4262567"/>
            <a:ext cx="219564" cy="220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450" spc="-1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6688763" y="4547463"/>
            <a:ext cx="517830" cy="38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350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  <a:r>
              <a:rPr lang="en-US" altLang="zh-CN" sz="2450" spc="279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  <a:r>
              <a:rPr lang="en-US" altLang="zh-CN" sz="1450" spc="189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255507" y="5753761"/>
            <a:ext cx="613993" cy="5480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395"/>
              </a:lnSpc>
            </a:pPr>
            <a:r>
              <a:rPr lang="en-US" altLang="zh-CN" sz="2750" spc="1200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</a:p>
          <a:p>
            <a:pPr indent="232832"/>
            <a:r>
              <a:rPr lang="en-US" altLang="zh-CN" sz="1600" spc="-69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1600" spc="-64" dirty="0">
                <a:solidFill>
                  <a:srgbClr val="000000"/>
                </a:solidFill>
                <a:latin typeface="Times New Roman"/>
                <a:ea typeface="Times New Roman"/>
              </a:rPr>
              <a:t>ax,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896545" y="5997731"/>
            <a:ext cx="321160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600" spc="-25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3360806" y="5753761"/>
            <a:ext cx="211875" cy="4287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US" altLang="zh-CN" sz="2750" spc="4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3645375" y="5753761"/>
            <a:ext cx="211875" cy="4287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US" altLang="zh-CN" sz="2750" spc="15" dirty="0">
                <a:solidFill>
                  <a:srgbClr val="000000"/>
                </a:solidFill>
                <a:latin typeface="Symbol"/>
                <a:ea typeface="Symbol"/>
              </a:rPr>
              <a:t>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3863861" y="5775844"/>
            <a:ext cx="234424" cy="419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75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4175026" y="5753761"/>
            <a:ext cx="211875" cy="4287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US" altLang="zh-CN" sz="2750" spc="4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4837010" y="5478046"/>
            <a:ext cx="407337" cy="7862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75"/>
              </a:lnSpc>
            </a:pPr>
            <a:r>
              <a:rPr lang="en-US" altLang="zh-CN" sz="2050" spc="329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  <a:r>
              <a:rPr lang="en-US" altLang="zh-CN" sz="2050" spc="52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>
              <a:lnSpc>
                <a:spcPts val="2395"/>
              </a:lnSpc>
            </a:pPr>
            <a:r>
              <a:rPr lang="en-US" altLang="zh-CN" sz="2050" spc="-119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050" spc="-114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050" spc="-80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1200" i="1" spc="-8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>
              <a:lnSpc>
                <a:spcPts val="2014"/>
              </a:lnSpc>
            </a:pPr>
            <a:r>
              <a:rPr lang="en-US" altLang="zh-CN" sz="2050" spc="-30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5325844" y="5478046"/>
            <a:ext cx="152791" cy="7290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04"/>
              </a:lnSpc>
            </a:pPr>
            <a:r>
              <a:rPr lang="en-US" altLang="zh-CN" sz="2050" spc="-65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>
              <a:lnSpc>
                <a:spcPts val="77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2383"/>
            <a:r>
              <a:rPr lang="en-US" altLang="zh-CN" sz="2050" spc="-6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5481967" y="5478046"/>
            <a:ext cx="305373" cy="4083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75"/>
              </a:lnSpc>
            </a:pPr>
            <a:r>
              <a:rPr lang="en-US" altLang="zh-CN" sz="2050" spc="784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26510"/>
            <a:r>
              <a:rPr lang="en-US" altLang="zh-CN" sz="1200" i="1" spc="-2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5859564" y="5496543"/>
            <a:ext cx="110663" cy="7677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14"/>
              </a:lnSpc>
            </a:pPr>
            <a:r>
              <a:rPr lang="en-US" altLang="zh-CN" sz="2050" spc="-60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>
              <a:lnSpc>
                <a:spcPts val="2014"/>
              </a:lnSpc>
            </a:pPr>
            <a:r>
              <a:rPr lang="en-US" altLang="zh-CN" sz="2050" spc="-419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  <a:r>
              <a:rPr lang="en-US" altLang="zh-CN" sz="2050" spc="-425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</a:p>
          <a:p>
            <a:pPr>
              <a:lnSpc>
                <a:spcPts val="2014"/>
              </a:lnSpc>
            </a:pPr>
            <a:r>
              <a:rPr lang="en-US" altLang="zh-CN" sz="2050" spc="-60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5978687" y="5441742"/>
            <a:ext cx="201507" cy="1828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200" spc="-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6143692" y="5680811"/>
            <a:ext cx="427547" cy="3186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04"/>
              </a:lnSpc>
            </a:pPr>
            <a:r>
              <a:rPr lang="en-US" altLang="zh-CN" sz="2050" spc="270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  <a:r>
              <a:rPr lang="en-US" altLang="zh-CN" sz="2050" spc="215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  <a:r>
              <a:rPr lang="en-US" altLang="zh-CN" sz="1200" spc="14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3279866" y="4547462"/>
            <a:ext cx="301041" cy="38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254"/>
              </a:lnSpc>
            </a:pPr>
            <a:r>
              <a:rPr lang="en-US" altLang="zh-CN" sz="2450" spc="-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4476047" y="5680811"/>
            <a:ext cx="267091" cy="3186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007"/>
              </a:lnSpc>
            </a:pPr>
            <a:r>
              <a:rPr lang="en-US" altLang="zh-CN" sz="2050" spc="-60" dirty="0">
                <a:solidFill>
                  <a:srgbClr val="000000"/>
                </a:solidFill>
                <a:latin typeface="Symbol"/>
                <a:ea typeface="Symbol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265672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281559"/>
            <a:ext cx="7506897" cy="3175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80844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2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9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çubuklarda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gerilme;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64"/>
              </a:lnSpc>
            </a:pPr>
            <a:endParaRPr lang="en-US" dirty="0" smtClean="0"/>
          </a:p>
          <a:p>
            <a:pPr marL="0" indent="338328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hesaplanır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kesitlerde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gerilmelerde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ise;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45030" y="3457244"/>
            <a:ext cx="725349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61566" y="3823004"/>
            <a:ext cx="7507032" cy="2271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yönlenmiş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yüzey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parçacığında,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elemanın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tarafındaki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madde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taraftaki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parçaya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iletmekte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genel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vektörü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konumda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olmaktadır.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bileşeni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sırasıyla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(σ)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teğetsel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gerilmedir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(ζ).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361566" y="101980"/>
            <a:ext cx="7494125" cy="11603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77466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69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45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bütün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yüzeylerdeki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vektörü</a:t>
            </a:r>
            <a:r>
              <a:rPr lang="en-US" altLang="zh-CN" sz="26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N,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645030" y="1460453"/>
            <a:ext cx="7326137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biri</a:t>
            </a:r>
            <a:r>
              <a:rPr lang="en-US" altLang="zh-CN" sz="26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6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6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aralarında</a:t>
            </a:r>
            <a:r>
              <a:rPr lang="en-US" altLang="zh-CN" sz="26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6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açı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1955321"/>
            <a:ext cx="7586292" cy="1760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5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oluşturan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gerilmeye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teğetsel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gerilmeyle</a:t>
            </a:r>
            <a:r>
              <a:rPr lang="en-US" altLang="zh-CN" sz="26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belirtilir.</a:t>
            </a:r>
          </a:p>
          <a:p>
            <a:pPr>
              <a:lnSpc>
                <a:spcPts val="138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5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Mukavemette</a:t>
            </a:r>
            <a:r>
              <a:rPr lang="en-US" altLang="zh-CN" sz="2600" spc="2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600" spc="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noktadan</a:t>
            </a:r>
            <a:r>
              <a:rPr lang="en-US" altLang="zh-CN" sz="2600" spc="2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geçen</a:t>
            </a:r>
            <a:r>
              <a:rPr lang="en-US" altLang="zh-CN" sz="2600" spc="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bütün</a:t>
            </a:r>
            <a:r>
              <a:rPr lang="en-US" altLang="zh-CN" sz="2600" spc="2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yüzey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3914601"/>
            <a:ext cx="7326807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946527" algn="l"/>
                <a:tab pos="4915788" algn="l"/>
                <a:tab pos="6703694" algn="l"/>
              </a:tabLst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parçacıklarındaki	gerilmeleri	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belirtmek	</a:t>
            </a:r>
            <a:r>
              <a:rPr lang="en-US" altLang="zh-CN" sz="2600" spc="-1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4409710"/>
            <a:ext cx="7303661" cy="17888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0416"/>
              </a:lnSpc>
            </a:pPr>
            <a:r>
              <a:rPr lang="en-US" altLang="zh-CN" sz="2600" spc="60" dirty="0">
                <a:solidFill>
                  <a:srgbClr val="000000"/>
                </a:solidFill>
                <a:latin typeface="Arial"/>
                <a:ea typeface="Arial"/>
              </a:rPr>
              <a:t>verilmesi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ea typeface="Arial"/>
              </a:rPr>
              <a:t>gerekli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ea typeface="Arial"/>
              </a:rPr>
              <a:t>değerlerin</a:t>
            </a:r>
            <a:r>
              <a:rPr lang="en-US" altLang="zh-CN" sz="26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ea typeface="Arial"/>
              </a:rPr>
              <a:t>hepsi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ea typeface="Arial"/>
              </a:rPr>
              <a:t>birden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6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5" dirty="0">
                <a:solidFill>
                  <a:srgbClr val="000000"/>
                </a:solidFill>
                <a:latin typeface="Arial"/>
                <a:ea typeface="Arial"/>
              </a:rPr>
              <a:t>büyüklük</a:t>
            </a:r>
            <a:r>
              <a:rPr lang="en-US" altLang="zh-CN" sz="26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5" dirty="0">
                <a:solidFill>
                  <a:srgbClr val="000000"/>
                </a:solidFill>
                <a:latin typeface="Arial"/>
                <a:ea typeface="Arial"/>
              </a:rPr>
              <a:t>düşünülür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ea typeface="Arial"/>
              </a:rPr>
              <a:t>o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0" dirty="0">
                <a:solidFill>
                  <a:srgbClr val="000000"/>
                </a:solidFill>
                <a:latin typeface="Arial"/>
                <a:ea typeface="Arial"/>
              </a:rPr>
              <a:t>noktanın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b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600" b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b="1" dirty="0">
                <a:solidFill>
                  <a:srgbClr val="BF0000"/>
                </a:solidFill>
                <a:latin typeface="Arial"/>
                <a:ea typeface="Arial"/>
              </a:rPr>
              <a:t>hali</a:t>
            </a:r>
            <a:r>
              <a:rPr lang="en-US" altLang="zh-CN" sz="2600" b="1" spc="-11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8"/>
          <p:cNvSpPr txBox="1"/>
          <p:nvPr/>
        </p:nvSpPr>
        <p:spPr>
          <a:xfrm>
            <a:off x="1609089" y="277240"/>
            <a:ext cx="5462872" cy="4434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93332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2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1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2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durumları;</a:t>
            </a:r>
          </a:p>
          <a:p>
            <a:pPr>
              <a:lnSpc>
                <a:spcPts val="1989"/>
              </a:lnSpc>
            </a:pPr>
            <a:endParaRPr lang="en-US" dirty="0" smtClean="0"/>
          </a:p>
          <a:p>
            <a:pPr marL="0" indent="1094486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19"/>
              </a:lnSpc>
            </a:pPr>
            <a:endParaRPr lang="en-US" dirty="0" smtClean="0"/>
          </a:p>
          <a:p>
            <a:pPr marL="1094486" hangingPunct="0">
              <a:lnSpc>
                <a:spcPct val="170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t/>
            </a:r>
            <a:br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10"/>
              </a:lnSpc>
            </a:pPr>
            <a:endParaRPr lang="en-US" dirty="0" smtClean="0"/>
          </a:p>
          <a:p>
            <a:pPr marL="0" indent="169164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</a:t>
            </a:r>
            <a:r>
              <a:rPr lang="en-US" altLang="zh-CN" sz="2400" spc="-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159330"/>
            <a:ext cx="7579832" cy="2117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79931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3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basınca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maruz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normali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yapan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düzlemler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konusudur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2353122"/>
            <a:ext cx="761133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06322" algn="l"/>
                <a:tab pos="3400679" algn="l"/>
                <a:tab pos="5084953" algn="l"/>
                <a:tab pos="6261480" algn="l"/>
              </a:tabLst>
            </a:pPr>
            <a:r>
              <a:rPr lang="en-US" altLang="zh-CN" sz="1900" spc="-3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15" dirty="0">
                <a:solidFill>
                  <a:srgbClr val="000000"/>
                </a:solidFill>
                <a:latin typeface="Arial"/>
                <a:ea typeface="Arial"/>
              </a:rPr>
              <a:t>Eğik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düzlemlerde	meydana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gelen	gerilmeyi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2719247"/>
            <a:ext cx="6776739" cy="15489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aşağıdaki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alalım;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95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4502150"/>
            <a:r>
              <a:rPr lang="en-US" altLang="zh-CN" sz="1000" b="1" spc="-15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</a:p>
          <a:p>
            <a:pPr>
              <a:lnSpc>
                <a:spcPts val="196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263772"/>
            <a:r>
              <a:rPr lang="en-US" altLang="zh-CN" sz="1000" b="1" spc="-15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727325" y="4268190"/>
            <a:ext cx="3912582" cy="3111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4166"/>
              </a:lnSpc>
              <a:tabLst>
                <a:tab pos="295401" algn="l"/>
                <a:tab pos="3505580" algn="l"/>
              </a:tabLst>
            </a:pPr>
            <a:r>
              <a:rPr lang="en-US" altLang="zh-CN" sz="1000" b="1" spc="-5" dirty="0">
                <a:solidFill>
                  <a:srgbClr val="000000"/>
                </a:solidFill>
                <a:latin typeface="Arial"/>
                <a:ea typeface="Arial"/>
              </a:rPr>
              <a:t>x	P	</a:t>
            </a:r>
            <a:r>
              <a:rPr lang="en-US" altLang="zh-CN" sz="1000" b="1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1000" b="1" spc="1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000" b="1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975605" y="4875656"/>
            <a:ext cx="1301131" cy="3138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47083"/>
              </a:lnSpc>
              <a:tabLst>
                <a:tab pos="600075" algn="l"/>
                <a:tab pos="1038352" algn="l"/>
              </a:tabLst>
            </a:pPr>
            <a:r>
              <a:rPr lang="en-US" altLang="zh-CN" sz="1000" b="1" spc="-5" dirty="0">
                <a:solidFill>
                  <a:srgbClr val="000000"/>
                </a:solidFill>
                <a:latin typeface="Arial"/>
                <a:ea typeface="Arial"/>
              </a:rPr>
              <a:t>B	C	</a:t>
            </a:r>
            <a:r>
              <a:rPr lang="en-US" altLang="zh-CN" sz="1400" spc="-34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950" spc="-40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142211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433449" y="192114"/>
            <a:ext cx="7507726" cy="16425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08049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50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-283844" hangingPunct="0">
              <a:lnSpc>
                <a:spcPct val="9916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bileşkesini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16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bileşkesini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1600" spc="1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gösterelim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yapan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düzlemde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17294" y="1838756"/>
            <a:ext cx="725257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gerilmeyi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veren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17294" y="2204770"/>
            <a:ext cx="139740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formüller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131669" y="2941817"/>
            <a:ext cx="479254" cy="4038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39"/>
              </a:lnSpc>
            </a:pPr>
            <a:r>
              <a:rPr lang="en-US" altLang="zh-CN" sz="2000" spc="209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345330"/>
            <a:r>
              <a:rPr lang="en-US" altLang="zh-CN" sz="1200" i="1" spc="34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70808" y="2941817"/>
            <a:ext cx="240951" cy="315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79"/>
              </a:lnSpc>
            </a:pPr>
            <a:r>
              <a:rPr lang="en-US" altLang="zh-CN" sz="2000" spc="68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82145" y="2773425"/>
            <a:ext cx="476613" cy="692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39"/>
              </a:lnSpc>
            </a:pPr>
            <a:r>
              <a:rPr lang="en-US" altLang="zh-CN" sz="2000" spc="209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356267">
              <a:lnSpc>
                <a:spcPct val="91250"/>
              </a:lnSpc>
            </a:pPr>
            <a:r>
              <a:rPr lang="en-US" altLang="zh-CN" sz="1200" i="1" spc="30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 indent="193785"/>
            <a:r>
              <a:rPr lang="en-US" altLang="zh-CN" sz="2000" spc="6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728021" y="2941817"/>
            <a:ext cx="240951" cy="315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79"/>
              </a:lnSpc>
            </a:pPr>
            <a:r>
              <a:rPr lang="en-US" altLang="zh-CN" sz="2000" spc="684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019174" y="2773425"/>
            <a:ext cx="477460" cy="692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39"/>
              </a:lnSpc>
            </a:pPr>
            <a:r>
              <a:rPr lang="en-US" altLang="zh-CN" sz="2000" spc="209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357113">
              <a:lnSpc>
                <a:spcPct val="91250"/>
              </a:lnSpc>
            </a:pPr>
            <a:r>
              <a:rPr lang="en-US" altLang="zh-CN" sz="1200" i="1" spc="30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 indent="193785"/>
            <a:r>
              <a:rPr lang="en-US" altLang="zh-CN" sz="2000" spc="6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639787" y="2941817"/>
            <a:ext cx="240951" cy="315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79"/>
              </a:lnSpc>
            </a:pPr>
            <a:r>
              <a:rPr lang="en-US" altLang="zh-CN" sz="2000" spc="68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933595" y="2958438"/>
            <a:ext cx="569566" cy="3048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000" spc="565" dirty="0">
                <a:solidFill>
                  <a:srgbClr val="000000"/>
                </a:solidFill>
                <a:latin typeface="Times New Roman"/>
                <a:ea typeface="Times New Roman"/>
              </a:rPr>
              <a:t>cos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541293" y="2941817"/>
            <a:ext cx="594587" cy="3149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3333"/>
              </a:lnSpc>
            </a:pPr>
            <a:r>
              <a:rPr lang="en-US" altLang="zh-CN" sz="2000" spc="1019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1289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284468" y="3706774"/>
            <a:ext cx="330109" cy="4947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895"/>
              </a:lnSpc>
            </a:pPr>
            <a:r>
              <a:rPr lang="en-US" altLang="zh-CN" sz="2850" spc="104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  <a:r>
              <a:rPr lang="en-US" altLang="zh-CN" sz="1650" spc="89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737871" y="3706774"/>
            <a:ext cx="213539" cy="4403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465"/>
              </a:lnSpc>
            </a:pPr>
            <a:r>
              <a:rPr lang="en-US" altLang="zh-CN" sz="2850" spc="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095444" y="3565654"/>
            <a:ext cx="308493" cy="7221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39"/>
              </a:lnSpc>
            </a:pPr>
            <a:r>
              <a:rPr lang="en-US" altLang="zh-CN" sz="2100" spc="819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27530">
              <a:lnSpc>
                <a:spcPct val="92083"/>
              </a:lnSpc>
            </a:pPr>
            <a:r>
              <a:rPr lang="en-US" altLang="zh-CN" sz="12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 indent="122885"/>
            <a:r>
              <a:rPr lang="en-US" altLang="zh-CN" sz="2100" spc="-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487945" y="3739266"/>
            <a:ext cx="157443" cy="327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9"/>
              </a:lnSpc>
            </a:pPr>
            <a:r>
              <a:rPr lang="en-US" altLang="zh-CN" sz="2100" spc="-55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669450" y="3755104"/>
            <a:ext cx="296731" cy="320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100" spc="-75" dirty="0">
                <a:solidFill>
                  <a:srgbClr val="000000"/>
                </a:solidFill>
                <a:latin typeface="Times New Roman"/>
                <a:ea typeface="Times New Roman"/>
              </a:rPr>
              <a:t>sin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024473" y="3739266"/>
            <a:ext cx="383309" cy="3267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083"/>
              </a:lnSpc>
            </a:pPr>
            <a:r>
              <a:rPr lang="en-US" altLang="zh-CN" sz="2100" spc="234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100" spc="295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33449" y="4658553"/>
            <a:ext cx="753890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717294" y="5024805"/>
            <a:ext cx="725349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halinde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(+)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pozitif,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basınç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halinde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-)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negatiftir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717294" y="5390565"/>
            <a:ext cx="725227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18260" algn="l"/>
                <a:tab pos="3606291" algn="l"/>
                <a:tab pos="4449064" algn="l"/>
                <a:tab pos="5717412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Kayma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ise,	kayma	gerilmeleri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717294" y="5756447"/>
            <a:ext cx="7222408" cy="731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99583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elemanı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saat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ibresi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yönünde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çevirmeye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çalışıyorsa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pozitif,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aksi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negatiftir.</a:t>
            </a:r>
          </a:p>
        </p:txBody>
      </p:sp>
    </p:spTree>
    <p:extLst>
      <p:ext uri="{BB962C8B-B14F-4D97-AF65-F5344CB8AC3E}">
        <p14:creationId xmlns:p14="http://schemas.microsoft.com/office/powerpoint/2010/main" val="29070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6"/>
          <p:cNvSpPr txBox="1"/>
          <p:nvPr/>
        </p:nvSpPr>
        <p:spPr>
          <a:xfrm>
            <a:off x="1609089" y="425395"/>
            <a:ext cx="7330196" cy="24932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788797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94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89" dirty="0">
                <a:solidFill>
                  <a:srgbClr val="BF0000"/>
                </a:solidFill>
                <a:latin typeface="Arial"/>
                <a:ea typeface="Arial"/>
              </a:rPr>
              <a:t>Grafik</a:t>
            </a:r>
            <a:r>
              <a:rPr lang="en-US" altLang="zh-CN" sz="2400" spc="-6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20" dirty="0">
                <a:solidFill>
                  <a:srgbClr val="BF0000"/>
                </a:solidFill>
                <a:latin typeface="Arial"/>
                <a:ea typeface="Arial"/>
              </a:rPr>
              <a:t>çözüm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Analitik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yolla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hesaplanan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grafik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yolla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çözümler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bulunmaktadır.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609089" y="3086531"/>
            <a:ext cx="73587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grafik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gösterimi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MOHR</a:t>
            </a:r>
            <a:r>
              <a:rPr lang="en-US" altLang="zh-CN" sz="2400" spc="8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tarafından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09089" y="3635171"/>
            <a:ext cx="7332940" cy="2728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4"/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verilmiştir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yöntemde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esas;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gerilmelerini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anılan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noktanın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apsis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ordinatı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etmek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değiştikçe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geometrik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yerini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aramaktır.</a:t>
            </a:r>
          </a:p>
        </p:txBody>
      </p:sp>
    </p:spTree>
    <p:extLst>
      <p:ext uri="{BB962C8B-B14F-4D97-AF65-F5344CB8AC3E}">
        <p14:creationId xmlns:p14="http://schemas.microsoft.com/office/powerpoint/2010/main" val="201891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0"/>
          <p:cNvSpPr txBox="1"/>
          <p:nvPr/>
        </p:nvSpPr>
        <p:spPr>
          <a:xfrm>
            <a:off x="1433449" y="271471"/>
            <a:ext cx="7509250" cy="61124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64437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55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-283844" hangingPunct="0">
              <a:tabLst>
                <a:tab pos="4670425" algn="l"/>
                <a:tab pos="6833361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denklemlerinde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α’yı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etmek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denklemin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kareleri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alınıp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toplanırsa,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apsisi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n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ordinatı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α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</a:p>
          <a:p>
            <a:pPr marL="283844" hangingPunct="0">
              <a:lnSpc>
                <a:spcPct val="100416"/>
              </a:lnSpc>
            </a:pP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noktaların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geometrik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yeri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daireyi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verir.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daireye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Mohr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dairesi</a:t>
            </a:r>
            <a:r>
              <a:rPr lang="en-US" altLang="zh-CN" sz="2400" spc="-1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58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Mohr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dairesi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şu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aşamalarda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çizilir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37184"/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Önce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5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noktalarını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çap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</a:p>
          <a:p>
            <a:pPr indent="28384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daire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çizilir.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53339" hangingPunct="0">
              <a:lnSpc>
                <a:spcPct val="99583"/>
              </a:lnSpc>
            </a:pP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noktasının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yerini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bulmak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Mohr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dairesinde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bilinen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düzlemini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çakıştırmak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ibresinin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tersi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yönünde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döndürmek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5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3718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noktasının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apsisi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noktasındaki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</a:p>
          <a:p>
            <a:pPr indent="28384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gerilmeyi,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ordinatı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verir.</a:t>
            </a:r>
          </a:p>
        </p:txBody>
      </p:sp>
    </p:spTree>
    <p:extLst>
      <p:ext uri="{BB962C8B-B14F-4D97-AF65-F5344CB8AC3E}">
        <p14:creationId xmlns:p14="http://schemas.microsoft.com/office/powerpoint/2010/main" val="54041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2"/>
          <p:cNvSpPr txBox="1"/>
          <p:nvPr/>
        </p:nvSpPr>
        <p:spPr>
          <a:xfrm>
            <a:off x="2454275" y="181386"/>
            <a:ext cx="5588454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2.İki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433449" y="711504"/>
            <a:ext cx="753673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2132710" algn="l"/>
                <a:tab pos="4982845" algn="l"/>
                <a:tab pos="6400545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	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içindeki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elemana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birbirine	dik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717294" y="1263969"/>
            <a:ext cx="7253363" cy="4099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2083"/>
              </a:lnSpc>
              <a:tabLst>
                <a:tab pos="2353309" algn="l"/>
                <a:tab pos="3638296" algn="l"/>
              </a:tabLst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ea typeface="Arial"/>
              </a:rPr>
              <a:t>x	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80" dirty="0">
                <a:solidFill>
                  <a:srgbClr val="000000"/>
                </a:solidFill>
                <a:latin typeface="Arial"/>
                <a:ea typeface="Arial"/>
              </a:rPr>
              <a:t>y	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433449" y="1809165"/>
            <a:ext cx="7423949" cy="9906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84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edebilir.Buna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iki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eksenli</a:t>
            </a:r>
            <a:r>
              <a:rPr lang="en-US" altLang="zh-CN" sz="2400" spc="-4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durumu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3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717294" y="2982899"/>
            <a:ext cx="725409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433449" y="3531539"/>
            <a:ext cx="7509226" cy="21796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844"/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incelenebilir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-28384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gerilmeleri,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eksenleri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denklemlerin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ilkesi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uyarınca,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(tek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717294" y="5802934"/>
            <a:ext cx="725318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41120" algn="l"/>
                <a:tab pos="2021077" algn="l"/>
                <a:tab pos="3412490" algn="l"/>
                <a:tab pos="4938267" algn="l"/>
                <a:tab pos="6820788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	iki	gerilme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durumu)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toplanması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717294" y="6351575"/>
            <a:ext cx="207431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hesaplanabilir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121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539</Words>
  <Application>Microsoft Office PowerPoint</Application>
  <PresentationFormat>Ekran Gösterisi (4:3)</PresentationFormat>
  <Paragraphs>218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6</cp:revision>
  <dcterms:created xsi:type="dcterms:W3CDTF">2011-01-21T15:00:27Z</dcterms:created>
  <dcterms:modified xsi:type="dcterms:W3CDTF">2020-01-10T12:28:44Z</dcterms:modified>
</cp:coreProperties>
</file>