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/>
          <p:nvPr/>
        </p:nvSpPr>
        <p:spPr>
          <a:xfrm>
            <a:off x="2673729" y="1190201"/>
            <a:ext cx="5331935" cy="26443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35"/>
              </a:lnSpc>
            </a:pPr>
            <a:endParaRPr lang="en-US" dirty="0" smtClean="0"/>
          </a:p>
          <a:p>
            <a:pPr marL="0" indent="680592">
              <a:lnSpc>
                <a:spcPct val="100000"/>
              </a:lnSpc>
            </a:pP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50" dirty="0" smtClean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 err="1" smtClean="0">
                <a:solidFill>
                  <a:srgbClr val="BF0000"/>
                </a:solidFill>
                <a:latin typeface="Arial"/>
                <a:ea typeface="Arial"/>
              </a:rPr>
              <a:t>Analizi</a:t>
            </a:r>
            <a:endParaRPr lang="en-US" altLang="zh-CN" sz="3600" b="1" dirty="0">
              <a:solidFill>
                <a:srgbClr val="BF0000"/>
              </a:solidFill>
              <a:latin typeface="Arial"/>
              <a:ea typeface="Arial"/>
            </a:endParaRP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46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1"/>
          <p:cNvSpPr txBox="1"/>
          <p:nvPr/>
        </p:nvSpPr>
        <p:spPr>
          <a:xfrm>
            <a:off x="1505711" y="275874"/>
            <a:ext cx="6422717" cy="9811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48563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2.İki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gerilmesiz</a:t>
            </a:r>
            <a:r>
              <a:rPr lang="en-US" altLang="zh-CN" sz="2400" spc="-2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</a:t>
            </a:r>
            <a:r>
              <a:rPr lang="en-US" altLang="zh-CN" sz="2400" spc="-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için;</a:t>
            </a:r>
          </a:p>
        </p:txBody>
      </p:sp>
      <p:sp>
        <p:nvSpPr>
          <p:cNvPr id="52" name="TextBox 52"/>
          <p:cNvSpPr txBox="1"/>
          <p:nvPr/>
        </p:nvSpPr>
        <p:spPr>
          <a:xfrm>
            <a:off x="2740115" y="1765677"/>
            <a:ext cx="1968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3" name="TextBox 53"/>
          <p:cNvSpPr txBox="1"/>
          <p:nvPr/>
        </p:nvSpPr>
        <p:spPr>
          <a:xfrm>
            <a:off x="2941650" y="1971777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54" name="TextBox 54"/>
          <p:cNvSpPr txBox="1"/>
          <p:nvPr/>
        </p:nvSpPr>
        <p:spPr>
          <a:xfrm>
            <a:off x="3144395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55" name="TextBox 55"/>
          <p:cNvSpPr txBox="1"/>
          <p:nvPr/>
        </p:nvSpPr>
        <p:spPr>
          <a:xfrm>
            <a:off x="3390903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3594246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3797566" y="1534328"/>
            <a:ext cx="180260" cy="828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  <a:p>
            <a:pPr>
              <a:lnSpc>
                <a:spcPts val="91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2300" spc="4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58" name="TextBox 58"/>
          <p:cNvSpPr txBox="1"/>
          <p:nvPr/>
        </p:nvSpPr>
        <p:spPr>
          <a:xfrm>
            <a:off x="4024916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4230649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4451968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4703300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907223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5110567" y="1534328"/>
            <a:ext cx="180260" cy="82804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91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2300" spc="4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5332561" y="1534328"/>
            <a:ext cx="311107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5538125" y="1740440"/>
            <a:ext cx="101766" cy="2057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350" spc="1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5741517" y="1765677"/>
            <a:ext cx="180260" cy="3619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300" spc="4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5955043" y="1784500"/>
            <a:ext cx="412032" cy="3505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300" spc="10" dirty="0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6389332" y="1765677"/>
            <a:ext cx="350551" cy="3607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916"/>
              </a:lnSpc>
            </a:pPr>
            <a:r>
              <a:rPr lang="en-US" altLang="zh-CN" sz="2300" spc="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300" spc="25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2756945" y="2654766"/>
            <a:ext cx="513339" cy="5077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35"/>
              </a:lnSpc>
            </a:pPr>
            <a:r>
              <a:rPr lang="en-US" altLang="zh-CN" sz="2950" spc="1614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indent="234669">
              <a:lnSpc>
                <a:spcPts val="1460"/>
              </a:lnSpc>
            </a:pPr>
            <a:r>
              <a:rPr lang="en-US" altLang="zh-CN" sz="1700" spc="1010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343180" y="2476812"/>
            <a:ext cx="550760" cy="63747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42275">
              <a:lnSpc>
                <a:spcPts val="1400"/>
              </a:lnSpc>
            </a:pPr>
            <a:r>
              <a:rPr lang="en-US" altLang="zh-CN" sz="2100" spc="900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3615"/>
              </a:lnSpc>
            </a:pPr>
            <a:r>
              <a:rPr lang="en-US" altLang="zh-CN" sz="2950" spc="25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  <a:r>
              <a:rPr lang="en-US" altLang="zh-CN" sz="2950" spc="114" dirty="0">
                <a:solidFill>
                  <a:srgbClr val="000000"/>
                </a:solidFill>
                <a:latin typeface="Symbol"/>
                <a:cs typeface="Symbol"/>
              </a:rPr>
              <a:t>  </a:t>
            </a:r>
            <a:r>
              <a:rPr lang="en-US" altLang="zh-CN" sz="1250" i="1" spc="85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3967879" y="2476812"/>
            <a:ext cx="470187" cy="747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910"/>
              </a:lnSpc>
            </a:pPr>
            <a:r>
              <a:rPr lang="en-US" altLang="zh-CN" sz="2100" spc="234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  <a:r>
              <a:rPr lang="en-US" altLang="zh-CN" sz="2100" spc="26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  <a:r>
              <a:rPr lang="en-US" altLang="zh-CN" sz="1250" i="1" spc="114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  <a:p>
            <a:pPr>
              <a:lnSpc>
                <a:spcPts val="45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2912"/>
            <a:r>
              <a:rPr lang="en-US" altLang="zh-CN" sz="2100" spc="1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72" name="TextBox 72"/>
          <p:cNvSpPr txBox="1"/>
          <p:nvPr/>
        </p:nvSpPr>
        <p:spPr>
          <a:xfrm>
            <a:off x="4520072" y="2682560"/>
            <a:ext cx="162900" cy="3291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89"/>
              </a:lnSpc>
            </a:pPr>
            <a:r>
              <a:rPr lang="en-US" altLang="zh-CN" sz="2100" spc="-10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4699105" y="2699049"/>
            <a:ext cx="301144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00" spc="-65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5049123" y="2682560"/>
            <a:ext cx="391054" cy="328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499"/>
              </a:lnSpc>
            </a:pPr>
            <a:r>
              <a:rPr lang="en-US" altLang="zh-CN" sz="2100" spc="25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100" spc="32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1505711" y="3537635"/>
            <a:ext cx="611265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54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gerilmeli</a:t>
            </a:r>
            <a:r>
              <a:rPr lang="en-US" altLang="zh-CN" sz="2400" spc="-18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-19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asal</a:t>
            </a:r>
            <a:r>
              <a:rPr lang="en-US" altLang="zh-CN" sz="2400" spc="-1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gerilmeler: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2242525" y="4547462"/>
            <a:ext cx="598791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60245"/>
            <a:r>
              <a:rPr lang="en-US" altLang="zh-CN" sz="1450" spc="-90" dirty="0">
                <a:solidFill>
                  <a:srgbClr val="000000"/>
                </a:solidFill>
                <a:latin typeface="Times New Roman"/>
                <a:ea typeface="Times New Roman"/>
              </a:rPr>
              <a:t>ma</a:t>
            </a:r>
            <a:r>
              <a:rPr lang="en-US" altLang="zh-CN" sz="1450" spc="-80" dirty="0">
                <a:solidFill>
                  <a:srgbClr val="000000"/>
                </a:solidFill>
                <a:latin typeface="Times New Roman"/>
                <a:ea typeface="Times New Roman"/>
              </a:rPr>
              <a:t>x,</a:t>
            </a:r>
          </a:p>
        </p:txBody>
      </p:sp>
      <p:sp>
        <p:nvSpPr>
          <p:cNvPr id="77" name="TextBox 77"/>
          <p:cNvSpPr txBox="1"/>
          <p:nvPr/>
        </p:nvSpPr>
        <p:spPr>
          <a:xfrm>
            <a:off x="2864106" y="4763137"/>
            <a:ext cx="283926" cy="220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50" spc="-4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78" name="TextBox 78"/>
          <p:cNvSpPr txBox="1"/>
          <p:nvPr/>
        </p:nvSpPr>
        <p:spPr>
          <a:xfrm>
            <a:off x="3513535" y="4307029"/>
            <a:ext cx="363468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68571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</p:txBody>
      </p:sp>
      <p:sp>
        <p:nvSpPr>
          <p:cNvPr id="79" name="TextBox 79"/>
          <p:cNvSpPr txBox="1"/>
          <p:nvPr/>
        </p:nvSpPr>
        <p:spPr>
          <a:xfrm>
            <a:off x="3973674" y="4307029"/>
            <a:ext cx="189183" cy="870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  <a:p>
            <a:pPr>
              <a:lnSpc>
                <a:spcPts val="9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7935"/>
            <a:r>
              <a:rPr lang="en-US" altLang="zh-CN" sz="2450" spc="-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0" name="TextBox 80"/>
          <p:cNvSpPr txBox="1"/>
          <p:nvPr/>
        </p:nvSpPr>
        <p:spPr>
          <a:xfrm>
            <a:off x="4166963" y="4307029"/>
            <a:ext cx="371173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76276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81" name="TextBox 81"/>
          <p:cNvSpPr txBox="1"/>
          <p:nvPr/>
        </p:nvSpPr>
        <p:spPr>
          <a:xfrm>
            <a:off x="4664262" y="4547462"/>
            <a:ext cx="186741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15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  <p:sp>
        <p:nvSpPr>
          <p:cNvPr id="82" name="TextBox 82"/>
          <p:cNvSpPr txBox="1"/>
          <p:nvPr/>
        </p:nvSpPr>
        <p:spPr>
          <a:xfrm>
            <a:off x="5104476" y="4307029"/>
            <a:ext cx="496380" cy="9366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444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  <a:r>
              <a:rPr lang="en-US" altLang="zh-CN" sz="2450" spc="70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2850"/>
              </a:lnSpc>
            </a:pPr>
            <a:r>
              <a:rPr lang="en-US" altLang="zh-CN" sz="2450" spc="-120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450" spc="-125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450" spc="-8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1450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>
              <a:lnSpc>
                <a:spcPts val="2400"/>
              </a:lnSpc>
            </a:pPr>
            <a:r>
              <a:rPr lang="en-US" altLang="zh-CN" sz="2450" spc="5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83" name="TextBox 83"/>
          <p:cNvSpPr txBox="1"/>
          <p:nvPr/>
        </p:nvSpPr>
        <p:spPr>
          <a:xfrm>
            <a:off x="5698198" y="4307029"/>
            <a:ext cx="186741" cy="87043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9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5461"/>
            <a:r>
              <a:rPr lang="en-US" altLang="zh-CN" sz="2450" spc="-2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4" name="TextBox 84"/>
          <p:cNvSpPr txBox="1"/>
          <p:nvPr/>
        </p:nvSpPr>
        <p:spPr>
          <a:xfrm>
            <a:off x="5886538" y="4307029"/>
            <a:ext cx="371174" cy="4902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120"/>
              </a:lnSpc>
            </a:pPr>
            <a:r>
              <a:rPr lang="en-US" altLang="zh-CN" sz="2450" spc="103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76277"/>
            <a:r>
              <a:rPr lang="en-US" altLang="zh-CN" sz="145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85" name="TextBox 85"/>
          <p:cNvSpPr txBox="1"/>
          <p:nvPr/>
        </p:nvSpPr>
        <p:spPr>
          <a:xfrm>
            <a:off x="6346549" y="4329163"/>
            <a:ext cx="134405" cy="91452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50" spc="-25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>
              <a:lnSpc>
                <a:spcPts val="2400"/>
              </a:lnSpc>
            </a:pPr>
            <a:r>
              <a:rPr lang="en-US" altLang="zh-CN" sz="2450" spc="-480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  <a:r>
              <a:rPr lang="en-US" altLang="zh-CN" sz="2450" spc="-485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>
              <a:lnSpc>
                <a:spcPts val="2400"/>
              </a:lnSpc>
            </a:pPr>
            <a:r>
              <a:rPr lang="en-US" altLang="zh-CN" sz="2450" spc="-25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86" name="TextBox 86"/>
          <p:cNvSpPr txBox="1"/>
          <p:nvPr/>
        </p:nvSpPr>
        <p:spPr>
          <a:xfrm>
            <a:off x="6490599" y="4262567"/>
            <a:ext cx="219564" cy="2209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50" spc="-10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7" name="TextBox 87"/>
          <p:cNvSpPr txBox="1"/>
          <p:nvPr/>
        </p:nvSpPr>
        <p:spPr>
          <a:xfrm>
            <a:off x="6688763" y="4547463"/>
            <a:ext cx="517830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004"/>
              </a:lnSpc>
            </a:pPr>
            <a:r>
              <a:rPr lang="en-US" altLang="zh-CN" sz="2450" spc="350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  <a:r>
              <a:rPr lang="en-US" altLang="zh-CN" sz="2450" spc="279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450" spc="18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88" name="TextBox 88"/>
          <p:cNvSpPr txBox="1"/>
          <p:nvPr/>
        </p:nvSpPr>
        <p:spPr>
          <a:xfrm>
            <a:off x="2255507" y="5753761"/>
            <a:ext cx="613993" cy="5480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395"/>
              </a:lnSpc>
            </a:pPr>
            <a:r>
              <a:rPr lang="en-US" altLang="zh-CN" sz="2750" spc="1200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</a:p>
          <a:p>
            <a:pPr indent="232832"/>
            <a:r>
              <a:rPr lang="en-US" altLang="zh-CN" sz="1600" spc="-69" dirty="0">
                <a:solidFill>
                  <a:srgbClr val="000000"/>
                </a:solidFill>
                <a:latin typeface="Times New Roman"/>
                <a:ea typeface="Times New Roman"/>
              </a:rPr>
              <a:t>m</a:t>
            </a:r>
            <a:r>
              <a:rPr lang="en-US" altLang="zh-CN" sz="1600" spc="-64" dirty="0">
                <a:solidFill>
                  <a:srgbClr val="000000"/>
                </a:solidFill>
                <a:latin typeface="Times New Roman"/>
                <a:ea typeface="Times New Roman"/>
              </a:rPr>
              <a:t>ax,</a:t>
            </a:r>
          </a:p>
        </p:txBody>
      </p:sp>
      <p:sp>
        <p:nvSpPr>
          <p:cNvPr id="89" name="TextBox 89"/>
          <p:cNvSpPr txBox="1"/>
          <p:nvPr/>
        </p:nvSpPr>
        <p:spPr>
          <a:xfrm>
            <a:off x="2896545" y="5997731"/>
            <a:ext cx="321160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600" spc="-25" dirty="0">
                <a:solidFill>
                  <a:srgbClr val="000000"/>
                </a:solidFill>
                <a:latin typeface="Times New Roman"/>
                <a:ea typeface="Times New Roman"/>
              </a:rPr>
              <a:t>min</a:t>
            </a:r>
          </a:p>
        </p:txBody>
      </p:sp>
      <p:sp>
        <p:nvSpPr>
          <p:cNvPr id="90" name="TextBox 90"/>
          <p:cNvSpPr txBox="1"/>
          <p:nvPr/>
        </p:nvSpPr>
        <p:spPr>
          <a:xfrm>
            <a:off x="3360806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91" name="TextBox 91"/>
          <p:cNvSpPr txBox="1"/>
          <p:nvPr/>
        </p:nvSpPr>
        <p:spPr>
          <a:xfrm>
            <a:off x="3645375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15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  <p:sp>
        <p:nvSpPr>
          <p:cNvPr id="92" name="TextBox 92"/>
          <p:cNvSpPr txBox="1"/>
          <p:nvPr/>
        </p:nvSpPr>
        <p:spPr>
          <a:xfrm>
            <a:off x="3863861" y="5775844"/>
            <a:ext cx="234424" cy="419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750" i="1" spc="55" dirty="0">
                <a:solidFill>
                  <a:srgbClr val="000000"/>
                </a:solidFill>
                <a:latin typeface="Times New Roman"/>
                <a:ea typeface="Times New Roman"/>
              </a:rPr>
              <a:t>R</a:t>
            </a:r>
          </a:p>
        </p:txBody>
      </p:sp>
      <p:sp>
        <p:nvSpPr>
          <p:cNvPr id="93" name="TextBox 93"/>
          <p:cNvSpPr txBox="1"/>
          <p:nvPr/>
        </p:nvSpPr>
        <p:spPr>
          <a:xfrm>
            <a:off x="4175026" y="5753761"/>
            <a:ext cx="211875" cy="4287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375"/>
              </a:lnSpc>
            </a:pPr>
            <a:r>
              <a:rPr lang="en-US" altLang="zh-CN" sz="2750" spc="4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94" name="TextBox 94"/>
          <p:cNvSpPr txBox="1"/>
          <p:nvPr/>
        </p:nvSpPr>
        <p:spPr>
          <a:xfrm>
            <a:off x="4837010" y="5478046"/>
            <a:ext cx="407337" cy="7862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altLang="zh-CN" sz="2050" spc="329" dirty="0">
                <a:solidFill>
                  <a:srgbClr val="000000"/>
                </a:solidFill>
                <a:latin typeface="Symbol"/>
                <a:ea typeface="Symbol"/>
              </a:rPr>
              <a:t></a:t>
            </a:r>
            <a:r>
              <a:rPr lang="en-US" altLang="zh-CN" sz="2050" spc="52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>
              <a:lnSpc>
                <a:spcPts val="2395"/>
              </a:lnSpc>
            </a:pPr>
            <a:r>
              <a:rPr lang="en-US" altLang="zh-CN" sz="2050" spc="-119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050" spc="-114" dirty="0">
                <a:solidFill>
                  <a:srgbClr val="000000"/>
                </a:solidFill>
                <a:latin typeface="Symbol"/>
                <a:ea typeface="Symbol"/>
              </a:rPr>
              <a:t></a:t>
            </a:r>
            <a:r>
              <a:rPr lang="en-US" altLang="zh-CN" sz="2050" spc="-80" dirty="0">
                <a:solidFill>
                  <a:srgbClr val="000000"/>
                </a:solidFill>
                <a:latin typeface="Symbol"/>
                <a:cs typeface="Symbol"/>
              </a:rPr>
              <a:t>   </a:t>
            </a:r>
            <a:r>
              <a:rPr lang="en-US" altLang="zh-CN" sz="1200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>
              <a:lnSpc>
                <a:spcPts val="2014"/>
              </a:lnSpc>
            </a:pPr>
            <a:r>
              <a:rPr lang="en-US" altLang="zh-CN" sz="2050" spc="-30" dirty="0">
                <a:solidFill>
                  <a:srgbClr val="000000"/>
                </a:solidFill>
                <a:latin typeface="Symbol"/>
                <a:ea typeface="Symbol"/>
              </a:rPr>
              <a:t></a:t>
            </a:r>
          </a:p>
        </p:txBody>
      </p:sp>
      <p:sp>
        <p:nvSpPr>
          <p:cNvPr id="95" name="TextBox 95"/>
          <p:cNvSpPr txBox="1"/>
          <p:nvPr/>
        </p:nvSpPr>
        <p:spPr>
          <a:xfrm>
            <a:off x="5325844" y="5478046"/>
            <a:ext cx="152791" cy="7290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4"/>
              </a:lnSpc>
            </a:pPr>
            <a:r>
              <a:rPr lang="en-US" altLang="zh-CN" sz="2050" spc="-65" dirty="0">
                <a:solidFill>
                  <a:srgbClr val="000000"/>
                </a:solidFill>
                <a:latin typeface="Symbol"/>
                <a:ea typeface="Symbol"/>
              </a:rPr>
              <a:t></a:t>
            </a:r>
          </a:p>
          <a:p>
            <a:pPr>
              <a:lnSpc>
                <a:spcPts val="77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12383"/>
            <a:r>
              <a:rPr lang="en-US" altLang="zh-CN" sz="2050" spc="-6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96" name="TextBox 96"/>
          <p:cNvSpPr txBox="1"/>
          <p:nvPr/>
        </p:nvSpPr>
        <p:spPr>
          <a:xfrm>
            <a:off x="5481967" y="5478046"/>
            <a:ext cx="305373" cy="4083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75"/>
              </a:lnSpc>
            </a:pPr>
            <a:r>
              <a:rPr lang="en-US" altLang="zh-CN" sz="2050" spc="784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26510"/>
            <a:r>
              <a:rPr lang="en-US" altLang="zh-CN" sz="1200" i="1" spc="-25" dirty="0">
                <a:solidFill>
                  <a:srgbClr val="000000"/>
                </a:solidFill>
                <a:latin typeface="Times New Roman"/>
                <a:ea typeface="Times New Roman"/>
              </a:rPr>
              <a:t>y</a:t>
            </a:r>
          </a:p>
        </p:txBody>
      </p:sp>
      <p:sp>
        <p:nvSpPr>
          <p:cNvPr id="97" name="TextBox 97"/>
          <p:cNvSpPr txBox="1"/>
          <p:nvPr/>
        </p:nvSpPr>
        <p:spPr>
          <a:xfrm>
            <a:off x="5859564" y="5496543"/>
            <a:ext cx="110663" cy="7677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014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</a:t>
            </a:r>
          </a:p>
          <a:p>
            <a:pPr>
              <a:lnSpc>
                <a:spcPts val="2014"/>
              </a:lnSpc>
            </a:pPr>
            <a:r>
              <a:rPr lang="en-US" altLang="zh-CN" sz="2050" spc="-419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  <a:r>
              <a:rPr lang="en-US" altLang="zh-CN" sz="2050" spc="-425" dirty="0">
                <a:solidFill>
                  <a:srgbClr val="000000"/>
                </a:solidFill>
                <a:latin typeface="Symbol"/>
                <a:ea typeface="Symbol"/>
              </a:rPr>
              <a:t></a:t>
            </a:r>
          </a:p>
          <a:p>
            <a:pPr>
              <a:lnSpc>
                <a:spcPts val="2014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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5978687" y="5441742"/>
            <a:ext cx="201507" cy="1828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200" spc="-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6143692" y="5680811"/>
            <a:ext cx="427547" cy="318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04"/>
              </a:lnSpc>
            </a:pPr>
            <a:r>
              <a:rPr lang="en-US" altLang="zh-CN" sz="2050" spc="270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  <a:r>
              <a:rPr lang="en-US" altLang="zh-CN" sz="2050" spc="215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200" spc="14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3279866" y="4547462"/>
            <a:ext cx="301041" cy="3817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254"/>
              </a:lnSpc>
            </a:pPr>
            <a:r>
              <a:rPr lang="en-US" altLang="zh-CN" sz="2450" spc="-1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4476047" y="5680811"/>
            <a:ext cx="267091" cy="31869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007"/>
              </a:lnSpc>
            </a:pPr>
            <a:r>
              <a:rPr lang="en-US" altLang="zh-CN" sz="2050" spc="-60" dirty="0">
                <a:solidFill>
                  <a:srgbClr val="000000"/>
                </a:solidFill>
                <a:latin typeface="Symbol"/>
                <a:ea typeface="Symbol"/>
              </a:rPr>
              <a:t></a:t>
            </a:r>
          </a:p>
        </p:txBody>
      </p:sp>
    </p:spTree>
    <p:extLst>
      <p:ext uri="{BB962C8B-B14F-4D97-AF65-F5344CB8AC3E}">
        <p14:creationId xmlns:p14="http://schemas.microsoft.com/office/powerpoint/2010/main" val="2656724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281559"/>
            <a:ext cx="7506897" cy="31756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180844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2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994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etkisindeki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çubuklarda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gerilme;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564"/>
              </a:lnSpc>
            </a:pPr>
            <a:endParaRPr lang="en-US" dirty="0" smtClean="0"/>
          </a:p>
          <a:p>
            <a:pPr marL="0" indent="338328">
              <a:lnSpc>
                <a:spcPct val="100000"/>
              </a:lnSpc>
            </a:pP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hesaplanır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59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9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kesitlerde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oluşan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gerilmelerde</a:t>
            </a:r>
            <a:r>
              <a:rPr lang="en-US" altLang="zh-CN" sz="2400" spc="-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ise;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dış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kuvvetler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645030" y="3457244"/>
            <a:ext cx="725349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altındaki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cismin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herhangi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361566" y="3823004"/>
            <a:ext cx="7507032" cy="2271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00000"/>
              </a:lnSpc>
            </a:pP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şekilde</a:t>
            </a:r>
            <a:r>
              <a:rPr lang="en-US" altLang="zh-CN" sz="2400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yönlenmiş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ea typeface="Arial"/>
              </a:rPr>
              <a:t>parçacığında,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elemanın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tarafındaki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madde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diğer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taraftaki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parçaya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1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iletmekte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genel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vektörü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konumda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olmaktadır.</a:t>
            </a:r>
          </a:p>
          <a:p>
            <a:pPr>
              <a:lnSpc>
                <a:spcPts val="600"/>
              </a:lnSpc>
            </a:pPr>
            <a:endParaRPr lang="en-US" dirty="0" smtClean="0"/>
          </a:p>
          <a:p>
            <a:pPr marL="283463" indent="-283463" hangingPunct="0">
              <a:lnSpc>
                <a:spcPct val="10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bileşeni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vardır.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Bunlar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sırasıyla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(σ)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teğetsel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gerilmedir</a:t>
            </a:r>
            <a:r>
              <a:rPr lang="en-US" altLang="zh-CN" sz="2400" spc="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(ζ).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2"/>
          <p:cNvSpPr txBox="1"/>
          <p:nvPr/>
        </p:nvSpPr>
        <p:spPr>
          <a:xfrm>
            <a:off x="1361566" y="101980"/>
            <a:ext cx="7494125" cy="116035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2077466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695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-45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bütün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yüzeylerdeki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600" spc="-1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vektörü</a:t>
            </a:r>
            <a:r>
              <a:rPr lang="en-US" altLang="zh-CN" sz="2600" spc="-1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N,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1645030" y="1460453"/>
            <a:ext cx="7326137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biri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aralarında</a:t>
            </a:r>
            <a:r>
              <a:rPr lang="en-US" altLang="zh-CN" sz="26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6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açı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1361566" y="1955321"/>
            <a:ext cx="7586292" cy="17607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3463" hangingPunct="0">
              <a:lnSpc>
                <a:spcPct val="150000"/>
              </a:lnSpc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oluşturan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gerilmeye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dik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düzlem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içinde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teğetsel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gerilmeyle</a:t>
            </a:r>
            <a:r>
              <a:rPr lang="en-US" altLang="zh-CN" sz="26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belirtilir.</a:t>
            </a:r>
          </a:p>
          <a:p>
            <a:pPr>
              <a:lnSpc>
                <a:spcPts val="1380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20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2050" spc="58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Mukavemette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spc="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noktadan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geçen</a:t>
            </a:r>
            <a:r>
              <a:rPr lang="en-US" altLang="zh-CN" sz="2600" spc="20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bütün</a:t>
            </a:r>
            <a:r>
              <a:rPr lang="en-US" altLang="zh-CN" sz="2600" spc="20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yüzey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645030" y="3914601"/>
            <a:ext cx="7326807" cy="396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2946527" algn="l"/>
                <a:tab pos="4915788" algn="l"/>
                <a:tab pos="6703694" algn="l"/>
              </a:tabLst>
            </a:pP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parçacıklarındaki	gerilmeleri	</a:t>
            </a:r>
            <a:r>
              <a:rPr lang="en-US" altLang="zh-CN" sz="2600" spc="-5" dirty="0">
                <a:solidFill>
                  <a:srgbClr val="000000"/>
                </a:solidFill>
                <a:latin typeface="Arial"/>
                <a:ea typeface="Arial"/>
              </a:rPr>
              <a:t>belirtmek	</a:t>
            </a:r>
            <a:r>
              <a:rPr lang="en-US" altLang="zh-CN" sz="2600" spc="-1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645030" y="4409710"/>
            <a:ext cx="7303661" cy="17888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50416"/>
              </a:lnSpc>
            </a:pPr>
            <a:r>
              <a:rPr lang="en-US" altLang="zh-CN" sz="2600" spc="60" dirty="0">
                <a:solidFill>
                  <a:srgbClr val="000000"/>
                </a:solidFill>
                <a:latin typeface="Arial"/>
                <a:ea typeface="Arial"/>
              </a:rPr>
              <a:t>verilmesi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gerekli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değerlerin</a:t>
            </a:r>
            <a:r>
              <a:rPr lang="en-US" altLang="zh-CN" sz="26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ea typeface="Arial"/>
              </a:rPr>
              <a:t>hepsi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4" dirty="0">
                <a:solidFill>
                  <a:srgbClr val="000000"/>
                </a:solidFill>
                <a:latin typeface="Arial"/>
                <a:ea typeface="Arial"/>
              </a:rPr>
              <a:t>birden</a:t>
            </a:r>
            <a:r>
              <a:rPr lang="en-US" altLang="zh-CN" sz="26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69" dirty="0">
                <a:solidFill>
                  <a:srgbClr val="000000"/>
                </a:solidFill>
                <a:latin typeface="Arial"/>
                <a:ea typeface="Arial"/>
              </a:rPr>
              <a:t>tek</a:t>
            </a:r>
            <a:r>
              <a:rPr lang="en-US" altLang="zh-CN" sz="26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büyüklük</a:t>
            </a:r>
            <a:r>
              <a:rPr lang="en-US" altLang="zh-CN" sz="26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5" dirty="0">
                <a:solidFill>
                  <a:srgbClr val="000000"/>
                </a:solidFill>
                <a:latin typeface="Arial"/>
                <a:ea typeface="Arial"/>
              </a:rPr>
              <a:t>düşünülür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94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114" dirty="0">
                <a:solidFill>
                  <a:srgbClr val="000000"/>
                </a:solidFill>
                <a:latin typeface="Arial"/>
                <a:ea typeface="Arial"/>
              </a:rPr>
              <a:t>o</a:t>
            </a:r>
            <a:r>
              <a:rPr lang="en-US" altLang="zh-CN" sz="2600" spc="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spc="80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b="1" dirty="0">
                <a:solidFill>
                  <a:srgbClr val="BF0000"/>
                </a:solidFill>
                <a:latin typeface="Arial"/>
                <a:ea typeface="Arial"/>
              </a:rPr>
              <a:t>hali</a:t>
            </a:r>
            <a:r>
              <a:rPr lang="en-US" altLang="zh-CN" sz="2600" b="1" spc="-11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6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8"/>
          <p:cNvSpPr txBox="1"/>
          <p:nvPr/>
        </p:nvSpPr>
        <p:spPr>
          <a:xfrm>
            <a:off x="1609089" y="277240"/>
            <a:ext cx="5462872" cy="4434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1933320">
              <a:lnSpc>
                <a:spcPct val="100000"/>
              </a:lnSpc>
            </a:pP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600" b="1" spc="-129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600" b="1" dirty="0">
                <a:solidFill>
                  <a:srgbClr val="552112"/>
                </a:solidFill>
                <a:latin typeface="Arial"/>
                <a:ea typeface="Arial"/>
              </a:rPr>
              <a:t>Analizi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114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900" spc="-129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75" dirty="0">
                <a:solidFill>
                  <a:srgbClr val="000000"/>
                </a:solidFill>
                <a:latin typeface="Arial"/>
                <a:ea typeface="Arial"/>
              </a:rPr>
              <a:t>durumları;</a:t>
            </a:r>
          </a:p>
          <a:p>
            <a:pPr>
              <a:lnSpc>
                <a:spcPts val="1989"/>
              </a:lnSpc>
            </a:pPr>
            <a:endParaRPr lang="en-US" dirty="0" smtClean="0"/>
          </a:p>
          <a:p>
            <a:pPr marL="0" indent="1094486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19"/>
              </a:lnSpc>
            </a:pPr>
            <a:endParaRPr lang="en-US" dirty="0" smtClean="0"/>
          </a:p>
          <a:p>
            <a:pPr marL="1094486" hangingPunct="0">
              <a:lnSpc>
                <a:spcPct val="170416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t/>
            </a:r>
            <a:br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Üç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10"/>
              </a:lnSpc>
            </a:pPr>
            <a:endParaRPr lang="en-US" dirty="0" smtClean="0"/>
          </a:p>
          <a:p>
            <a:pPr marL="0" indent="169164">
              <a:lnSpc>
                <a:spcPct val="100000"/>
              </a:lnSpc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3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farklı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sistemde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ele</a:t>
            </a:r>
            <a:r>
              <a:rPr lang="en-US" altLang="zh-CN" sz="2400" spc="-18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/>
          <p:nvPr/>
        </p:nvSpPr>
        <p:spPr>
          <a:xfrm>
            <a:off x="1361566" y="159330"/>
            <a:ext cx="7579832" cy="211770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79931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30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3" indent="-283463" hangingPunct="0"/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22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ya</a:t>
            </a:r>
            <a:r>
              <a:rPr lang="en-US" altLang="zh-CN" sz="2400" spc="-8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</a:t>
            </a:r>
            <a:r>
              <a:rPr lang="en-US" altLang="zh-CN" sz="2400" spc="-9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basınca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maruz</a:t>
            </a:r>
            <a:r>
              <a:rPr lang="en-US" altLang="zh-CN" sz="2400" spc="179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prizmatik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veya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kirişlerde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normali</a:t>
            </a:r>
            <a:r>
              <a:rPr lang="en-US" altLang="zh-CN" sz="2400" spc="18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ekseni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yapan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düzlemler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söz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konusudur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1361566" y="2353122"/>
            <a:ext cx="7611336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06322" algn="l"/>
                <a:tab pos="3400679" algn="l"/>
                <a:tab pos="5084953" algn="l"/>
                <a:tab pos="6261480" algn="l"/>
              </a:tabLst>
            </a:pPr>
            <a:r>
              <a:rPr lang="en-US" altLang="zh-CN" sz="1900" spc="-35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35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215" dirty="0">
                <a:solidFill>
                  <a:srgbClr val="000000"/>
                </a:solidFill>
                <a:latin typeface="Arial"/>
                <a:ea typeface="Arial"/>
              </a:rPr>
              <a:t>Eğik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düzlemlerde	meydana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gelen	gerilmeyi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645030" y="2719247"/>
            <a:ext cx="6776739" cy="15489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aşağıdaki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şekli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önüne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alalım;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4502150"/>
            <a:r>
              <a:rPr lang="en-US" altLang="zh-CN" sz="1000" b="1" spc="-15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</a:p>
          <a:p>
            <a:pPr>
              <a:lnSpc>
                <a:spcPts val="196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263772"/>
            <a:r>
              <a:rPr lang="en-US" altLang="zh-CN" sz="1000" b="1" spc="-15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727325" y="4268190"/>
            <a:ext cx="3912582" cy="3111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204166"/>
              </a:lnSpc>
              <a:tabLst>
                <a:tab pos="295401" algn="l"/>
                <a:tab pos="3505580" algn="l"/>
              </a:tabLst>
            </a:pPr>
            <a:r>
              <a:rPr lang="en-US" altLang="zh-CN" sz="1000" b="1" spc="-5" dirty="0">
                <a:solidFill>
                  <a:srgbClr val="000000"/>
                </a:solidFill>
                <a:latin typeface="Arial"/>
                <a:ea typeface="Arial"/>
              </a:rPr>
              <a:t>x	P	</a:t>
            </a:r>
            <a:r>
              <a:rPr lang="en-US" altLang="zh-CN" sz="1000" b="1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1000" b="1" spc="1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1000" b="1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4975605" y="4875656"/>
            <a:ext cx="1301131" cy="31381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47083"/>
              </a:lnSpc>
              <a:tabLst>
                <a:tab pos="600075" algn="l"/>
                <a:tab pos="1038352" algn="l"/>
              </a:tabLst>
            </a:pPr>
            <a:r>
              <a:rPr lang="en-US" altLang="zh-CN" sz="1000" b="1" spc="-5" dirty="0">
                <a:solidFill>
                  <a:srgbClr val="000000"/>
                </a:solidFill>
                <a:latin typeface="Arial"/>
                <a:ea typeface="Arial"/>
              </a:rPr>
              <a:t>B	C	</a:t>
            </a:r>
            <a:r>
              <a:rPr lang="en-US" altLang="zh-CN" sz="1400" spc="-34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950" spc="-40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</a:p>
        </p:txBody>
      </p:sp>
    </p:spTree>
    <p:extLst>
      <p:ext uri="{BB962C8B-B14F-4D97-AF65-F5344CB8AC3E}">
        <p14:creationId xmlns:p14="http://schemas.microsoft.com/office/powerpoint/2010/main" val="142211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4"/>
          <p:cNvSpPr txBox="1"/>
          <p:nvPr/>
        </p:nvSpPr>
        <p:spPr>
          <a:xfrm>
            <a:off x="1433449" y="192114"/>
            <a:ext cx="7507726" cy="164252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08049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4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50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lnSpc>
                <a:spcPct val="99166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41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Eğik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bileşkesini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</a:t>
            </a:r>
            <a:r>
              <a:rPr lang="en-US" altLang="zh-CN" sz="1600" spc="9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gerilmesinin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bileşkesini</a:t>
            </a:r>
            <a:r>
              <a:rPr lang="en-US" altLang="zh-CN" sz="2400" spc="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1600" spc="1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ea typeface="Arial"/>
              </a:rPr>
              <a:t>gösterelim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Buna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göre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yapan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düzlemde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1717294" y="1838756"/>
            <a:ext cx="725257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veren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1717294" y="2204770"/>
            <a:ext cx="139740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formüller</a:t>
            </a:r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131669" y="2941817"/>
            <a:ext cx="479254" cy="4038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45330"/>
            <a:r>
              <a:rPr lang="en-US" altLang="zh-CN" sz="1200" i="1" spc="340" dirty="0">
                <a:solidFill>
                  <a:srgbClr val="000000"/>
                </a:solidFill>
                <a:latin typeface="Times New Roman"/>
                <a:ea typeface="Times New Roman"/>
              </a:rPr>
              <a:t>n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3770808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4082145" y="2773425"/>
            <a:ext cx="476613" cy="69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56267">
              <a:lnSpc>
                <a:spcPct val="91250"/>
              </a:lnSpc>
            </a:pPr>
            <a:r>
              <a:rPr lang="en-US" altLang="zh-CN" sz="1200" i="1" spc="30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93785"/>
            <a:r>
              <a:rPr lang="en-US" altLang="zh-CN" sz="2000" spc="6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728021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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5019174" y="2773425"/>
            <a:ext cx="477460" cy="6926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739"/>
              </a:lnSpc>
            </a:pPr>
            <a:r>
              <a:rPr lang="en-US" altLang="zh-CN" sz="2000" spc="2095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357113">
              <a:lnSpc>
                <a:spcPct val="91250"/>
              </a:lnSpc>
            </a:pPr>
            <a:r>
              <a:rPr lang="en-US" altLang="zh-CN" sz="1200" i="1" spc="30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93785"/>
            <a:r>
              <a:rPr lang="en-US" altLang="zh-CN" sz="2000" spc="6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5639787" y="2941817"/>
            <a:ext cx="240951" cy="3152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479"/>
              </a:lnSpc>
            </a:pPr>
            <a:r>
              <a:rPr lang="en-US" altLang="zh-CN" sz="2000" spc="684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5933595" y="2958438"/>
            <a:ext cx="569566" cy="3048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000" spc="565" dirty="0">
                <a:solidFill>
                  <a:srgbClr val="000000"/>
                </a:solidFill>
                <a:latin typeface="Times New Roman"/>
                <a:ea typeface="Times New Roman"/>
              </a:rPr>
              <a:t>cos</a:t>
            </a:r>
          </a:p>
        </p:txBody>
      </p:sp>
      <p:sp>
        <p:nvSpPr>
          <p:cNvPr id="24" name="TextBox 24"/>
          <p:cNvSpPr txBox="1"/>
          <p:nvPr/>
        </p:nvSpPr>
        <p:spPr>
          <a:xfrm>
            <a:off x="6541293" y="2941817"/>
            <a:ext cx="594587" cy="31495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3333"/>
              </a:lnSpc>
            </a:pPr>
            <a:r>
              <a:rPr lang="en-US" altLang="zh-CN" sz="2000" spc="1019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000" spc="128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3284468" y="3706774"/>
            <a:ext cx="330109" cy="49471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895"/>
              </a:lnSpc>
            </a:pPr>
            <a:r>
              <a:rPr lang="en-US" altLang="zh-CN" sz="2850" spc="104" dirty="0">
                <a:solidFill>
                  <a:srgbClr val="000000"/>
                </a:solidFill>
                <a:latin typeface="Symbol"/>
                <a:ea typeface="Symbol"/>
              </a:rPr>
              <a:t></a:t>
            </a:r>
            <a:r>
              <a:rPr lang="en-US" altLang="zh-CN" sz="1650" spc="89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3737871" y="3706774"/>
            <a:ext cx="213539" cy="4403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3465"/>
              </a:lnSpc>
            </a:pPr>
            <a:r>
              <a:rPr lang="en-US" altLang="zh-CN" sz="2850" spc="5" dirty="0">
                <a:solidFill>
                  <a:srgbClr val="000000"/>
                </a:solidFill>
                <a:latin typeface="Symbol"/>
                <a:ea typeface="Symbol"/>
              </a:rPr>
              <a:t>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4095444" y="3565654"/>
            <a:ext cx="308493" cy="7221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39"/>
              </a:lnSpc>
            </a:pPr>
            <a:r>
              <a:rPr lang="en-US" altLang="zh-CN" sz="2100" spc="819" dirty="0">
                <a:solidFill>
                  <a:srgbClr val="000000"/>
                </a:solidFill>
                <a:latin typeface="Symbol"/>
                <a:ea typeface="Symbol"/>
              </a:rPr>
              <a:t></a:t>
            </a:r>
          </a:p>
          <a:p>
            <a:pPr indent="227530">
              <a:lnSpc>
                <a:spcPct val="92083"/>
              </a:lnSpc>
            </a:pPr>
            <a:r>
              <a:rPr lang="en-US" altLang="zh-CN" sz="1200" i="1" spc="-10" dirty="0">
                <a:solidFill>
                  <a:srgbClr val="000000"/>
                </a:solidFill>
                <a:latin typeface="Times New Roman"/>
                <a:ea typeface="Times New Roman"/>
              </a:rPr>
              <a:t>x</a:t>
            </a:r>
          </a:p>
          <a:p>
            <a:pPr indent="122885"/>
            <a:r>
              <a:rPr lang="en-US" altLang="zh-CN" sz="2100" spc="-25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4487945" y="3739266"/>
            <a:ext cx="157443" cy="32798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579"/>
              </a:lnSpc>
            </a:pPr>
            <a:r>
              <a:rPr lang="en-US" altLang="zh-CN" sz="2100" spc="-55" dirty="0">
                <a:solidFill>
                  <a:srgbClr val="000000"/>
                </a:solidFill>
                <a:latin typeface="Symbol"/>
                <a:ea typeface="Symbol"/>
              </a:rPr>
              <a:t>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4669450" y="3755104"/>
            <a:ext cx="296731" cy="3200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100" spc="-75" dirty="0">
                <a:solidFill>
                  <a:srgbClr val="000000"/>
                </a:solidFill>
                <a:latin typeface="Times New Roman"/>
                <a:ea typeface="Times New Roman"/>
              </a:rPr>
              <a:t>sin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5024473" y="3739266"/>
            <a:ext cx="383309" cy="3267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02083"/>
              </a:lnSpc>
            </a:pPr>
            <a:r>
              <a:rPr lang="en-US" altLang="zh-CN" sz="2100" spc="234" dirty="0">
                <a:solidFill>
                  <a:srgbClr val="000000"/>
                </a:solidFill>
                <a:latin typeface="Times New Roman"/>
                <a:ea typeface="Times New Roman"/>
              </a:rPr>
              <a:t>2</a:t>
            </a:r>
            <a:r>
              <a:rPr lang="en-US" altLang="zh-CN" sz="2100" spc="295" dirty="0">
                <a:solidFill>
                  <a:srgbClr val="000000"/>
                </a:solidFill>
                <a:latin typeface="Symbol"/>
                <a:ea typeface="Symbol"/>
              </a:rPr>
              <a:t>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1433449" y="4658553"/>
            <a:ext cx="753890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işaretleri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gerilmede</a:t>
            </a:r>
            <a:r>
              <a:rPr lang="en-US" altLang="zh-CN" sz="2400" spc="-13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çekme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1717294" y="5024805"/>
            <a:ext cx="7253499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halinde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(+)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pozitif,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basınç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halinde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-)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negatiftir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1717294" y="5390565"/>
            <a:ext cx="725227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18260" algn="l"/>
                <a:tab pos="3606291" algn="l"/>
                <a:tab pos="4449064" algn="l"/>
                <a:tab pos="5717412" algn="l"/>
              </a:tabLst>
            </a:pP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Kayma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gerilmelerinde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ise,	kayma	gerilmeleri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1717294" y="5756447"/>
            <a:ext cx="7222408" cy="7312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hangingPunct="0">
              <a:lnSpc>
                <a:spcPct val="99583"/>
              </a:lnSpc>
            </a:pP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elemanı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saat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ibresi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yönünde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çevirmeye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çalışıyorsa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pozitif,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aksi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negatiftir.</a:t>
            </a:r>
          </a:p>
        </p:txBody>
      </p:sp>
    </p:spTree>
    <p:extLst>
      <p:ext uri="{BB962C8B-B14F-4D97-AF65-F5344CB8AC3E}">
        <p14:creationId xmlns:p14="http://schemas.microsoft.com/office/powerpoint/2010/main" val="290702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6"/>
          <p:cNvSpPr txBox="1"/>
          <p:nvPr/>
        </p:nvSpPr>
        <p:spPr>
          <a:xfrm>
            <a:off x="1609089" y="425395"/>
            <a:ext cx="7330196" cy="249324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788797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94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16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5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89" dirty="0">
                <a:solidFill>
                  <a:srgbClr val="BF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-6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spc="-120" dirty="0">
                <a:solidFill>
                  <a:srgbClr val="BF0000"/>
                </a:solidFill>
                <a:latin typeface="Arial"/>
                <a:ea typeface="Arial"/>
              </a:rPr>
              <a:t>çözüm</a:t>
            </a:r>
            <a:r>
              <a:rPr lang="en-US" altLang="zh-CN" sz="2400" spc="-60" dirty="0">
                <a:solidFill>
                  <a:srgbClr val="BF0000"/>
                </a:solidFill>
                <a:latin typeface="Arial"/>
                <a:ea typeface="Arial"/>
              </a:rPr>
              <a:t>;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114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Analitik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yolla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hesaplanan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-4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yolla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hesaplamak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çözümler</a:t>
            </a:r>
            <a:r>
              <a:rPr lang="en-US" altLang="zh-CN" sz="2400" spc="-11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bulunmaktadır.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1609089" y="3086531"/>
            <a:ext cx="735870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2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En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basit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grafik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gösterimi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MOHR</a:t>
            </a:r>
            <a:r>
              <a:rPr lang="en-US" altLang="zh-CN" sz="2400" spc="80" dirty="0">
                <a:solidFill>
                  <a:srgbClr val="BF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tarafından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1609089" y="3635171"/>
            <a:ext cx="7332940" cy="2728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464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verilmiştir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464" indent="-28346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2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yöntemde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esas;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kesitteki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gerilmelerini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anılan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apsis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olarak</a:t>
            </a:r>
            <a:r>
              <a:rPr lang="en-US" altLang="zh-CN" sz="2400" spc="14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değiştikçe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noktanın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geometrik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yerini</a:t>
            </a:r>
            <a:r>
              <a:rPr lang="en-US" altLang="zh-CN" sz="2400" spc="-12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aramaktır.</a:t>
            </a:r>
          </a:p>
        </p:txBody>
      </p:sp>
    </p:spTree>
    <p:extLst>
      <p:ext uri="{BB962C8B-B14F-4D97-AF65-F5344CB8AC3E}">
        <p14:creationId xmlns:p14="http://schemas.microsoft.com/office/powerpoint/2010/main" val="2018915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0"/>
          <p:cNvSpPr txBox="1"/>
          <p:nvPr/>
        </p:nvSpPr>
        <p:spPr>
          <a:xfrm>
            <a:off x="1433449" y="271471"/>
            <a:ext cx="7509250" cy="611241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64437"/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1.Bir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4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  <a:p>
            <a:pPr>
              <a:lnSpc>
                <a:spcPts val="1555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tabLst>
                <a:tab pos="4670425" algn="l"/>
                <a:tab pos="6833361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7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denklemlerinde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α’yı</a:t>
            </a:r>
            <a:r>
              <a:rPr lang="en-US" altLang="zh-CN" sz="2400" spc="-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yok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etmek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için,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her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denklemin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kareleri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alınıp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tarafa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toplanırsa,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apsisi</a:t>
            </a:r>
            <a:r>
              <a:rPr lang="en-US" altLang="zh-CN" sz="2400" spc="17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n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τ</a:t>
            </a:r>
            <a:r>
              <a:rPr lang="en-US" altLang="zh-CN" sz="1600" dirty="0">
                <a:solidFill>
                  <a:srgbClr val="000000"/>
                </a:solidFill>
                <a:latin typeface="Arial"/>
                <a:ea typeface="Arial"/>
              </a:rPr>
              <a:t>α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</a:p>
          <a:p>
            <a:pPr marL="283844" hangingPunct="0">
              <a:lnSpc>
                <a:spcPct val="100416"/>
              </a:lnSpc>
            </a:pP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noktaların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geometrik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yeri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olan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daireyi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Bu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daireye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Mohr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dairesi</a:t>
            </a:r>
            <a:r>
              <a:rPr lang="en-US" altLang="zh-CN" sz="2400" spc="-125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58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spc="-75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69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spc="-55" dirty="0">
                <a:solidFill>
                  <a:srgbClr val="000000"/>
                </a:solidFill>
                <a:latin typeface="Arial"/>
                <a:ea typeface="Arial"/>
              </a:rPr>
              <a:t>Mohr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dairesi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ea typeface="Arial"/>
              </a:rPr>
              <a:t>şu</a:t>
            </a:r>
            <a:r>
              <a:rPr lang="en-US" altLang="zh-CN" sz="24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50" dirty="0">
                <a:solidFill>
                  <a:srgbClr val="000000"/>
                </a:solidFill>
                <a:latin typeface="Arial"/>
                <a:ea typeface="Arial"/>
              </a:rPr>
              <a:t>aşamalarda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çizilir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: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7184"/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Önce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5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1600" spc="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75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b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(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;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0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)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noktalarını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çap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9" dirty="0">
                <a:solidFill>
                  <a:srgbClr val="000000"/>
                </a:solidFill>
                <a:latin typeface="Arial"/>
                <a:ea typeface="Arial"/>
              </a:rPr>
              <a:t>kabul</a:t>
            </a:r>
          </a:p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daire</a:t>
            </a:r>
            <a:r>
              <a:rPr lang="en-US" altLang="zh-CN" sz="2400" spc="-1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çizilir.</a:t>
            </a:r>
          </a:p>
          <a:p>
            <a:pPr>
              <a:lnSpc>
                <a:spcPts val="6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53339" hangingPunct="0">
              <a:lnSpc>
                <a:spcPct val="99583"/>
              </a:lnSpc>
            </a:pP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25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noktasının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yerini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bulmak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100" dirty="0">
                <a:solidFill>
                  <a:srgbClr val="000000"/>
                </a:solidFill>
                <a:latin typeface="Arial"/>
                <a:ea typeface="Arial"/>
              </a:rPr>
              <a:t>Mohr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0" dirty="0">
                <a:solidFill>
                  <a:srgbClr val="000000"/>
                </a:solidFill>
                <a:latin typeface="Arial"/>
                <a:ea typeface="Arial"/>
              </a:rPr>
              <a:t>dairesinde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bilinen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düzlemini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düzlemine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çakıştırmak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saat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ibresinin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tersi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yönünde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2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α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ea typeface="Arial"/>
              </a:rPr>
              <a:t>açısı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5" dirty="0">
                <a:solidFill>
                  <a:srgbClr val="000000"/>
                </a:solidFill>
                <a:latin typeface="Arial"/>
                <a:ea typeface="Arial"/>
              </a:rPr>
              <a:t>kadar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89" dirty="0">
                <a:solidFill>
                  <a:srgbClr val="000000"/>
                </a:solidFill>
                <a:latin typeface="Arial"/>
                <a:ea typeface="Arial"/>
              </a:rPr>
              <a:t>döndürmek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-20" dirty="0">
                <a:solidFill>
                  <a:srgbClr val="000000"/>
                </a:solidFill>
                <a:latin typeface="Arial"/>
                <a:ea typeface="Arial"/>
              </a:rPr>
              <a:t>gerekir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65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indent="33718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-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Bulunan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noktasının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apsisi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c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noktasındaki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</a:p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gerilmeyi,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ordinatı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ise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gerilmesini</a:t>
            </a:r>
            <a:r>
              <a:rPr lang="en-US" altLang="zh-CN" sz="2400" spc="-9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verir.</a:t>
            </a:r>
          </a:p>
        </p:txBody>
      </p:sp>
    </p:spTree>
    <p:extLst>
      <p:ext uri="{BB962C8B-B14F-4D97-AF65-F5344CB8AC3E}">
        <p14:creationId xmlns:p14="http://schemas.microsoft.com/office/powerpoint/2010/main" val="540418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2"/>
          <p:cNvSpPr txBox="1"/>
          <p:nvPr/>
        </p:nvSpPr>
        <p:spPr>
          <a:xfrm>
            <a:off x="2454275" y="181386"/>
            <a:ext cx="5588454" cy="4876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2.İki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eksenli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gerilme</a:t>
            </a:r>
            <a:r>
              <a:rPr lang="en-US" altLang="zh-CN" sz="3200" b="1" spc="-50" dirty="0">
                <a:solidFill>
                  <a:srgbClr val="552112"/>
                </a:solidFill>
                <a:latin typeface="Arial"/>
                <a:cs typeface="Arial"/>
              </a:rPr>
              <a:t> </a:t>
            </a:r>
            <a:r>
              <a:rPr lang="en-US" altLang="zh-CN" sz="3200" b="1" dirty="0">
                <a:solidFill>
                  <a:srgbClr val="552112"/>
                </a:solidFill>
                <a:latin typeface="Arial"/>
                <a:ea typeface="Arial"/>
              </a:rPr>
              <a:t>durumu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1433449" y="711504"/>
            <a:ext cx="7536734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2132710" algn="l"/>
                <a:tab pos="4982845" algn="l"/>
                <a:tab pos="6400545" algn="l"/>
              </a:tabLst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spc="-465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çubuk	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ea typeface="Arial"/>
              </a:rPr>
              <a:t>içindeki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ea typeface="Arial"/>
              </a:rPr>
              <a:t>elemana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birbirine	dik</a:t>
            </a:r>
            <a:r>
              <a:rPr lang="en-US" altLang="zh-CN" sz="2400" spc="189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1717294" y="1263969"/>
            <a:ext cx="7253363" cy="4099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2083"/>
              </a:lnSpc>
              <a:tabLst>
                <a:tab pos="2353309" algn="l"/>
                <a:tab pos="3638296" algn="l"/>
              </a:tabLst>
            </a:pP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doğrultuda</a:t>
            </a:r>
            <a:r>
              <a:rPr lang="en-US" altLang="zh-CN" sz="2400" spc="25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94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34" dirty="0">
                <a:solidFill>
                  <a:srgbClr val="000000"/>
                </a:solidFill>
                <a:latin typeface="Arial"/>
                <a:ea typeface="Arial"/>
              </a:rPr>
              <a:t>x	</a:t>
            </a:r>
            <a:r>
              <a:rPr lang="en-US" altLang="zh-CN" sz="2400" spc="12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6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150" dirty="0">
                <a:solidFill>
                  <a:srgbClr val="000000"/>
                </a:solidFill>
                <a:latin typeface="Arial"/>
                <a:ea typeface="Arial"/>
              </a:rPr>
              <a:t>σ</a:t>
            </a:r>
            <a:r>
              <a:rPr lang="en-US" altLang="zh-CN" sz="1600" spc="80" dirty="0">
                <a:solidFill>
                  <a:srgbClr val="000000"/>
                </a:solidFill>
                <a:latin typeface="Arial"/>
                <a:ea typeface="Arial"/>
              </a:rPr>
              <a:t>y	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gerilmeleri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etki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1433449" y="1809165"/>
            <a:ext cx="7423949" cy="9906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844"/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edebilir.Buna</a:t>
            </a:r>
            <a:r>
              <a:rPr lang="en-US" altLang="zh-CN" sz="2400" spc="-4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iki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eksenli</a:t>
            </a:r>
            <a:r>
              <a:rPr lang="en-US" altLang="zh-CN" sz="2400" spc="-44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gerilme</a:t>
            </a:r>
            <a:r>
              <a:rPr lang="en-US" altLang="zh-CN" sz="2400" spc="-4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BF0000"/>
                </a:solidFill>
                <a:latin typeface="Arial"/>
                <a:ea typeface="Arial"/>
              </a:rPr>
              <a:t>durumu</a:t>
            </a:r>
            <a:r>
              <a:rPr lang="en-US" altLang="zh-CN" sz="2400" spc="-50" dirty="0">
                <a:solidFill>
                  <a:srgbClr val="BF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denir.</a:t>
            </a:r>
          </a:p>
          <a:p>
            <a:pPr>
              <a:lnSpc>
                <a:spcPts val="1000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>
              <a:lnSpc>
                <a:spcPts val="1039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gerilmesiz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</a:t>
            </a:r>
            <a:r>
              <a:rPr lang="en-US" altLang="zh-CN" sz="2400" spc="6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1717294" y="2982899"/>
            <a:ext cx="7254098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gerilmeli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hal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olmak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üzere</a:t>
            </a:r>
            <a:r>
              <a:rPr lang="en-US" altLang="zh-CN" sz="2400" spc="40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iki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cs typeface="Arial"/>
              </a:rPr>
              <a:t> 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durumda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1433449" y="3531539"/>
            <a:ext cx="7509226" cy="21796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283844"/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incelenebilir</a:t>
            </a:r>
            <a:r>
              <a:rPr lang="en-US" altLang="zh-CN" sz="2400" spc="-30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  <a:p>
            <a:pPr>
              <a:lnSpc>
                <a:spcPts val="1314"/>
              </a:lnSpc>
            </a:pPr>
            <a:endParaRPr lang="en-US" dirty="0" smtClean="0">
              <a:solidFill>
                <a:prstClr val="black"/>
              </a:solidFill>
            </a:endParaRPr>
          </a:p>
          <a:p>
            <a:pPr marL="283844" indent="-283844" hangingPunct="0">
              <a:lnSpc>
                <a:spcPct val="150000"/>
              </a:lnSpc>
            </a:pPr>
            <a:r>
              <a:rPr lang="en-US" altLang="zh-CN" sz="1900" dirty="0">
                <a:solidFill>
                  <a:srgbClr val="3790A6"/>
                </a:solidFill>
                <a:latin typeface="Wingdings"/>
                <a:ea typeface="Wingdings"/>
              </a:rPr>
              <a:t></a:t>
            </a:r>
            <a:r>
              <a:rPr lang="en-US" altLang="zh-CN" sz="1900" dirty="0">
                <a:solidFill>
                  <a:srgbClr val="3790A6"/>
                </a:solidFill>
                <a:latin typeface="Wingdings"/>
                <a:cs typeface="Wingdings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İki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durumunda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normal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-16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kayma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gerilmeleri,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x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ve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y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eksenleri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için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ayrı</a:t>
            </a:r>
            <a:r>
              <a:rPr lang="en-US" altLang="zh-CN" sz="2400" spc="13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elde</a:t>
            </a:r>
            <a:r>
              <a:rPr lang="en-US" altLang="zh-CN" sz="2400" spc="139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edilen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denklemlerin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5" dirty="0">
                <a:solidFill>
                  <a:srgbClr val="000000"/>
                </a:solidFill>
                <a:latin typeface="Arial"/>
                <a:ea typeface="Arial"/>
              </a:rPr>
              <a:t>süperpozisyon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ilkesi</a:t>
            </a:r>
            <a:r>
              <a:rPr lang="en-US" altLang="zh-CN" sz="2400" spc="34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50" dirty="0">
                <a:solidFill>
                  <a:srgbClr val="000000"/>
                </a:solidFill>
                <a:latin typeface="Arial"/>
                <a:ea typeface="Arial"/>
              </a:rPr>
              <a:t>uyarınca,</a:t>
            </a:r>
            <a:r>
              <a:rPr lang="en-US" altLang="zh-CN" sz="2400" spc="30" dirty="0">
                <a:solidFill>
                  <a:srgbClr val="000000"/>
                </a:solidFill>
                <a:latin typeface="Arial"/>
                <a:cs typeface="Arial"/>
              </a:rPr>
              <a:t>  </a:t>
            </a:r>
            <a:r>
              <a:rPr lang="en-US" altLang="zh-CN" sz="2400" spc="44" dirty="0">
                <a:solidFill>
                  <a:srgbClr val="000000"/>
                </a:solidFill>
                <a:latin typeface="Arial"/>
                <a:ea typeface="Arial"/>
              </a:rPr>
              <a:t>(tek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1717294" y="5802934"/>
            <a:ext cx="7253183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tabLst>
                <a:tab pos="1341120" algn="l"/>
                <a:tab pos="2021077" algn="l"/>
                <a:tab pos="3412490" algn="l"/>
                <a:tab pos="4938267" algn="l"/>
                <a:tab pos="6820788" algn="l"/>
              </a:tabLst>
            </a:pP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eksenli	iki	gerilme	</a:t>
            </a:r>
            <a:r>
              <a:rPr lang="en-US" altLang="zh-CN" sz="2400" spc="-5" dirty="0">
                <a:solidFill>
                  <a:srgbClr val="000000"/>
                </a:solidFill>
                <a:latin typeface="Arial"/>
                <a:ea typeface="Arial"/>
              </a:rPr>
              <a:t>durumu)	</a:t>
            </a:r>
            <a:r>
              <a:rPr lang="en-US" altLang="zh-CN" sz="2400" dirty="0">
                <a:solidFill>
                  <a:srgbClr val="000000"/>
                </a:solidFill>
                <a:latin typeface="Arial"/>
                <a:ea typeface="Arial"/>
              </a:rPr>
              <a:t>toplanması	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ile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1717294" y="6351575"/>
            <a:ext cx="2074311" cy="3657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spc="-10" dirty="0">
                <a:solidFill>
                  <a:srgbClr val="000000"/>
                </a:solidFill>
                <a:latin typeface="Arial"/>
                <a:ea typeface="Arial"/>
              </a:rPr>
              <a:t>hesaplanabilir</a:t>
            </a:r>
            <a:r>
              <a:rPr lang="en-US" altLang="zh-CN" sz="2400" spc="-15" dirty="0">
                <a:solidFill>
                  <a:srgbClr val="000000"/>
                </a:solidFill>
                <a:latin typeface="Arial"/>
                <a:ea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1121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539</Words>
  <Application>Microsoft Office PowerPoint</Application>
  <PresentationFormat>Ekran Gösterisi (4:3)</PresentationFormat>
  <Paragraphs>218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Eylem</dc:creator>
  <cp:lastModifiedBy>fenbil</cp:lastModifiedBy>
  <cp:revision>6</cp:revision>
  <dcterms:created xsi:type="dcterms:W3CDTF">2011-01-21T15:00:27Z</dcterms:created>
  <dcterms:modified xsi:type="dcterms:W3CDTF">2020-01-10T12:28:44Z</dcterms:modified>
</cp:coreProperties>
</file>