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4" r:id="rId6"/>
    <p:sldId id="263" r:id="rId7"/>
    <p:sldId id="262" r:id="rId8"/>
    <p:sldId id="25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F890E68-68F5-4C8E-A3BF-3401F8EBD763}"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3454676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890E68-68F5-4C8E-A3BF-3401F8EBD763}"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716788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890E68-68F5-4C8E-A3BF-3401F8EBD763}"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3207358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890E68-68F5-4C8E-A3BF-3401F8EBD763}"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4056548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F890E68-68F5-4C8E-A3BF-3401F8EBD763}"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395591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F890E68-68F5-4C8E-A3BF-3401F8EBD763}"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1722337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F890E68-68F5-4C8E-A3BF-3401F8EBD763}"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3803007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F890E68-68F5-4C8E-A3BF-3401F8EBD763}"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3076248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F890E68-68F5-4C8E-A3BF-3401F8EBD763}"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1220466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F890E68-68F5-4C8E-A3BF-3401F8EBD763}"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1302676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F890E68-68F5-4C8E-A3BF-3401F8EBD763}"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EF7DC94-468F-4B64-9264-821100F388BA}" type="slidenum">
              <a:rPr lang="tr-TR" smtClean="0"/>
              <a:t>‹#›</a:t>
            </a:fld>
            <a:endParaRPr lang="tr-TR"/>
          </a:p>
        </p:txBody>
      </p:sp>
    </p:spTree>
    <p:extLst>
      <p:ext uri="{BB962C8B-B14F-4D97-AF65-F5344CB8AC3E}">
        <p14:creationId xmlns:p14="http://schemas.microsoft.com/office/powerpoint/2010/main" val="1067140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90E68-68F5-4C8E-A3BF-3401F8EBD763}"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F7DC94-468F-4B64-9264-821100F388BA}" type="slidenum">
              <a:rPr lang="tr-TR" smtClean="0"/>
              <a:t>‹#›</a:t>
            </a:fld>
            <a:endParaRPr lang="tr-TR"/>
          </a:p>
        </p:txBody>
      </p:sp>
    </p:spTree>
    <p:extLst>
      <p:ext uri="{BB962C8B-B14F-4D97-AF65-F5344CB8AC3E}">
        <p14:creationId xmlns:p14="http://schemas.microsoft.com/office/powerpoint/2010/main" val="452850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Osmanlılarda Devlet Sistemi ve Hukukî Yapı</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40746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Bir Türk-İslam devleti olan Osmanlı Devleti,</a:t>
            </a:r>
            <a:r>
              <a:rPr lang="tr-TR" i="1" dirty="0"/>
              <a:t> teokratik </a:t>
            </a:r>
            <a:r>
              <a:rPr lang="tr-TR" dirty="0"/>
              <a:t>ve</a:t>
            </a:r>
            <a:r>
              <a:rPr lang="tr-TR" i="1" dirty="0"/>
              <a:t> </a:t>
            </a:r>
            <a:r>
              <a:rPr lang="tr-TR" i="1" dirty="0" err="1"/>
              <a:t>monark</a:t>
            </a:r>
            <a:r>
              <a:rPr lang="tr-TR" i="1" dirty="0"/>
              <a:t> </a:t>
            </a:r>
            <a:r>
              <a:rPr lang="tr-TR" dirty="0"/>
              <a:t>bir devlet sistemine sahipti. Ancak Osmanlı Devleti’nin teokratik niteliği, Arap devletlerindeki teokratik yapıdan oldukça farklı olup, kendine özgü nitelikler taşımaktaydı. Bunun en belirgin nedeni, tipik bir İslam devleti olmakla birlikte Osmanlı Devleti’nin, Orta Asya ve İran kültür ve medeniyetlerinin etkisi altında gelişmiş olan Anadolu Selçukluları ve İlhanlılar gibi daha çok Arap dünyası dışındaki devletlerin mirasçısı olarak devlet sistemini geliştirmesiydi. Ayrıca topraklarının büyük bir bölümünün Hıristiyan memleketleri üzerinde gelişmiş bulunması ve fethettiği Hıristiyan memleketlerdeki bazı eski uygulamaları yürürlükten kaldırmayıp fetihten sonra da sürdürmesi Osmanlı Devleti’nin Arap devletlerindeki yönetim biçiminden oldukça farklı nitelikler göstermesine neden olmuştur. Hatta kuruluş dönemi padişahları, İslâm’ın cihat ideolojisini benimsemiş olmalarına rağmen, dünya işlerinde dinî düşüncelerin geniş ölçüde etkisi altında kalacak kadar tutucu davranmak mecburiyetini hissetmemişlerdir. Devletin teokratik olmasından dolayı, yürürlükte olan şeriatın yanı sıra, toplumsal ihtiyaçlardan doğan ve yaşayış biçimlerinden kaynaklanan </a:t>
            </a:r>
            <a:r>
              <a:rPr lang="tr-TR" i="1" dirty="0"/>
              <a:t>Örfî hukuk </a:t>
            </a:r>
            <a:r>
              <a:rPr lang="tr-TR" dirty="0"/>
              <a:t>kuralları da, devletin yönetiminde önemli ölçüde etkili olmuştur.</a:t>
            </a:r>
          </a:p>
          <a:p>
            <a:r>
              <a:rPr lang="tr-TR" dirty="0"/>
              <a:t>Kaynağını örf, adet ve geleneklerden alan ve şeriata karşıt hiçbir şey içermeyen hukuk ve kanunlardır. Çeşitli dönemlerde çıkarılan kanunnameler, padişah ferman ve beratları, </a:t>
            </a:r>
            <a:r>
              <a:rPr lang="tr-TR" dirty="0" err="1"/>
              <a:t>adaletnameler</a:t>
            </a:r>
            <a:r>
              <a:rPr lang="tr-TR" dirty="0"/>
              <a:t> </a:t>
            </a:r>
            <a:r>
              <a:rPr lang="tr-TR" i="1" dirty="0"/>
              <a:t>Örfî hukuk</a:t>
            </a:r>
            <a:r>
              <a:rPr lang="tr-TR" dirty="0"/>
              <a:t> içinde yer alır.</a:t>
            </a:r>
          </a:p>
          <a:p>
            <a:endParaRPr lang="tr-TR" dirty="0"/>
          </a:p>
        </p:txBody>
      </p:sp>
    </p:spTree>
    <p:extLst>
      <p:ext uri="{BB962C8B-B14F-4D97-AF65-F5344CB8AC3E}">
        <p14:creationId xmlns:p14="http://schemas.microsoft.com/office/powerpoint/2010/main" val="2846308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Geleneksel Osmanlı devlet sistemi, uzun zaman bu özelliklerini koruyabilmiştir. 17. yüzyıldan itibaren devletin bütün kurumlarında görülen olumsuzlukların düzeltilmesine de, önce askerî örgütlerden başlanmıştır. Batılı düşünce akımları da doğal olarak, İmparatorluğa bu yoldan girmeye başlamıştır. Lale Devri’nde (1718-1730) Avrupa ile başlayan yakınlaşma devam etseydi, hiç şüphesiz Osmanlılar, Batılıların olumlu etkilerini çok çabuk kabul edeceklerdi. Fakat Patrona Halil İsyanı (1730) ile Batılılaşma yolunda ilk engelle karşılaşıldı. Bununla beraber </a:t>
            </a:r>
            <a:r>
              <a:rPr lang="tr-TR" dirty="0" err="1"/>
              <a:t>Patrona’nın</a:t>
            </a:r>
            <a:r>
              <a:rPr lang="tr-TR" dirty="0"/>
              <a:t> bir yıl süren zorbalığından sonra başlayan ve III. Selim’e (1789-1807) kadar devam eden dönemde, Batı tesirleri başka kanaldan ve başka şekilde Osmanlı İmparatorluğu’na girmeye devam etmiştir.</a:t>
            </a:r>
          </a:p>
          <a:p>
            <a:endParaRPr lang="tr-TR" dirty="0"/>
          </a:p>
        </p:txBody>
      </p:sp>
    </p:spTree>
    <p:extLst>
      <p:ext uri="{BB962C8B-B14F-4D97-AF65-F5344CB8AC3E}">
        <p14:creationId xmlns:p14="http://schemas.microsoft.com/office/powerpoint/2010/main" val="2242335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Osmanlı Devleti, </a:t>
            </a:r>
            <a:r>
              <a:rPr lang="tr-TR" dirty="0" err="1"/>
              <a:t>şer’î</a:t>
            </a:r>
            <a:r>
              <a:rPr lang="tr-TR" dirty="0"/>
              <a:t> hukuk (şeriat) ve örfî hukuk (kanun) olmak üzere ikili bir hukuk sistemine sahipti. </a:t>
            </a:r>
            <a:r>
              <a:rPr lang="tr-TR" dirty="0" err="1"/>
              <a:t>Şer’î</a:t>
            </a:r>
            <a:r>
              <a:rPr lang="tr-TR" dirty="0"/>
              <a:t> hukuk, devletin dininin İslam olması nedeniyle uygulama alanı bulan, İslam hukuku olan şeriattı. Esas ve belirleyici olan bu hukuktu. Ancak Osmanlılar eski Türk örf, âdet ve geleneklerine dayanan ve ayrıca fethedilen memleketlerdeki fetihten önceki uygulamaları da içine alan örfî hukuku da toplumsal ihtiyaçlardan kaynaklanan birçok alanda şeriatın yanı sıra kullanmışlardır. Örfî hukuku oluşturan yasa ve kuralların şeriatla, yani </a:t>
            </a:r>
            <a:r>
              <a:rPr lang="tr-TR" dirty="0" err="1"/>
              <a:t>şer’î</a:t>
            </a:r>
            <a:r>
              <a:rPr lang="tr-TR" dirty="0"/>
              <a:t> hukuk kuralları ile ters düşmemesi gerekirdi. Genellikle padişah fermanları şeklinde ortaya çıkan ve </a:t>
            </a:r>
            <a:r>
              <a:rPr lang="tr-TR" i="1" dirty="0" err="1"/>
              <a:t>kanûn</a:t>
            </a:r>
            <a:r>
              <a:rPr lang="tr-TR" i="1" dirty="0"/>
              <a:t>-ı </a:t>
            </a:r>
            <a:r>
              <a:rPr lang="tr-TR" i="1" dirty="0" err="1"/>
              <a:t>kadîm</a:t>
            </a:r>
            <a:r>
              <a:rPr lang="tr-TR" dirty="0"/>
              <a:t> olarak isimlendirilen örfî hukuk yasa ve kurallarını Osmanlılar, devlet yönetiminde ve toplumsal ihtiyaçlardan kaynaklanan birçok alanda geniş ölçüde kullanmışlardır. Bu anlamda Osmanlı sultanları tamamen kendi yetkileriyle ihtiyaç halinde kural koymuşlar ve yasa çıkarmışlardır. Şeriattan bağımsız olan ve </a:t>
            </a:r>
            <a:r>
              <a:rPr lang="tr-TR" i="1" dirty="0"/>
              <a:t>kanun</a:t>
            </a:r>
            <a:r>
              <a:rPr lang="tr-TR" dirty="0"/>
              <a:t> diye bilinen bu yasalar, dinî değil, akılcı ilkelere dayanır ve öncelikle kamu ve yönetim hukuku alanlarında çıkarılırdı. İşte devletin kurulduğu ilk dönemlerden itibaren ihtiyaç halinde çıkarılan Örfî hukuk yasa ve kurallarının geniş bir uygulama alanı bulması nedeniyle de Osmanlı Devleti öteki </a:t>
            </a:r>
            <a:r>
              <a:rPr lang="tr-TR" dirty="0" err="1"/>
              <a:t>İslamî</a:t>
            </a:r>
            <a:r>
              <a:rPr lang="tr-TR" dirty="0"/>
              <a:t> yönetimlerden farklı nitelikler göstermekteydi.</a:t>
            </a:r>
          </a:p>
          <a:p>
            <a:endParaRPr lang="tr-TR" dirty="0"/>
          </a:p>
        </p:txBody>
      </p:sp>
    </p:spTree>
    <p:extLst>
      <p:ext uri="{BB962C8B-B14F-4D97-AF65-F5344CB8AC3E}">
        <p14:creationId xmlns:p14="http://schemas.microsoft.com/office/powerpoint/2010/main" val="1624212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Kanuni Sultan Süleyman’a atfedilen, fakat gerçekte 15. yüzyılın sonlarına doğru çıkarılan kanunnamenin mukaddimesinde, örfî hukuk kapsamında yer alan yasa ve kuralların dünya işlerinde başarılı olmak ve halkın işlerini düzene koymak için gerekli olduğu belirtilmiştir. Katiplerin </a:t>
            </a:r>
            <a:r>
              <a:rPr lang="tr-TR" i="1" dirty="0"/>
              <a:t>ferman </a:t>
            </a:r>
            <a:r>
              <a:rPr lang="tr-TR" dirty="0"/>
              <a:t>veya </a:t>
            </a:r>
            <a:r>
              <a:rPr lang="tr-TR" i="1" dirty="0" err="1"/>
              <a:t>menşûr</a:t>
            </a:r>
            <a:r>
              <a:rPr lang="tr-TR" dirty="0"/>
              <a:t> biçiminde hazırladıkları bu yasaların çoğunu, merkezî hükümet, genellikle yönetim sorun ve ihtiyaçlarına çözüm bulabilmek amacıyla çıkarırdı. Vezir-i azam veya nişancının incelemesinden sonra padişaha sunulan bu belgeler, padişahın sözlü ya da yazılı olarak onaylamasıyla yasa haline gelirdi. Bütün yasaların çıkarılışında, kimler tarafından önerildiğine bakılmaksızın, aynı işlem uygulanırdı. Ancak padişahın doğrudan doğruya yasa yaptığı nadir durumlar da vardı. Kanunname derlemek ya da bir yasa konusunu açıklamak her zaman devletin en üst bürokratı olan nişancının görev ve yetki alanındaydı.</a:t>
            </a:r>
          </a:p>
          <a:p>
            <a:endParaRPr lang="tr-TR" dirty="0"/>
          </a:p>
        </p:txBody>
      </p:sp>
    </p:spTree>
    <p:extLst>
      <p:ext uri="{BB962C8B-B14F-4D97-AF65-F5344CB8AC3E}">
        <p14:creationId xmlns:p14="http://schemas.microsoft.com/office/powerpoint/2010/main" val="433896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a:t>Şer’î</a:t>
            </a:r>
            <a:r>
              <a:rPr lang="tr-TR" b="1" dirty="0"/>
              <a:t> </a:t>
            </a:r>
            <a:r>
              <a:rPr lang="tr-TR" dirty="0"/>
              <a:t>ve örfî hukukun birlikte uygulama alanı bulduğu bir hukuk sistemine sahip olan Osmanlı Devleti, </a:t>
            </a:r>
            <a:r>
              <a:rPr lang="tr-TR" dirty="0" err="1"/>
              <a:t>monark</a:t>
            </a:r>
            <a:r>
              <a:rPr lang="tr-TR" dirty="0"/>
              <a:t> ve merkeziyetçi bir yönetim tarzına sahipti. Bütün güç padişahta toplanmıştı. Yasama, yürütme ve yargı yetkilerini elinde bulunduran padişah, devlet yönetiminde tek otorite olup, ortak olunamaz bir iktidara sahipti. Klasik dönemde padişahın otoritesi ve merkeziyetçi yönetim anlayışı, kul ve tımar sistemleri aracılığıyla merkezden taşradaki sınır bölgelerine kadar imparatorluğun her tarafına etkin bir şekilde götürülebilmekteydi. Eski Türk devletlerinin merkezî yönetimleri, Osmanlılara gelinceye kadar çok zayıftı. Merkeziyetçi yönetim anlayışını geliştiren Osmanlılar, eski Türk geleneği olan ve başlangıçta uyguladıkları ülkenin hanedan ailesine ait olduğu düşüncesini sonraları değiştirmişler ve ülkenin sahibi olarak padişah ve erkek çocuklarını kabul etmişlerdir. </a:t>
            </a:r>
          </a:p>
          <a:p>
            <a:endParaRPr lang="tr-TR" dirty="0"/>
          </a:p>
        </p:txBody>
      </p:sp>
    </p:spTree>
    <p:extLst>
      <p:ext uri="{BB962C8B-B14F-4D97-AF65-F5344CB8AC3E}">
        <p14:creationId xmlns:p14="http://schemas.microsoft.com/office/powerpoint/2010/main" val="1731620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en-GB" dirty="0" err="1"/>
              <a:t>Osmanlılar</a:t>
            </a:r>
            <a:r>
              <a:rPr lang="en-GB" dirty="0"/>
              <a:t>, </a:t>
            </a:r>
            <a:r>
              <a:rPr lang="en-GB" dirty="0" err="1"/>
              <a:t>Klasik</a:t>
            </a:r>
            <a:r>
              <a:rPr lang="en-GB" dirty="0"/>
              <a:t> </a:t>
            </a:r>
            <a:r>
              <a:rPr lang="en-GB" dirty="0" err="1"/>
              <a:t>Dönemde</a:t>
            </a:r>
            <a:r>
              <a:rPr lang="en-GB" dirty="0"/>
              <a:t> </a:t>
            </a:r>
            <a:r>
              <a:rPr lang="en-GB" dirty="0" err="1"/>
              <a:t>devlet</a:t>
            </a:r>
            <a:r>
              <a:rPr lang="en-GB" dirty="0"/>
              <a:t> </a:t>
            </a:r>
            <a:r>
              <a:rPr lang="en-GB" dirty="0" err="1"/>
              <a:t>yönetiminde</a:t>
            </a:r>
            <a:r>
              <a:rPr lang="en-GB" dirty="0"/>
              <a:t> </a:t>
            </a:r>
            <a:r>
              <a:rPr lang="en-GB" dirty="0" err="1"/>
              <a:t>iki</a:t>
            </a:r>
            <a:r>
              <a:rPr lang="en-GB" dirty="0"/>
              <a:t> </a:t>
            </a:r>
            <a:r>
              <a:rPr lang="en-GB" dirty="0" err="1"/>
              <a:t>temel</a:t>
            </a:r>
            <a:r>
              <a:rPr lang="en-GB" dirty="0"/>
              <a:t> </a:t>
            </a:r>
            <a:r>
              <a:rPr lang="en-GB" dirty="0" err="1"/>
              <a:t>sistemi</a:t>
            </a:r>
            <a:r>
              <a:rPr lang="en-GB" dirty="0"/>
              <a:t> </a:t>
            </a:r>
            <a:r>
              <a:rPr lang="en-GB" dirty="0" err="1"/>
              <a:t>birlikte</a:t>
            </a:r>
            <a:r>
              <a:rPr lang="en-GB" dirty="0"/>
              <a:t> </a:t>
            </a:r>
            <a:r>
              <a:rPr lang="en-GB" dirty="0" err="1"/>
              <a:t>işletmişlerdir</a:t>
            </a:r>
            <a:r>
              <a:rPr lang="en-GB" dirty="0"/>
              <a:t>. </a:t>
            </a:r>
            <a:r>
              <a:rPr lang="en-GB" dirty="0" err="1"/>
              <a:t>Bunlardan</a:t>
            </a:r>
            <a:r>
              <a:rPr lang="en-GB" dirty="0"/>
              <a:t> </a:t>
            </a:r>
            <a:r>
              <a:rPr lang="en-GB" dirty="0" err="1"/>
              <a:t>ilki</a:t>
            </a:r>
            <a:r>
              <a:rPr lang="en-GB" dirty="0"/>
              <a:t> </a:t>
            </a:r>
            <a:r>
              <a:rPr lang="en-GB" i="1" dirty="0" err="1"/>
              <a:t>tımar</a:t>
            </a:r>
            <a:r>
              <a:rPr lang="en-GB" i="1" dirty="0"/>
              <a:t>,</a:t>
            </a:r>
            <a:r>
              <a:rPr lang="en-GB" dirty="0"/>
              <a:t> </a:t>
            </a:r>
            <a:r>
              <a:rPr lang="en-GB" dirty="0" err="1"/>
              <a:t>diğeri</a:t>
            </a:r>
            <a:r>
              <a:rPr lang="en-GB" dirty="0"/>
              <a:t> </a:t>
            </a:r>
            <a:r>
              <a:rPr lang="en-GB" dirty="0" err="1"/>
              <a:t>ise</a:t>
            </a:r>
            <a:r>
              <a:rPr lang="en-GB" dirty="0"/>
              <a:t> </a:t>
            </a:r>
            <a:r>
              <a:rPr lang="en-GB" i="1" dirty="0" err="1"/>
              <a:t>kul</a:t>
            </a:r>
            <a:r>
              <a:rPr lang="en-GB" i="1" dirty="0"/>
              <a:t> </a:t>
            </a:r>
            <a:r>
              <a:rPr lang="en-GB" dirty="0" err="1"/>
              <a:t>sistemiydi</a:t>
            </a:r>
            <a:r>
              <a:rPr lang="en-GB" dirty="0"/>
              <a:t>. Bu </a:t>
            </a:r>
            <a:r>
              <a:rPr lang="en-GB" dirty="0" err="1"/>
              <a:t>iki</a:t>
            </a:r>
            <a:r>
              <a:rPr lang="en-GB" dirty="0"/>
              <a:t> </a:t>
            </a:r>
            <a:r>
              <a:rPr lang="en-GB" dirty="0" err="1"/>
              <a:t>sistem</a:t>
            </a:r>
            <a:r>
              <a:rPr lang="en-GB" dirty="0"/>
              <a:t> </a:t>
            </a:r>
            <a:r>
              <a:rPr lang="en-GB" dirty="0" err="1"/>
              <a:t>sayesinde</a:t>
            </a:r>
            <a:r>
              <a:rPr lang="en-GB" dirty="0"/>
              <a:t> </a:t>
            </a:r>
            <a:r>
              <a:rPr lang="en-GB" dirty="0" err="1"/>
              <a:t>devlet</a:t>
            </a:r>
            <a:r>
              <a:rPr lang="en-GB" dirty="0"/>
              <a:t> </a:t>
            </a:r>
            <a:r>
              <a:rPr lang="en-GB" dirty="0" err="1"/>
              <a:t>yönetimi</a:t>
            </a:r>
            <a:r>
              <a:rPr lang="en-GB" dirty="0"/>
              <a:t> </a:t>
            </a:r>
            <a:r>
              <a:rPr lang="en-GB" dirty="0" err="1"/>
              <a:t>merkezî-mutlak</a:t>
            </a:r>
            <a:r>
              <a:rPr lang="en-GB" dirty="0"/>
              <a:t> </a:t>
            </a:r>
            <a:r>
              <a:rPr lang="en-GB" dirty="0" err="1"/>
              <a:t>bir</a:t>
            </a:r>
            <a:r>
              <a:rPr lang="en-GB" dirty="0"/>
              <a:t> </a:t>
            </a:r>
            <a:r>
              <a:rPr lang="en-GB" dirty="0" err="1"/>
              <a:t>niteliğe</a:t>
            </a:r>
            <a:r>
              <a:rPr lang="en-GB" dirty="0"/>
              <a:t> </a:t>
            </a:r>
            <a:r>
              <a:rPr lang="en-GB" dirty="0" err="1"/>
              <a:t>kavuşmuş</a:t>
            </a:r>
            <a:r>
              <a:rPr lang="en-GB" dirty="0"/>
              <a:t>, </a:t>
            </a:r>
            <a:r>
              <a:rPr lang="en-GB" dirty="0" err="1"/>
              <a:t>bu</a:t>
            </a:r>
            <a:r>
              <a:rPr lang="en-GB" dirty="0"/>
              <a:t> </a:t>
            </a:r>
            <a:r>
              <a:rPr lang="en-GB" dirty="0" err="1"/>
              <a:t>uygulamada</a:t>
            </a:r>
            <a:r>
              <a:rPr lang="en-GB" dirty="0"/>
              <a:t> </a:t>
            </a:r>
            <a:r>
              <a:rPr lang="en-GB" dirty="0" err="1"/>
              <a:t>padişahın</a:t>
            </a:r>
            <a:r>
              <a:rPr lang="en-GB" dirty="0"/>
              <a:t> </a:t>
            </a:r>
            <a:r>
              <a:rPr lang="en-GB" dirty="0" err="1"/>
              <a:t>otoritesi</a:t>
            </a:r>
            <a:r>
              <a:rPr lang="en-GB" dirty="0"/>
              <a:t>, </a:t>
            </a:r>
            <a:r>
              <a:rPr lang="en-GB" dirty="0" err="1"/>
              <a:t>ülkenin</a:t>
            </a:r>
            <a:r>
              <a:rPr lang="en-GB" dirty="0"/>
              <a:t> her </a:t>
            </a:r>
            <a:r>
              <a:rPr lang="en-GB" dirty="0" err="1"/>
              <a:t>tarafında</a:t>
            </a:r>
            <a:r>
              <a:rPr lang="en-GB" dirty="0"/>
              <a:t> </a:t>
            </a:r>
            <a:r>
              <a:rPr lang="en-GB" dirty="0" err="1"/>
              <a:t>ve</a:t>
            </a:r>
            <a:r>
              <a:rPr lang="en-GB" dirty="0"/>
              <a:t> </a:t>
            </a:r>
            <a:r>
              <a:rPr lang="en-GB" dirty="0" err="1"/>
              <a:t>bütün</a:t>
            </a:r>
            <a:r>
              <a:rPr lang="en-GB" dirty="0"/>
              <a:t> </a:t>
            </a:r>
            <a:r>
              <a:rPr lang="en-GB" dirty="0" err="1"/>
              <a:t>gruplar</a:t>
            </a:r>
            <a:r>
              <a:rPr lang="en-GB" dirty="0"/>
              <a:t> </a:t>
            </a:r>
            <a:r>
              <a:rPr lang="en-GB" dirty="0" err="1"/>
              <a:t>üzerinde</a:t>
            </a:r>
            <a:r>
              <a:rPr lang="en-GB" dirty="0"/>
              <a:t> </a:t>
            </a:r>
            <a:r>
              <a:rPr lang="en-GB" dirty="0" err="1"/>
              <a:t>tartışmasız</a:t>
            </a:r>
            <a:r>
              <a:rPr lang="en-GB" dirty="0"/>
              <a:t> </a:t>
            </a:r>
            <a:r>
              <a:rPr lang="en-GB" dirty="0" err="1"/>
              <a:t>bir</a:t>
            </a:r>
            <a:r>
              <a:rPr lang="en-GB" dirty="0"/>
              <a:t> </a:t>
            </a:r>
            <a:r>
              <a:rPr lang="en-GB" dirty="0" err="1"/>
              <a:t>şekilde</a:t>
            </a:r>
            <a:r>
              <a:rPr lang="en-GB" dirty="0"/>
              <a:t> </a:t>
            </a:r>
            <a:r>
              <a:rPr lang="en-GB" dirty="0" err="1"/>
              <a:t>etkili</a:t>
            </a:r>
            <a:r>
              <a:rPr lang="en-GB" dirty="0"/>
              <a:t> </a:t>
            </a:r>
            <a:r>
              <a:rPr lang="en-GB" dirty="0" err="1"/>
              <a:t>olmuştur</a:t>
            </a:r>
            <a:r>
              <a:rPr lang="en-GB" dirty="0"/>
              <a:t>. </a:t>
            </a:r>
            <a:r>
              <a:rPr lang="en-GB" dirty="0" err="1"/>
              <a:t>İmparatorluk</a:t>
            </a:r>
            <a:r>
              <a:rPr lang="en-GB" dirty="0"/>
              <a:t> </a:t>
            </a:r>
            <a:r>
              <a:rPr lang="en-GB" dirty="0" err="1"/>
              <a:t>taşrasının</a:t>
            </a:r>
            <a:r>
              <a:rPr lang="en-GB" dirty="0"/>
              <a:t> </a:t>
            </a:r>
            <a:r>
              <a:rPr lang="en-GB" dirty="0" err="1"/>
              <a:t>tamamına</a:t>
            </a:r>
            <a:r>
              <a:rPr lang="en-GB" dirty="0"/>
              <a:t> </a:t>
            </a:r>
            <a:r>
              <a:rPr lang="en-GB" dirty="0" err="1"/>
              <a:t>yakın</a:t>
            </a:r>
            <a:r>
              <a:rPr lang="en-GB" dirty="0"/>
              <a:t> </a:t>
            </a:r>
            <a:r>
              <a:rPr lang="en-GB" dirty="0" err="1"/>
              <a:t>geniş</a:t>
            </a:r>
            <a:r>
              <a:rPr lang="en-GB" dirty="0"/>
              <a:t> </a:t>
            </a:r>
            <a:r>
              <a:rPr lang="en-GB" dirty="0" err="1"/>
              <a:t>bir</a:t>
            </a:r>
            <a:r>
              <a:rPr lang="en-GB" dirty="0"/>
              <a:t> </a:t>
            </a:r>
            <a:r>
              <a:rPr lang="en-GB" dirty="0" err="1"/>
              <a:t>bölümünde</a:t>
            </a:r>
            <a:r>
              <a:rPr lang="en-GB" dirty="0"/>
              <a:t> </a:t>
            </a:r>
            <a:r>
              <a:rPr lang="en-GB" dirty="0" err="1"/>
              <a:t>uygulanan</a:t>
            </a:r>
            <a:r>
              <a:rPr lang="en-GB" dirty="0"/>
              <a:t> </a:t>
            </a:r>
            <a:r>
              <a:rPr lang="en-GB" dirty="0" err="1"/>
              <a:t>tımar</a:t>
            </a:r>
            <a:r>
              <a:rPr lang="en-GB" dirty="0"/>
              <a:t> </a:t>
            </a:r>
            <a:r>
              <a:rPr lang="en-GB" dirty="0" err="1"/>
              <a:t>sistemi</a:t>
            </a:r>
            <a:r>
              <a:rPr lang="en-GB" dirty="0"/>
              <a:t>, o </a:t>
            </a:r>
            <a:r>
              <a:rPr lang="en-GB" dirty="0" err="1"/>
              <a:t>zamanki</a:t>
            </a:r>
            <a:r>
              <a:rPr lang="en-GB" dirty="0"/>
              <a:t> </a:t>
            </a:r>
            <a:r>
              <a:rPr lang="en-GB" dirty="0" err="1"/>
              <a:t>şartların</a:t>
            </a:r>
            <a:r>
              <a:rPr lang="en-GB" dirty="0"/>
              <a:t> </a:t>
            </a:r>
            <a:r>
              <a:rPr lang="en-GB" dirty="0" err="1"/>
              <a:t>getirdiği</a:t>
            </a:r>
            <a:r>
              <a:rPr lang="en-GB" dirty="0"/>
              <a:t> </a:t>
            </a:r>
            <a:r>
              <a:rPr lang="en-GB" dirty="0" err="1"/>
              <a:t>sınırlamaları</a:t>
            </a:r>
            <a:r>
              <a:rPr lang="en-GB" dirty="0"/>
              <a:t> </a:t>
            </a:r>
            <a:r>
              <a:rPr lang="en-GB" dirty="0" err="1"/>
              <a:t>aşan</a:t>
            </a:r>
            <a:r>
              <a:rPr lang="en-GB" dirty="0"/>
              <a:t> </a:t>
            </a:r>
            <a:r>
              <a:rPr lang="en-GB" dirty="0" err="1"/>
              <a:t>bir</a:t>
            </a:r>
            <a:r>
              <a:rPr lang="en-GB" dirty="0"/>
              <a:t> </a:t>
            </a:r>
            <a:r>
              <a:rPr lang="en-GB" dirty="0" err="1"/>
              <a:t>uygulamaydı</a:t>
            </a:r>
            <a:r>
              <a:rPr lang="en-GB" dirty="0"/>
              <a:t>. </a:t>
            </a:r>
            <a:r>
              <a:rPr lang="en-GB" dirty="0" err="1"/>
              <a:t>Tımar</a:t>
            </a:r>
            <a:r>
              <a:rPr lang="en-GB" dirty="0"/>
              <a:t> </a:t>
            </a:r>
            <a:r>
              <a:rPr lang="en-GB" dirty="0" err="1"/>
              <a:t>sistemi</a:t>
            </a:r>
            <a:r>
              <a:rPr lang="en-GB" dirty="0"/>
              <a:t> </a:t>
            </a:r>
            <a:r>
              <a:rPr lang="en-GB" dirty="0" err="1"/>
              <a:t>ile</a:t>
            </a:r>
            <a:r>
              <a:rPr lang="en-GB" dirty="0"/>
              <a:t> </a:t>
            </a:r>
            <a:r>
              <a:rPr lang="en-GB" dirty="0" err="1"/>
              <a:t>devlet</a:t>
            </a:r>
            <a:r>
              <a:rPr lang="en-GB" dirty="0"/>
              <a:t>, </a:t>
            </a:r>
            <a:r>
              <a:rPr lang="en-GB" dirty="0" err="1"/>
              <a:t>taşradaki</a:t>
            </a:r>
            <a:r>
              <a:rPr lang="en-GB" dirty="0"/>
              <a:t> </a:t>
            </a:r>
            <a:r>
              <a:rPr lang="en-GB" dirty="0" err="1"/>
              <a:t>kendine</a:t>
            </a:r>
            <a:r>
              <a:rPr lang="en-GB" dirty="0"/>
              <a:t> ait </a:t>
            </a:r>
            <a:r>
              <a:rPr lang="en-GB" dirty="0" err="1"/>
              <a:t>vergi</a:t>
            </a:r>
            <a:r>
              <a:rPr lang="en-GB" dirty="0"/>
              <a:t> </a:t>
            </a:r>
            <a:r>
              <a:rPr lang="en-GB" dirty="0" err="1"/>
              <a:t>gelirlerini</a:t>
            </a:r>
            <a:r>
              <a:rPr lang="en-GB" dirty="0"/>
              <a:t>, </a:t>
            </a:r>
            <a:r>
              <a:rPr lang="en-GB" dirty="0" err="1"/>
              <a:t>doğrudan</a:t>
            </a:r>
            <a:r>
              <a:rPr lang="en-GB" dirty="0"/>
              <a:t> </a:t>
            </a:r>
            <a:r>
              <a:rPr lang="en-GB" dirty="0" err="1"/>
              <a:t>merkezî</a:t>
            </a:r>
            <a:r>
              <a:rPr lang="en-GB" dirty="0"/>
              <a:t> </a:t>
            </a:r>
            <a:r>
              <a:rPr lang="en-GB" dirty="0" err="1"/>
              <a:t>hazineye</a:t>
            </a:r>
            <a:r>
              <a:rPr lang="en-GB" dirty="0"/>
              <a:t> </a:t>
            </a:r>
            <a:r>
              <a:rPr lang="en-GB" dirty="0" err="1"/>
              <a:t>aktarmak</a:t>
            </a:r>
            <a:r>
              <a:rPr lang="en-GB" dirty="0"/>
              <a:t> </a:t>
            </a:r>
            <a:r>
              <a:rPr lang="en-GB" dirty="0" err="1"/>
              <a:t>yerine</a:t>
            </a:r>
            <a:r>
              <a:rPr lang="en-GB" dirty="0"/>
              <a:t>, </a:t>
            </a:r>
            <a:r>
              <a:rPr lang="en-GB" dirty="0" err="1"/>
              <a:t>kaynağında</a:t>
            </a:r>
            <a:r>
              <a:rPr lang="en-GB" dirty="0"/>
              <a:t> </a:t>
            </a:r>
            <a:r>
              <a:rPr lang="en-GB" dirty="0" err="1"/>
              <a:t>başta</a:t>
            </a:r>
            <a:r>
              <a:rPr lang="en-GB" dirty="0"/>
              <a:t> </a:t>
            </a:r>
            <a:r>
              <a:rPr lang="en-GB" dirty="0" err="1"/>
              <a:t>askerlik</a:t>
            </a:r>
            <a:r>
              <a:rPr lang="en-GB" dirty="0"/>
              <a:t> </a:t>
            </a:r>
            <a:r>
              <a:rPr lang="en-GB" dirty="0" err="1"/>
              <a:t>hizmeti</a:t>
            </a:r>
            <a:r>
              <a:rPr lang="en-GB" dirty="0"/>
              <a:t> </a:t>
            </a:r>
            <a:r>
              <a:rPr lang="en-GB" dirty="0" err="1"/>
              <a:t>olmak</a:t>
            </a:r>
            <a:r>
              <a:rPr lang="en-GB" dirty="0"/>
              <a:t> </a:t>
            </a:r>
            <a:r>
              <a:rPr lang="en-GB" dirty="0" err="1"/>
              <a:t>üzere</a:t>
            </a:r>
            <a:r>
              <a:rPr lang="en-GB" dirty="0"/>
              <a:t> </a:t>
            </a:r>
            <a:r>
              <a:rPr lang="en-GB" dirty="0" err="1"/>
              <a:t>birtakım</a:t>
            </a:r>
            <a:r>
              <a:rPr lang="en-GB" dirty="0"/>
              <a:t> </a:t>
            </a:r>
            <a:r>
              <a:rPr lang="en-GB" dirty="0" err="1"/>
              <a:t>yükümlülükleri</a:t>
            </a:r>
            <a:r>
              <a:rPr lang="en-GB" dirty="0"/>
              <a:t> </a:t>
            </a:r>
            <a:r>
              <a:rPr lang="en-GB" dirty="0" err="1"/>
              <a:t>ve</a:t>
            </a:r>
            <a:r>
              <a:rPr lang="en-GB" dirty="0"/>
              <a:t> </a:t>
            </a:r>
            <a:r>
              <a:rPr lang="en-GB" dirty="0" err="1"/>
              <a:t>hizmetleri</a:t>
            </a:r>
            <a:r>
              <a:rPr lang="en-GB" dirty="0"/>
              <a:t> </a:t>
            </a:r>
            <a:r>
              <a:rPr lang="en-GB" dirty="0" err="1"/>
              <a:t>yerine</a:t>
            </a:r>
            <a:r>
              <a:rPr lang="en-GB" dirty="0"/>
              <a:t> </a:t>
            </a:r>
            <a:r>
              <a:rPr lang="en-GB" dirty="0" err="1"/>
              <a:t>getirmek</a:t>
            </a:r>
            <a:r>
              <a:rPr lang="en-GB" dirty="0"/>
              <a:t> </a:t>
            </a:r>
            <a:r>
              <a:rPr lang="en-GB" dirty="0" err="1"/>
              <a:t>karşılığında</a:t>
            </a:r>
            <a:r>
              <a:rPr lang="en-GB" dirty="0"/>
              <a:t> </a:t>
            </a:r>
            <a:r>
              <a:rPr lang="en-GB" dirty="0" err="1"/>
              <a:t>kendine</a:t>
            </a:r>
            <a:r>
              <a:rPr lang="en-GB" dirty="0"/>
              <a:t> </a:t>
            </a:r>
            <a:r>
              <a:rPr lang="en-GB" dirty="0" err="1"/>
              <a:t>bağlı</a:t>
            </a:r>
            <a:r>
              <a:rPr lang="en-GB" dirty="0"/>
              <a:t> asker </a:t>
            </a:r>
            <a:r>
              <a:rPr lang="en-GB" dirty="0" err="1"/>
              <a:t>ve</a:t>
            </a:r>
            <a:r>
              <a:rPr lang="en-GB" dirty="0"/>
              <a:t> </a:t>
            </a:r>
            <a:r>
              <a:rPr lang="en-GB" dirty="0" err="1"/>
              <a:t>devlet</a:t>
            </a:r>
            <a:r>
              <a:rPr lang="en-GB" dirty="0"/>
              <a:t> </a:t>
            </a:r>
            <a:r>
              <a:rPr lang="en-GB" dirty="0" err="1"/>
              <a:t>görevlilerine</a:t>
            </a:r>
            <a:r>
              <a:rPr lang="en-GB" dirty="0"/>
              <a:t> </a:t>
            </a:r>
            <a:r>
              <a:rPr lang="en-GB" dirty="0" err="1"/>
              <a:t>bırakıyor</a:t>
            </a:r>
            <a:r>
              <a:rPr lang="en-GB" dirty="0"/>
              <a:t> </a:t>
            </a:r>
            <a:r>
              <a:rPr lang="en-GB" dirty="0" err="1"/>
              <a:t>ve</a:t>
            </a:r>
            <a:r>
              <a:rPr lang="en-GB" dirty="0"/>
              <a:t> </a:t>
            </a:r>
            <a:r>
              <a:rPr lang="en-GB" dirty="0" err="1"/>
              <a:t>böylece</a:t>
            </a:r>
            <a:r>
              <a:rPr lang="en-GB" dirty="0"/>
              <a:t> </a:t>
            </a:r>
            <a:r>
              <a:rPr lang="en-GB" dirty="0" err="1"/>
              <a:t>birçok</a:t>
            </a:r>
            <a:r>
              <a:rPr lang="en-GB" dirty="0"/>
              <a:t> </a:t>
            </a:r>
            <a:r>
              <a:rPr lang="en-GB" dirty="0" err="1"/>
              <a:t>hizmet</a:t>
            </a:r>
            <a:r>
              <a:rPr lang="en-GB" dirty="0"/>
              <a:t> </a:t>
            </a:r>
            <a:r>
              <a:rPr lang="en-GB" dirty="0" err="1"/>
              <a:t>bir</a:t>
            </a:r>
            <a:r>
              <a:rPr lang="en-GB" dirty="0"/>
              <a:t> </a:t>
            </a:r>
            <a:r>
              <a:rPr lang="en-GB" dirty="0" err="1"/>
              <a:t>arada</a:t>
            </a:r>
            <a:r>
              <a:rPr lang="en-GB" dirty="0"/>
              <a:t> </a:t>
            </a:r>
            <a:r>
              <a:rPr lang="en-GB" dirty="0" err="1"/>
              <a:t>ve</a:t>
            </a:r>
            <a:r>
              <a:rPr lang="en-GB" dirty="0"/>
              <a:t> </a:t>
            </a:r>
            <a:r>
              <a:rPr lang="en-GB" dirty="0" err="1"/>
              <a:t>birbirine</a:t>
            </a:r>
            <a:r>
              <a:rPr lang="en-GB" dirty="0"/>
              <a:t> </a:t>
            </a:r>
            <a:r>
              <a:rPr lang="en-GB" dirty="0" err="1"/>
              <a:t>bağlı</a:t>
            </a:r>
            <a:r>
              <a:rPr lang="en-GB" dirty="0"/>
              <a:t> </a:t>
            </a:r>
            <a:r>
              <a:rPr lang="en-GB" dirty="0" err="1"/>
              <a:t>olarak</a:t>
            </a:r>
            <a:r>
              <a:rPr lang="en-GB" dirty="0"/>
              <a:t> </a:t>
            </a:r>
            <a:r>
              <a:rPr lang="en-GB" dirty="0" err="1"/>
              <a:t>yaptırılıyordu</a:t>
            </a:r>
            <a:r>
              <a:rPr lang="en-GB" dirty="0"/>
              <a:t>. Kul </a:t>
            </a:r>
            <a:r>
              <a:rPr lang="en-GB" dirty="0" err="1"/>
              <a:t>sistemi</a:t>
            </a:r>
            <a:r>
              <a:rPr lang="en-GB" dirty="0"/>
              <a:t>, </a:t>
            </a:r>
            <a:r>
              <a:rPr lang="en-GB" dirty="0" err="1"/>
              <a:t>tımar</a:t>
            </a:r>
            <a:r>
              <a:rPr lang="en-GB" dirty="0"/>
              <a:t> </a:t>
            </a:r>
            <a:r>
              <a:rPr lang="en-GB" dirty="0" err="1"/>
              <a:t>sistemi</a:t>
            </a:r>
            <a:r>
              <a:rPr lang="en-GB" dirty="0"/>
              <a:t> </a:t>
            </a:r>
            <a:r>
              <a:rPr lang="en-GB" dirty="0" err="1"/>
              <a:t>içindeki</a:t>
            </a:r>
            <a:r>
              <a:rPr lang="en-GB" dirty="0"/>
              <a:t> </a:t>
            </a:r>
            <a:r>
              <a:rPr lang="en-GB" dirty="0" err="1"/>
              <a:t>görevlileri</a:t>
            </a:r>
            <a:r>
              <a:rPr lang="en-GB" dirty="0"/>
              <a:t> </a:t>
            </a:r>
            <a:r>
              <a:rPr lang="en-GB" dirty="0" err="1"/>
              <a:t>doğrudan</a:t>
            </a:r>
            <a:r>
              <a:rPr lang="en-GB" dirty="0"/>
              <a:t> </a:t>
            </a:r>
            <a:r>
              <a:rPr lang="en-GB" dirty="0" err="1"/>
              <a:t>padişaha</a:t>
            </a:r>
            <a:r>
              <a:rPr lang="en-GB" dirty="0"/>
              <a:t> </a:t>
            </a:r>
            <a:r>
              <a:rPr lang="en-GB" dirty="0" err="1"/>
              <a:t>bağlayan</a:t>
            </a:r>
            <a:r>
              <a:rPr lang="en-GB" dirty="0"/>
              <a:t> </a:t>
            </a:r>
            <a:r>
              <a:rPr lang="en-GB" dirty="0" err="1"/>
              <a:t>bir</a:t>
            </a:r>
            <a:r>
              <a:rPr lang="en-GB" dirty="0"/>
              <a:t> </a:t>
            </a:r>
            <a:r>
              <a:rPr lang="en-GB" dirty="0" err="1"/>
              <a:t>ikinci</a:t>
            </a:r>
            <a:r>
              <a:rPr lang="en-GB" dirty="0"/>
              <a:t> </a:t>
            </a:r>
            <a:r>
              <a:rPr lang="en-GB" dirty="0" err="1"/>
              <a:t>sistemdi</a:t>
            </a:r>
            <a:r>
              <a:rPr lang="en-GB" dirty="0"/>
              <a:t>. Bu </a:t>
            </a:r>
            <a:r>
              <a:rPr lang="en-GB" dirty="0" err="1"/>
              <a:t>yapılanma</a:t>
            </a:r>
            <a:r>
              <a:rPr lang="en-GB" dirty="0"/>
              <a:t> </a:t>
            </a:r>
            <a:r>
              <a:rPr lang="en-GB" dirty="0" err="1"/>
              <a:t>içinde</a:t>
            </a:r>
            <a:r>
              <a:rPr lang="en-GB" dirty="0"/>
              <a:t> </a:t>
            </a:r>
            <a:r>
              <a:rPr lang="en-GB" dirty="0" err="1"/>
              <a:t>geniş</a:t>
            </a:r>
            <a:r>
              <a:rPr lang="en-GB" dirty="0"/>
              <a:t> </a:t>
            </a:r>
            <a:r>
              <a:rPr lang="en-GB" dirty="0" err="1"/>
              <a:t>Osmanlı</a:t>
            </a:r>
            <a:r>
              <a:rPr lang="en-GB" dirty="0"/>
              <a:t> </a:t>
            </a:r>
            <a:r>
              <a:rPr lang="en-GB" dirty="0" err="1"/>
              <a:t>ülkesinde</a:t>
            </a:r>
            <a:r>
              <a:rPr lang="en-GB" dirty="0"/>
              <a:t>, </a:t>
            </a:r>
            <a:r>
              <a:rPr lang="en-GB" dirty="0" err="1"/>
              <a:t>merkezî</a:t>
            </a:r>
            <a:r>
              <a:rPr lang="en-GB" dirty="0"/>
              <a:t> </a:t>
            </a:r>
            <a:r>
              <a:rPr lang="en-GB" dirty="0" err="1"/>
              <a:t>yönetimin</a:t>
            </a:r>
            <a:r>
              <a:rPr lang="en-GB" dirty="0"/>
              <a:t> </a:t>
            </a:r>
            <a:r>
              <a:rPr lang="en-GB" dirty="0" err="1"/>
              <a:t>örgütlenmesinde</a:t>
            </a:r>
            <a:r>
              <a:rPr lang="en-GB" dirty="0"/>
              <a:t> </a:t>
            </a:r>
            <a:r>
              <a:rPr lang="en-GB" dirty="0" err="1"/>
              <a:t>kul</a:t>
            </a:r>
            <a:r>
              <a:rPr lang="en-GB" dirty="0"/>
              <a:t> </a:t>
            </a:r>
            <a:r>
              <a:rPr lang="en-GB" dirty="0" err="1"/>
              <a:t>sistemi</a:t>
            </a:r>
            <a:r>
              <a:rPr lang="en-GB" dirty="0"/>
              <a:t>, </a:t>
            </a:r>
            <a:r>
              <a:rPr lang="en-GB" dirty="0" err="1"/>
              <a:t>taşranın</a:t>
            </a:r>
            <a:r>
              <a:rPr lang="en-GB" dirty="0"/>
              <a:t> </a:t>
            </a:r>
            <a:r>
              <a:rPr lang="en-GB" dirty="0" err="1"/>
              <a:t>örgütlenmesinde</a:t>
            </a:r>
            <a:r>
              <a:rPr lang="en-GB" dirty="0"/>
              <a:t> </a:t>
            </a:r>
            <a:r>
              <a:rPr lang="en-GB" dirty="0" err="1"/>
              <a:t>ise</a:t>
            </a:r>
            <a:r>
              <a:rPr lang="en-GB" dirty="0"/>
              <a:t> </a:t>
            </a:r>
            <a:r>
              <a:rPr lang="en-GB" dirty="0" err="1"/>
              <a:t>tımar</a:t>
            </a:r>
            <a:r>
              <a:rPr lang="en-GB" dirty="0"/>
              <a:t> </a:t>
            </a:r>
            <a:r>
              <a:rPr lang="en-GB" dirty="0" err="1"/>
              <a:t>sistemi</a:t>
            </a:r>
            <a:r>
              <a:rPr lang="en-GB" dirty="0"/>
              <a:t> </a:t>
            </a:r>
            <a:r>
              <a:rPr lang="en-GB" dirty="0" err="1"/>
              <a:t>uygulanarak</a:t>
            </a:r>
            <a:r>
              <a:rPr lang="en-GB" dirty="0"/>
              <a:t>,  </a:t>
            </a:r>
            <a:r>
              <a:rPr lang="en-GB" dirty="0" err="1"/>
              <a:t>padişahın</a:t>
            </a:r>
            <a:r>
              <a:rPr lang="en-GB" dirty="0"/>
              <a:t> </a:t>
            </a:r>
            <a:r>
              <a:rPr lang="en-GB" dirty="0" err="1"/>
              <a:t>otoritesi</a:t>
            </a:r>
            <a:r>
              <a:rPr lang="en-GB" dirty="0"/>
              <a:t> </a:t>
            </a:r>
            <a:r>
              <a:rPr lang="en-GB" dirty="0" err="1"/>
              <a:t>merkezdeki</a:t>
            </a:r>
            <a:r>
              <a:rPr lang="en-GB" dirty="0"/>
              <a:t> </a:t>
            </a:r>
            <a:r>
              <a:rPr lang="en-GB" dirty="0" err="1"/>
              <a:t>saraydan</a:t>
            </a:r>
            <a:r>
              <a:rPr lang="en-GB" dirty="0"/>
              <a:t> </a:t>
            </a:r>
            <a:r>
              <a:rPr lang="en-GB" dirty="0" err="1"/>
              <a:t>imparatorluğun</a:t>
            </a:r>
            <a:r>
              <a:rPr lang="en-GB" dirty="0"/>
              <a:t> </a:t>
            </a:r>
            <a:r>
              <a:rPr lang="en-GB" dirty="0" err="1"/>
              <a:t>sınır</a:t>
            </a:r>
            <a:r>
              <a:rPr lang="en-GB" dirty="0"/>
              <a:t> </a:t>
            </a:r>
            <a:r>
              <a:rPr lang="en-GB" dirty="0" err="1"/>
              <a:t>bölgelerine</a:t>
            </a:r>
            <a:r>
              <a:rPr lang="en-GB" dirty="0"/>
              <a:t> </a:t>
            </a:r>
            <a:r>
              <a:rPr lang="en-GB" dirty="0" err="1"/>
              <a:t>kadar</a:t>
            </a:r>
            <a:r>
              <a:rPr lang="en-GB" dirty="0"/>
              <a:t> </a:t>
            </a:r>
            <a:r>
              <a:rPr lang="en-GB" dirty="0" err="1"/>
              <a:t>başarılı</a:t>
            </a:r>
            <a:r>
              <a:rPr lang="en-GB" dirty="0"/>
              <a:t> </a:t>
            </a:r>
            <a:r>
              <a:rPr lang="en-GB" dirty="0" err="1"/>
              <a:t>bir</a:t>
            </a:r>
            <a:r>
              <a:rPr lang="en-GB" dirty="0"/>
              <a:t> </a:t>
            </a:r>
            <a:r>
              <a:rPr lang="en-GB" dirty="0" err="1"/>
              <a:t>şekilde</a:t>
            </a:r>
            <a:r>
              <a:rPr lang="en-GB" dirty="0"/>
              <a:t> </a:t>
            </a:r>
            <a:r>
              <a:rPr lang="en-GB" dirty="0" err="1"/>
              <a:t>götürülmüştür</a:t>
            </a:r>
            <a:r>
              <a:rPr lang="en-GB" dirty="0"/>
              <a:t>. Bu </a:t>
            </a:r>
            <a:r>
              <a:rPr lang="en-GB" dirty="0" err="1"/>
              <a:t>iki</a:t>
            </a:r>
            <a:r>
              <a:rPr lang="en-GB" dirty="0"/>
              <a:t> </a:t>
            </a:r>
            <a:r>
              <a:rPr lang="en-GB" dirty="0" err="1"/>
              <a:t>sistem</a:t>
            </a:r>
            <a:r>
              <a:rPr lang="en-GB" dirty="0"/>
              <a:t>, </a:t>
            </a:r>
            <a:r>
              <a:rPr lang="en-GB" dirty="0" err="1"/>
              <a:t>imparatorluğun</a:t>
            </a:r>
            <a:r>
              <a:rPr lang="en-GB" dirty="0"/>
              <a:t> </a:t>
            </a:r>
            <a:r>
              <a:rPr lang="en-GB" dirty="0" err="1"/>
              <a:t>askerî</a:t>
            </a:r>
            <a:r>
              <a:rPr lang="en-GB" dirty="0"/>
              <a:t> </a:t>
            </a:r>
            <a:r>
              <a:rPr lang="en-GB" dirty="0" err="1"/>
              <a:t>düzeninin</a:t>
            </a:r>
            <a:r>
              <a:rPr lang="en-GB" dirty="0"/>
              <a:t> </a:t>
            </a:r>
            <a:r>
              <a:rPr lang="en-GB" dirty="0" err="1"/>
              <a:t>yanı</a:t>
            </a:r>
            <a:r>
              <a:rPr lang="en-GB" dirty="0"/>
              <a:t> </a:t>
            </a:r>
            <a:r>
              <a:rPr lang="en-GB" dirty="0" err="1"/>
              <a:t>sıra</a:t>
            </a:r>
            <a:r>
              <a:rPr lang="en-GB" dirty="0"/>
              <a:t> </a:t>
            </a:r>
            <a:r>
              <a:rPr lang="en-GB" dirty="0" err="1"/>
              <a:t>bütün</a:t>
            </a:r>
            <a:r>
              <a:rPr lang="en-GB" dirty="0"/>
              <a:t> </a:t>
            </a:r>
            <a:r>
              <a:rPr lang="en-GB" dirty="0" err="1"/>
              <a:t>idarî</a:t>
            </a:r>
            <a:r>
              <a:rPr lang="en-GB" dirty="0"/>
              <a:t>, </a:t>
            </a:r>
            <a:r>
              <a:rPr lang="en-GB" dirty="0" err="1"/>
              <a:t>malî</a:t>
            </a:r>
            <a:r>
              <a:rPr lang="en-GB" dirty="0"/>
              <a:t>, </a:t>
            </a:r>
            <a:r>
              <a:rPr lang="en-GB" dirty="0" err="1"/>
              <a:t>ziraî</a:t>
            </a:r>
            <a:r>
              <a:rPr lang="en-GB" dirty="0"/>
              <a:t>, </a:t>
            </a:r>
            <a:r>
              <a:rPr lang="en-GB" dirty="0" err="1"/>
              <a:t>sosyal</a:t>
            </a:r>
            <a:r>
              <a:rPr lang="en-GB" dirty="0"/>
              <a:t> </a:t>
            </a:r>
            <a:r>
              <a:rPr lang="en-GB" dirty="0" err="1"/>
              <a:t>ve</a:t>
            </a:r>
            <a:r>
              <a:rPr lang="en-GB" dirty="0"/>
              <a:t> </a:t>
            </a:r>
            <a:r>
              <a:rPr lang="en-GB" dirty="0" err="1"/>
              <a:t>ekonomik</a:t>
            </a:r>
            <a:r>
              <a:rPr lang="en-GB" dirty="0"/>
              <a:t> </a:t>
            </a:r>
            <a:r>
              <a:rPr lang="en-GB" dirty="0" err="1"/>
              <a:t>yapısını</a:t>
            </a:r>
            <a:r>
              <a:rPr lang="en-GB" dirty="0"/>
              <a:t> </a:t>
            </a:r>
            <a:r>
              <a:rPr lang="en-GB" dirty="0" err="1"/>
              <a:t>belirlemiş</a:t>
            </a:r>
            <a:r>
              <a:rPr lang="en-GB" dirty="0"/>
              <a:t> </a:t>
            </a:r>
            <a:r>
              <a:rPr lang="en-GB" dirty="0" err="1"/>
              <a:t>ve</a:t>
            </a:r>
            <a:r>
              <a:rPr lang="en-GB" dirty="0"/>
              <a:t> </a:t>
            </a:r>
            <a:r>
              <a:rPr lang="en-GB" dirty="0" err="1"/>
              <a:t>birtakım</a:t>
            </a:r>
            <a:r>
              <a:rPr lang="en-GB" dirty="0"/>
              <a:t> </a:t>
            </a:r>
            <a:r>
              <a:rPr lang="en-GB" dirty="0" err="1"/>
              <a:t>devlet</a:t>
            </a:r>
            <a:r>
              <a:rPr lang="en-GB" dirty="0"/>
              <a:t> </a:t>
            </a:r>
            <a:r>
              <a:rPr lang="en-GB" dirty="0" err="1"/>
              <a:t>politikalarının</a:t>
            </a:r>
            <a:r>
              <a:rPr lang="en-GB" dirty="0"/>
              <a:t> </a:t>
            </a:r>
            <a:r>
              <a:rPr lang="en-GB" dirty="0" err="1"/>
              <a:t>iç</a:t>
            </a:r>
            <a:r>
              <a:rPr lang="en-GB" dirty="0"/>
              <a:t> </a:t>
            </a:r>
            <a:r>
              <a:rPr lang="en-GB" dirty="0" err="1"/>
              <a:t>içe</a:t>
            </a:r>
            <a:r>
              <a:rPr lang="en-GB" dirty="0"/>
              <a:t>, </a:t>
            </a:r>
            <a:r>
              <a:rPr lang="en-GB" dirty="0" err="1"/>
              <a:t>birbirleriyle</a:t>
            </a:r>
            <a:r>
              <a:rPr lang="en-GB" dirty="0"/>
              <a:t> </a:t>
            </a:r>
            <a:r>
              <a:rPr lang="en-GB" dirty="0" err="1"/>
              <a:t>bütünleşmiş</a:t>
            </a:r>
            <a:r>
              <a:rPr lang="en-GB" dirty="0"/>
              <a:t> </a:t>
            </a:r>
            <a:r>
              <a:rPr lang="en-GB" dirty="0" err="1"/>
              <a:t>olarak</a:t>
            </a:r>
            <a:r>
              <a:rPr lang="en-GB" dirty="0"/>
              <a:t> </a:t>
            </a:r>
            <a:r>
              <a:rPr lang="en-GB" dirty="0" err="1"/>
              <a:t>uygulanabilmesini</a:t>
            </a:r>
            <a:r>
              <a:rPr lang="en-GB" dirty="0"/>
              <a:t> </a:t>
            </a:r>
            <a:r>
              <a:rPr lang="en-GB" dirty="0" err="1"/>
              <a:t>sağlamıştır</a:t>
            </a:r>
            <a:r>
              <a:rPr lang="en-GB" dirty="0"/>
              <a:t>. </a:t>
            </a:r>
            <a:r>
              <a:rPr lang="en-GB" dirty="0" err="1"/>
              <a:t>Diğer</a:t>
            </a:r>
            <a:r>
              <a:rPr lang="en-GB" dirty="0"/>
              <a:t> </a:t>
            </a:r>
            <a:r>
              <a:rPr lang="en-GB" dirty="0" err="1"/>
              <a:t>bir</a:t>
            </a:r>
            <a:r>
              <a:rPr lang="en-GB" dirty="0"/>
              <a:t> </a:t>
            </a:r>
            <a:r>
              <a:rPr lang="en-GB" dirty="0" err="1"/>
              <a:t>ifadeyle</a:t>
            </a:r>
            <a:r>
              <a:rPr lang="en-GB" dirty="0"/>
              <a:t> </a:t>
            </a:r>
            <a:r>
              <a:rPr lang="en-GB" dirty="0" err="1"/>
              <a:t>devlet</a:t>
            </a:r>
            <a:r>
              <a:rPr lang="en-GB" dirty="0"/>
              <a:t>, </a:t>
            </a:r>
            <a:r>
              <a:rPr lang="en-GB" dirty="0" err="1"/>
              <a:t>yönetim</a:t>
            </a:r>
            <a:r>
              <a:rPr lang="en-GB" dirty="0"/>
              <a:t>, </a:t>
            </a:r>
            <a:r>
              <a:rPr lang="en-GB" dirty="0" err="1"/>
              <a:t>maliye</a:t>
            </a:r>
            <a:r>
              <a:rPr lang="en-GB" dirty="0"/>
              <a:t> </a:t>
            </a:r>
            <a:r>
              <a:rPr lang="en-GB" dirty="0" err="1"/>
              <a:t>ve</a:t>
            </a:r>
            <a:r>
              <a:rPr lang="en-GB" dirty="0"/>
              <a:t> </a:t>
            </a:r>
            <a:r>
              <a:rPr lang="en-GB" dirty="0" err="1"/>
              <a:t>ordu</a:t>
            </a:r>
            <a:r>
              <a:rPr lang="en-GB" dirty="0"/>
              <a:t> </a:t>
            </a:r>
            <a:r>
              <a:rPr lang="en-GB" dirty="0" err="1"/>
              <a:t>kurumlarını</a:t>
            </a:r>
            <a:r>
              <a:rPr lang="en-GB" dirty="0"/>
              <a:t> </a:t>
            </a:r>
            <a:r>
              <a:rPr lang="en-GB" dirty="0" err="1"/>
              <a:t>sözünü</a:t>
            </a:r>
            <a:r>
              <a:rPr lang="en-GB" dirty="0"/>
              <a:t> </a:t>
            </a:r>
            <a:r>
              <a:rPr lang="en-GB" dirty="0" err="1"/>
              <a:t>ettiğimiz</a:t>
            </a:r>
            <a:r>
              <a:rPr lang="en-GB" dirty="0"/>
              <a:t> </a:t>
            </a:r>
            <a:r>
              <a:rPr lang="en-GB" dirty="0" err="1"/>
              <a:t>sistemleri</a:t>
            </a:r>
            <a:r>
              <a:rPr lang="en-GB" dirty="0"/>
              <a:t> </a:t>
            </a:r>
            <a:r>
              <a:rPr lang="en-GB" dirty="0" err="1"/>
              <a:t>işleterek</a:t>
            </a:r>
            <a:r>
              <a:rPr lang="en-GB" dirty="0"/>
              <a:t> </a:t>
            </a:r>
            <a:r>
              <a:rPr lang="en-GB" dirty="0" err="1"/>
              <a:t>yaratmıştır</a:t>
            </a:r>
            <a:r>
              <a:rPr lang="en-GB" dirty="0"/>
              <a:t>. </a:t>
            </a:r>
            <a:r>
              <a:rPr lang="en-GB" dirty="0" err="1"/>
              <a:t>Böylece</a:t>
            </a:r>
            <a:r>
              <a:rPr lang="en-GB" dirty="0"/>
              <a:t> </a:t>
            </a:r>
            <a:r>
              <a:rPr lang="en-GB" dirty="0" err="1"/>
              <a:t>Klasik</a:t>
            </a:r>
            <a:r>
              <a:rPr lang="en-GB" dirty="0"/>
              <a:t> </a:t>
            </a:r>
            <a:r>
              <a:rPr lang="en-GB" dirty="0" err="1"/>
              <a:t>Dönemde</a:t>
            </a:r>
            <a:r>
              <a:rPr lang="en-GB" dirty="0"/>
              <a:t> </a:t>
            </a:r>
            <a:r>
              <a:rPr lang="en-GB" dirty="0" err="1"/>
              <a:t>Osmanlılar</a:t>
            </a:r>
            <a:r>
              <a:rPr lang="en-GB" dirty="0"/>
              <a:t>, </a:t>
            </a:r>
            <a:r>
              <a:rPr lang="en-GB" dirty="0" err="1"/>
              <a:t>devlet</a:t>
            </a:r>
            <a:r>
              <a:rPr lang="en-GB" dirty="0"/>
              <a:t> </a:t>
            </a:r>
            <a:r>
              <a:rPr lang="en-GB" dirty="0" err="1"/>
              <a:t>merkezinden</a:t>
            </a:r>
            <a:r>
              <a:rPr lang="en-GB" dirty="0"/>
              <a:t> </a:t>
            </a:r>
            <a:r>
              <a:rPr lang="en-GB" dirty="0" err="1"/>
              <a:t>taşraya</a:t>
            </a:r>
            <a:r>
              <a:rPr lang="en-GB" dirty="0"/>
              <a:t> </a:t>
            </a:r>
            <a:r>
              <a:rPr lang="en-GB" dirty="0" err="1"/>
              <a:t>kadar</a:t>
            </a:r>
            <a:r>
              <a:rPr lang="en-GB" dirty="0"/>
              <a:t> </a:t>
            </a:r>
            <a:r>
              <a:rPr lang="en-GB" dirty="0" err="1"/>
              <a:t>uzanan</a:t>
            </a:r>
            <a:r>
              <a:rPr lang="en-GB" dirty="0"/>
              <a:t> </a:t>
            </a:r>
            <a:r>
              <a:rPr lang="en-GB" dirty="0" err="1"/>
              <a:t>kul</a:t>
            </a:r>
            <a:r>
              <a:rPr lang="en-GB" dirty="0"/>
              <a:t> </a:t>
            </a:r>
            <a:r>
              <a:rPr lang="en-GB" dirty="0" err="1"/>
              <a:t>sistemini</a:t>
            </a:r>
            <a:r>
              <a:rPr lang="en-GB" dirty="0"/>
              <a:t> </a:t>
            </a:r>
            <a:r>
              <a:rPr lang="en-GB" dirty="0" err="1"/>
              <a:t>ve</a:t>
            </a:r>
            <a:r>
              <a:rPr lang="en-GB" dirty="0"/>
              <a:t> </a:t>
            </a:r>
            <a:r>
              <a:rPr lang="en-GB" dirty="0" err="1"/>
              <a:t>taşranın</a:t>
            </a:r>
            <a:r>
              <a:rPr lang="en-GB" dirty="0"/>
              <a:t> </a:t>
            </a:r>
            <a:r>
              <a:rPr lang="en-GB" dirty="0" err="1"/>
              <a:t>büyük</a:t>
            </a:r>
            <a:r>
              <a:rPr lang="en-GB" dirty="0"/>
              <a:t> </a:t>
            </a:r>
            <a:r>
              <a:rPr lang="en-GB" dirty="0" err="1"/>
              <a:t>bir</a:t>
            </a:r>
            <a:r>
              <a:rPr lang="en-GB" dirty="0"/>
              <a:t> </a:t>
            </a:r>
            <a:r>
              <a:rPr lang="en-GB" dirty="0" err="1"/>
              <a:t>bölümünde</a:t>
            </a:r>
            <a:r>
              <a:rPr lang="en-GB" dirty="0"/>
              <a:t> </a:t>
            </a:r>
            <a:r>
              <a:rPr lang="en-GB" dirty="0" err="1"/>
              <a:t>yaygın</a:t>
            </a:r>
            <a:r>
              <a:rPr lang="en-GB" dirty="0"/>
              <a:t> </a:t>
            </a:r>
            <a:r>
              <a:rPr lang="en-GB" dirty="0" err="1"/>
              <a:t>olarak</a:t>
            </a:r>
            <a:r>
              <a:rPr lang="en-GB" dirty="0"/>
              <a:t> </a:t>
            </a:r>
            <a:r>
              <a:rPr lang="en-GB" dirty="0" err="1"/>
              <a:t>uygulanan</a:t>
            </a:r>
            <a:r>
              <a:rPr lang="en-GB" dirty="0"/>
              <a:t> </a:t>
            </a:r>
            <a:r>
              <a:rPr lang="en-GB" dirty="0" err="1"/>
              <a:t>tımar</a:t>
            </a:r>
            <a:r>
              <a:rPr lang="en-GB" dirty="0"/>
              <a:t> </a:t>
            </a:r>
            <a:r>
              <a:rPr lang="en-GB" dirty="0" err="1"/>
              <a:t>sistemini</a:t>
            </a:r>
            <a:r>
              <a:rPr lang="en-GB" dirty="0"/>
              <a:t> </a:t>
            </a:r>
            <a:r>
              <a:rPr lang="en-GB" dirty="0" err="1"/>
              <a:t>uygulayarak</a:t>
            </a:r>
            <a:r>
              <a:rPr lang="en-GB" dirty="0"/>
              <a:t> </a:t>
            </a:r>
            <a:r>
              <a:rPr lang="en-GB" dirty="0" err="1"/>
              <a:t>kendilerine</a:t>
            </a:r>
            <a:r>
              <a:rPr lang="en-GB" dirty="0"/>
              <a:t> </a:t>
            </a:r>
            <a:r>
              <a:rPr lang="en-GB" dirty="0" err="1"/>
              <a:t>özgü</a:t>
            </a:r>
            <a:r>
              <a:rPr lang="en-GB" dirty="0"/>
              <a:t> </a:t>
            </a:r>
            <a:r>
              <a:rPr lang="en-GB" dirty="0" err="1"/>
              <a:t>bir</a:t>
            </a:r>
            <a:r>
              <a:rPr lang="en-GB" dirty="0"/>
              <a:t> </a:t>
            </a:r>
            <a:r>
              <a:rPr lang="en-GB" dirty="0" err="1"/>
              <a:t>yönetim</a:t>
            </a:r>
            <a:r>
              <a:rPr lang="en-GB" dirty="0"/>
              <a:t> </a:t>
            </a:r>
            <a:r>
              <a:rPr lang="en-GB" dirty="0" err="1"/>
              <a:t>biçimi</a:t>
            </a:r>
            <a:r>
              <a:rPr lang="en-GB" dirty="0"/>
              <a:t> </a:t>
            </a:r>
            <a:r>
              <a:rPr lang="en-GB" dirty="0" err="1"/>
              <a:t>ve</a:t>
            </a:r>
            <a:r>
              <a:rPr lang="en-GB" dirty="0"/>
              <a:t> </a:t>
            </a:r>
            <a:r>
              <a:rPr lang="en-GB" dirty="0" err="1"/>
              <a:t>devlet</a:t>
            </a:r>
            <a:r>
              <a:rPr lang="en-GB" dirty="0"/>
              <a:t> </a:t>
            </a:r>
            <a:r>
              <a:rPr lang="en-GB" dirty="0" err="1"/>
              <a:t>modeli</a:t>
            </a:r>
            <a:r>
              <a:rPr lang="en-GB" dirty="0"/>
              <a:t> </a:t>
            </a:r>
            <a:r>
              <a:rPr lang="en-GB" dirty="0" err="1"/>
              <a:t>oluşturmuşlardır</a:t>
            </a:r>
            <a:r>
              <a:rPr lang="en-GB" dirty="0"/>
              <a:t>. Bu </a:t>
            </a:r>
            <a:r>
              <a:rPr lang="en-GB" dirty="0" err="1"/>
              <a:t>modelin</a:t>
            </a:r>
            <a:r>
              <a:rPr lang="en-GB" dirty="0"/>
              <a:t> </a:t>
            </a:r>
            <a:r>
              <a:rPr lang="en-GB" dirty="0" err="1"/>
              <a:t>oluşumunda</a:t>
            </a:r>
            <a:r>
              <a:rPr lang="en-GB" dirty="0"/>
              <a:t>, </a:t>
            </a:r>
            <a:r>
              <a:rPr lang="en-GB" dirty="0" err="1"/>
              <a:t>Osmanlıların</a:t>
            </a:r>
            <a:r>
              <a:rPr lang="en-GB" dirty="0"/>
              <a:t> </a:t>
            </a:r>
            <a:r>
              <a:rPr lang="en-GB" dirty="0" err="1"/>
              <a:t>mensup</a:t>
            </a:r>
            <a:r>
              <a:rPr lang="en-GB" dirty="0"/>
              <a:t> </a:t>
            </a:r>
            <a:r>
              <a:rPr lang="en-GB" dirty="0" err="1"/>
              <a:t>olduğu</a:t>
            </a:r>
            <a:r>
              <a:rPr lang="en-GB" dirty="0"/>
              <a:t> İslam </a:t>
            </a:r>
            <a:r>
              <a:rPr lang="en-GB" dirty="0" err="1"/>
              <a:t>kültür</a:t>
            </a:r>
            <a:r>
              <a:rPr lang="en-GB" dirty="0"/>
              <a:t> </a:t>
            </a:r>
            <a:r>
              <a:rPr lang="en-GB" dirty="0" err="1"/>
              <a:t>çevresinin</a:t>
            </a:r>
            <a:r>
              <a:rPr lang="en-GB" dirty="0"/>
              <a:t> </a:t>
            </a:r>
            <a:r>
              <a:rPr lang="en-GB" dirty="0" err="1"/>
              <a:t>değerleri</a:t>
            </a:r>
            <a:r>
              <a:rPr lang="en-GB" dirty="0"/>
              <a:t> </a:t>
            </a:r>
            <a:r>
              <a:rPr lang="en-GB" dirty="0" err="1"/>
              <a:t>ile</a:t>
            </a:r>
            <a:r>
              <a:rPr lang="en-GB" dirty="0"/>
              <a:t> </a:t>
            </a:r>
            <a:r>
              <a:rPr lang="en-GB" dirty="0" err="1"/>
              <a:t>eski</a:t>
            </a:r>
            <a:r>
              <a:rPr lang="en-GB" dirty="0"/>
              <a:t> </a:t>
            </a:r>
            <a:r>
              <a:rPr lang="en-GB" dirty="0" err="1"/>
              <a:t>Türk</a:t>
            </a:r>
            <a:r>
              <a:rPr lang="en-GB" dirty="0"/>
              <a:t> </a:t>
            </a:r>
            <a:r>
              <a:rPr lang="en-GB" dirty="0" err="1"/>
              <a:t>ve</a:t>
            </a:r>
            <a:r>
              <a:rPr lang="en-GB" dirty="0"/>
              <a:t> </a:t>
            </a:r>
            <a:r>
              <a:rPr lang="en-GB" dirty="0" err="1"/>
              <a:t>Ortadoğu</a:t>
            </a:r>
            <a:r>
              <a:rPr lang="en-GB" dirty="0"/>
              <a:t> </a:t>
            </a:r>
            <a:r>
              <a:rPr lang="en-GB" dirty="0" err="1"/>
              <a:t>devlet</a:t>
            </a:r>
            <a:r>
              <a:rPr lang="en-GB" dirty="0"/>
              <a:t> </a:t>
            </a:r>
            <a:r>
              <a:rPr lang="en-GB" dirty="0" err="1"/>
              <a:t>gelenekleri</a:t>
            </a:r>
            <a:r>
              <a:rPr lang="en-GB" dirty="0"/>
              <a:t> de </a:t>
            </a:r>
            <a:r>
              <a:rPr lang="en-GB" dirty="0" err="1"/>
              <a:t>etkili</a:t>
            </a:r>
            <a:r>
              <a:rPr lang="en-GB" dirty="0"/>
              <a:t> </a:t>
            </a:r>
            <a:r>
              <a:rPr lang="en-GB" dirty="0" err="1"/>
              <a:t>olmuştur</a:t>
            </a:r>
            <a:r>
              <a:rPr lang="en-GB" dirty="0"/>
              <a:t>.</a:t>
            </a:r>
            <a:endParaRPr lang="tr-TR" dirty="0"/>
          </a:p>
          <a:p>
            <a:endParaRPr lang="tr-TR" dirty="0"/>
          </a:p>
        </p:txBody>
      </p:sp>
    </p:spTree>
    <p:extLst>
      <p:ext uri="{BB962C8B-B14F-4D97-AF65-F5344CB8AC3E}">
        <p14:creationId xmlns:p14="http://schemas.microsoft.com/office/powerpoint/2010/main" val="1436247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Klasik Dönemde Osmanlı Devleti’nde tımar ve kul sistemlerini etkili kılabilmek, padişahın yasama, yürütme ve yargı yetkilerini uygulayabilmek ve devlet gelirlerini toplayıp kullanabilmek için merkezde </a:t>
            </a:r>
            <a:r>
              <a:rPr lang="tr-TR" i="1" dirty="0"/>
              <a:t>Divan-ı Hümayun </a:t>
            </a:r>
            <a:r>
              <a:rPr lang="tr-TR" dirty="0"/>
              <a:t>denilen bugünkü hükümete benzer bir üst kurum vardı. Ortadoğu devlet anlayışı ile uyum için de olan ve İran’da </a:t>
            </a:r>
            <a:r>
              <a:rPr lang="tr-TR" dirty="0" err="1"/>
              <a:t>Sasaniler</a:t>
            </a:r>
            <a:r>
              <a:rPr lang="tr-TR" dirty="0"/>
              <a:t> zamanından beri önemini </a:t>
            </a:r>
            <a:r>
              <a:rPr lang="tr-TR" dirty="0" err="1"/>
              <a:t>koruyagelen</a:t>
            </a:r>
            <a:r>
              <a:rPr lang="tr-TR" dirty="0"/>
              <a:t> bu kurum, hukukî açıdan padişaha ait olan üç erki temsil ettiği için hem bir yüksek yönetim örgütü hem de yüksek mahkeme idi. Devlete ait önemli konuların görüşülüp karara bağlandığı Divan-ı </a:t>
            </a:r>
            <a:r>
              <a:rPr lang="tr-TR" dirty="0" err="1"/>
              <a:t>Hümayun’da</a:t>
            </a:r>
            <a:r>
              <a:rPr lang="tr-TR" dirty="0"/>
              <a:t> padişahın yürütme (</a:t>
            </a:r>
            <a:r>
              <a:rPr lang="tr-TR" dirty="0" err="1"/>
              <a:t>icrâ</a:t>
            </a:r>
            <a:r>
              <a:rPr lang="tr-TR" dirty="0"/>
              <a:t>) yetkisini üstlenmiş bulunan üyelere </a:t>
            </a:r>
            <a:r>
              <a:rPr lang="tr-TR" i="1" dirty="0" err="1"/>
              <a:t>ehl</a:t>
            </a:r>
            <a:r>
              <a:rPr lang="tr-TR" i="1" dirty="0"/>
              <a:t>-i örf </a:t>
            </a:r>
            <a:r>
              <a:rPr lang="tr-TR" dirty="0"/>
              <a:t>veya </a:t>
            </a:r>
            <a:r>
              <a:rPr lang="tr-TR" i="1" dirty="0" err="1"/>
              <a:t>ehl</a:t>
            </a:r>
            <a:r>
              <a:rPr lang="tr-TR" i="1" dirty="0"/>
              <a:t>-i </a:t>
            </a:r>
            <a:r>
              <a:rPr lang="tr-TR" i="1" dirty="0" err="1"/>
              <a:t>seyf</a:t>
            </a:r>
            <a:r>
              <a:rPr lang="tr-TR" dirty="0"/>
              <a:t> denirdi. Bunlar vezirlerdi ve kendi aralarında rütbece sıralanırlardı. Padişahın vekili ve onun adına devleti yöneten birinci vezire vezir-i azam veya daha sonraki dönemlerdeki ismiyle sadrazam adı verilirdi. Padişahın yargı gücünü uygulayanlara ise </a:t>
            </a:r>
            <a:r>
              <a:rPr lang="tr-TR" i="1" dirty="0" err="1"/>
              <a:t>ehl</a:t>
            </a:r>
            <a:r>
              <a:rPr lang="tr-TR" i="1" dirty="0"/>
              <a:t>-i ilim</a:t>
            </a:r>
            <a:r>
              <a:rPr lang="tr-TR" dirty="0"/>
              <a:t> denirdi. Divanda kazaskerlerce temsil edilen ve şeyhülislamın da aralarında bulunduğu ilmiye sınıfı mensupları, kaza (yargı), tedris (öğretim) ve </a:t>
            </a:r>
            <a:r>
              <a:rPr lang="tr-TR" dirty="0" err="1"/>
              <a:t>iftâ</a:t>
            </a:r>
            <a:r>
              <a:rPr lang="tr-TR" dirty="0"/>
              <a:t> (fetva) görevlerini yerine getirirlerdi. Devletin bürokrasi ve maliye işleri, </a:t>
            </a:r>
            <a:r>
              <a:rPr lang="tr-TR" i="1" dirty="0" err="1"/>
              <a:t>ehl</a:t>
            </a:r>
            <a:r>
              <a:rPr lang="tr-TR" i="1" dirty="0"/>
              <a:t>-i kalem</a:t>
            </a:r>
            <a:r>
              <a:rPr lang="tr-TR" dirty="0"/>
              <a:t> sınıfına mensup olan nişancı ve defterdarların görev alanını oluştururdu. </a:t>
            </a:r>
            <a:r>
              <a:rPr lang="tr-TR" dirty="0" err="1"/>
              <a:t>Ehl</a:t>
            </a:r>
            <a:r>
              <a:rPr lang="tr-TR" dirty="0"/>
              <a:t>-i örf mensubu olan vezir-i azam, padişah adına Divan-ı </a:t>
            </a:r>
            <a:r>
              <a:rPr lang="tr-TR" dirty="0" err="1"/>
              <a:t>Hümayun’a</a:t>
            </a:r>
            <a:r>
              <a:rPr lang="tr-TR" dirty="0"/>
              <a:t> başkanlık yapmaktaydı. Divan-ı </a:t>
            </a:r>
            <a:r>
              <a:rPr lang="tr-TR" dirty="0" err="1"/>
              <a:t>Hümayun’da</a:t>
            </a:r>
            <a:r>
              <a:rPr lang="tr-TR" dirty="0"/>
              <a:t> görüşülerek alınan kararları padişaha sunar ve onun emir ve onayını alırdı. Divan-ı </a:t>
            </a:r>
            <a:r>
              <a:rPr lang="tr-TR" dirty="0" err="1"/>
              <a:t>Hümayun’da</a:t>
            </a:r>
            <a:r>
              <a:rPr lang="tr-TR" b="1" dirty="0"/>
              <a:t> </a:t>
            </a:r>
            <a:r>
              <a:rPr lang="tr-TR" dirty="0"/>
              <a:t>ülkenin genel yönetimi ile ilgili doğrudan kararlar</a:t>
            </a:r>
            <a:r>
              <a:rPr lang="tr-TR" b="1" dirty="0"/>
              <a:t> </a:t>
            </a:r>
            <a:r>
              <a:rPr lang="tr-TR" dirty="0"/>
              <a:t>alındığı gibi</a:t>
            </a:r>
            <a:r>
              <a:rPr lang="tr-TR" b="1" dirty="0"/>
              <a:t>, </a:t>
            </a:r>
            <a:r>
              <a:rPr lang="tr-TR" dirty="0"/>
              <a:t>taşrada çözümlenmemiş konularda son kararlar verilirdi</a:t>
            </a:r>
            <a:r>
              <a:rPr lang="tr-TR" b="1" dirty="0"/>
              <a:t>. </a:t>
            </a:r>
            <a:r>
              <a:rPr lang="tr-TR" dirty="0"/>
              <a:t>Ayrıca bir kimse ilk başvurduğu mercide hakkını alamadığı</a:t>
            </a:r>
            <a:r>
              <a:rPr lang="tr-TR" b="1" dirty="0"/>
              <a:t> </a:t>
            </a:r>
            <a:r>
              <a:rPr lang="tr-TR" dirty="0"/>
              <a:t>kanaatine vardığında</a:t>
            </a:r>
            <a:r>
              <a:rPr lang="tr-TR" b="1" dirty="0"/>
              <a:t> </a:t>
            </a:r>
            <a:r>
              <a:rPr lang="tr-TR" dirty="0"/>
              <a:t>Divan-ı </a:t>
            </a:r>
            <a:r>
              <a:rPr lang="tr-TR" dirty="0" err="1"/>
              <a:t>Hümayun’a</a:t>
            </a:r>
            <a:r>
              <a:rPr lang="tr-TR" dirty="0"/>
              <a:t> başvurabilirdi. Divan en üst mahkeme olarak sorunu çözümlerdi.</a:t>
            </a:r>
          </a:p>
          <a:p>
            <a:r>
              <a:rPr lang="tr-TR" dirty="0"/>
              <a:t>Osmanlı Devleti’nin kuruluşundan Fatih dönemine kadar padişahlar bizzat Divan-ı Hümayun toplantılarına katılmışlar ve başkanlık yapmışlardır. Devlet protokolünde değişiklikler yapan Fatih Sultan Mehmet, 1475 dolaylarında Divan-ı Hümayun toplantılarına bizzat başkanlık yapmayı bırakmıştır. Ancak halkın şikâyetlerini şahsen işitmek padişahın ihmal edemeyeceği temel bir görev olduğundan </a:t>
            </a:r>
            <a:r>
              <a:rPr lang="tr-TR" i="1" dirty="0" err="1"/>
              <a:t>kasr</a:t>
            </a:r>
            <a:r>
              <a:rPr lang="tr-TR" i="1" dirty="0"/>
              <a:t>-ı adalet</a:t>
            </a:r>
            <a:r>
              <a:rPr lang="tr-TR" dirty="0"/>
              <a:t> denilen bölümde Divan odasına bakan</a:t>
            </a:r>
            <a:r>
              <a:rPr lang="tr-TR" i="1" dirty="0"/>
              <a:t> </a:t>
            </a:r>
            <a:r>
              <a:rPr lang="tr-TR" dirty="0"/>
              <a:t>kafesli bir pencere açtırttı. Perde arkasında Divan toplantılarında daima hazır olduğu hissini vermekle beraber istediği zaman Divan-ı Hümayun toplantılarını izleyebilirdi </a:t>
            </a:r>
            <a:endParaRPr lang="tr-TR" dirty="0"/>
          </a:p>
        </p:txBody>
      </p:sp>
    </p:spTree>
    <p:extLst>
      <p:ext uri="{BB962C8B-B14F-4D97-AF65-F5344CB8AC3E}">
        <p14:creationId xmlns:p14="http://schemas.microsoft.com/office/powerpoint/2010/main" val="30434442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1369</Words>
  <Application>Microsoft Office PowerPoint</Application>
  <PresentationFormat>Geniş ekran</PresentationFormat>
  <Paragraphs>10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Osmanlılarda Devlet Sistemi ve Hukukî Yapı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2019-11-21T10:38:00Z</dcterms:created>
  <dcterms:modified xsi:type="dcterms:W3CDTF">2019-11-21T10:45:42Z</dcterms:modified>
</cp:coreProperties>
</file>