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08" r:id="rId2"/>
    <p:sldId id="692" r:id="rId3"/>
    <p:sldId id="259" r:id="rId4"/>
    <p:sldId id="694" r:id="rId5"/>
    <p:sldId id="695" r:id="rId6"/>
    <p:sldId id="262" r:id="rId7"/>
    <p:sldId id="706" r:id="rId8"/>
    <p:sldId id="268" r:id="rId9"/>
    <p:sldId id="269" r:id="rId10"/>
    <p:sldId id="270" r:id="rId11"/>
    <p:sldId id="707" r:id="rId12"/>
    <p:sldId id="291" r:id="rId13"/>
    <p:sldId id="295" r:id="rId14"/>
    <p:sldId id="698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7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4696C7-4D76-422E-8CB7-CEB88E4F0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E013711-3D4B-49C5-B793-8810237B0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0FC92FD-83CC-41E0-A3CF-C3859AD22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E17F73D-974B-46E0-8837-AD87C19B8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1F1D6F-14F7-4D5B-B895-FE0CC64A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663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ECC019-AABE-4359-892D-CF354F986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5B48C78-4850-4EE3-9A4A-0DF06965D7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841BE0F-C111-4FCF-ABCA-806363CFB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EDCAC3-AA1D-4A70-9229-FB487622F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FF6CC6-54F3-4CE3-9FC4-2DDAF17B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71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0B07E93-E5BD-4C65-B91A-2BC974EDE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6C1F4-38AA-4C39-A615-AE1BE26AA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A6816D-5BCA-4B92-B1A4-6BEC7B5B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7ABB3F-346D-4AF0-962E-A9AEB533A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607FDE-B4E9-49BF-AE5A-AD16E0E6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16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3E7F31-6D4F-42B7-8CFE-1A7AF1042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36FD10-CAD6-41F8-B96F-A78EC7FEB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068F85-F7ED-439D-ADD7-FD4699C12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5B3E88-F71D-4516-9D7C-5CDB2608A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1BE84D-0288-4391-B166-FDC1C4278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7388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09BFBF-FB1B-4B60-B90C-AFA1C6515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EC0BFD2-A216-4622-AA11-ABEFDB47F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6AD7D4-83C7-4B7C-9CBE-CDEAC107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DC2C23-EFBB-4366-9988-1B58AA5EE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14BEDC-6C38-44F4-95D4-626E7B90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971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04DFC4-FC20-4097-92EF-9BFABF7D1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18B24E-F5B8-4B7F-BE6D-6241CA9CB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9AA950B-40E4-4CF3-9D51-FB4340FD3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A046F-04F8-4532-81C9-55835F2BD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6DDB80B-AAC2-4549-98D3-0DAE60F3E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E2EEBE0-DD2D-4C42-A204-EB2929BE9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63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1AB25A-4890-4DCF-9B42-25376FA2E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20E86F-DEAE-4F63-9A2E-52912E168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C796C1A-2F6C-422D-BB5E-4DFD03E62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0432C-F5E8-4814-9552-1D9B84264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A8D7F22-D9E3-433C-9000-4583A1AE2E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9A5A6F1-AD7A-46E8-BD76-682310A6B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EA86934-4F2C-4815-995E-2C8938CA9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B3BEF07-7FA6-450F-9D7A-1C0319C0C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74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252003-BE35-489C-B00C-15F8B58A7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3D1ECA9-B0D7-43C6-8E44-E9F6B026F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7C1581A-4D12-4E4C-AAB9-F05E3CB50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6A25719-20FD-4B0C-BEDB-BA11D4D40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25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0D94C7D-4F5E-4769-9470-B5D804AEF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4D45D6B-7DBD-47ED-AF5A-080025509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4A31113-C4A8-4EBD-8DF5-A91484E54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135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6446D5-70B9-41C3-9F00-58ADF3B3E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DA8D6E-6D29-4387-B766-6156A0518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4D84F12-FB31-4F18-B8B7-9F8FEF9BB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EBD7FAC-F950-47A0-91F5-EA001DD35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D9101E9-569A-426D-973F-3B99A2BFD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6E157CB-64B9-4D2D-813E-6A4B3640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513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EAA144-61E6-43DC-A3CC-0936E73A7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D443E5B-0FE8-4EDE-9623-D2496D14B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BE5E96A-E4C3-482C-8A33-B08FE4D81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2B3C37D-1419-46CB-91D2-9C1C6526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1B87C-FFF8-4FBF-9D15-2BE97D864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D65A5B9-882E-4F9D-9322-5BD8BEAD1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225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F7E9350-20DD-4D6D-AFDF-CDB0BBD1D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386FEC5-A147-402A-859A-27801A1E6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F9A359-51FC-4AA2-AC77-48913C5BD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B0968-6F8D-44CB-A8FC-E1966C2FF4F0}" type="datetimeFigureOut">
              <a:rPr lang="tr-TR" smtClean="0"/>
              <a:t>19.03.2021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64C75C-4259-4971-B658-90BAD49445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F05867-95FF-4FDD-9776-993C831E35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564BE-C214-4045-AF43-E2F198C209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5606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iletisimmuhendisii.blogspot.com/2015/12/kamuyu-bilgilendirme-modeli-ve-ivy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azarlamasyon.com/sahtekarlar-prensi-p-t-barnum-ile-tanismis-miydiniz/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964B1C-66E0-471C-94A5-F257694659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Konu 4. Halkla İlişkilerin Amaçları ve Tarihi</a:t>
            </a:r>
          </a:p>
        </p:txBody>
      </p:sp>
    </p:spTree>
    <p:extLst>
      <p:ext uri="{BB962C8B-B14F-4D97-AF65-F5344CB8AC3E}">
        <p14:creationId xmlns:p14="http://schemas.microsoft.com/office/powerpoint/2010/main" val="563101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FBA28E-459A-4464-9F27-3565E894E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04664"/>
            <a:ext cx="11968680" cy="6331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Pennsylvania </a:t>
            </a:r>
            <a:r>
              <a:rPr lang="en-GB" b="1" dirty="0" err="1"/>
              <a:t>Demiryolları</a:t>
            </a:r>
            <a:r>
              <a:rPr lang="en-GB" b="1" dirty="0"/>
              <a:t> </a:t>
            </a:r>
            <a:r>
              <a:rPr lang="tr-TR" b="1" dirty="0"/>
              <a:t> 1906</a:t>
            </a:r>
          </a:p>
          <a:p>
            <a:pPr marL="0" indent="0">
              <a:buNone/>
            </a:pPr>
            <a:r>
              <a:rPr lang="tr-TR" dirty="0"/>
              <a:t>Pennsylvania tren kazası sonrası </a:t>
            </a:r>
            <a:r>
              <a:rPr lang="tr-TR" dirty="0" err="1"/>
              <a:t>Ivy</a:t>
            </a:r>
            <a:r>
              <a:rPr lang="tr-TR" dirty="0"/>
              <a:t> Lee ile anlaşılıyor. Basını kaza yerine davet ederek basının desteğini kazanıyor.  Demiryolu ücretlerinin gözden geçirilmesi için lobicilik faaliyetinde bulunuyor. (</a:t>
            </a:r>
            <a:r>
              <a:rPr lang="tr-TR" dirty="0" err="1"/>
              <a:t>Peltekoğlu</a:t>
            </a:r>
            <a:r>
              <a:rPr lang="tr-TR" dirty="0"/>
              <a:t>, 2016: 108)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Colorado Kömür Grevi 1913</a:t>
            </a:r>
          </a:p>
          <a:p>
            <a:pPr marL="0" indent="0">
              <a:buNone/>
            </a:pPr>
            <a:r>
              <a:rPr lang="tr-TR" dirty="0"/>
              <a:t>1913 yılında ilan edilen grevde bir işçi yaralanıyor ve bir şirket muhafızı öldürülüyor. 20 Nisan 1914’te işçilerin ve ailelerinin kaldığı çadırlarda yangın çıkıyor ve 11 çocuk, 2 kadın ölüyor. </a:t>
            </a:r>
            <a:r>
              <a:rPr lang="tr-TR" dirty="0" err="1"/>
              <a:t>Ludlow</a:t>
            </a:r>
            <a:r>
              <a:rPr lang="tr-TR" dirty="0"/>
              <a:t> katliamı olarak bilinen olayın ardından </a:t>
            </a:r>
            <a:r>
              <a:rPr lang="tr-TR" dirty="0" err="1"/>
              <a:t>Ivy</a:t>
            </a:r>
            <a:r>
              <a:rPr lang="tr-TR" dirty="0"/>
              <a:t> Lee </a:t>
            </a:r>
            <a:r>
              <a:rPr lang="tr-TR" dirty="0" err="1"/>
              <a:t>Rockefeller’lar</a:t>
            </a:r>
            <a:r>
              <a:rPr lang="tr-TR" dirty="0"/>
              <a:t> için çalışıyor ve kendi ilkelerine sadık kalmadığı konusunda eleştiriliyor. (</a:t>
            </a:r>
            <a:r>
              <a:rPr lang="tr-TR" dirty="0" err="1"/>
              <a:t>Peltekoğlu</a:t>
            </a:r>
            <a:r>
              <a:rPr lang="tr-TR" dirty="0"/>
              <a:t>, 2016: 108-111)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tr-TR" dirty="0"/>
              <a:t>Resimler için Bakınız: </a:t>
            </a:r>
            <a:r>
              <a:rPr lang="tr-TR" dirty="0">
                <a:hlinkClick r:id="rId2"/>
              </a:rPr>
              <a:t>http://iletisimmuhendisii.blogspot.com/2015/12/kamuyu-bilgilendirme-modeli-ve-ivy.html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8245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Unvan 1"/>
          <p:cNvSpPr>
            <a:spLocks noGrp="1"/>
          </p:cNvSpPr>
          <p:nvPr>
            <p:ph type="title"/>
          </p:nvPr>
        </p:nvSpPr>
        <p:spPr>
          <a:xfrm>
            <a:off x="977899" y="714375"/>
            <a:ext cx="5509527" cy="767916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b="1" dirty="0">
                <a:latin typeface="+mn-lt"/>
              </a:rPr>
              <a:t>İki Yönlü Asimetrik Model</a:t>
            </a:r>
            <a:endParaRPr lang="tr-TR" altLang="tr-TR" sz="3200" dirty="0">
              <a:latin typeface="+mn-lt"/>
            </a:endParaRPr>
          </a:p>
        </p:txBody>
      </p:sp>
      <p:sp>
        <p:nvSpPr>
          <p:cNvPr id="104453" name="İçerik Yer Tutucusu 2"/>
          <p:cNvSpPr>
            <a:spLocks noGrp="1"/>
          </p:cNvSpPr>
          <p:nvPr>
            <p:ph idx="1"/>
          </p:nvPr>
        </p:nvSpPr>
        <p:spPr>
          <a:xfrm>
            <a:off x="1582758" y="1482291"/>
            <a:ext cx="7228837" cy="473939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altLang="tr-TR" sz="3200" dirty="0"/>
              <a:t>İki yönlü iletişim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sz="3200" dirty="0"/>
              <a:t>Amaç bilimsel bilgiyi kullanarak ikna stratejilerini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sz="3200" dirty="0"/>
              <a:t>hayata geçirmektir.</a:t>
            </a:r>
          </a:p>
          <a:p>
            <a:pPr>
              <a:lnSpc>
                <a:spcPct val="100000"/>
              </a:lnSpc>
            </a:pPr>
            <a:r>
              <a:rPr lang="tr-TR" altLang="tr-TR" sz="3200" dirty="0"/>
              <a:t>Geri bildirim kurum çıkarlarını gözetmek için. </a:t>
            </a:r>
          </a:p>
          <a:p>
            <a:pPr>
              <a:lnSpc>
                <a:spcPct val="100000"/>
              </a:lnSpc>
            </a:pPr>
            <a:r>
              <a:rPr lang="tr-TR" altLang="tr-TR" sz="3200" dirty="0"/>
              <a:t>Bu modelin esas meselesi “</a:t>
            </a:r>
            <a:r>
              <a:rPr lang="tr-TR" altLang="tr-TR" sz="3200" b="1" i="1" dirty="0"/>
              <a:t>ikna</a:t>
            </a:r>
            <a:r>
              <a:rPr lang="tr-TR" altLang="tr-TR" sz="3200" dirty="0"/>
              <a:t>” dır. </a:t>
            </a:r>
          </a:p>
          <a:p>
            <a:pPr eaLnBrk="1" hangingPunct="1">
              <a:lnSpc>
                <a:spcPct val="200000"/>
              </a:lnSpc>
              <a:buFont typeface="Arial" charset="0"/>
              <a:buNone/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5412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4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4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04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4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4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4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4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4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04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4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4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04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3C4503-D005-4E03-81C2-B89E2D7D5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729" y="405505"/>
            <a:ext cx="10437605" cy="5913814"/>
          </a:xfrm>
        </p:spPr>
        <p:txBody>
          <a:bodyPr>
            <a:normAutofit/>
          </a:bodyPr>
          <a:lstStyle/>
          <a:p>
            <a:r>
              <a:rPr lang="en-US" b="1" dirty="0"/>
              <a:t>Creel Committee  (</a:t>
            </a:r>
            <a:r>
              <a:rPr lang="en-US" b="1" dirty="0" err="1"/>
              <a:t>Committe</a:t>
            </a:r>
            <a:r>
              <a:rPr lang="en-US" b="1" dirty="0"/>
              <a:t> on Public</a:t>
            </a:r>
            <a:r>
              <a:rPr lang="tr-TR" b="1" dirty="0"/>
              <a:t> </a:t>
            </a:r>
            <a:r>
              <a:rPr lang="en-US" b="1" dirty="0"/>
              <a:t> Information) </a:t>
            </a:r>
          </a:p>
          <a:p>
            <a:r>
              <a:rPr lang="tr-TR" b="1" dirty="0" err="1"/>
              <a:t>Venida</a:t>
            </a:r>
            <a:r>
              <a:rPr lang="tr-TR" b="1" dirty="0"/>
              <a:t> Saç Bonesi</a:t>
            </a:r>
          </a:p>
          <a:p>
            <a:pPr marL="514350" indent="-514350">
              <a:buAutoNum type="arabicPeriod"/>
            </a:pPr>
            <a:r>
              <a:rPr lang="tr-TR" dirty="0"/>
              <a:t>Kadınların güzelliklerini arttırıyor</a:t>
            </a:r>
          </a:p>
          <a:p>
            <a:pPr marL="514350" indent="-514350">
              <a:buAutoNum type="arabicPeriod"/>
            </a:pPr>
            <a:r>
              <a:rPr lang="tr-TR" dirty="0"/>
              <a:t>Hijyen</a:t>
            </a:r>
          </a:p>
          <a:p>
            <a:pPr marL="514350" indent="-514350">
              <a:buAutoNum type="arabicPeriod"/>
            </a:pPr>
            <a:r>
              <a:rPr lang="tr-TR" dirty="0"/>
              <a:t>Fabrikada saç koruması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-</a:t>
            </a:r>
            <a:r>
              <a:rPr lang="tr-TR" dirty="0" err="1"/>
              <a:t>Cosmopolitan</a:t>
            </a:r>
            <a:r>
              <a:rPr lang="tr-TR" dirty="0">
                <a:sym typeface="Wingdings" panose="05000000000000000000" pitchFamily="2" charset="2"/>
              </a:rPr>
              <a:t> Amerikan güzellik idealleriyle uyumlu</a:t>
            </a:r>
          </a:p>
          <a:p>
            <a:pPr marL="0" indent="0">
              <a:buNone/>
            </a:pPr>
            <a:r>
              <a:rPr lang="tr-TR" dirty="0">
                <a:sym typeface="Wingdings" panose="05000000000000000000" pitchFamily="2" charset="2"/>
              </a:rPr>
              <a:t>	-Sağlık memuru hijyen için gerekli</a:t>
            </a:r>
          </a:p>
          <a:p>
            <a:pPr marL="0" indent="0">
              <a:buNone/>
            </a:pPr>
            <a:r>
              <a:rPr lang="tr-TR" dirty="0">
                <a:sym typeface="Wingdings" panose="05000000000000000000" pitchFamily="2" charset="2"/>
              </a:rPr>
              <a:t>	-Endüstri sorunları uzmanı vd.  gereklilik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2260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B77FA1-AD38-4D88-93CC-D6E362F18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85" y="332656"/>
            <a:ext cx="9857715" cy="6013823"/>
          </a:xfrm>
        </p:spPr>
        <p:txBody>
          <a:bodyPr/>
          <a:lstStyle/>
          <a:p>
            <a:r>
              <a:rPr lang="tr-TR" b="1" dirty="0" err="1"/>
              <a:t>Lucky</a:t>
            </a:r>
            <a:r>
              <a:rPr lang="tr-TR" b="1" dirty="0"/>
              <a:t> Strike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American</a:t>
            </a:r>
            <a:r>
              <a:rPr lang="tr-TR" dirty="0"/>
              <a:t> </a:t>
            </a:r>
            <a:r>
              <a:rPr lang="tr-TR" dirty="0" err="1"/>
              <a:t>Tobacco</a:t>
            </a:r>
            <a:r>
              <a:rPr lang="tr-TR" dirty="0"/>
              <a:t>-hedef kitle kadınlar</a:t>
            </a:r>
          </a:p>
          <a:p>
            <a:pPr marL="0" indent="0">
              <a:buNone/>
            </a:pPr>
            <a:r>
              <a:rPr lang="tr-TR" dirty="0"/>
              <a:t>	-tatlı yemek yerine sigara yakan zayıf kadınlar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-psikolojik boyutlar? Kadın –erkek eşitliği</a:t>
            </a:r>
          </a:p>
          <a:p>
            <a:pPr marL="0" indent="0">
              <a:buNone/>
            </a:pPr>
            <a:r>
              <a:rPr lang="tr-TR" dirty="0"/>
              <a:t>	(30 kadın hakları savunucusu)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-renk?  (yeşil balo)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2248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İçerik Yer Tutucusu 2"/>
          <p:cNvSpPr>
            <a:spLocks noGrp="1"/>
          </p:cNvSpPr>
          <p:nvPr>
            <p:ph idx="1"/>
          </p:nvPr>
        </p:nvSpPr>
        <p:spPr>
          <a:xfrm>
            <a:off x="837520" y="2206852"/>
            <a:ext cx="10768785" cy="393677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altLang="tr-TR" sz="3200" dirty="0"/>
              <a:t>İkna mesajın kabullenilmesi baskısı anlamına gelmez</a:t>
            </a:r>
          </a:p>
          <a:p>
            <a:pPr>
              <a:lnSpc>
                <a:spcPct val="200000"/>
              </a:lnSpc>
            </a:pPr>
            <a:r>
              <a:rPr lang="tr-TR" altLang="tr-TR" sz="3200" dirty="0"/>
              <a:t>Karşılıklı anlayış, müzakere ve etkileşim odaklı bir modeldir. </a:t>
            </a:r>
          </a:p>
          <a:p>
            <a:pPr>
              <a:lnSpc>
                <a:spcPct val="200000"/>
              </a:lnSpc>
            </a:pPr>
            <a:r>
              <a:rPr lang="tr-TR" altLang="tr-TR" sz="3200" dirty="0"/>
              <a:t>En işlevsel halkla ilişkiler modeli bu modeldir.</a:t>
            </a:r>
          </a:p>
          <a:p>
            <a:pPr eaLnBrk="1" hangingPunct="1">
              <a:lnSpc>
                <a:spcPct val="200000"/>
              </a:lnSpc>
              <a:buFont typeface="Arial" charset="0"/>
              <a:buNone/>
            </a:pPr>
            <a:endParaRPr lang="tr-TR" altLang="tr-TR" sz="2400" dirty="0"/>
          </a:p>
        </p:txBody>
      </p:sp>
      <p:sp>
        <p:nvSpPr>
          <p:cNvPr id="118798" name="Unvan 1"/>
          <p:cNvSpPr>
            <a:spLocks/>
          </p:cNvSpPr>
          <p:nvPr/>
        </p:nvSpPr>
        <p:spPr bwMode="auto">
          <a:xfrm>
            <a:off x="706438" y="714374"/>
            <a:ext cx="461962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tr-TR" altLang="tr-TR" sz="3200" b="1" dirty="0"/>
              <a:t>İki Yönlü Simetrik Model</a:t>
            </a:r>
            <a:endParaRPr lang="tr-TR" altLang="tr-TR" sz="3200" dirty="0"/>
          </a:p>
        </p:txBody>
      </p:sp>
      <p:sp>
        <p:nvSpPr>
          <p:cNvPr id="2" name="Metin kutusu 1"/>
          <p:cNvSpPr txBox="1">
            <a:spLocks noChangeArrowheads="1"/>
          </p:cNvSpPr>
          <p:nvPr/>
        </p:nvSpPr>
        <p:spPr bwMode="auto">
          <a:xfrm>
            <a:off x="850221" y="1634218"/>
            <a:ext cx="758855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altLang="tr-TR" sz="3200" dirty="0">
                <a:latin typeface="+mn-lt"/>
              </a:rPr>
              <a:t>İki yönlü iletişim </a:t>
            </a:r>
          </a:p>
          <a:p>
            <a:endParaRPr lang="tr-TR" altLang="tr-TR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173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5011" y="1164657"/>
            <a:ext cx="11185436" cy="552030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3600" dirty="0"/>
              <a:t>1. Örgüte yönelik olumlu ortam (güven, iyi niyet, onay vs.) yaratmak,</a:t>
            </a:r>
          </a:p>
          <a:p>
            <a:pPr marL="0" indent="0" eaLnBrk="1" fontAlgn="auto" hangingPunct="1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3600" dirty="0"/>
              <a:t>2. Müşterilerle daha etkin iletişim (daha çok satış),</a:t>
            </a:r>
          </a:p>
          <a:p>
            <a:pPr marL="0" indent="0" eaLnBrk="1" fontAlgn="auto" hangingPunct="1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3600" dirty="0"/>
              <a:t>3. Rakip kuruluşlarla ilişkilerde gerilimin azaltılması,</a:t>
            </a:r>
          </a:p>
          <a:p>
            <a:pPr marL="0" indent="0" eaLnBrk="1" fontAlgn="auto" hangingPunct="1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3600" dirty="0"/>
              <a:t>4. Çalışanların kuruma bağlılıklarının artması,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tr-TR" altLang="tr-TR" sz="3600" dirty="0"/>
              <a:t>5. Şirket ürünlerine ve yöneticilerine karşı daha fazla güven,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tr-TR" altLang="tr-TR" sz="3600" dirty="0"/>
              <a:t>6. Çeşitli grupların onayını almak,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tr-TR" altLang="tr-TR" sz="3600" dirty="0"/>
              <a:t>7. Gelişmiş kurum imajı vb.</a:t>
            </a:r>
          </a:p>
          <a:p>
            <a:pPr marL="0" indent="0" eaLnBrk="1" fontAlgn="auto" hangingPunct="1">
              <a:lnSpc>
                <a:spcPct val="2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sz="2400" dirty="0"/>
          </a:p>
          <a:p>
            <a:pPr eaLnBrk="1" fontAlgn="auto" hangingPunct="1">
              <a:lnSpc>
                <a:spcPct val="20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endParaRPr lang="tr-TR" sz="2400" dirty="0"/>
          </a:p>
        </p:txBody>
      </p:sp>
      <p:sp>
        <p:nvSpPr>
          <p:cNvPr id="112643" name="Resim 4"/>
          <p:cNvSpPr>
            <a:spLocks noChangeAspect="1"/>
          </p:cNvSpPr>
          <p:nvPr/>
        </p:nvSpPr>
        <p:spPr bwMode="auto">
          <a:xfrm>
            <a:off x="9118600" y="173038"/>
            <a:ext cx="2063750" cy="196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12655" name="Unvan 1"/>
          <p:cNvSpPr txBox="1">
            <a:spLocks/>
          </p:cNvSpPr>
          <p:nvPr/>
        </p:nvSpPr>
        <p:spPr bwMode="auto">
          <a:xfrm>
            <a:off x="2425566" y="250258"/>
            <a:ext cx="5819221" cy="90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tr-TR" altLang="tr-TR" sz="3600" b="1" dirty="0">
                <a:solidFill>
                  <a:srgbClr val="F93B07"/>
                </a:solidFill>
                <a:latin typeface="+mn-lt"/>
              </a:rPr>
              <a:t>‘’Halkla İlişkiler’’in Amaçları</a:t>
            </a:r>
          </a:p>
        </p:txBody>
      </p:sp>
    </p:spTree>
    <p:extLst>
      <p:ext uri="{BB962C8B-B14F-4D97-AF65-F5344CB8AC3E}">
        <p14:creationId xmlns:p14="http://schemas.microsoft.com/office/powerpoint/2010/main" val="371175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FBA28E-459A-4464-9F27-3565E894E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97" y="244445"/>
            <a:ext cx="11823826" cy="633742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tr-TR" sz="3500" dirty="0"/>
              <a:t>Halkla İlişkiler Tarihi </a:t>
            </a:r>
            <a:r>
              <a:rPr lang="tr-TR" sz="3500" dirty="0">
                <a:sym typeface="Wingdings" panose="05000000000000000000" pitchFamily="2" charset="2"/>
              </a:rPr>
              <a:t> </a:t>
            </a:r>
            <a:r>
              <a:rPr lang="tr-TR" sz="3500" dirty="0"/>
              <a:t>Genelde ABD esas alınıyor. </a:t>
            </a:r>
          </a:p>
          <a:p>
            <a:pPr>
              <a:lnSpc>
                <a:spcPct val="100000"/>
              </a:lnSpc>
            </a:pPr>
            <a:r>
              <a:rPr lang="tr-TR" sz="3500" b="1" dirty="0"/>
              <a:t>Yeşerme</a:t>
            </a:r>
            <a:r>
              <a:rPr lang="tr-TR" sz="3500" dirty="0"/>
              <a:t> dönemi (1900-1917-araştırmacı gazetecilik, ilk dönem ajanslar, Lee)</a:t>
            </a:r>
          </a:p>
          <a:p>
            <a:pPr>
              <a:lnSpc>
                <a:spcPct val="100000"/>
              </a:lnSpc>
            </a:pPr>
            <a:r>
              <a:rPr lang="tr-TR" sz="3500" b="1" dirty="0"/>
              <a:t>Birinci Dünya Savaşı </a:t>
            </a:r>
            <a:r>
              <a:rPr lang="tr-TR" sz="3500" dirty="0"/>
              <a:t>Dönemi (1917-1919, </a:t>
            </a:r>
            <a:r>
              <a:rPr lang="tr-TR" sz="3500" dirty="0" err="1"/>
              <a:t>Creel</a:t>
            </a:r>
            <a:r>
              <a:rPr lang="tr-TR" sz="3500" dirty="0"/>
              <a:t> Komite, E. </a:t>
            </a:r>
            <a:r>
              <a:rPr lang="tr-TR" sz="3500" dirty="0" err="1"/>
              <a:t>Bernays</a:t>
            </a:r>
            <a:r>
              <a:rPr lang="tr-TR" sz="3500" dirty="0"/>
              <a:t>)</a:t>
            </a:r>
          </a:p>
          <a:p>
            <a:pPr>
              <a:lnSpc>
                <a:spcPct val="100000"/>
              </a:lnSpc>
            </a:pPr>
            <a:r>
              <a:rPr lang="tr-TR" sz="3500" b="1" dirty="0"/>
              <a:t>Kükreyen Yirmiler </a:t>
            </a:r>
            <a:r>
              <a:rPr lang="tr-TR" sz="3500" dirty="0"/>
              <a:t>Dönemi (1919-1929) </a:t>
            </a:r>
          </a:p>
          <a:p>
            <a:pPr>
              <a:lnSpc>
                <a:spcPct val="100000"/>
              </a:lnSpc>
            </a:pPr>
            <a:r>
              <a:rPr lang="tr-TR" sz="3500" b="1" dirty="0"/>
              <a:t>İkinci Dünya Savaşı </a:t>
            </a:r>
            <a:r>
              <a:rPr lang="tr-TR" sz="3500" dirty="0"/>
              <a:t>Dönemi (1930-1945, ekonomik kriz-New </a:t>
            </a:r>
            <a:r>
              <a:rPr lang="tr-TR" sz="3500" dirty="0" err="1"/>
              <a:t>Deal</a:t>
            </a:r>
            <a:r>
              <a:rPr lang="tr-TR" sz="3500" dirty="0"/>
              <a:t>, )</a:t>
            </a:r>
          </a:p>
          <a:p>
            <a:pPr>
              <a:lnSpc>
                <a:spcPct val="100000"/>
              </a:lnSpc>
            </a:pPr>
            <a:r>
              <a:rPr lang="tr-TR" sz="3500" b="1" dirty="0"/>
              <a:t>Savaş Sonrası </a:t>
            </a:r>
            <a:r>
              <a:rPr lang="tr-TR" sz="3500" dirty="0"/>
              <a:t>Dönem (1945-1965, meslekleşme, TV, Etik kurallar, </a:t>
            </a:r>
            <a:r>
              <a:rPr lang="tr-TR" sz="3500" dirty="0" err="1"/>
              <a:t>vb</a:t>
            </a:r>
            <a:r>
              <a:rPr lang="tr-TR" sz="3500" dirty="0"/>
              <a:t>)</a:t>
            </a:r>
          </a:p>
          <a:p>
            <a:pPr>
              <a:lnSpc>
                <a:spcPct val="100000"/>
              </a:lnSpc>
            </a:pPr>
            <a:r>
              <a:rPr lang="tr-TR" sz="3500" b="1" dirty="0"/>
              <a:t>Küresel Enformasyon Çağı </a:t>
            </a:r>
            <a:r>
              <a:rPr lang="tr-TR" sz="3500" dirty="0"/>
              <a:t>Dönemi (1965 sonrası, KİA gelişti, yaygınlaştı. Ortak kabul, yönetme, proaktif)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3557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Unvan 1"/>
          <p:cNvSpPr>
            <a:spLocks noGrp="1"/>
          </p:cNvSpPr>
          <p:nvPr>
            <p:ph type="title"/>
          </p:nvPr>
        </p:nvSpPr>
        <p:spPr>
          <a:xfrm>
            <a:off x="638856" y="311149"/>
            <a:ext cx="5049675" cy="86995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600" dirty="0">
                <a:latin typeface="+mn-lt"/>
              </a:rPr>
              <a:t>Halkla İlişkiler Modelleri</a:t>
            </a:r>
          </a:p>
        </p:txBody>
      </p:sp>
      <p:sp>
        <p:nvSpPr>
          <p:cNvPr id="101381" name="İçerik Yer Tutucusu 2"/>
          <p:cNvSpPr>
            <a:spLocks noGrp="1"/>
          </p:cNvSpPr>
          <p:nvPr>
            <p:ph idx="1"/>
          </p:nvPr>
        </p:nvSpPr>
        <p:spPr>
          <a:xfrm>
            <a:off x="869608" y="1637549"/>
            <a:ext cx="8235891" cy="4705499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200000"/>
              </a:lnSpc>
              <a:buFont typeface="Arial" charset="0"/>
              <a:buNone/>
            </a:pPr>
            <a:r>
              <a:rPr lang="tr-TR" altLang="tr-TR" sz="3200" dirty="0"/>
              <a:t>1. Basın Ajansı/Tanıtım Modeli</a:t>
            </a:r>
          </a:p>
          <a:p>
            <a:pPr marL="0" indent="0" eaLnBrk="1" hangingPunct="1">
              <a:lnSpc>
                <a:spcPct val="200000"/>
              </a:lnSpc>
              <a:buFont typeface="Arial" charset="0"/>
              <a:buNone/>
            </a:pPr>
            <a:r>
              <a:rPr lang="tr-TR" altLang="tr-TR" sz="3200" dirty="0"/>
              <a:t>2. Kamuoyu Bilgilendirme Modeli</a:t>
            </a:r>
          </a:p>
          <a:p>
            <a:pPr marL="0" indent="0" eaLnBrk="1" hangingPunct="1">
              <a:lnSpc>
                <a:spcPct val="200000"/>
              </a:lnSpc>
              <a:buFont typeface="Arial" charset="0"/>
              <a:buNone/>
            </a:pPr>
            <a:r>
              <a:rPr lang="tr-TR" altLang="tr-TR" sz="3200" dirty="0"/>
              <a:t>3. İki Yönlü Asimetrik Model</a:t>
            </a:r>
          </a:p>
          <a:p>
            <a:pPr marL="0" indent="0" eaLnBrk="1" hangingPunct="1">
              <a:lnSpc>
                <a:spcPct val="200000"/>
              </a:lnSpc>
              <a:buFont typeface="Arial" charset="0"/>
              <a:buNone/>
            </a:pPr>
            <a:r>
              <a:rPr lang="tr-TR" altLang="tr-TR" sz="3200" dirty="0"/>
              <a:t>4. İki Yönlü Simetrik Model</a:t>
            </a:r>
          </a:p>
        </p:txBody>
      </p:sp>
      <p:sp>
        <p:nvSpPr>
          <p:cNvPr id="106512" name="Metin kutusu 1"/>
          <p:cNvSpPr txBox="1">
            <a:spLocks noChangeArrowheads="1"/>
          </p:cNvSpPr>
          <p:nvPr/>
        </p:nvSpPr>
        <p:spPr bwMode="auto">
          <a:xfrm>
            <a:off x="6096000" y="515291"/>
            <a:ext cx="21057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altLang="tr-TR" sz="2400" b="1" dirty="0">
                <a:latin typeface="+mn-lt"/>
              </a:rPr>
              <a:t>Grunig ve Hunt</a:t>
            </a:r>
          </a:p>
        </p:txBody>
      </p:sp>
    </p:spTree>
    <p:extLst>
      <p:ext uri="{BB962C8B-B14F-4D97-AF65-F5344CB8AC3E}">
        <p14:creationId xmlns:p14="http://schemas.microsoft.com/office/powerpoint/2010/main" val="44318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6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 build="p"/>
      <p:bldP spid="1065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Unvan 1"/>
          <p:cNvSpPr>
            <a:spLocks noGrp="1"/>
          </p:cNvSpPr>
          <p:nvPr>
            <p:ph type="title"/>
          </p:nvPr>
        </p:nvSpPr>
        <p:spPr>
          <a:xfrm>
            <a:off x="738241" y="726862"/>
            <a:ext cx="5661025" cy="714375"/>
          </a:xfrm>
        </p:spPr>
        <p:txBody>
          <a:bodyPr/>
          <a:lstStyle/>
          <a:p>
            <a:pPr eaLnBrk="1" hangingPunct="1"/>
            <a:r>
              <a:rPr lang="tr-TR" altLang="tr-TR" sz="3200" b="1" dirty="0">
                <a:latin typeface="+mn-lt"/>
              </a:rPr>
              <a:t>Basın Ajansı/Tanıtım Modeli</a:t>
            </a:r>
          </a:p>
        </p:txBody>
      </p:sp>
      <p:sp>
        <p:nvSpPr>
          <p:cNvPr id="102405" name="İçerik Yer Tutucusu 2"/>
          <p:cNvSpPr>
            <a:spLocks noGrp="1"/>
          </p:cNvSpPr>
          <p:nvPr>
            <p:ph idx="1"/>
          </p:nvPr>
        </p:nvSpPr>
        <p:spPr>
          <a:xfrm>
            <a:off x="878342" y="1562553"/>
            <a:ext cx="11056984" cy="498262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tr-TR" altLang="tr-TR" sz="3200" dirty="0"/>
              <a:t>Tek Yönlü İletişim</a:t>
            </a:r>
          </a:p>
          <a:p>
            <a:pPr>
              <a:lnSpc>
                <a:spcPct val="110000"/>
              </a:lnSpc>
            </a:pPr>
            <a:r>
              <a:rPr lang="tr-TR" altLang="tr-TR" sz="3200" dirty="0"/>
              <a:t>Gerçeklikten ziyade çarpıcı olması ön planda tutulur. </a:t>
            </a:r>
          </a:p>
          <a:p>
            <a:pPr>
              <a:lnSpc>
                <a:spcPct val="110000"/>
              </a:lnSpc>
            </a:pPr>
            <a:r>
              <a:rPr lang="tr-TR" altLang="tr-TR" sz="3200" dirty="0"/>
              <a:t>Kısa süre içerisinde kamuda davranış değişikliği beklenir. </a:t>
            </a:r>
          </a:p>
          <a:p>
            <a:pPr>
              <a:lnSpc>
                <a:spcPct val="110000"/>
              </a:lnSpc>
            </a:pPr>
            <a:r>
              <a:rPr lang="tr-TR" altLang="tr-TR" sz="3200" dirty="0"/>
              <a:t>Amaç, halkla ilişkiler çalışmasının kapsamını ve amacını duyurmaktır.</a:t>
            </a:r>
          </a:p>
        </p:txBody>
      </p:sp>
    </p:spTree>
    <p:extLst>
      <p:ext uri="{BB962C8B-B14F-4D97-AF65-F5344CB8AC3E}">
        <p14:creationId xmlns:p14="http://schemas.microsoft.com/office/powerpoint/2010/main" val="275234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FBA28E-459A-4464-9F27-3565E894EE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0141" y="1412777"/>
            <a:ext cx="10592147" cy="472505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altLang="tr-TR" sz="2800" dirty="0" err="1"/>
              <a:t>Phineas</a:t>
            </a:r>
            <a:r>
              <a:rPr lang="tr-TR" altLang="tr-TR" sz="2800" dirty="0"/>
              <a:t> Taylor </a:t>
            </a:r>
            <a:r>
              <a:rPr lang="tr-TR" altLang="tr-TR" sz="2800" dirty="0" err="1"/>
              <a:t>Barnum</a:t>
            </a:r>
            <a:r>
              <a:rPr lang="tr-TR" altLang="tr-TR" sz="2800" dirty="0"/>
              <a:t>, «</a:t>
            </a:r>
            <a:r>
              <a:rPr lang="tr-TR" altLang="tr-TR" sz="2800" dirty="0" err="1"/>
              <a:t>pseudo</a:t>
            </a:r>
            <a:r>
              <a:rPr lang="tr-TR" altLang="tr-TR" sz="2800" dirty="0"/>
              <a:t> </a:t>
            </a:r>
            <a:r>
              <a:rPr lang="tr-TR" altLang="tr-TR" sz="2800" dirty="0" err="1"/>
              <a:t>events</a:t>
            </a:r>
            <a:r>
              <a:rPr lang="tr-TR" altLang="tr-TR" sz="2800" dirty="0"/>
              <a:t>», kötü tanıtım yoktur. </a:t>
            </a:r>
            <a:endParaRPr lang="tr-TR" altLang="tr-TR" sz="2000" dirty="0"/>
          </a:p>
          <a:p>
            <a:r>
              <a:rPr lang="tr-TR" dirty="0"/>
              <a:t>Yaşlı Hizmetçi </a:t>
            </a:r>
            <a:r>
              <a:rPr lang="tr-TR" dirty="0" err="1"/>
              <a:t>Heth</a:t>
            </a:r>
            <a:r>
              <a:rPr lang="tr-TR" dirty="0"/>
              <a:t> Olayı </a:t>
            </a:r>
          </a:p>
          <a:p>
            <a:r>
              <a:rPr lang="tr-TR" sz="2800" dirty="0"/>
              <a:t>General </a:t>
            </a:r>
            <a:r>
              <a:rPr lang="tr-TR" sz="2800" dirty="0" err="1"/>
              <a:t>Tom</a:t>
            </a:r>
            <a:r>
              <a:rPr lang="tr-TR" sz="2800" dirty="0"/>
              <a:t> </a:t>
            </a:r>
            <a:r>
              <a:rPr lang="tr-TR" sz="2800" dirty="0" err="1"/>
              <a:t>Thumb</a:t>
            </a:r>
            <a:r>
              <a:rPr lang="tr-TR" sz="2800" dirty="0"/>
              <a:t> </a:t>
            </a:r>
          </a:p>
          <a:p>
            <a:r>
              <a:rPr lang="tr-TR" dirty="0"/>
              <a:t>Fijili Deniz kızı</a:t>
            </a:r>
          </a:p>
          <a:p>
            <a:r>
              <a:rPr lang="tr-TR" dirty="0" err="1"/>
              <a:t>Swedish</a:t>
            </a:r>
            <a:r>
              <a:rPr lang="tr-TR" dirty="0"/>
              <a:t> </a:t>
            </a:r>
            <a:r>
              <a:rPr lang="tr-TR" dirty="0" err="1"/>
              <a:t>Nightingale</a:t>
            </a:r>
            <a:r>
              <a:rPr lang="tr-TR" dirty="0"/>
              <a:t> -İsveç Bülbülü</a:t>
            </a:r>
          </a:p>
          <a:p>
            <a:r>
              <a:rPr lang="en-US" dirty="0"/>
              <a:t>The Bearded Lady – </a:t>
            </a:r>
            <a:r>
              <a:rPr lang="en-US" dirty="0" err="1"/>
              <a:t>Sakallı</a:t>
            </a:r>
            <a:r>
              <a:rPr lang="en-US" dirty="0"/>
              <a:t> </a:t>
            </a:r>
            <a:r>
              <a:rPr lang="en-US" dirty="0" err="1"/>
              <a:t>Kadın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Örnekler için bakınız: </a:t>
            </a:r>
            <a:r>
              <a:rPr lang="tr-TR" dirty="0">
                <a:hlinkClick r:id="rId2"/>
              </a:rPr>
              <a:t>https://pazarlamasyon.com/sahtekarlar-prensi-p-t-barnum-ile-tanismis-miydiniz/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3203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Unvan 1"/>
          <p:cNvSpPr>
            <a:spLocks noGrp="1"/>
          </p:cNvSpPr>
          <p:nvPr>
            <p:ph type="title"/>
          </p:nvPr>
        </p:nvSpPr>
        <p:spPr>
          <a:xfrm>
            <a:off x="900113" y="722313"/>
            <a:ext cx="7108106" cy="92360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b="1" dirty="0">
                <a:latin typeface="+mn-lt"/>
              </a:rPr>
              <a:t>Kamuoyu Bilgilendirme Modeli</a:t>
            </a:r>
            <a:endParaRPr lang="tr-TR" altLang="tr-TR" sz="3200" dirty="0">
              <a:latin typeface="+mn-lt"/>
            </a:endParaRPr>
          </a:p>
        </p:txBody>
      </p:sp>
      <p:sp>
        <p:nvSpPr>
          <p:cNvPr id="103429" name="İçerik Yer Tutucusu 2"/>
          <p:cNvSpPr>
            <a:spLocks noGrp="1"/>
          </p:cNvSpPr>
          <p:nvPr>
            <p:ph idx="1"/>
          </p:nvPr>
        </p:nvSpPr>
        <p:spPr>
          <a:xfrm>
            <a:off x="818923" y="1526948"/>
            <a:ext cx="10664015" cy="506635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tr-TR" altLang="tr-TR" sz="3500" b="1" dirty="0"/>
              <a:t> </a:t>
            </a:r>
            <a:r>
              <a:rPr lang="tr-TR" altLang="tr-TR" sz="3500" dirty="0"/>
              <a:t>Amaç “kamunun bilgilendirilmesi, kuruluşların kendilerini anlatması” dır. </a:t>
            </a:r>
          </a:p>
          <a:p>
            <a:pPr>
              <a:lnSpc>
                <a:spcPct val="120000"/>
              </a:lnSpc>
            </a:pPr>
            <a:r>
              <a:rPr lang="tr-TR" altLang="tr-TR" sz="3500" dirty="0"/>
              <a:t>Tek yönlü iletişim </a:t>
            </a:r>
          </a:p>
          <a:p>
            <a:pPr>
              <a:lnSpc>
                <a:spcPct val="120000"/>
              </a:lnSpc>
            </a:pPr>
            <a:r>
              <a:rPr lang="tr-TR" altLang="tr-TR" sz="3500" dirty="0"/>
              <a:t>«Doğruluk» önemlidir.</a:t>
            </a:r>
          </a:p>
          <a:p>
            <a:pPr>
              <a:lnSpc>
                <a:spcPct val="120000"/>
              </a:lnSpc>
            </a:pPr>
            <a:r>
              <a:rPr lang="tr-TR" altLang="tr-TR" sz="3500" dirty="0"/>
              <a:t>Araştırma hedef kitlenin profili ile sınırlı kalır.</a:t>
            </a:r>
          </a:p>
          <a:p>
            <a:pPr marL="0" indent="0">
              <a:lnSpc>
                <a:spcPct val="120000"/>
              </a:lnSpc>
              <a:buNone/>
            </a:pPr>
            <a:endParaRPr lang="tr-TR" sz="3500" dirty="0"/>
          </a:p>
          <a:p>
            <a:pPr marL="0" indent="0">
              <a:lnSpc>
                <a:spcPct val="120000"/>
              </a:lnSpc>
              <a:buNone/>
            </a:pPr>
            <a:r>
              <a:rPr lang="tr-TR" sz="3500" dirty="0"/>
              <a:t>		«</a:t>
            </a:r>
            <a:r>
              <a:rPr lang="tr-TR" sz="3500" dirty="0" err="1"/>
              <a:t>Muckracker</a:t>
            </a:r>
            <a:r>
              <a:rPr lang="tr-TR" sz="3500" dirty="0"/>
              <a:t>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3500" dirty="0"/>
              <a:t>		«</a:t>
            </a:r>
            <a:r>
              <a:rPr lang="tr-TR" sz="3500" dirty="0" err="1"/>
              <a:t>Ivy</a:t>
            </a:r>
            <a:r>
              <a:rPr lang="tr-TR" sz="3500" dirty="0"/>
              <a:t> </a:t>
            </a:r>
            <a:r>
              <a:rPr lang="tr-TR" sz="3500" dirty="0" err="1"/>
              <a:t>Ledbetter</a:t>
            </a:r>
            <a:r>
              <a:rPr lang="tr-TR" sz="3500" dirty="0"/>
              <a:t> Lee (</a:t>
            </a:r>
            <a:r>
              <a:rPr lang="tr-TR" sz="3500" dirty="0" err="1"/>
              <a:t>Rockefeller</a:t>
            </a:r>
            <a:r>
              <a:rPr lang="tr-TR" sz="3500" dirty="0"/>
              <a:t>)»</a:t>
            </a:r>
          </a:p>
          <a:p>
            <a:pPr marL="0" indent="0" eaLnBrk="1" hangingPunct="1">
              <a:lnSpc>
                <a:spcPct val="200000"/>
              </a:lnSpc>
              <a:buFont typeface="Wingdings 3" pitchFamily="18" charset="2"/>
              <a:buChar char=""/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92844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4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4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4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34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4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4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34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4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34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4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4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4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FBA28E-459A-4464-9F27-3565E894E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154" y="404664"/>
            <a:ext cx="11389260" cy="5950870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Antrasit Kömür Grevi</a:t>
            </a:r>
          </a:p>
          <a:p>
            <a:pPr marL="514350" indent="-514350">
              <a:buAutoNum type="arabicPeriod"/>
            </a:pPr>
            <a:r>
              <a:rPr lang="tr-TR" dirty="0"/>
              <a:t>Grev - Mayıs-Ekim 1902, United Mine </a:t>
            </a:r>
            <a:r>
              <a:rPr lang="tr-TR" dirty="0" err="1"/>
              <a:t>Workers</a:t>
            </a:r>
            <a:r>
              <a:rPr lang="tr-TR" dirty="0"/>
              <a:t> sendikası, Devlet başkanı Theodore Roosevelt’in araya girmesi ile sona eriyor.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tr-TR" dirty="0"/>
              <a:t>1906’da ikinci grev ve maden işletmecileri yöneticileri </a:t>
            </a:r>
            <a:r>
              <a:rPr lang="tr-TR" dirty="0" err="1"/>
              <a:t>Ivy</a:t>
            </a:r>
            <a:r>
              <a:rPr lang="tr-TR" dirty="0"/>
              <a:t> Lee ile anlaşıyorlar. Lee’nin politikası kamuoyunun aydınlatılmasıdır.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tr-TR" dirty="0"/>
          </a:p>
          <a:p>
            <a:pPr marL="0" indent="0">
              <a:buNone/>
            </a:pPr>
            <a:r>
              <a:rPr lang="tr-TR" dirty="0"/>
              <a:t>«İlkeler </a:t>
            </a:r>
            <a:r>
              <a:rPr lang="tr-TR" dirty="0" err="1"/>
              <a:t>Deklerasyonu</a:t>
            </a:r>
            <a:r>
              <a:rPr lang="tr-TR" dirty="0"/>
              <a:t>» olarak bilinen, tüm gazete editörlerine bildiri gönderiyor ve bildiri sembol haline geliyor.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2395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FBA28E-459A-4464-9F27-3565E894E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04664"/>
            <a:ext cx="11724238" cy="5996136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"</a:t>
            </a:r>
            <a:r>
              <a:rPr lang="en-GB" i="1" dirty="0"/>
              <a:t>Bu, </a:t>
            </a:r>
            <a:r>
              <a:rPr lang="en-GB" i="1" dirty="0" err="1"/>
              <a:t>gizli</a:t>
            </a:r>
            <a:r>
              <a:rPr lang="en-GB" i="1" dirty="0"/>
              <a:t> </a:t>
            </a:r>
            <a:r>
              <a:rPr lang="en-GB" i="1" dirty="0" err="1"/>
              <a:t>bir</a:t>
            </a:r>
            <a:r>
              <a:rPr lang="en-GB" i="1" dirty="0"/>
              <a:t> </a:t>
            </a:r>
            <a:r>
              <a:rPr lang="en-GB" i="1" dirty="0" err="1"/>
              <a:t>basın</a:t>
            </a:r>
            <a:r>
              <a:rPr lang="en-GB" i="1" dirty="0"/>
              <a:t> </a:t>
            </a:r>
            <a:r>
              <a:rPr lang="en-GB" i="1" dirty="0" err="1"/>
              <a:t>bürosu</a:t>
            </a:r>
            <a:r>
              <a:rPr lang="en-GB" i="1" dirty="0"/>
              <a:t> </a:t>
            </a:r>
            <a:r>
              <a:rPr lang="en-GB" i="1" dirty="0" err="1"/>
              <a:t>değildir</a:t>
            </a:r>
            <a:r>
              <a:rPr lang="en-GB" i="1" dirty="0"/>
              <a:t>. </a:t>
            </a:r>
            <a:r>
              <a:rPr lang="en-GB" i="1" dirty="0" err="1"/>
              <a:t>Bütün</a:t>
            </a:r>
            <a:r>
              <a:rPr lang="en-GB" i="1" dirty="0"/>
              <a:t> </a:t>
            </a:r>
            <a:r>
              <a:rPr lang="en-GB" i="1" dirty="0" err="1"/>
              <a:t>çalışmalarımız</a:t>
            </a:r>
            <a:r>
              <a:rPr lang="en-GB" i="1" dirty="0"/>
              <a:t> </a:t>
            </a:r>
            <a:r>
              <a:rPr lang="en-GB" i="1" dirty="0" err="1"/>
              <a:t>açıklık</a:t>
            </a:r>
            <a:r>
              <a:rPr lang="en-GB" i="1" dirty="0"/>
              <a:t> </a:t>
            </a:r>
            <a:r>
              <a:rPr lang="en-GB" i="1" dirty="0" err="1"/>
              <a:t>esasına</a:t>
            </a:r>
            <a:r>
              <a:rPr lang="en-GB" i="1" dirty="0"/>
              <a:t> </a:t>
            </a:r>
            <a:r>
              <a:rPr lang="en-GB" i="1" dirty="0" err="1"/>
              <a:t>dayanır</a:t>
            </a:r>
            <a:r>
              <a:rPr lang="en-GB" i="1" dirty="0"/>
              <a:t>. </a:t>
            </a:r>
            <a:r>
              <a:rPr lang="en-GB" i="1" dirty="0" err="1"/>
              <a:t>Amacımız</a:t>
            </a:r>
            <a:r>
              <a:rPr lang="en-GB" i="1" dirty="0"/>
              <a:t> </a:t>
            </a:r>
            <a:r>
              <a:rPr lang="en-GB" i="1" dirty="0" err="1"/>
              <a:t>haber</a:t>
            </a:r>
            <a:r>
              <a:rPr lang="en-GB" i="1" dirty="0"/>
              <a:t> </a:t>
            </a:r>
            <a:r>
              <a:rPr lang="en-GB" i="1" dirty="0" err="1"/>
              <a:t>sağlamaktır</a:t>
            </a:r>
            <a:r>
              <a:rPr lang="en-GB" i="1" dirty="0"/>
              <a:t>. </a:t>
            </a:r>
            <a:r>
              <a:rPr lang="en-GB" i="1" dirty="0" err="1"/>
              <a:t>bu</a:t>
            </a:r>
            <a:r>
              <a:rPr lang="en-GB" i="1" dirty="0"/>
              <a:t> </a:t>
            </a:r>
            <a:r>
              <a:rPr lang="en-GB" i="1" dirty="0" err="1"/>
              <a:t>bir</a:t>
            </a:r>
            <a:r>
              <a:rPr lang="en-GB" i="1" dirty="0"/>
              <a:t> </a:t>
            </a:r>
            <a:r>
              <a:rPr lang="en-GB" i="1" dirty="0" err="1"/>
              <a:t>reklam</a:t>
            </a:r>
            <a:r>
              <a:rPr lang="en-GB" i="1" dirty="0"/>
              <a:t> </a:t>
            </a:r>
            <a:r>
              <a:rPr lang="en-GB" i="1" dirty="0" err="1"/>
              <a:t>ajansı</a:t>
            </a:r>
            <a:r>
              <a:rPr lang="en-GB" i="1" dirty="0"/>
              <a:t> </a:t>
            </a:r>
            <a:r>
              <a:rPr lang="en-GB" i="1" dirty="0" err="1"/>
              <a:t>değildir</a:t>
            </a:r>
            <a:r>
              <a:rPr lang="en-GB" i="1" dirty="0"/>
              <a:t>. </a:t>
            </a:r>
            <a:r>
              <a:rPr lang="en-GB" i="1" dirty="0" err="1"/>
              <a:t>Konularımız</a:t>
            </a:r>
            <a:r>
              <a:rPr lang="en-GB" i="1" dirty="0"/>
              <a:t> </a:t>
            </a:r>
            <a:r>
              <a:rPr lang="en-GB" i="1" dirty="0" err="1"/>
              <a:t>günceldir</a:t>
            </a:r>
            <a:r>
              <a:rPr lang="en-GB" i="1" dirty="0"/>
              <a:t>. </a:t>
            </a:r>
            <a:r>
              <a:rPr lang="en-GB" i="1" dirty="0" err="1"/>
              <a:t>Ele</a:t>
            </a:r>
            <a:r>
              <a:rPr lang="en-GB" i="1" dirty="0"/>
              <a:t> </a:t>
            </a:r>
            <a:r>
              <a:rPr lang="en-GB" i="1" dirty="0" err="1"/>
              <a:t>aldığımız</a:t>
            </a:r>
            <a:r>
              <a:rPr lang="en-GB" i="1" dirty="0"/>
              <a:t> her </a:t>
            </a:r>
            <a:r>
              <a:rPr lang="en-GB" i="1" dirty="0" err="1"/>
              <a:t>konuda</a:t>
            </a:r>
            <a:r>
              <a:rPr lang="en-GB" i="1" dirty="0"/>
              <a:t> </a:t>
            </a:r>
            <a:r>
              <a:rPr lang="en-GB" i="1" dirty="0" err="1"/>
              <a:t>istenen</a:t>
            </a:r>
            <a:r>
              <a:rPr lang="en-GB" i="1" dirty="0"/>
              <a:t> </a:t>
            </a:r>
            <a:r>
              <a:rPr lang="en-GB" i="1" dirty="0" err="1"/>
              <a:t>daha</a:t>
            </a:r>
            <a:r>
              <a:rPr lang="en-GB" i="1" dirty="0"/>
              <a:t> </a:t>
            </a:r>
            <a:r>
              <a:rPr lang="en-GB" i="1" dirty="0" err="1"/>
              <a:t>ayrıntılı</a:t>
            </a:r>
            <a:r>
              <a:rPr lang="en-GB" i="1" dirty="0"/>
              <a:t> </a:t>
            </a:r>
            <a:r>
              <a:rPr lang="en-GB" i="1" dirty="0" err="1"/>
              <a:t>bilgi</a:t>
            </a:r>
            <a:r>
              <a:rPr lang="en-GB" i="1" dirty="0"/>
              <a:t> </a:t>
            </a:r>
            <a:r>
              <a:rPr lang="en-GB" i="1" dirty="0" err="1"/>
              <a:t>derhal</a:t>
            </a:r>
            <a:r>
              <a:rPr lang="en-GB" i="1" dirty="0"/>
              <a:t> </a:t>
            </a:r>
            <a:r>
              <a:rPr lang="en-GB" i="1" dirty="0" err="1"/>
              <a:t>sağlanır</a:t>
            </a:r>
            <a:r>
              <a:rPr lang="en-GB" i="1" dirty="0"/>
              <a:t> </a:t>
            </a:r>
            <a:r>
              <a:rPr lang="en-GB" i="1" dirty="0" err="1"/>
              <a:t>ve</a:t>
            </a:r>
            <a:r>
              <a:rPr lang="en-GB" i="1" dirty="0"/>
              <a:t> her </a:t>
            </a:r>
            <a:r>
              <a:rPr lang="en-GB" i="1" dirty="0" err="1"/>
              <a:t>editöre</a:t>
            </a:r>
            <a:r>
              <a:rPr lang="en-GB" i="1" dirty="0"/>
              <a:t> </a:t>
            </a:r>
            <a:r>
              <a:rPr lang="en-GB" i="1" dirty="0" err="1"/>
              <a:t>konunun</a:t>
            </a:r>
            <a:r>
              <a:rPr lang="en-GB" i="1" dirty="0"/>
              <a:t> </a:t>
            </a:r>
            <a:r>
              <a:rPr lang="en-GB" i="1" dirty="0" err="1"/>
              <a:t>doğruluğunun</a:t>
            </a:r>
            <a:r>
              <a:rPr lang="en-GB" i="1" dirty="0"/>
              <a:t> </a:t>
            </a:r>
            <a:r>
              <a:rPr lang="en-GB" i="1" dirty="0" err="1"/>
              <a:t>ispat</a:t>
            </a:r>
            <a:r>
              <a:rPr lang="en-GB" i="1" dirty="0"/>
              <a:t> </a:t>
            </a:r>
            <a:r>
              <a:rPr lang="en-GB" i="1" dirty="0" err="1"/>
              <a:t>edilmesi</a:t>
            </a:r>
            <a:r>
              <a:rPr lang="en-GB" i="1" dirty="0"/>
              <a:t> </a:t>
            </a:r>
            <a:r>
              <a:rPr lang="en-GB" i="1" dirty="0" err="1"/>
              <a:t>konusunda</a:t>
            </a:r>
            <a:r>
              <a:rPr lang="en-GB" i="1" dirty="0"/>
              <a:t> </a:t>
            </a:r>
            <a:r>
              <a:rPr lang="en-GB" i="1" dirty="0" err="1"/>
              <a:t>yardımcı</a:t>
            </a:r>
            <a:r>
              <a:rPr lang="en-GB" i="1" dirty="0"/>
              <a:t> ... </a:t>
            </a:r>
            <a:r>
              <a:rPr lang="en-GB" i="1" dirty="0" err="1"/>
              <a:t>olunur</a:t>
            </a:r>
            <a:r>
              <a:rPr lang="en-GB" i="1" dirty="0"/>
              <a:t>. </a:t>
            </a:r>
            <a:r>
              <a:rPr lang="en-GB" i="1" dirty="0" err="1"/>
              <a:t>Kısaca</a:t>
            </a:r>
            <a:r>
              <a:rPr lang="en-GB" i="1" dirty="0"/>
              <a:t> </a:t>
            </a:r>
            <a:r>
              <a:rPr lang="en-GB" i="1" dirty="0" err="1"/>
              <a:t>planımız</a:t>
            </a:r>
            <a:r>
              <a:rPr lang="en-GB" i="1" dirty="0"/>
              <a:t> </a:t>
            </a:r>
            <a:r>
              <a:rPr lang="en-GB" i="1" dirty="0" err="1"/>
              <a:t>kamu</a:t>
            </a:r>
            <a:r>
              <a:rPr lang="en-GB" i="1" dirty="0"/>
              <a:t> </a:t>
            </a:r>
            <a:r>
              <a:rPr lang="en-GB" i="1" dirty="0" err="1"/>
              <a:t>kurumları</a:t>
            </a:r>
            <a:r>
              <a:rPr lang="en-GB" i="1" dirty="0"/>
              <a:t> </a:t>
            </a:r>
            <a:r>
              <a:rPr lang="en-GB" i="1" dirty="0" err="1"/>
              <a:t>ve</a:t>
            </a:r>
            <a:r>
              <a:rPr lang="en-GB" i="1" dirty="0"/>
              <a:t> </a:t>
            </a:r>
            <a:r>
              <a:rPr lang="en-GB" i="1" dirty="0" err="1"/>
              <a:t>iş</a:t>
            </a:r>
            <a:r>
              <a:rPr lang="en-GB" i="1" dirty="0"/>
              <a:t> </a:t>
            </a:r>
            <a:r>
              <a:rPr lang="en-GB" i="1" dirty="0" err="1"/>
              <a:t>dünyası</a:t>
            </a:r>
            <a:r>
              <a:rPr lang="en-GB" i="1" dirty="0"/>
              <a:t> </a:t>
            </a:r>
            <a:r>
              <a:rPr lang="en-GB" i="1" dirty="0" err="1"/>
              <a:t>yararına</a:t>
            </a:r>
            <a:r>
              <a:rPr lang="en-GB" i="1" dirty="0"/>
              <a:t> </a:t>
            </a:r>
            <a:r>
              <a:rPr lang="en-GB" i="1" dirty="0" err="1"/>
              <a:t>basına</a:t>
            </a:r>
            <a:r>
              <a:rPr lang="en-GB" i="1" dirty="0"/>
              <a:t> ABD </a:t>
            </a:r>
            <a:r>
              <a:rPr lang="en-GB" i="1" dirty="0" err="1"/>
              <a:t>Halkına</a:t>
            </a:r>
            <a:r>
              <a:rPr lang="en-GB" i="1" dirty="0"/>
              <a:t> </a:t>
            </a:r>
            <a:r>
              <a:rPr lang="en-GB" i="1" dirty="0" err="1"/>
              <a:t>Bilmesi</a:t>
            </a:r>
            <a:r>
              <a:rPr lang="en-GB" i="1" dirty="0"/>
              <a:t> </a:t>
            </a:r>
            <a:r>
              <a:rPr lang="en-GB" i="1" dirty="0" err="1"/>
              <a:t>gerekli</a:t>
            </a:r>
            <a:r>
              <a:rPr lang="en-GB" i="1" dirty="0"/>
              <a:t> </a:t>
            </a:r>
            <a:r>
              <a:rPr lang="en-GB" i="1" dirty="0" err="1"/>
              <a:t>değerli</a:t>
            </a:r>
            <a:r>
              <a:rPr lang="en-GB" i="1" dirty="0"/>
              <a:t> </a:t>
            </a:r>
            <a:r>
              <a:rPr lang="en-GB" i="1" dirty="0" err="1"/>
              <a:t>olan</a:t>
            </a:r>
            <a:r>
              <a:rPr lang="en-GB" i="1" dirty="0"/>
              <a:t>, </a:t>
            </a:r>
            <a:r>
              <a:rPr lang="en-GB" i="1" dirty="0" err="1"/>
              <a:t>doğru</a:t>
            </a:r>
            <a:r>
              <a:rPr lang="en-GB" i="1" dirty="0"/>
              <a:t> </a:t>
            </a:r>
            <a:r>
              <a:rPr lang="en-GB" i="1" dirty="0" err="1"/>
              <a:t>ve</a:t>
            </a:r>
            <a:r>
              <a:rPr lang="en-GB" i="1" dirty="0"/>
              <a:t> </a:t>
            </a:r>
            <a:r>
              <a:rPr lang="en-GB" i="1" dirty="0" err="1"/>
              <a:t>güncel</a:t>
            </a:r>
            <a:r>
              <a:rPr lang="en-GB" i="1" dirty="0"/>
              <a:t> </a:t>
            </a:r>
            <a:r>
              <a:rPr lang="en-GB" i="1" dirty="0" err="1"/>
              <a:t>bilginin</a:t>
            </a:r>
            <a:r>
              <a:rPr lang="en-GB" i="1" dirty="0"/>
              <a:t> </a:t>
            </a:r>
            <a:r>
              <a:rPr lang="en-GB" i="1" dirty="0" err="1"/>
              <a:t>sağlanmasıdır</a:t>
            </a:r>
            <a:r>
              <a:rPr lang="en-GB" i="1" dirty="0"/>
              <a:t>...</a:t>
            </a:r>
            <a:r>
              <a:rPr lang="en-GB" dirty="0"/>
              <a:t>" </a:t>
            </a:r>
            <a:r>
              <a:rPr lang="tr-TR" dirty="0"/>
              <a:t> (</a:t>
            </a:r>
            <a:r>
              <a:rPr lang="tr-TR" dirty="0" err="1"/>
              <a:t>Peltekoğlu</a:t>
            </a:r>
            <a:r>
              <a:rPr lang="tr-TR" dirty="0"/>
              <a:t>, 2016: 107)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KAYNAK</a:t>
            </a:r>
            <a:r>
              <a:rPr lang="tr-TR" dirty="0"/>
              <a:t>: Filiz Balta </a:t>
            </a:r>
            <a:r>
              <a:rPr lang="tr-TR" dirty="0" err="1"/>
              <a:t>Peltekoğlu</a:t>
            </a:r>
            <a:r>
              <a:rPr lang="tr-TR" dirty="0"/>
              <a:t>, 2016, Halkla İlişkiler Nedir, İstanbul Beta Yay. 9. Baskı</a:t>
            </a:r>
          </a:p>
        </p:txBody>
      </p:sp>
    </p:spTree>
    <p:extLst>
      <p:ext uri="{BB962C8B-B14F-4D97-AF65-F5344CB8AC3E}">
        <p14:creationId xmlns:p14="http://schemas.microsoft.com/office/powerpoint/2010/main" val="3998968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742</Words>
  <Application>Microsoft Office PowerPoint</Application>
  <PresentationFormat>Geniş ekran</PresentationFormat>
  <Paragraphs>91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 3</vt:lpstr>
      <vt:lpstr>Office Teması</vt:lpstr>
      <vt:lpstr>Konu 4. Halkla İlişkilerin Amaçları ve Tarihi</vt:lpstr>
      <vt:lpstr>PowerPoint Sunusu</vt:lpstr>
      <vt:lpstr>PowerPoint Sunusu</vt:lpstr>
      <vt:lpstr>Halkla İlişkiler Modelleri</vt:lpstr>
      <vt:lpstr>Basın Ajansı/Tanıtım Modeli</vt:lpstr>
      <vt:lpstr>PowerPoint Sunusu</vt:lpstr>
      <vt:lpstr>Kamuoyu Bilgilendirme Modeli</vt:lpstr>
      <vt:lpstr>PowerPoint Sunusu</vt:lpstr>
      <vt:lpstr>PowerPoint Sunusu</vt:lpstr>
      <vt:lpstr>PowerPoint Sunusu</vt:lpstr>
      <vt:lpstr>İki Yönlü Asimetrik Model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Yazar </dc:creator>
  <cp:lastModifiedBy>Yazar </cp:lastModifiedBy>
  <cp:revision>17</cp:revision>
  <dcterms:created xsi:type="dcterms:W3CDTF">2020-02-07T13:06:09Z</dcterms:created>
  <dcterms:modified xsi:type="dcterms:W3CDTF">2021-03-19T11:30:52Z</dcterms:modified>
</cp:coreProperties>
</file>