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20" r:id="rId3"/>
    <p:sldId id="321" r:id="rId4"/>
    <p:sldId id="322" r:id="rId5"/>
    <p:sldId id="323" r:id="rId6"/>
    <p:sldId id="325" r:id="rId7"/>
    <p:sldId id="358" r:id="rId8"/>
    <p:sldId id="359" r:id="rId9"/>
    <p:sldId id="324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46" r:id="rId24"/>
    <p:sldId id="347" r:id="rId25"/>
    <p:sldId id="339" r:id="rId26"/>
    <p:sldId id="348" r:id="rId27"/>
    <p:sldId id="350" r:id="rId28"/>
    <p:sldId id="349" r:id="rId29"/>
    <p:sldId id="351" r:id="rId30"/>
    <p:sldId id="340" r:id="rId31"/>
    <p:sldId id="353" r:id="rId32"/>
    <p:sldId id="352" r:id="rId33"/>
    <p:sldId id="354" r:id="rId34"/>
    <p:sldId id="355" r:id="rId35"/>
    <p:sldId id="356" r:id="rId36"/>
    <p:sldId id="341" r:id="rId37"/>
    <p:sldId id="357" r:id="rId38"/>
    <p:sldId id="342" r:id="rId39"/>
    <p:sldId id="343" r:id="rId40"/>
    <p:sldId id="344" r:id="rId41"/>
    <p:sldId id="345" r:id="rId42"/>
    <p:sldId id="286" r:id="rId43"/>
    <p:sldId id="319" r:id="rId4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16.11.2020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16.11.2020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C47-9EA6-F541-8A9B-1F36309176A6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3753-DC10-434C-8B27-048A8017EE3B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3C11-99C0-3F40-AC21-F9AD3365450A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842F-3AD8-8B4A-A8D6-37E4E32C0C60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EAA-CCCA-0346-B41B-2A303242FD28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17F2-1868-724F-B043-34D3CCD14939}" type="datetime1">
              <a:rPr lang="tr-TR" smtClean="0"/>
              <a:t>16.11.2020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2C4-C8C6-8245-8451-6FA93CCB1524}" type="datetime1">
              <a:rPr lang="tr-TR" smtClean="0"/>
              <a:t>16.11.2020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F13E-B6FF-B74C-A6C4-C68E936CE8D8}" type="datetime1">
              <a:rPr lang="tr-TR" smtClean="0"/>
              <a:t>16.11.2020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6CEF-81CC-9343-B1A9-A5A82F925CBD}" type="datetime1">
              <a:rPr lang="tr-TR" smtClean="0"/>
              <a:t>16.11.2020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6FB7-14C3-0647-8E29-A6F6A3C7F2AF}" type="datetime1">
              <a:rPr lang="tr-TR" smtClean="0"/>
              <a:t>16.11.2020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AA90-BAC0-274A-ACD8-69AF70ABF6EE}" type="datetime1">
              <a:rPr lang="tr-TR" smtClean="0"/>
              <a:t>16.11.2020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90AE-E0BC-2B42-AB61-CA044E2904BF}" type="datetime1">
              <a:rPr lang="tr-TR" smtClean="0"/>
              <a:t>16.11.2020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Sosyal</a:t>
            </a:r>
            <a:b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1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03F254-D498-824D-924C-DB2365860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Arası Ekonomik Dönem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1C8DC-48EC-4940-AA70-6411188FD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yılları arasında izlenen ekonomi politikalarını devletin baskın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karma ekonomi politikaları olarak nitelendirilebilir.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eliyle siyaset ve ekonominin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şekillendirilmesi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 kadrolarının da temel politikalarından birini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Nitekim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ilkesi 1931 yılında Cumhuriyet Halk Partisi Programına ve 1937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ilke ile birlikte Anayasa’ya girdi.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Devlet, ekonomi politikalarını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aktörken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destekleyici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görüyordu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43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D6B741-08DF-AC42-97CA-8F2401B6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Arası Ekonomik Dönem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CAD778-DD5D-8C43-8A49-31148823E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oldu-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politikalarının izlenmesinin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birkac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nedeni bu-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lunmaktaydı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nedenler: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CHP’nin en temel politikalarından birisi-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zihniyeti, ekonomik kalkınma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eliyle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düşüncesindeydi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yoktu.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elindeki sermaye birikimi yetersizdi.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Bankacılık ve finans sistemi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alt yapı zayıftı.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konusuydu. Devlet,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ekonomik kalkınmayla, kaynakların verimsiz alana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engellemek istiyordu.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5470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416FC1-E905-C349-A869-B34A302C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İzmir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İktisat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Kongresi (17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Şubat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 Mart 1923)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053AFE-E12F-2749-A9A5-3FAA591FF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hafta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1135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İzmir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İktisat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Kongresi 17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Şubat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1923 tarihinde toplanmıştır.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İzmir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İktisat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Kongresinin temel amacı, ekonomiyle ilgili sorunları ortaya koymak, izlenecek ekonomi politikalarını belirlemektir.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kapsamlı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raporlar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Ekonomi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Millî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Ticaret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farklı illerdeki sanayiciler, dernekler kongreye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hazırlıklar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yapmışlardır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Kongreye katılacak temsilciler,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kurumlar ve der-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Kongreye katılan temsilciler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işçiler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çiftçiler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zanaatkârlar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işadamları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bankacılar gibi mesleklerden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Kongre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isimlerinden Kazım Karabekir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Kongrenin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890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6917D4-D378-B642-A1F6-9657E4BE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İzmir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İktisat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Kongresi (17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Şubat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 Mart 1923)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A8948C-089D-574B-8307-4C6C7E2A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İzmir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İktisat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Kongresi’nde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kararlardan bazıları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(Para- sız, 2004: 7):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Vergisinin kaldırılması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köylülerin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ürettikleri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alınan vergi),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Koruyucu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gümrük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tarifelerinin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 bu konuda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müdahalelerin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reddi,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ana ticaret bankasının kurulması,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Kambiyo merkezleri,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nakit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borsalarının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millileştirilmesi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ticaret merkezlerinde hisse senedi ve tahvil borsalarının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limanlarımızda kabotaj hakkı tanınması,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hale getirilmesi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yıl sonra 25 yıl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uzatılması,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yıl sergiler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bankasının kurulması,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İşgücünün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sekiz saat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Haftada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tatil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verilmesi,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kazalarına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uğrayanların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işverenler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kurumlar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altına alınması,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Sendika hakkının tanınması.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0423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A93CE0-5CB6-F644-AF37-3EBE60D4A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Arası Ekonomik Dönem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2D5A3E-918B-774F-887A-4C64122BB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Kongrede yerli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sanayiyi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bankacılık sisteminin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hedefleniyordu. 26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Ağustos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1924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Bankası kurulur. Yine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desteklen-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1925 yılında Sanayi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Maadin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bankası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Yerli sanayinin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1927 yılında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Teşvik-i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 Kanunu (var olan kanunun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yenilenmis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kapsamı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genişletilmiştir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1929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olan 20.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krizi olan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Bunalımı/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Buhran”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krizin etkilerini azaltmak amacıyla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6815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BDF040-DBFE-ED43-878F-C65507CF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Arası Ekonomik Dönem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5ACC98-FD1B-614A-8C4A-09CFCA389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Birinci </a:t>
            </a:r>
            <a:r>
              <a:rPr lang="tr-TR" dirty="0" err="1"/>
              <a:t>Bes</a:t>
            </a:r>
            <a:r>
              <a:rPr lang="tr-TR" dirty="0"/>
              <a:t>̧ Yıllık Sanayi Planı 1933 yılında hazırlanır ve 1934 yılında uygulamaya konulur. Planda nasıl bir </a:t>
            </a:r>
            <a:r>
              <a:rPr lang="tr-TR" dirty="0" err="1"/>
              <a:t>sanayileşme</a:t>
            </a:r>
            <a:r>
              <a:rPr lang="tr-TR" dirty="0"/>
              <a:t> modelinin </a:t>
            </a:r>
            <a:r>
              <a:rPr lang="tr-TR" dirty="0" err="1"/>
              <a:t>izleneceği</a:t>
            </a:r>
            <a:r>
              <a:rPr lang="tr-TR" dirty="0"/>
              <a:t> ve hangi </a:t>
            </a:r>
            <a:r>
              <a:rPr lang="tr-TR" dirty="0" err="1"/>
              <a:t>sektörlerde</a:t>
            </a:r>
            <a:r>
              <a:rPr lang="tr-TR" dirty="0"/>
              <a:t> neler </a:t>
            </a:r>
            <a:r>
              <a:rPr lang="tr-TR" dirty="0" err="1"/>
              <a:t>yapılacağı</a:t>
            </a:r>
            <a:r>
              <a:rPr lang="tr-TR" dirty="0"/>
              <a:t> ortaya kon- </a:t>
            </a:r>
            <a:r>
              <a:rPr lang="tr-TR" dirty="0" err="1"/>
              <a:t>muştur</a:t>
            </a:r>
            <a:r>
              <a:rPr lang="tr-TR" dirty="0"/>
              <a:t>. Planın temel hedefi nettir. Hammaddesi </a:t>
            </a:r>
            <a:r>
              <a:rPr lang="tr-TR" dirty="0" err="1"/>
              <a:t>ülkede</a:t>
            </a:r>
            <a:r>
              <a:rPr lang="tr-TR" dirty="0"/>
              <a:t> </a:t>
            </a:r>
            <a:r>
              <a:rPr lang="tr-TR" dirty="0" err="1"/>
              <a:t>yetişen</a:t>
            </a:r>
            <a:r>
              <a:rPr lang="tr-TR" dirty="0"/>
              <a:t> ve kolayca </a:t>
            </a:r>
            <a:r>
              <a:rPr lang="tr-TR" dirty="0" err="1"/>
              <a:t>ulaşılabilecek</a:t>
            </a:r>
            <a:r>
              <a:rPr lang="tr-TR" dirty="0"/>
              <a:t> sanayilerin kurulması </a:t>
            </a:r>
            <a:r>
              <a:rPr lang="tr-TR" dirty="0" err="1"/>
              <a:t>hedeflenmiştir</a:t>
            </a:r>
            <a:r>
              <a:rPr lang="tr-TR" dirty="0"/>
              <a:t>. </a:t>
            </a:r>
          </a:p>
          <a:p>
            <a:r>
              <a:rPr lang="tr-TR" dirty="0"/>
              <a:t>Birinci </a:t>
            </a:r>
            <a:r>
              <a:rPr lang="tr-TR" dirty="0" err="1"/>
              <a:t>bes</a:t>
            </a:r>
            <a:r>
              <a:rPr lang="tr-TR" dirty="0"/>
              <a:t>̧ yıllık sanayi planında hedefler </a:t>
            </a:r>
            <a:r>
              <a:rPr lang="tr-TR" dirty="0" err="1"/>
              <a:t>doğrultusunda</a:t>
            </a:r>
            <a:r>
              <a:rPr lang="tr-TR" dirty="0"/>
              <a:t> 5 ana sanayii </a:t>
            </a:r>
            <a:r>
              <a:rPr lang="tr-TR" dirty="0" err="1"/>
              <a:t>sektörüne</a:t>
            </a:r>
            <a:r>
              <a:rPr lang="tr-TR" dirty="0"/>
              <a:t> </a:t>
            </a:r>
            <a:r>
              <a:rPr lang="tr-TR" dirty="0" err="1"/>
              <a:t>ağırlık</a:t>
            </a:r>
            <a:r>
              <a:rPr lang="tr-TR" dirty="0"/>
              <a:t> </a:t>
            </a:r>
            <a:r>
              <a:rPr lang="tr-TR" dirty="0" err="1"/>
              <a:t>verilmiştir</a:t>
            </a:r>
            <a:r>
              <a:rPr lang="tr-TR" dirty="0"/>
              <a:t>. </a:t>
            </a:r>
          </a:p>
          <a:p>
            <a:r>
              <a:rPr lang="tr-TR" dirty="0"/>
              <a:t>Dokuma, </a:t>
            </a:r>
          </a:p>
          <a:p>
            <a:r>
              <a:rPr lang="tr-TR" dirty="0"/>
              <a:t>Maden,</a:t>
            </a:r>
          </a:p>
          <a:p>
            <a:r>
              <a:rPr lang="tr-TR" dirty="0" err="1"/>
              <a:t>Selüloz</a:t>
            </a:r>
            <a:r>
              <a:rPr lang="tr-TR" dirty="0"/>
              <a:t>,</a:t>
            </a:r>
          </a:p>
          <a:p>
            <a:r>
              <a:rPr lang="tr-TR" dirty="0"/>
              <a:t>Seramik</a:t>
            </a:r>
          </a:p>
          <a:p>
            <a:r>
              <a:rPr lang="tr-TR" dirty="0"/>
              <a:t>Kimya.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934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8C5570-0F80-6243-A793-D056250E7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 I. 5 Yıllık Plan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DB519C-7A33-2149-A43F-C95D2C57C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Planla birlikte belirlenen sanayi dallarında 20 fabrikanın kurulması, fabrikalar </a:t>
            </a:r>
            <a:r>
              <a:rPr lang="tr-TR" dirty="0" err="1"/>
              <a:t>için</a:t>
            </a:r>
            <a:r>
              <a:rPr lang="tr-TR" dirty="0"/>
              <a:t> gerekli finansmanın </a:t>
            </a:r>
            <a:r>
              <a:rPr lang="tr-TR" dirty="0" err="1"/>
              <a:t>Sümerbank</a:t>
            </a:r>
            <a:r>
              <a:rPr lang="tr-TR" dirty="0"/>
              <a:t> ve </a:t>
            </a:r>
            <a:r>
              <a:rPr lang="tr-TR" dirty="0" err="1"/>
              <a:t>İs</a:t>
            </a:r>
            <a:r>
              <a:rPr lang="tr-TR" dirty="0"/>
              <a:t>̧ Bankasından </a:t>
            </a:r>
            <a:r>
              <a:rPr lang="tr-TR" dirty="0" err="1"/>
              <a:t>karşılanması</a:t>
            </a:r>
            <a:r>
              <a:rPr lang="tr-TR" dirty="0"/>
              <a:t> </a:t>
            </a:r>
            <a:r>
              <a:rPr lang="tr-TR" dirty="0" err="1"/>
              <a:t>kararlaştırıldı</a:t>
            </a:r>
            <a:r>
              <a:rPr lang="tr-TR" dirty="0"/>
              <a:t>. Planın finansmanında, </a:t>
            </a:r>
            <a:r>
              <a:rPr lang="tr-TR" dirty="0" err="1"/>
              <a:t>Türkiye’nin</a:t>
            </a:r>
            <a:r>
              <a:rPr lang="tr-TR" dirty="0"/>
              <a:t> </a:t>
            </a:r>
            <a:r>
              <a:rPr lang="tr-TR" dirty="0" err="1"/>
              <a:t>ic</a:t>
            </a:r>
            <a:r>
              <a:rPr lang="tr-TR" dirty="0"/>
              <a:t>̧ ve </a:t>
            </a:r>
            <a:r>
              <a:rPr lang="tr-TR" dirty="0" err="1"/>
              <a:t>dıs</a:t>
            </a:r>
            <a:r>
              <a:rPr lang="tr-TR" dirty="0"/>
              <a:t>̧ </a:t>
            </a:r>
            <a:r>
              <a:rPr lang="tr-TR" dirty="0" err="1"/>
              <a:t>borc</a:t>
            </a:r>
            <a:r>
              <a:rPr lang="tr-TR" dirty="0"/>
              <a:t>̧ </a:t>
            </a:r>
            <a:r>
              <a:rPr lang="tr-TR" dirty="0" err="1"/>
              <a:t>yükünün</a:t>
            </a:r>
            <a:r>
              <a:rPr lang="tr-TR" dirty="0"/>
              <a:t> artırılmamasına dikkat </a:t>
            </a:r>
            <a:r>
              <a:rPr lang="tr-TR" dirty="0" err="1"/>
              <a:t>edilmis</a:t>
            </a:r>
            <a:r>
              <a:rPr lang="tr-TR" dirty="0"/>
              <a:t>̧, istikrarlı bir para politikasıyla plan </a:t>
            </a:r>
            <a:r>
              <a:rPr lang="tr-TR" dirty="0" err="1"/>
              <a:t>yürütülmeye</a:t>
            </a:r>
            <a:r>
              <a:rPr lang="tr-TR" dirty="0"/>
              <a:t> </a:t>
            </a:r>
            <a:r>
              <a:rPr lang="tr-TR" dirty="0" err="1"/>
              <a:t>çalışmıs</a:t>
            </a:r>
            <a:r>
              <a:rPr lang="tr-TR" dirty="0"/>
              <a:t>̧ ve </a:t>
            </a:r>
            <a:r>
              <a:rPr lang="tr-TR" dirty="0" err="1"/>
              <a:t>açık</a:t>
            </a:r>
            <a:r>
              <a:rPr lang="tr-TR" dirty="0"/>
              <a:t> finansman yoluna </a:t>
            </a:r>
            <a:r>
              <a:rPr lang="tr-TR" dirty="0" err="1"/>
              <a:t>gidilmemiştir</a:t>
            </a:r>
            <a:r>
              <a:rPr lang="tr-TR" dirty="0"/>
              <a:t>. </a:t>
            </a:r>
          </a:p>
          <a:p>
            <a:r>
              <a:rPr lang="tr-TR" dirty="0"/>
              <a:t>Finansmanın temel </a:t>
            </a:r>
            <a:r>
              <a:rPr lang="tr-TR" dirty="0" err="1"/>
              <a:t>kaynağını</a:t>
            </a:r>
            <a:r>
              <a:rPr lang="tr-TR" dirty="0"/>
              <a:t> </a:t>
            </a:r>
            <a:r>
              <a:rPr lang="tr-TR" dirty="0" err="1"/>
              <a:t>tüketim</a:t>
            </a:r>
            <a:r>
              <a:rPr lang="tr-TR" dirty="0"/>
              <a:t> malları </a:t>
            </a:r>
            <a:r>
              <a:rPr lang="tr-TR" dirty="0" err="1"/>
              <a:t>üzerine</a:t>
            </a:r>
            <a:r>
              <a:rPr lang="tr-TR" dirty="0"/>
              <a:t> konan vergiler </a:t>
            </a:r>
            <a:r>
              <a:rPr lang="tr-TR" dirty="0" err="1"/>
              <a:t>oluşturmuştur</a:t>
            </a:r>
            <a:r>
              <a:rPr lang="tr-TR" dirty="0"/>
              <a:t> (Parasız, 2004: 64).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8361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23BFE-8C0D-5B45-BD3B-F2C925F76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 II. 5 Yıllık Plan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6FBA0C-6950-7E45-BD2D-BAD270CE9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Yıllık Sanayi Planı’nın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planın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dolmadan daha kap-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kapsayan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politikası 1936 yılında hazırlanmaya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1938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Yıllık Sanayi Planında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Madencilik,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kömüru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ocakları,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Elektrik santralleri,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Yakacak sanayi ve ticareti,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Toprak sanayi,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Gıda maddeleri sanayi ve ticareti,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Kimya sanayi,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Mihaniki sanayi,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Denizcilik.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2729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996830-463F-FA4B-B924-2E0B71DB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Arası Ekonomik Dönem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B7086E-48B3-DE4E-857E-2D4948223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1938 ve 1939 yılları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yıllardır. 1938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izlenen politikalarda temel belirleyici isim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vefat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belirleyici ismi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1939 yılında, ekonomi politikalarını derinden etkileyecek olan 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Yıllık Sanayi Planı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uygulanmamıştır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Plan, 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hedefini ve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hedeflenen sanayi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441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DE4BEC-71B6-4345-9789-2CBD25F29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Arası Ekonomik Dönem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AC0D55-D82F-AE4D-B467-A99580163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1939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katılmasa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olumsuz etkiledi.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baskılara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rağmen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tutma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politika izledi.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yanında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girme ihtimaline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ordu hazır bekletildi.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gelirleri arttırmak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vergi uygulamaları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kondu.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ciddi ekonomik sorunlar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Yoksulluk arttı. Karne ile ekmek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Gayrimüslimlere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hü-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Varlık Vergisi uygulandı. </a:t>
            </a:r>
          </a:p>
        </p:txBody>
      </p:sp>
    </p:spTree>
    <p:extLst>
      <p:ext uri="{BB962C8B-B14F-4D97-AF65-F5344CB8AC3E}">
        <p14:creationId xmlns:p14="http://schemas.microsoft.com/office/powerpoint/2010/main" val="248427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0FC50C-2BD1-5F4B-879A-36F07821A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AD123A-C73E-B342-96F4-19C5478EC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Toplumsal yapıları etkileyen en </a:t>
            </a:r>
            <a:r>
              <a:rPr lang="tr-TR" dirty="0" err="1"/>
              <a:t>önemli</a:t>
            </a:r>
            <a:r>
              <a:rPr lang="tr-TR" dirty="0"/>
              <a:t> kurumlardan biri ekonomi kurumudur. </a:t>
            </a:r>
          </a:p>
          <a:p>
            <a:endParaRPr lang="tr-TR" dirty="0"/>
          </a:p>
          <a:p>
            <a:r>
              <a:rPr lang="tr-TR" dirty="0"/>
              <a:t>Türkiye’de ise Osmanlı Dönemi, Erken Cumhuriyet dönemi ve günümüz ayrı ayrı incelenmesi gereken dönemler olarak öne çıkmaktadır.</a:t>
            </a:r>
          </a:p>
          <a:p>
            <a:endParaRPr lang="tr-TR" dirty="0"/>
          </a:p>
          <a:p>
            <a:r>
              <a:rPr lang="tr-TR" dirty="0"/>
              <a:t>Ekonomik </a:t>
            </a:r>
            <a:r>
              <a:rPr lang="tr-TR" dirty="0" err="1"/>
              <a:t>ilişkilerin</a:t>
            </a:r>
            <a:r>
              <a:rPr lang="tr-TR" dirty="0"/>
              <a:t> nasıl </a:t>
            </a:r>
            <a:r>
              <a:rPr lang="tr-TR" dirty="0" err="1"/>
              <a:t>gerçekleşeceğini</a:t>
            </a:r>
            <a:r>
              <a:rPr lang="tr-TR" dirty="0"/>
              <a:t> pi- yasa ekonomilerinde piyasa belirlerken, sosyalist ekonomilerde ise belirleyici olan yapı devlettir.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216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9D32B3-F376-2949-B5ED-5F8974C2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Arası Ekonomik Dönem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CF6369-00AC-0F4C-ABD1-C54EE533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1923-1950 yılları arasında Cumhuriyet Halk par- tisinin iktidarda </a:t>
            </a:r>
            <a:r>
              <a:rPr lang="tr-TR" dirty="0" err="1"/>
              <a:t>olduğu</a:t>
            </a:r>
            <a:r>
              <a:rPr lang="tr-TR" dirty="0"/>
              <a:t> bir </a:t>
            </a:r>
            <a:r>
              <a:rPr lang="tr-TR" dirty="0" err="1"/>
              <a:t>dönem</a:t>
            </a:r>
            <a:r>
              <a:rPr lang="tr-TR" dirty="0"/>
              <a:t> </a:t>
            </a:r>
            <a:r>
              <a:rPr lang="tr-TR" dirty="0" err="1"/>
              <a:t>söz</a:t>
            </a:r>
            <a:r>
              <a:rPr lang="tr-TR" dirty="0"/>
              <a:t> konusudur. Bu </a:t>
            </a:r>
            <a:r>
              <a:rPr lang="tr-TR" dirty="0" err="1"/>
              <a:t>dönem</a:t>
            </a:r>
            <a:r>
              <a:rPr lang="tr-TR" dirty="0"/>
              <a:t> ekonomi politikalarıyla ilgili genel bir </a:t>
            </a:r>
            <a:r>
              <a:rPr lang="tr-TR" dirty="0" err="1"/>
              <a:t>değerlendirme</a:t>
            </a:r>
            <a:r>
              <a:rPr lang="tr-TR" dirty="0"/>
              <a:t> </a:t>
            </a:r>
            <a:r>
              <a:rPr lang="tr-TR" dirty="0" err="1"/>
              <a:t>yapıldığında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çıkan</a:t>
            </a:r>
            <a:r>
              <a:rPr lang="tr-TR" dirty="0"/>
              <a:t> </a:t>
            </a:r>
            <a:r>
              <a:rPr lang="tr-TR" dirty="0" err="1"/>
              <a:t>faktörler</a:t>
            </a:r>
            <a:r>
              <a:rPr lang="tr-TR" dirty="0"/>
              <a:t> </a:t>
            </a:r>
            <a:r>
              <a:rPr lang="tr-TR" dirty="0" err="1"/>
              <a:t>şunlardır</a:t>
            </a:r>
            <a:r>
              <a:rPr lang="tr-TR" dirty="0"/>
              <a:t>: </a:t>
            </a:r>
          </a:p>
          <a:p>
            <a:r>
              <a:rPr lang="tr-TR" dirty="0" err="1"/>
              <a:t>Dönemin</a:t>
            </a:r>
            <a:r>
              <a:rPr lang="tr-TR" dirty="0"/>
              <a:t> ekonomi politikalarından en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çıkan</a:t>
            </a:r>
            <a:r>
              <a:rPr lang="tr-TR" dirty="0"/>
              <a:t> unsur </a:t>
            </a:r>
            <a:r>
              <a:rPr lang="tr-TR" dirty="0" err="1"/>
              <a:t>devletçiliktir</a:t>
            </a:r>
            <a:r>
              <a:rPr lang="tr-TR" dirty="0"/>
              <a:t>. Devlet eliyle bir ekonomik </a:t>
            </a:r>
            <a:r>
              <a:rPr lang="tr-TR" dirty="0" err="1"/>
              <a:t>gelişme</a:t>
            </a:r>
            <a:r>
              <a:rPr lang="tr-TR" dirty="0"/>
              <a:t> </a:t>
            </a:r>
            <a:r>
              <a:rPr lang="tr-TR" dirty="0" err="1"/>
              <a:t>hedeflenmiştir</a:t>
            </a:r>
            <a:r>
              <a:rPr lang="tr-TR" dirty="0"/>
              <a:t>. </a:t>
            </a:r>
          </a:p>
          <a:p>
            <a:r>
              <a:rPr lang="tr-TR" dirty="0"/>
              <a:t>Devletin ekonomide belirleyici </a:t>
            </a:r>
            <a:r>
              <a:rPr lang="tr-TR" dirty="0" err="1"/>
              <a:t>olduğu</a:t>
            </a:r>
            <a:r>
              <a:rPr lang="tr-TR" dirty="0"/>
              <a:t> bir yapıda devlete yakın olmak </a:t>
            </a:r>
            <a:r>
              <a:rPr lang="tr-TR" dirty="0" err="1"/>
              <a:t>zenginleşmenin</a:t>
            </a:r>
            <a:r>
              <a:rPr lang="tr-TR" dirty="0"/>
              <a:t> ana </a:t>
            </a:r>
            <a:r>
              <a:rPr lang="tr-TR" dirty="0" err="1"/>
              <a:t>kaynağını</a:t>
            </a:r>
            <a:r>
              <a:rPr lang="tr-TR" dirty="0"/>
              <a:t> </a:t>
            </a:r>
            <a:r>
              <a:rPr lang="tr-TR" dirty="0" err="1"/>
              <a:t>oluşturur</a:t>
            </a:r>
            <a:r>
              <a:rPr lang="tr-TR" dirty="0"/>
              <a:t>. Devlete yakın ola- </a:t>
            </a:r>
            <a:r>
              <a:rPr lang="tr-TR" dirty="0" err="1"/>
              <a:t>rak</a:t>
            </a:r>
            <a:r>
              <a:rPr lang="tr-TR" dirty="0"/>
              <a:t> </a:t>
            </a:r>
            <a:r>
              <a:rPr lang="tr-TR" dirty="0" err="1"/>
              <a:t>zenginleşme</a:t>
            </a:r>
            <a:r>
              <a:rPr lang="tr-TR" dirty="0"/>
              <a:t> Cumhuriyetten </a:t>
            </a:r>
            <a:r>
              <a:rPr lang="tr-TR" dirty="0" err="1"/>
              <a:t>günümüze</a:t>
            </a:r>
            <a:r>
              <a:rPr lang="tr-TR" dirty="0"/>
              <a:t> </a:t>
            </a:r>
            <a:r>
              <a:rPr lang="tr-TR" dirty="0" err="1"/>
              <a:t>Türkiye’de</a:t>
            </a:r>
            <a:r>
              <a:rPr lang="tr-TR" dirty="0"/>
              <a:t> </a:t>
            </a:r>
            <a:r>
              <a:rPr lang="tr-TR" dirty="0" err="1"/>
              <a:t>hâkim</a:t>
            </a:r>
            <a:r>
              <a:rPr lang="tr-TR" dirty="0"/>
              <a:t> olan bir zihniyeti yansıtır. </a:t>
            </a:r>
          </a:p>
          <a:p>
            <a:r>
              <a:rPr lang="tr-TR" dirty="0" err="1"/>
              <a:t>Dönem</a:t>
            </a:r>
            <a:r>
              <a:rPr lang="tr-TR" dirty="0"/>
              <a:t>,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sektörün</a:t>
            </a:r>
            <a:r>
              <a:rPr lang="tr-TR" dirty="0"/>
              <a:t> hem sermaye birikimi </a:t>
            </a:r>
            <a:r>
              <a:rPr lang="tr-TR" dirty="0" err="1"/>
              <a:t>yetersizliği</a:t>
            </a:r>
            <a:r>
              <a:rPr lang="tr-TR" dirty="0"/>
              <a:t> hem de </a:t>
            </a:r>
            <a:r>
              <a:rPr lang="tr-TR" dirty="0" err="1"/>
              <a:t>girişim</a:t>
            </a:r>
            <a:r>
              <a:rPr lang="tr-TR" dirty="0"/>
              <a:t> </a:t>
            </a:r>
            <a:r>
              <a:rPr lang="tr-TR" dirty="0" err="1"/>
              <a:t>kültüru</a:t>
            </a:r>
            <a:r>
              <a:rPr lang="tr-TR" dirty="0"/>
              <a:t>̈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sorunlar </a:t>
            </a:r>
            <a:r>
              <a:rPr lang="tr-TR" dirty="0" err="1"/>
              <a:t>yaşadığı</a:t>
            </a:r>
            <a:r>
              <a:rPr lang="tr-TR" dirty="0"/>
              <a:t> bir </a:t>
            </a:r>
            <a:r>
              <a:rPr lang="tr-TR" dirty="0" err="1"/>
              <a:t>dönemdir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2881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3E271A-A544-684D-B8CF-1A4277E7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Arası Ekonomik Dönem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FDDB2D-1634-BE45-AA13-0A6DE587A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Bankacılık ve finans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yeni banka kurula-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yerli sanayiinin,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zanaatkârın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kalkındırılması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hedeflenmiştir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bittiğinde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bankacılık sisteminin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söylenemez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tarımsal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GSMH’de sanayinin payının %15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konjonktüru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istikrarsızlığın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ekonomilerde olumsuz etkiler yaratan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Bunalımı”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ekonomisini de olumsuz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ekonomik sorunları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arttırmıs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politikalarının durdurulmasına neden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0660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F01B51-BFA4-7040-A345-0D913A53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1950 – 1960 Yılları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9A508A-106A-A84E-9FF0-DD2EAC8FB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Mayıs 1950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 se-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 yıl-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iktidarda olan Cumhuriyet Halk Partisi iktidarı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kaybetmis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Demokrat Parti iktidara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ğişikliğin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politikalarını benimsemekte ve devlet eliyle kalkınmayı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Demokrat parti ise liberal ekonomileri benimsemekte, ekonomide devletin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azaltılıp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hedeflemektedir.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sermayenin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kitlelere yayılması da hedeflenmektedir.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5807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DABD3C-652E-4545-83EF-B1215D487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1950 – 1960 Yılları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950886-3204-BE46-B8F7-273A17827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Liberal ekonomi politikalarının bazı unsurları arasında ekonomide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serbestleşme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izlenmesi, ithalat ve ihracat kısıtlamalarının kaldırılması, yabancı sermayenin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edilmesi serbest fiyat politikaları izlenmesi gibi unsurlar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Parti, iktidarının ilk yıllarında ekonomide liberasyonu artıracak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adımlar atar.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Eylül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1950’de ithalat %60-%65 oranında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serbestleştirilir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fiyat kontrolleri kaldırılır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2016: 91).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Yabancı sermayeyi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1954 yılında 6224 sayılı Yabancı Sermayeyi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897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BEF2FE-426F-EA4E-A494-CD5FA329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1950 – 1960 Yılları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BD4F1E-46EC-9342-8B6D-0A0DBB268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Parti’nin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uluslararası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konjonktürle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ABD’den ve uluslararası finans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miktar-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alır.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yatırımlarda kullanılır.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Marshall yardımı alınır ve alınan yardım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tarım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arttırılmasında ve karayolları yapımında kullanılır.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(dokuma, giyim, gıda,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 da dayanıksız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mallarının ithal edilmesi yerine,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ithal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ikâmeci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 sanayii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arttırılması yanında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sanayinin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sayılabilir (Kepenek, 2016: 109).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 yeni bankalar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1950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Bankası’nın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T.C.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T.C. Merkez Bankası ve ticaret bankalarının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 ve kalkınma bankası olan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Sınai kalkınma Bankası”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sana- yiye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kredi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 kurulur.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 hatlarıyla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liberal ekonomi politikalarına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hedeflendiği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kaynaklanan nedenlerle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sonunda devletin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karma ekonomi politikalarının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9406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CA9417-A81D-BE44-9CD9-9C1E6500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 – 1980 Yılları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800271-217D-0D44-A906-948EFE35D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Demokrat Parti iktidardayken, 27 Mayıs 1960 tarihinde ordu darbe yaparak iktidara el koymuştur. </a:t>
            </a:r>
          </a:p>
          <a:p>
            <a:r>
              <a:rPr lang="tr-TR" dirty="0"/>
              <a:t>15 Ekim 1961 tarihinde </a:t>
            </a:r>
            <a:r>
              <a:rPr lang="tr-TR" dirty="0" err="1"/>
              <a:t>gerçekleşecek</a:t>
            </a:r>
            <a:r>
              <a:rPr lang="tr-TR" dirty="0"/>
              <a:t> olan </a:t>
            </a:r>
            <a:r>
              <a:rPr lang="tr-TR" dirty="0" err="1"/>
              <a:t>seçimlere</a:t>
            </a:r>
            <a:r>
              <a:rPr lang="tr-TR" dirty="0"/>
              <a:t> kadar </a:t>
            </a:r>
            <a:r>
              <a:rPr lang="tr-TR" dirty="0" err="1"/>
              <a:t>ülke</a:t>
            </a:r>
            <a:r>
              <a:rPr lang="tr-TR" dirty="0"/>
              <a:t> </a:t>
            </a:r>
            <a:r>
              <a:rPr lang="tr-TR" dirty="0" err="1"/>
              <a:t>yönetiminde</a:t>
            </a:r>
            <a:r>
              <a:rPr lang="tr-TR" dirty="0"/>
              <a:t> Milli Birlik Komitesi (MBK) belirleyici </a:t>
            </a:r>
            <a:r>
              <a:rPr lang="tr-TR" dirty="0" err="1"/>
              <a:t>hâle</a:t>
            </a:r>
            <a:r>
              <a:rPr lang="tr-TR" dirty="0"/>
              <a:t> gelmiştir. </a:t>
            </a:r>
          </a:p>
          <a:p>
            <a:r>
              <a:rPr lang="tr-TR" dirty="0"/>
              <a:t>MBK, bir nevi Bakanlar Kurulu </a:t>
            </a:r>
            <a:r>
              <a:rPr lang="tr-TR" dirty="0" err="1"/>
              <a:t>işlevi</a:t>
            </a:r>
            <a:r>
              <a:rPr lang="tr-TR" dirty="0"/>
              <a:t> </a:t>
            </a:r>
            <a:r>
              <a:rPr lang="tr-TR" dirty="0" err="1"/>
              <a:t>görmektedir</a:t>
            </a:r>
            <a:r>
              <a:rPr lang="tr-TR" dirty="0"/>
              <a:t>. </a:t>
            </a:r>
            <a:r>
              <a:rPr lang="tr-TR" dirty="0" err="1"/>
              <a:t>Süreçte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çıkan</a:t>
            </a:r>
            <a:r>
              <a:rPr lang="tr-TR" dirty="0"/>
              <a:t> boyut 9 Temmuz 1961 tarihinde halkın %61,7’si tarafından kabul edilerek </a:t>
            </a:r>
            <a:r>
              <a:rPr lang="tr-TR" dirty="0" err="1"/>
              <a:t>yürürlüğe</a:t>
            </a:r>
            <a:r>
              <a:rPr lang="tr-TR" dirty="0"/>
              <a:t> giren “1961 </a:t>
            </a:r>
            <a:r>
              <a:rPr lang="tr-TR" dirty="0" err="1"/>
              <a:t>Anayasası”dır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9479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C27AFB-80C5-7B4A-A488-9E69029C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 – 1980 Yılları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43C2EE-7BF0-1443-A3ED-FF03C5726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1961-1980 </a:t>
            </a:r>
            <a:r>
              <a:rPr lang="tr-TR" dirty="0" err="1"/>
              <a:t>dönemi</a:t>
            </a:r>
            <a:r>
              <a:rPr lang="tr-TR" dirty="0"/>
              <a:t> ekonomi politikalarını tanımlayan kavramlardan birisi “planlı ekonomi” </a:t>
            </a:r>
            <a:r>
              <a:rPr lang="tr-TR" dirty="0" err="1"/>
              <a:t>dönemidir</a:t>
            </a:r>
            <a:r>
              <a:rPr lang="tr-TR" dirty="0"/>
              <a:t>. </a:t>
            </a:r>
          </a:p>
          <a:p>
            <a:r>
              <a:rPr lang="tr-TR" dirty="0"/>
              <a:t>Bu </a:t>
            </a:r>
            <a:r>
              <a:rPr lang="tr-TR" dirty="0" err="1"/>
              <a:t>dönemin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çıkacak</a:t>
            </a:r>
            <a:r>
              <a:rPr lang="tr-TR" dirty="0"/>
              <a:t> unsurlarından biri “kalkınma </a:t>
            </a:r>
            <a:r>
              <a:rPr lang="tr-TR" dirty="0" err="1"/>
              <a:t>planları”dır</a:t>
            </a:r>
            <a:r>
              <a:rPr lang="tr-TR" dirty="0"/>
              <a:t>. </a:t>
            </a:r>
            <a:r>
              <a:rPr lang="tr-TR" dirty="0" err="1"/>
              <a:t>Öncelikle</a:t>
            </a:r>
            <a:r>
              <a:rPr lang="tr-TR" dirty="0"/>
              <a:t> kamu adına planlamayı yapacak bir kuruma </a:t>
            </a:r>
            <a:r>
              <a:rPr lang="tr-TR" dirty="0" err="1"/>
              <a:t>ihtiyac</a:t>
            </a:r>
            <a:r>
              <a:rPr lang="tr-TR" dirty="0"/>
              <a:t>̧ duyulmaktadır. </a:t>
            </a:r>
          </a:p>
          <a:p>
            <a:r>
              <a:rPr lang="tr-TR" dirty="0"/>
              <a:t>Devlet Planlama </a:t>
            </a:r>
            <a:r>
              <a:rPr lang="tr-TR" dirty="0" err="1"/>
              <a:t>Teşkilatı</a:t>
            </a:r>
            <a:r>
              <a:rPr lang="tr-TR" dirty="0"/>
              <a:t> (DPT) 30 </a:t>
            </a:r>
            <a:r>
              <a:rPr lang="tr-TR" dirty="0" err="1"/>
              <a:t>Eylül</a:t>
            </a:r>
            <a:r>
              <a:rPr lang="tr-TR" dirty="0"/>
              <a:t> 1960 tarihinde kurulur (Haziran 2011’de kapatılır). </a:t>
            </a:r>
            <a:r>
              <a:rPr lang="tr-TR" dirty="0" err="1"/>
              <a:t>Amaçlarından</a:t>
            </a:r>
            <a:r>
              <a:rPr lang="tr-TR" dirty="0"/>
              <a:t> biri </a:t>
            </a:r>
            <a:r>
              <a:rPr lang="tr-TR" dirty="0" err="1"/>
              <a:t>hükümetçe</a:t>
            </a:r>
            <a:r>
              <a:rPr lang="tr-TR" dirty="0"/>
              <a:t> kabul edilen hedefleri </a:t>
            </a:r>
            <a:r>
              <a:rPr lang="tr-TR" dirty="0" err="1"/>
              <a:t>gerçekleştirecek</a:t>
            </a:r>
            <a:r>
              <a:rPr lang="tr-TR" dirty="0"/>
              <a:t> uzun ve kısa vadeli planlar hazırlamaktı. B</a:t>
            </a:r>
          </a:p>
          <a:p>
            <a:r>
              <a:rPr lang="tr-TR" dirty="0"/>
              <a:t>Ülkenin kaynak ve </a:t>
            </a:r>
            <a:r>
              <a:rPr lang="tr-TR" dirty="0" err="1"/>
              <a:t>imkânlarını</a:t>
            </a:r>
            <a:r>
              <a:rPr lang="tr-TR" dirty="0"/>
              <a:t> belirleyerek uygulanacak iktisadi ve sosyal politikanın hedeflerinin </a:t>
            </a:r>
            <a:r>
              <a:rPr lang="tr-TR" dirty="0" err="1"/>
              <a:t>oluşturulmasında</a:t>
            </a:r>
            <a:r>
              <a:rPr lang="tr-TR" dirty="0"/>
              <a:t> ve uygulanmasında </a:t>
            </a:r>
            <a:r>
              <a:rPr lang="tr-TR" dirty="0" err="1"/>
              <a:t>hükümete</a:t>
            </a:r>
            <a:r>
              <a:rPr lang="tr-TR" dirty="0"/>
              <a:t> yardımcı olmuştur.</a:t>
            </a:r>
          </a:p>
          <a:p>
            <a:r>
              <a:rPr lang="tr-TR" dirty="0"/>
              <a:t>DPT, </a:t>
            </a:r>
            <a:r>
              <a:rPr lang="tr-TR" dirty="0" err="1"/>
              <a:t>çok</a:t>
            </a:r>
            <a:r>
              <a:rPr lang="tr-TR" dirty="0"/>
              <a:t> nitelikli uzmanlardan </a:t>
            </a:r>
            <a:r>
              <a:rPr lang="tr-TR" dirty="0" err="1"/>
              <a:t>oluşan</a:t>
            </a:r>
            <a:r>
              <a:rPr lang="tr-TR" dirty="0"/>
              <a:t> bir ekiple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sektör</a:t>
            </a:r>
            <a:r>
              <a:rPr lang="tr-TR" dirty="0"/>
              <a:t> ve kamuya </a:t>
            </a:r>
            <a:r>
              <a:rPr lang="tr-TR" dirty="0" err="1"/>
              <a:t>yönelik</a:t>
            </a:r>
            <a:r>
              <a:rPr lang="tr-TR" dirty="0"/>
              <a:t> ekonomi planları/ politikaları/ tahminleri yaparak </a:t>
            </a:r>
            <a:r>
              <a:rPr lang="tr-TR" dirty="0" err="1"/>
              <a:t>hükümete</a:t>
            </a:r>
            <a:r>
              <a:rPr lang="tr-TR" dirty="0"/>
              <a:t> yardımcı olma </a:t>
            </a:r>
            <a:r>
              <a:rPr lang="tr-TR" dirty="0" err="1"/>
              <a:t>işlevi</a:t>
            </a:r>
            <a:r>
              <a:rPr lang="tr-TR" dirty="0"/>
              <a:t> </a:t>
            </a:r>
            <a:r>
              <a:rPr lang="tr-TR" dirty="0" err="1"/>
              <a:t>görmüştür</a:t>
            </a:r>
            <a:r>
              <a:rPr lang="tr-TR" dirty="0"/>
              <a:t>. DPT </a:t>
            </a:r>
            <a:r>
              <a:rPr lang="tr-TR" dirty="0" err="1"/>
              <a:t>bünyesinde</a:t>
            </a:r>
            <a:r>
              <a:rPr lang="tr-TR" dirty="0"/>
              <a:t> </a:t>
            </a:r>
            <a:r>
              <a:rPr lang="tr-TR" dirty="0" err="1"/>
              <a:t>çalışan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sayıda isim sonraki </a:t>
            </a:r>
            <a:r>
              <a:rPr lang="tr-TR" dirty="0" err="1"/>
              <a:t>süreçlerde</a:t>
            </a:r>
            <a:r>
              <a:rPr lang="tr-TR" dirty="0"/>
              <a:t> siyasette yer almış, milletvekili, bakan, </a:t>
            </a:r>
            <a:r>
              <a:rPr lang="tr-TR" dirty="0" err="1"/>
              <a:t>başbakan</a:t>
            </a:r>
            <a:r>
              <a:rPr lang="tr-TR" dirty="0"/>
              <a:t>, </a:t>
            </a:r>
            <a:r>
              <a:rPr lang="tr-TR" dirty="0" err="1"/>
              <a:t>cumhurbaşkanı</a:t>
            </a:r>
            <a:r>
              <a:rPr lang="tr-TR" dirty="0"/>
              <a:t> olmuştur.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9207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898315-23DC-8B4C-8FF3-9C0D9665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 – 1980 Yılları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53C9DF-A717-EF49-9782-D0264C5E6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İthal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İkameci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ilgili bazı boyutları vurgulamak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İthal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ikâmeci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derece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uygulamaya konuluyor.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yerli sanayiyi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güçlendirerek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ithal edilen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döviz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harcamaları azalacaktır.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İthal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ikâmeci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hammadde, teknoloji, enerji ve bilgi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durum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girdide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satılabilmesi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kalitesiz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rekabet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pahalı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piyasalara satılamaz.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piyasalara satılamayan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pazarlara satılır. Girdiler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döviz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harcanan, ama yurt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yapılamadığı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döviz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tiremeyen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sanayi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2510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C5B84A-823A-984F-A698-6EC1F0540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 – 1980 Yılları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5FA946-037F-0E4D-B241-C2DE9D165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piyasalara satılabilme- 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rekabetin olmaması gerekmek-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Devlet yerli sanayiciyi korumak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ithalat kısıtlamaları/ yasakları getirir.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gümrük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duvarları koyar.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yerli sanayici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piyasada rakipsiz konuma gelir.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kalitesiz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piyasada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durumlar yaygındır.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vatandaşına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fiyatla mal satarak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zenginleşen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işadamı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kitlesi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Yerli sanayi yabancı rakipleriyle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karşılaştırıl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 olarak geri,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290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8DEF71-F103-4845-A51F-AF22B5B50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1961 – 1980 Yılları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48AD3-A9E7-2147-BD60-4D673E340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Enerji, bilgi, teknoloji, hammaddede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döviz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harcayan, kalite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markalarla rekabet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edemeyeceği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döviz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getiremeyen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modeli 1970’li yıllarda krize girer.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1973 yılında 20.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krizlerden biri olan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Petrol Krizi”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1974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Kıbrıs’ta, katliam boyutuna varan eylemleri durdurmak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Kıbrıs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harekâtını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Harekât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askerî ve ekonomik ambargo uygulanır.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İkisi de Türkiye için yüksek maliyet getirmiştir.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437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4F9030-D9D5-9648-9FDD-48A2F8AA8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Piyasa Ekonomisi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12C1F0-4ED3-C542-BD11-E0137BDAE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ulus devletlerin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yaygın ekonomik sistemdir.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Piyasa ekonomisinin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unsurlardandır.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edinme, satma ve bunları devretme haklarının yasal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altında olmasıdır.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İmparatorlukların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feodal yapı-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yapılarda/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merkezî yapı ve kilise son derece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 varlıklarına el koyma sıklıkla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görülebilmektedir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Kapitalizmin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sü-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sermaye sahiplerinin/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tüccarların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altın- da olması yeni sistemin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durum, 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kilerde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keyfiliğin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kalması anlamına gelmektedir.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Özgürlüğu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Piyasada faaliyette bulunmaya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Piyasa ekonomisi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de-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unsurdur. Piyasada adil bir rekabetin olabilmesi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piyasaya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serbest olması ve devletin bu alanda sınırla-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engellemede bulunmaması gerekir.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Serbest Fiyat Politikası: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Fiyatların, piyasa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arz-talebe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3968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E9489-9BF0-9842-A141-BF3DC1FCB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1980-1991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8EE5A3-DC2E-4443-B2E0-E757C2836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tarihinin ekonomideki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köklu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 yılından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yaşanmıştır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 yılından itibaren uygulanan ekonomi politikalarıyla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politikalarından piyasa ekonomisine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yapılmıştır.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 yılı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ve top-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lumsal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incelendiğinde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 piyasada bulunmamaktadır. Benzin, mazot, gaz,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fuel-oil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pirinc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kahve, deterjan, ampul vb.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karaborsa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durumdadır. Enerji sıkıntısı, elektrik kesintileri, hammadde edinmede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 nedeniyle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fabrika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08910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4F3893-EB7A-0143-876D-CEE0BA06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1980-1991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DC8E9E-81E2-3944-98CA-BEADC252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Süleyman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Demirel, uzun zamandır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1967-1971 yılları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iken, DPT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Müsteşarı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görevlendirdiği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Turgut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Özal’ı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ekonomiden sorumlu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bürokratlığa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ekibiyle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ekonomisinde kırılma noktasını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24 Ocak Kararlarını hazırlar. 24 Ocak Kararları, Cumhuriyet tarihinin piyasa ekonomisine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keskin de-̆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eden politikaları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“24 Ocak 1980 Kararları” o zamana kadar izle- nen ithal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ikâmeci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 politikalarından ve devletin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karma ekonomi modelinden temel bir kırılmayı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politikaları kapsamaktadır. 1980’li yıllar boyunca serbest piyasayı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modelinin ilk temelleri, bu kararlarla atılır. </a:t>
            </a:r>
          </a:p>
        </p:txBody>
      </p:sp>
    </p:spTree>
    <p:extLst>
      <p:ext uri="{BB962C8B-B14F-4D97-AF65-F5344CB8AC3E}">
        <p14:creationId xmlns:p14="http://schemas.microsoft.com/office/powerpoint/2010/main" val="1465542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44F98F-C3DD-2D4C-869B-05FE6088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1980-1991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3388DE-BBC6-374E-AF11-BF13CFC40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Ocak 1980 tarihinde alınan kararlardan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ba-zıları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Zencirkıran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2018: 146-147) 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Devalüasyon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yapılarak 1 dolar 47 liradan 70 liraya getirilir.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KİT’lerde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maliyetinin ve piyasa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tının altında satılan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hizmete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oranda zamlar yapılır. Bu kapsamda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çimento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demir-çelik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akaryakıt,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gaz,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kömür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gübre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kâğıt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oranlarda zamlar yapılır. Bu zamlar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malın fiyatını arttırarak, zam furyasını tetikleyecektir.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KİT politikaları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KİT’lerde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fiyatlarının piyasa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ilgili KİT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kurullarınca belirlenmesi ve devlet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sübvansiyonların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kaldırılması fikri benimsenir. KİT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KİT’lerin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finansman durumları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düzeltilmeye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kapatılmaya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Ayrıca siyasal nedenlerle iktidar partilerinin istihdam depoları haline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KİT’lerde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gidilmesi ve personel politikalarının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kararı alınır.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97438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86138C-5303-F64A-9CDD-AFBFA970F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1980-1991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824028-DB71-AC4D-9A21-A6064EA5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Özal’ın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serbest piyasanın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gördüğu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serbest fiyat politikasının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kontrolsüz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arttırıldığı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eleştirilere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rağmen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uygulanması konusunda 24 Ocak Kararlarıyla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ilk adım atılır.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 denetimi kaldırılır.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ihracata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önündeki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engeller kaldırılır ve ihracata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getirilir.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İhracata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felsefesi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Yabancı sermaye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kolaylıklar getirilir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İthalata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kolaylıklar getirilir.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46634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031720-28F9-994F-A719-007379A35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1980-1991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54CDC4-A97C-A541-A5C6-BFF346CA7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Ocak 1980 Kararları sonrasında uygulanan politikalarla, ekonomideki kısa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aşılmış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kuyruk ve karaborsalar ortadan kalkmıştır.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Ordu, 12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Eylül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 tarihine gelindiğinde darbe yaparak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koymuştur.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Turgut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Özal’ın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Anavatan partisi, 6 Kasım 1983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 olmuştur.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yıllarda serbest fiyat, serbest faiz ve serbest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döviz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Kasım 1983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Turgut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ihracata vergi iadesi uygulamasını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koyarak, yeni bir ihracat hamlesi başlatmıştır.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0698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A83D59-9872-CE4B-9274-77A8F5ADF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1980-1991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3A827E-E0BC-B14B-A07B-1CC21143C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yıllarda, ihracat ve ithalatta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serbestleşmeye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gidilir.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ithalat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1980’li yıllarda ithal edilen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kademeli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serbestleştirilir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1980’li yılların sonuna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gelindiğinde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yurtdışında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hemen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̈/ malı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bulmak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KİT’lerin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özelleştirilmesi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devlete ait olan bazı tesislerin gelirlerinin satılması da ekonomi politikası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yıllarda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azaltılması temel hedeflerden biri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çıkmıştır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İstanbul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Menkul Kıymetler Borsası (İMKB), 26 Aralık 1985’te kurulup 3 Ocak 1986 tarihinde faaliyete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başlamıştır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1990 yılına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gelindiğinde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telefon hatları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götürüldmüştür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Elektrik ve su altyapı yatırımları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yaygınlaştırılmıştır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Otoban yapımına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verilmiştir.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Seyahat sınırlamaları kaldırıldı, her alanda yurt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güçlendirildi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9401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CDB5F6-CEB5-7A46-A64E-F3A6B5FDC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1991 - 2002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057BB6-69EF-424F-99C4-DF293D4BF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hiçbir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partinin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 olmaya yetecek oy oranını alamaması, koalisyon ve azınlık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1991-2002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bulunmaktadır: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Kurulan, koalisyon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genelde farklı ideolojiye sahip partilerden oluşmaktadır.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ortak bir ekonomi politikaları bulunmamaktadır.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 olabilecek bir durum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koalisyonun 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ettirilmeye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Bakanlıklar, koalisyon ortakları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paylaşılmakta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partiler kendilerine yakın isimleri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getirmektedir. Bu durum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politikalarının koordinasyonunda sorunlar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olmaktadır. Ekonomi politikaları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radikal kararlar alınamamaktadır.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11677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7684A1-6F69-FA41-91A1-3D65E8E4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1991 - 2002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Politikaları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8BE669-8FE5-B646-85DC-862E4FE02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Gerek koalisyon gerekse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dışarıdan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destek- le kurulan azınlık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zayıftır.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azınlık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yeterli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olmaması,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politika izlemesine de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oylaması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düşürülme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ihtimalinin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olması, siyaset ve ekonomide radikal kararlar almasını engellemektedir.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Kemal Derviş ismi ve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Ekonomiye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Programı” bu dönem içerisinde önemlidir.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çaplı ekonomik krizler ve siyasi istikrarsızlık dönemi olarak öne çıkar.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2936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F2BA68-22E4-A84D-83EA-03E44035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İktidarında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(2002- .........)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4DC0BD-0D47-654A-BC3C-2E5FD3D7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 Parti iktidara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Ekonomiye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Programı”nı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uygulayacak ve uluslararası kurumlarla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ekonomi politikası izlemiştir.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partili hayata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geçildikten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ekonomideki kırılganlık nedeniyle, yatırım vb. konularda finansman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yabancı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kelerden ve uluslararası finans kurumlarından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yardımlar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istikrarsızlıklar, ekonomik krizler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ödenmesinde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sıkıntılar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beraberinde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IMF,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Bankası vb. finans kurumlarıyla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imzalayarak ve belirli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ekonomiyle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kurumlara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hareket ederek ekonomi politikalarını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yürütmüştür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8862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E1B821-9439-2F4F-97E4-0F6769143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İktidarında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(2002- .........)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A95E23-0565-4449-9756-253B57CD4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1980’li yıllardan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enflasyon ve faiz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konusuydu. Enflasyonun tekli hanelere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beklenen bir durum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Enflasyonla ciddi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girildi ve enflasyon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tekli haneler de seyretti. Faiz oranları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KİT’lerin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özelleştirilmesine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KİT’ler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yanında yabancı yatırımcılara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2000’li yılların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atlatılmıştır.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ABD’de 2008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ciddi bir finansla krize neden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kaynaklı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krizin etkilerinin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az hissedilmesi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12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2B7769-E9CB-2E48-B174-67FF1DFD9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Sosyalist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F41A44-3CA8-C74B-9EEE-1EAD8A2AB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Sosyalist ekonomi sosyalizmle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ter iktidarların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yapılarda yaygın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sistemdir.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Mülkiyetin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Olmaması: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Sosyalist eko-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eşitsizliğe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kaldırılır.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devlete aittir.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Merkezi Planlama: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Sosyalist sistemde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fiyat, faiz,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unsurlar piyasa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devlet/ kamu tarafından belirlenir.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malın, nerede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fiyatı devlet tarafından belirlenir. Devlet, zarar etse de malın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ettirir ve zararlar,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27355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808523-5879-3F43-800E-D5E22775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İktidarında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(2002- .........)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B30A60-739C-2548-8EA9-BA09B6747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alanda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sorunlar bulunmaktadır. Bu sorunlardan bazıları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Gökçen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2017: 219-220):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Sanayiye ve hizmetlere dayalı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yavaşlaması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İnşaat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konut yapımına dayalı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verilmesi,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i̇stihdam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 sıkıntısı nedeniyle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işsizliğin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artması,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borçlanmadaki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(ithalatın ihracatı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ticaret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nedeniyle ekonominin kırılgan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gelmesidir.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96301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741877-19F0-284C-9B90-0608752B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Adalet ve Kalkınma Partisi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İktidarında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(2002- .........)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AB1CFC-8DB5-554D-B049-321622159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 politikalarındaki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 Parti’nin 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Dönemi’nde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 olmasında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 oynamıştır.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devlette ekonomide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korumaktadır.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piyasanın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 devletin/ kamunun da ekonomide zaman zaman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üre-ici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fonksiyonlarda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karma ekonomi modeli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ettirmektedir.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95034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Dersin Sonu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F2032-4466-DC45-8E66-B7E21E1E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22E17F8-8FEF-8C4E-A981-2B195F4D42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62685"/>
            <a:ext cx="104743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ÖZGÜR, A. Z., KALENDER, A., PELTEKOĞLU, Z. F., BAYÇU, S., ERGÜVEN, M. S.,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YILMAZ, R. A., . . . GÖZTAŞ, A. (2018).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Eskişehir Anadolu Üniversitesi Yayınları.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Kongar, E. (2014).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Toplumsal Değişme Kuramları ve Türkiye Gerçeği.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İstanbul: Remzi Kitabevi.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Zencirkıran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(2019).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Eskişehir:Anadolu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Üniversitesi Açık Öğretim Fakültesi Yayını2739.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6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D0BA34-B78C-6543-8DAB-DF5417F4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Ekonomi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917714-13B9-6A4C-B74D-5459E2445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ekonomi, 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devletin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birlikte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sistemdir.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ekonomilerde devlet ekonomide aktif olarak yer alır.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sistemin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ekonomilerde devlet, 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kilerin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belirler, rehberlik eder.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tavır sergiler.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ekonomilerde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Devlet,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edip,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ekonomilerde belirleyici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devlettir.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pi- yasada devletin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ekonomilerde 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devlete yakın olma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zenginleşmenin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kaynaklarından birisi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237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247FB6-5F26-E54D-86BA-F4EE5C39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Osmanlı’dan Kalan Miras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A448A8-FE06-5540-8210-2FCB7C5FF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İmparatorluğu’nun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kazanmasında askeri alandaki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yeni toprakların fethi, fetih edilen yerlerden elde edilen ganimet ve vergiler etkilidir.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Batı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kaybettiği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1800’lü yıllar Osmanlı’da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yenilik hareketlerinin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yıllar olmuştur.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1800’lü yıllarda batılı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gayrimüslim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azınlık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benimsemişlerdir.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1839 yılında ilan edilen Tanzimat Fermanı ve 1856 yılında ilan edilen Islahat Fermanında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gayrimüslimlere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hakkın verilmesinin arka planında yabancı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 vardır.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555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0E83A5-08B1-3A4A-ADB7-0DE17A8D3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Osmanlı’dan Kalan Miras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0FC6EA-670F-EE4B-BBA4-9C8134205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1800’lü yıllarda imparatorlukta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gayrimüslim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burjuvazi kesimi bulunmakta, ticarette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 oynamaktadır.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Kurtulus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mübadelelerinde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İmparatorluktaki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gayrimüslim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ayrılmıştır. Bu durum,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olan kitlelerin zayıflamasını da beraberinde getirmiştir.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1915 Sanayi istatistiklerine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%19’u, Birinci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16’sı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Müslümanlar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nitelendirilebilecek az sayıda fabrika bulunmaktadır.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sayımında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bini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sadece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şehir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İstanbul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İzmir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bulunmakta,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işgücünün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%80’den fazlası tarım kesiminde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(Yenal, 2017: 12-13).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9599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1B4740-52EA-D047-9964-A286D2E8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Osmanlı’dan Kalan Miras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DBCDEA-DCFE-074C-BF63-8F2834FB1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yıllık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gelirlerinin %40’ına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Bunun yanı sıra 1881’den beri devlet gelirlerinin %20’si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Düyun-ı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Umumiye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İdaresinin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denetimindedir.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durdurulur,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Düyun-ı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Umumiye’nin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askıya alınır (Pamuk, 2017: 171).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Rakamlar, Osmanlı’dan Cumhuriyete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ekonomik miras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5047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932E2D-2576-0947-82E2-193AC8905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Osmanlı’dan Kalan Miras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AA6F67-A087-7F4A-890E-8D7F179FC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Cumhuriyet’e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Osmanlı’dan devralınan ekonomik mirasın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Osmanlı’dan kalan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Azınlıkların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ayrılması sonrasında ticaret, zanaat,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eksiklik,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Millî bir burjuvazinin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birikim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Tarıma dayalı bir yapı,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Sanayinin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zayıflığı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sayıda sanayi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bulunması.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442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7000</Words>
  <Application>Microsoft Macintosh PowerPoint</Application>
  <PresentationFormat>Geniş ekran</PresentationFormat>
  <Paragraphs>239</Paragraphs>
  <Slides>43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Courier New</vt:lpstr>
      <vt:lpstr>Times New Roman</vt:lpstr>
      <vt:lpstr>Wingdings</vt:lpstr>
      <vt:lpstr>Office Teması</vt:lpstr>
      <vt:lpstr>Türkiye’nin Sosyal  Yapısı</vt:lpstr>
      <vt:lpstr>Türkiye’de Ekonomi</vt:lpstr>
      <vt:lpstr>Piyasa Ekonomisi</vt:lpstr>
      <vt:lpstr>Sosyalist Ekonomi</vt:lpstr>
      <vt:lpstr>Karma Ekonomi</vt:lpstr>
      <vt:lpstr>Osmanlı’dan Kalan Miras</vt:lpstr>
      <vt:lpstr>Osmanlı’dan Kalan Miras</vt:lpstr>
      <vt:lpstr>Osmanlı’dan Kalan Miras</vt:lpstr>
      <vt:lpstr>Osmanlı’dan Kalan Miras</vt:lpstr>
      <vt:lpstr>1923-1950 Arası Ekonomik Dönem</vt:lpstr>
      <vt:lpstr>1923-1950 Arası Ekonomik Dönem</vt:lpstr>
      <vt:lpstr>İzmir İktisat Kongresi (17 Şubat – 4 Mart 1923) </vt:lpstr>
      <vt:lpstr>İzmir İktisat Kongresi (17 Şubat – 4 Mart 1923) </vt:lpstr>
      <vt:lpstr>1923-1950 Arası Ekonomik Dönem</vt:lpstr>
      <vt:lpstr>1923-1950 Arası Ekonomik Dönem</vt:lpstr>
      <vt:lpstr> I. 5 Yıllık Plan</vt:lpstr>
      <vt:lpstr> II. 5 Yıllık Plan</vt:lpstr>
      <vt:lpstr>1923-1950 Arası Ekonomik Dönem</vt:lpstr>
      <vt:lpstr>1923-1950 Arası Ekonomik Dönem</vt:lpstr>
      <vt:lpstr>1923-1950 Arası Ekonomik Dönem</vt:lpstr>
      <vt:lpstr>1923-1950 Arası Ekonomik Dönem</vt:lpstr>
      <vt:lpstr>1950 – 1960 Yılları Arasında Türkiye’de Ekonomi </vt:lpstr>
      <vt:lpstr>1950 – 1960 Yılları Arasında Türkiye’de Ekonomi </vt:lpstr>
      <vt:lpstr>1950 – 1960 Yılları Arasında Türkiye’de Ekonomi </vt:lpstr>
      <vt:lpstr>1961 – 1980 Yılları Arasında Türkiye’de Ekonomi </vt:lpstr>
      <vt:lpstr>1961 – 1980 Yılları Arasında Türkiye’de Ekonomi </vt:lpstr>
      <vt:lpstr>1961 – 1980 Yılları Arasında Türkiye’de Ekonomi </vt:lpstr>
      <vt:lpstr>1961 – 1980 Yılları Arasında Türkiye’de Ekonomi </vt:lpstr>
      <vt:lpstr>1961 – 1980 Yılları Arasında Türkiye’de Ekonomi </vt:lpstr>
      <vt:lpstr>1980-1991 Dönemi Ekonomi Politikaları </vt:lpstr>
      <vt:lpstr>1980-1991 Dönemi Ekonomi Politikaları </vt:lpstr>
      <vt:lpstr>1980-1991 Dönemi Ekonomi Politikaları </vt:lpstr>
      <vt:lpstr>1980-1991 Dönemi Ekonomi Politikaları </vt:lpstr>
      <vt:lpstr>1980-1991 Dönemi Ekonomi Politikaları </vt:lpstr>
      <vt:lpstr>1980-1991 Dönemi Ekonomi Politikaları </vt:lpstr>
      <vt:lpstr>1991 - 2002 Dönemi Ekonomi Politikaları </vt:lpstr>
      <vt:lpstr>1991 - 2002 Dönemi Ekonomi Politikaları </vt:lpstr>
      <vt:lpstr>Adalet ve Kalkınma Partisi İktidarında Ekonomi (2002- .........) </vt:lpstr>
      <vt:lpstr>Adalet ve Kalkınma Partisi İktidarında Ekonomi (2002- .........) </vt:lpstr>
      <vt:lpstr>Adalet ve Kalkınma Partisi İktidarında Ekonomi (2002- .........) </vt:lpstr>
      <vt:lpstr>Adalet ve Kalkınma Partisi İktidarında Ekonomi (2002- .........) 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57</cp:revision>
  <dcterms:created xsi:type="dcterms:W3CDTF">2020-10-04T15:36:28Z</dcterms:created>
  <dcterms:modified xsi:type="dcterms:W3CDTF">2020-11-16T12:13:23Z</dcterms:modified>
</cp:coreProperties>
</file>