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285" r:id="rId6"/>
    <p:sldId id="424" r:id="rId7"/>
    <p:sldId id="425" r:id="rId8"/>
    <p:sldId id="426" r:id="rId9"/>
    <p:sldId id="427" r:id="rId10"/>
    <p:sldId id="286" r:id="rId11"/>
    <p:sldId id="428" r:id="rId12"/>
    <p:sldId id="264" r:id="rId13"/>
    <p:sldId id="26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3" id="{25FDDD68-C989-4CA7-B058-28C17B163951}">
          <p14:sldIdLst>
            <p14:sldId id="281"/>
            <p14:sldId id="285"/>
            <p14:sldId id="424"/>
            <p14:sldId id="425"/>
            <p14:sldId id="426"/>
            <p14:sldId id="427"/>
            <p14:sldId id="286"/>
            <p14:sldId id="428"/>
            <p14:sldId id="264"/>
            <p14:sldId id="265"/>
            <p14:sldId id="266"/>
          </p14:sldIdLst>
        </p14:section>
        <p14:section name="Varsayılan Bölüm" id="{D65167AA-DD39-44AC-9D06-43860E07D6E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DE1360-B975-4167-BEF7-C16F2EA44D9B}" v="1" dt="2020-05-27T14:35:46.1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lal Nur Gözüküçük" userId="c9e7c93c-5cb0-4c0e-8df3-2f019b03d73c" providerId="ADAL" clId="{FADE1360-B975-4167-BEF7-C16F2EA44D9B}"/>
    <pc:docChg chg="addSld modSld">
      <pc:chgData name="Hilal Nur Gözüküçük" userId="c9e7c93c-5cb0-4c0e-8df3-2f019b03d73c" providerId="ADAL" clId="{FADE1360-B975-4167-BEF7-C16F2EA44D9B}" dt="2020-05-27T14:35:46.161" v="0"/>
      <pc:docMkLst>
        <pc:docMk/>
      </pc:docMkLst>
      <pc:sldChg chg="add">
        <pc:chgData name="Hilal Nur Gözüküçük" userId="c9e7c93c-5cb0-4c0e-8df3-2f019b03d73c" providerId="ADAL" clId="{FADE1360-B975-4167-BEF7-C16F2EA44D9B}" dt="2020-05-27T14:35:46.161" v="0"/>
        <pc:sldMkLst>
          <pc:docMk/>
          <pc:sldMk cId="2320697844" sldId="28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77B40F-CCE4-4420-9518-C640AD73584A}"/>
              </a:ext>
            </a:extLst>
          </p:cNvPr>
          <p:cNvSpPr>
            <a:spLocks noGrp="1"/>
          </p:cNvSpPr>
          <p:nvPr>
            <p:ph type="title"/>
          </p:nvPr>
        </p:nvSpPr>
        <p:spPr/>
        <p:txBody>
          <a:bodyPr/>
          <a:lstStyle/>
          <a:p>
            <a:r>
              <a:rPr lang="tr-TR" dirty="0"/>
              <a:t>HAKİM TARAFINDAN YARATILAN HUKUK</a:t>
            </a:r>
          </a:p>
        </p:txBody>
      </p:sp>
      <p:sp>
        <p:nvSpPr>
          <p:cNvPr id="3" name="İçerik Yer Tutucusu 2">
            <a:extLst>
              <a:ext uri="{FF2B5EF4-FFF2-40B4-BE49-F238E27FC236}">
                <a16:creationId xmlns:a16="http://schemas.microsoft.com/office/drawing/2014/main" id="{6AA0A599-5CEE-4AFD-99B6-7FCCEE01F4E1}"/>
              </a:ext>
            </a:extLst>
          </p:cNvPr>
          <p:cNvSpPr>
            <a:spLocks noGrp="1"/>
          </p:cNvSpPr>
          <p:nvPr>
            <p:ph idx="1"/>
          </p:nvPr>
        </p:nvSpPr>
        <p:spPr>
          <a:xfrm>
            <a:off x="461639" y="2015732"/>
            <a:ext cx="11310151" cy="4100983"/>
          </a:xfrm>
        </p:spPr>
        <p:txBody>
          <a:bodyPr>
            <a:normAutofit fontScale="77500" lnSpcReduction="20000"/>
          </a:bodyPr>
          <a:lstStyle/>
          <a:p>
            <a:pPr marL="457200" indent="-457200">
              <a:buFont typeface="+mj-lt"/>
              <a:buAutoNum type="arabicPeriod"/>
            </a:pPr>
            <a:r>
              <a:rPr lang="tr-TR" dirty="0"/>
              <a:t>Hakimin hukuk yaratmasının şartları</a:t>
            </a:r>
          </a:p>
          <a:p>
            <a:pPr marL="914400" lvl="1" indent="-457200">
              <a:buFont typeface="+mj-lt"/>
              <a:buAutoNum type="arabicPeriod"/>
            </a:pPr>
            <a:r>
              <a:rPr lang="tr-TR" dirty="0"/>
              <a:t>Meseleye uygulanabilir bir kanun hükmü bulunmamalıdır</a:t>
            </a:r>
          </a:p>
          <a:p>
            <a:pPr marL="914400" lvl="1" indent="-457200">
              <a:buFont typeface="+mj-lt"/>
              <a:buAutoNum type="arabicPeriod"/>
            </a:pPr>
            <a:r>
              <a:rPr lang="tr-TR" dirty="0"/>
              <a:t>Örf ve adet hukukunda kanun boşluğunu dolduracak bir kural bulunmamalıdır.</a:t>
            </a:r>
          </a:p>
          <a:p>
            <a:pPr marL="457200" indent="-457200">
              <a:buFont typeface="+mj-lt"/>
              <a:buAutoNum type="arabicPeriod"/>
            </a:pPr>
            <a:r>
              <a:rPr lang="tr-TR" dirty="0"/>
              <a:t>Hakimin hukuk yaratırken uygulayacağı yöntem</a:t>
            </a:r>
          </a:p>
          <a:p>
            <a:pPr marL="457200" lvl="1" indent="0">
              <a:buNone/>
            </a:pPr>
            <a:r>
              <a:rPr lang="tr-TR" dirty="0"/>
              <a:t>Hakim, kanun koyucu gibi davranarak dava konusu olayla aynı tipteki olaylara uygulanabilecek genel ve soyut nitelikte bir kural koymalıdır. </a:t>
            </a:r>
          </a:p>
          <a:p>
            <a:pPr marL="457200" indent="-457200">
              <a:buFont typeface="+mj-lt"/>
              <a:buAutoNum type="arabicPeriod"/>
            </a:pPr>
            <a:r>
              <a:rPr lang="tr-TR" dirty="0"/>
              <a:t>Hakimin hukuk yaratırken yararlanacağı imkanlar</a:t>
            </a:r>
          </a:p>
          <a:p>
            <a:pPr marL="914400" lvl="1" indent="-457200">
              <a:buFont typeface="+mj-lt"/>
              <a:buAutoNum type="arabicPeriod"/>
            </a:pPr>
            <a:r>
              <a:rPr lang="tr-TR" dirty="0"/>
              <a:t>Kıyas</a:t>
            </a:r>
          </a:p>
          <a:p>
            <a:pPr marL="914400" lvl="1" indent="-457200">
              <a:buFont typeface="+mj-lt"/>
              <a:buAutoNum type="arabicPeriod"/>
            </a:pPr>
            <a:r>
              <a:rPr lang="tr-TR" dirty="0"/>
              <a:t>Kanunun ruhu</a:t>
            </a:r>
          </a:p>
          <a:p>
            <a:pPr marL="914400" lvl="1" indent="-457200">
              <a:buFont typeface="+mj-lt"/>
              <a:buAutoNum type="arabicPeriod"/>
            </a:pPr>
            <a:r>
              <a:rPr lang="tr-TR" dirty="0"/>
              <a:t>Doktrin ve içtihatlar</a:t>
            </a:r>
          </a:p>
          <a:p>
            <a:pPr marL="914400" lvl="1" indent="-457200">
              <a:buFont typeface="+mj-lt"/>
              <a:buAutoNum type="arabicPeriod"/>
            </a:pPr>
            <a:r>
              <a:rPr lang="tr-TR" dirty="0"/>
              <a:t>Hukuk tarihi ve karşılaştırmalı hukuk</a:t>
            </a:r>
          </a:p>
          <a:p>
            <a:pPr marL="914400" lvl="1" indent="-457200">
              <a:buFont typeface="+mj-lt"/>
              <a:buAutoNum type="arabicPeriod"/>
            </a:pPr>
            <a:r>
              <a:rPr lang="tr-TR" dirty="0"/>
              <a:t>Hukuk yaşamındaki gelişmeler</a:t>
            </a:r>
          </a:p>
          <a:p>
            <a:pPr marL="457200" indent="-457200">
              <a:buFont typeface="+mj-lt"/>
              <a:buAutoNum type="arabicPeriod"/>
            </a:pPr>
            <a:r>
              <a:rPr lang="tr-TR" dirty="0"/>
              <a:t>Hakimin yarattığı hukuk kuralının rolü: «kanun hükmü» niteliğinde değildir. Yaratılan kural ne yaratan hakimi ne diğer mahkemeleri bağlar.</a:t>
            </a:r>
          </a:p>
          <a:p>
            <a:pPr marL="0" indent="0">
              <a:buNone/>
            </a:pPr>
            <a:endParaRPr lang="tr-TR" dirty="0"/>
          </a:p>
        </p:txBody>
      </p:sp>
    </p:spTree>
    <p:extLst>
      <p:ext uri="{BB962C8B-B14F-4D97-AF65-F5344CB8AC3E}">
        <p14:creationId xmlns:p14="http://schemas.microsoft.com/office/powerpoint/2010/main" val="3652612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0F1B84-82DF-424F-814F-3196830D1121}"/>
              </a:ext>
            </a:extLst>
          </p:cNvPr>
          <p:cNvSpPr>
            <a:spLocks noGrp="1"/>
          </p:cNvSpPr>
          <p:nvPr>
            <p:ph type="title"/>
          </p:nvPr>
        </p:nvSpPr>
        <p:spPr/>
        <p:txBody>
          <a:bodyPr/>
          <a:lstStyle/>
          <a:p>
            <a:r>
              <a:rPr lang="tr-TR" dirty="0"/>
              <a:t>MEDENİ HUKUK UYGULAMASINDA BİLİMSEL GÖRÜŞLERİN VE YARGI KARARLARININ ROLÜ</a:t>
            </a:r>
          </a:p>
        </p:txBody>
      </p:sp>
      <p:sp>
        <p:nvSpPr>
          <p:cNvPr id="3" name="İçerik Yer Tutucusu 2">
            <a:extLst>
              <a:ext uri="{FF2B5EF4-FFF2-40B4-BE49-F238E27FC236}">
                <a16:creationId xmlns:a16="http://schemas.microsoft.com/office/drawing/2014/main" id="{0F5961BC-5631-4F87-A0D2-26627AF10CA6}"/>
              </a:ext>
            </a:extLst>
          </p:cNvPr>
          <p:cNvSpPr>
            <a:spLocks noGrp="1"/>
          </p:cNvSpPr>
          <p:nvPr>
            <p:ph idx="1"/>
          </p:nvPr>
        </p:nvSpPr>
        <p:spPr>
          <a:xfrm>
            <a:off x="497150" y="2015732"/>
            <a:ext cx="11265763" cy="4145371"/>
          </a:xfrm>
        </p:spPr>
        <p:txBody>
          <a:bodyPr>
            <a:normAutofit fontScale="92500" lnSpcReduction="20000"/>
          </a:bodyPr>
          <a:lstStyle/>
          <a:p>
            <a:pPr marL="457200" indent="-457200">
              <a:buFont typeface="+mj-lt"/>
              <a:buAutoNum type="arabicPeriod"/>
            </a:pPr>
            <a:r>
              <a:rPr lang="tr-TR" dirty="0"/>
              <a:t>Doktrinde yer alan bilimsel görüşler</a:t>
            </a:r>
          </a:p>
          <a:p>
            <a:pPr marL="914400" lvl="1" indent="-457200">
              <a:buFont typeface="+mj-lt"/>
              <a:buAutoNum type="alphaLcPeriod"/>
            </a:pPr>
            <a:r>
              <a:rPr lang="tr-TR" dirty="0"/>
              <a:t>Anlamı: Hukuk bilimi ile uğraşanların hukuki meseleler hakkındaki görüşleridir.</a:t>
            </a:r>
          </a:p>
          <a:p>
            <a:pPr marL="914400" lvl="1" indent="-457200">
              <a:buFont typeface="+mj-lt"/>
              <a:buAutoNum type="alphaLcPeriod"/>
            </a:pPr>
            <a:r>
              <a:rPr lang="tr-TR" dirty="0"/>
              <a:t>Eser tipleri: sistematik eserler, şerhler, monografiler, makaleler, eser veya içtihat tahlilleri, notlu kanunlar…</a:t>
            </a:r>
          </a:p>
          <a:p>
            <a:pPr marL="914400" lvl="1" indent="-457200">
              <a:buFont typeface="+mj-lt"/>
              <a:buAutoNum type="alphaLcPeriod"/>
            </a:pPr>
            <a:r>
              <a:rPr lang="tr-TR" dirty="0"/>
              <a:t>Doktrinin rolü: Yürürlükteki hukukun anlaşılmasını kolaylaştırır ve gelecekteki hukuku etkiler.</a:t>
            </a:r>
          </a:p>
          <a:p>
            <a:pPr marL="914400" lvl="1" indent="-457200">
              <a:buFont typeface="+mj-lt"/>
              <a:buAutoNum type="alphaLcPeriod"/>
            </a:pPr>
            <a:r>
              <a:rPr lang="tr-TR" dirty="0"/>
              <a:t>Hakimin doktrindeki bilimsel görüşlerden yararlanması</a:t>
            </a:r>
          </a:p>
          <a:p>
            <a:pPr marL="457200" indent="-457200">
              <a:buFont typeface="+mj-lt"/>
              <a:buAutoNum type="arabicPeriod"/>
            </a:pPr>
            <a:r>
              <a:rPr lang="tr-TR" dirty="0"/>
              <a:t>Yargısal içtihatlar</a:t>
            </a:r>
          </a:p>
          <a:p>
            <a:pPr marL="914400" lvl="1" indent="-457200">
              <a:buFont typeface="+mj-lt"/>
              <a:buAutoNum type="alphaLcPeriod"/>
            </a:pPr>
            <a:r>
              <a:rPr lang="tr-TR" dirty="0"/>
              <a:t>Anlamı: Mahkemelerin kararlarından çıkan ilkelerdir.</a:t>
            </a:r>
          </a:p>
          <a:p>
            <a:pPr marL="914400" lvl="1" indent="-457200">
              <a:buFont typeface="+mj-lt"/>
              <a:buAutoNum type="alphaLcPeriod"/>
            </a:pPr>
            <a:r>
              <a:rPr lang="tr-TR" dirty="0"/>
              <a:t>Mahkeme kararlarının çeşitleri</a:t>
            </a:r>
          </a:p>
          <a:p>
            <a:pPr marL="1371600" lvl="2" indent="-457200">
              <a:buFont typeface="+mj-lt"/>
              <a:buAutoNum type="romanLcPeriod"/>
            </a:pPr>
            <a:r>
              <a:rPr lang="tr-TR" dirty="0"/>
              <a:t>Kararın niteliği bakımından: Olay kararları, bir uyuşmazlığı kanuna göre çözen kararlardır. Prensip kararları ise bir prensibi ortaya koyan veya teyit eden kararlardır.</a:t>
            </a:r>
          </a:p>
          <a:p>
            <a:pPr marL="1371600" lvl="2" indent="-457200">
              <a:buFont typeface="+mj-lt"/>
              <a:buAutoNum type="romanLcPeriod"/>
            </a:pPr>
            <a:r>
              <a:rPr lang="tr-TR" dirty="0"/>
              <a:t>Kararı veren mahkeme bakımından: ilk derece mahkemesi kararları ve Yargıtay kararları</a:t>
            </a:r>
          </a:p>
          <a:p>
            <a:pPr marL="914400" lvl="1" indent="-457200">
              <a:buFont typeface="+mj-lt"/>
              <a:buAutoNum type="alphaLcPeriod"/>
            </a:pPr>
            <a:r>
              <a:rPr lang="tr-TR" dirty="0"/>
              <a:t>Hakimin mahkeme kararlarından yararlanması: İçtihadı Birleştirme Kararları sadece prensip tespitine ilişkindir ve hakimi bağlar. Yargıtay Genel Kurul kararları da çoğu zaman prensip kararı niteliği taşır. </a:t>
            </a:r>
          </a:p>
        </p:txBody>
      </p:sp>
    </p:spTree>
    <p:extLst>
      <p:ext uri="{BB962C8B-B14F-4D97-AF65-F5344CB8AC3E}">
        <p14:creationId xmlns:p14="http://schemas.microsoft.com/office/powerpoint/2010/main" val="2821489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BA104A-34AF-4606-BE2E-E003364ABA43}"/>
              </a:ext>
            </a:extLst>
          </p:cNvPr>
          <p:cNvSpPr>
            <a:spLocks noGrp="1"/>
          </p:cNvSpPr>
          <p:nvPr>
            <p:ph type="title"/>
          </p:nvPr>
        </p:nvSpPr>
        <p:spPr/>
        <p:txBody>
          <a:bodyPr>
            <a:normAutofit fontScale="90000"/>
          </a:bodyPr>
          <a:lstStyle/>
          <a:p>
            <a:r>
              <a:rPr lang="tr-TR" sz="3600" dirty="0">
                <a:solidFill>
                  <a:prstClr val="black"/>
                </a:solidFill>
              </a:rPr>
              <a:t>KANUNLAR, TÜZÜKLER, YÖNETMELİKLER</a:t>
            </a:r>
            <a:br>
              <a:rPr lang="tr-TR" sz="2300" dirty="0">
                <a:solidFill>
                  <a:prstClr val="black"/>
                </a:solidFill>
              </a:rPr>
            </a:br>
            <a:r>
              <a:rPr lang="tr-TR" sz="2700" dirty="0">
                <a:solidFill>
                  <a:prstClr val="black"/>
                </a:solidFill>
              </a:rPr>
              <a:t>Kanun, tüzük ve yönetmeliklerin uygulanması</a:t>
            </a:r>
            <a:br>
              <a:rPr lang="tr-TR" sz="2300" dirty="0">
                <a:solidFill>
                  <a:prstClr val="black"/>
                </a:solidFill>
              </a:rPr>
            </a:br>
            <a:endParaRPr lang="tr-TR" dirty="0"/>
          </a:p>
        </p:txBody>
      </p:sp>
      <p:sp>
        <p:nvSpPr>
          <p:cNvPr id="3" name="İçerik Yer Tutucusu 2">
            <a:extLst>
              <a:ext uri="{FF2B5EF4-FFF2-40B4-BE49-F238E27FC236}">
                <a16:creationId xmlns:a16="http://schemas.microsoft.com/office/drawing/2014/main" id="{603D9962-0D67-49F7-90E5-893FF97ADEF2}"/>
              </a:ext>
            </a:extLst>
          </p:cNvPr>
          <p:cNvSpPr>
            <a:spLocks noGrp="1"/>
          </p:cNvSpPr>
          <p:nvPr>
            <p:ph idx="1"/>
          </p:nvPr>
        </p:nvSpPr>
        <p:spPr>
          <a:xfrm>
            <a:off x="337351" y="2015732"/>
            <a:ext cx="11416684" cy="4037749"/>
          </a:xfrm>
        </p:spPr>
        <p:txBody>
          <a:bodyPr>
            <a:normAutofit/>
          </a:bodyPr>
          <a:lstStyle/>
          <a:p>
            <a:pPr marL="0" indent="0">
              <a:buNone/>
            </a:pPr>
            <a:r>
              <a:rPr lang="tr-TR" dirty="0"/>
              <a:t>Hakimin takdir yetkisi  TMK m.4</a:t>
            </a:r>
          </a:p>
          <a:p>
            <a:pPr marL="0" indent="0">
              <a:buNone/>
            </a:pPr>
            <a:r>
              <a:rPr lang="tr-TR" dirty="0"/>
              <a:t>«Kanunun takdir yetkisi tanıdığı veya durumun gereklerini ya da haklı sebepleri göz önünde tutmayı emrettiği konularda hâkim, hukuka ve hakkaniyete göre karar verir.»</a:t>
            </a:r>
          </a:p>
          <a:p>
            <a:r>
              <a:rPr lang="tr-TR" dirty="0"/>
              <a:t>Yer, zaman ve nitelik itibariyle uygulanabilir olduğu tespit edilen kanun hükmünün bir olaya uygulanması mantık kuralları uyarınca gerçekleşmektedir.</a:t>
            </a:r>
          </a:p>
          <a:p>
            <a:r>
              <a:rPr lang="tr-TR" dirty="0"/>
              <a:t>Takdir yetkisi, hakimin, kanun koyucunun çizdiği çerçeve içinde kanunda öngörülen şartların gerçekleşip gerçekleşmediğini araştırma ve somut olaya bağlanacak sonuçları olayın gereklerine ve taraf menfaatlerine uygun bir biçimde tayin etme yetkisidir.</a:t>
            </a:r>
          </a:p>
          <a:p>
            <a:r>
              <a:rPr lang="tr-TR" dirty="0"/>
              <a:t>Hakim, takdir yetkisini kullanırken hükmün amacıyla ve korumak istediği menfaatle bağlıdır.</a:t>
            </a:r>
          </a:p>
          <a:p>
            <a:pPr marL="0" indent="0">
              <a:buNone/>
            </a:pPr>
            <a:endParaRPr lang="tr-TR" dirty="0"/>
          </a:p>
        </p:txBody>
      </p:sp>
    </p:spTree>
    <p:extLst>
      <p:ext uri="{BB962C8B-B14F-4D97-AF65-F5344CB8AC3E}">
        <p14:creationId xmlns:p14="http://schemas.microsoft.com/office/powerpoint/2010/main" val="2032028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4BC907-B33E-4FEE-97EE-CF49ED1E5E83}"/>
              </a:ext>
            </a:extLst>
          </p:cNvPr>
          <p:cNvSpPr>
            <a:spLocks noGrp="1"/>
          </p:cNvSpPr>
          <p:nvPr>
            <p:ph type="title"/>
          </p:nvPr>
        </p:nvSpPr>
        <p:spPr/>
        <p:txBody>
          <a:bodyPr>
            <a:normAutofit fontScale="90000"/>
          </a:bodyPr>
          <a:lstStyle/>
          <a:p>
            <a:r>
              <a:rPr lang="tr-TR" dirty="0">
                <a:solidFill>
                  <a:prstClr val="black"/>
                </a:solidFill>
              </a:rPr>
              <a:t>KANUNLAR, TÜZÜKLER, YÖNETMELİKLER</a:t>
            </a:r>
            <a:br>
              <a:rPr lang="tr-TR" sz="2100" dirty="0">
                <a:solidFill>
                  <a:prstClr val="black"/>
                </a:solidFill>
              </a:rPr>
            </a:br>
            <a:r>
              <a:rPr lang="tr-TR" sz="2400" dirty="0">
                <a:solidFill>
                  <a:prstClr val="black"/>
                </a:solidFill>
              </a:rPr>
              <a:t>Kanun, tüzük ve yönetmeliklerin uygulanması</a:t>
            </a:r>
            <a:br>
              <a:rPr lang="tr-TR" sz="2100" dirty="0">
                <a:solidFill>
                  <a:prstClr val="black"/>
                </a:solidFill>
              </a:rPr>
            </a:br>
            <a:endParaRPr lang="tr-TR" dirty="0"/>
          </a:p>
        </p:txBody>
      </p:sp>
      <p:sp>
        <p:nvSpPr>
          <p:cNvPr id="3" name="İçerik Yer Tutucusu 2">
            <a:extLst>
              <a:ext uri="{FF2B5EF4-FFF2-40B4-BE49-F238E27FC236}">
                <a16:creationId xmlns:a16="http://schemas.microsoft.com/office/drawing/2014/main" id="{07FAAF8D-3CB5-4AE7-9AEC-FE9531576827}"/>
              </a:ext>
            </a:extLst>
          </p:cNvPr>
          <p:cNvSpPr>
            <a:spLocks noGrp="1"/>
          </p:cNvSpPr>
          <p:nvPr>
            <p:ph idx="1"/>
          </p:nvPr>
        </p:nvSpPr>
        <p:spPr>
          <a:xfrm>
            <a:off x="417250" y="2015732"/>
            <a:ext cx="11416683" cy="4037749"/>
          </a:xfrm>
        </p:spPr>
        <p:txBody>
          <a:bodyPr/>
          <a:lstStyle/>
          <a:p>
            <a:r>
              <a:rPr lang="tr-TR" dirty="0"/>
              <a:t>Takdir yetkisi, kanunda yer alan bir kuralın uygulanmasına ilişkindir.</a:t>
            </a:r>
          </a:p>
          <a:p>
            <a:r>
              <a:rPr lang="tr-TR" dirty="0"/>
              <a:t>Hukuk kuralının bulunmaması durumunda değil, kuralın genel hatlarıyla belirtilmiş ancak bazı hususların düzenlenmemiş olduğu durumlarda söz konusu olur.</a:t>
            </a:r>
          </a:p>
          <a:p>
            <a:r>
              <a:rPr lang="tr-TR" dirty="0"/>
              <a:t>Takdir yetkisi; kanunun genel ve soyut nitelikteki hükümlerini, somut ve özel bir olaya uygun olacak şekilde uygulama yetkisidir.</a:t>
            </a:r>
          </a:p>
          <a:p>
            <a:pPr marL="0" indent="0">
              <a:buNone/>
            </a:pPr>
            <a:r>
              <a:rPr lang="tr-TR" dirty="0"/>
              <a:t>TAKDİR YETKİSİNİN TÜRLERİ</a:t>
            </a:r>
          </a:p>
          <a:p>
            <a:r>
              <a:rPr lang="tr-TR" dirty="0"/>
              <a:t>Maddi şartlarda takdir yetkisi: TMK m.27’ deki haklı sebebin varlığı</a:t>
            </a:r>
          </a:p>
          <a:p>
            <a:r>
              <a:rPr lang="tr-TR" dirty="0"/>
              <a:t>Hukuki sonuçta takdir yetkisi: TMK m. 120’ deki tazminat miktarı </a:t>
            </a:r>
          </a:p>
        </p:txBody>
      </p:sp>
    </p:spTree>
    <p:extLst>
      <p:ext uri="{BB962C8B-B14F-4D97-AF65-F5344CB8AC3E}">
        <p14:creationId xmlns:p14="http://schemas.microsoft.com/office/powerpoint/2010/main" val="969641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62E499-F47C-49BB-AE9D-50111EE76A8D}"/>
              </a:ext>
            </a:extLst>
          </p:cNvPr>
          <p:cNvSpPr>
            <a:spLocks noGrp="1"/>
          </p:cNvSpPr>
          <p:nvPr>
            <p:ph type="title"/>
          </p:nvPr>
        </p:nvSpPr>
        <p:spPr/>
        <p:txBody>
          <a:bodyPr/>
          <a:lstStyle/>
          <a:p>
            <a:r>
              <a:rPr lang="tr-TR" dirty="0">
                <a:solidFill>
                  <a:prstClr val="black"/>
                </a:solidFill>
              </a:rPr>
              <a:t>KANUNLAR, TÜZÜKLER, YÖNETMELİKLER</a:t>
            </a:r>
            <a:br>
              <a:rPr lang="tr-TR" sz="2100" dirty="0">
                <a:solidFill>
                  <a:prstClr val="black"/>
                </a:solidFill>
              </a:rPr>
            </a:br>
            <a:r>
              <a:rPr lang="tr-TR" sz="2400" dirty="0">
                <a:solidFill>
                  <a:prstClr val="black"/>
                </a:solidFill>
              </a:rPr>
              <a:t>Kanun, tüzük ve yönetmeliklerin uygulanması</a:t>
            </a:r>
            <a:endParaRPr lang="tr-TR" dirty="0"/>
          </a:p>
        </p:txBody>
      </p:sp>
      <p:sp>
        <p:nvSpPr>
          <p:cNvPr id="3" name="İçerik Yer Tutucusu 2">
            <a:extLst>
              <a:ext uri="{FF2B5EF4-FFF2-40B4-BE49-F238E27FC236}">
                <a16:creationId xmlns:a16="http://schemas.microsoft.com/office/drawing/2014/main" id="{9BC3261F-E3DC-4216-960B-6F87A3FC6C48}"/>
              </a:ext>
            </a:extLst>
          </p:cNvPr>
          <p:cNvSpPr>
            <a:spLocks noGrp="1"/>
          </p:cNvSpPr>
          <p:nvPr>
            <p:ph idx="1"/>
          </p:nvPr>
        </p:nvSpPr>
        <p:spPr>
          <a:xfrm>
            <a:off x="435007" y="2015732"/>
            <a:ext cx="11327906" cy="4118738"/>
          </a:xfrm>
        </p:spPr>
        <p:txBody>
          <a:bodyPr>
            <a:normAutofit fontScale="92500" lnSpcReduction="10000"/>
          </a:bodyPr>
          <a:lstStyle/>
          <a:p>
            <a:pPr marL="0" indent="0">
              <a:buNone/>
            </a:pPr>
            <a:r>
              <a:rPr lang="tr-TR" dirty="0"/>
              <a:t>HAKİMİN TAKDİR YETKİSİNİ KULLANMASI</a:t>
            </a:r>
          </a:p>
          <a:p>
            <a:pPr marL="457200" indent="-457200">
              <a:buFont typeface="+mj-lt"/>
              <a:buAutoNum type="alphaUcPeriod"/>
            </a:pPr>
            <a:r>
              <a:rPr lang="tr-TR" dirty="0"/>
              <a:t>Kanunda takdir yetkisi tanınmışsa</a:t>
            </a:r>
          </a:p>
          <a:p>
            <a:pPr marL="800100" lvl="1" indent="-342900">
              <a:buFont typeface="+mj-lt"/>
              <a:buAutoNum type="arabicPeriod"/>
            </a:pPr>
            <a:r>
              <a:rPr lang="tr-TR" dirty="0"/>
              <a:t>Kanunda açıklık bulunan yerler: TMK m.182 kenar başlığı, TMK m.757/2 </a:t>
            </a:r>
          </a:p>
          <a:p>
            <a:pPr marL="800100" lvl="1" indent="-342900">
              <a:buFont typeface="+mj-lt"/>
              <a:buAutoNum type="arabicPeriod"/>
            </a:pPr>
            <a:r>
              <a:rPr lang="tr-TR" dirty="0"/>
              <a:t>Belli kavramlarla takdir yetkisine yapılan atıflar: «hakkaniyete göre», «uygun miktarda», «önemli sebepler», «gerekli önlemler», «uygun zaman», «somut olayın şartları», </a:t>
            </a:r>
          </a:p>
          <a:p>
            <a:pPr marL="800100" lvl="1" indent="-342900">
              <a:buFont typeface="+mj-lt"/>
              <a:buAutoNum type="arabicPeriod"/>
            </a:pPr>
            <a:r>
              <a:rPr lang="tr-TR" dirty="0"/>
              <a:t>Kanunun ifadesi: «hakim….yapabilir/edebilir»</a:t>
            </a:r>
          </a:p>
          <a:p>
            <a:pPr marL="457200" indent="-457200">
              <a:buFont typeface="+mj-lt"/>
              <a:buAutoNum type="alphaUcPeriod"/>
            </a:pPr>
            <a:r>
              <a:rPr lang="tr-TR" dirty="0"/>
              <a:t>Kanunda çizilen sınırlar içinde ve hakkaniyete uygun kullanma</a:t>
            </a:r>
          </a:p>
          <a:p>
            <a:pPr lvl="1"/>
            <a:r>
              <a:rPr lang="tr-TR" dirty="0"/>
              <a:t>Takdir yetkisi, objektif esaslara ve kanunun amacına uygun olarak kullanılmalıdır.</a:t>
            </a:r>
          </a:p>
          <a:p>
            <a:pPr lvl="1"/>
            <a:r>
              <a:rPr lang="tr-TR" dirty="0"/>
              <a:t>Takdir ile varılan sonuç, hukuka aykırı olmamalıdır.</a:t>
            </a:r>
          </a:p>
          <a:p>
            <a:pPr lvl="1"/>
            <a:r>
              <a:rPr lang="tr-TR" dirty="0"/>
              <a:t>Hakim, hükmün amacı ve korumak istediği menfaat ile bağlıdır.</a:t>
            </a:r>
          </a:p>
          <a:p>
            <a:pPr lvl="1"/>
            <a:r>
              <a:rPr lang="tr-TR" dirty="0"/>
              <a:t>Hakim, takdir yetkisi tanınan hallerde bunu, dayandığı gerekçeleri belirterek kullanmakla yükümlüdür.</a:t>
            </a:r>
          </a:p>
          <a:p>
            <a:pPr lvl="1"/>
            <a:endParaRPr lang="tr-TR" dirty="0"/>
          </a:p>
          <a:p>
            <a:pPr marL="457200" indent="-457200">
              <a:buFont typeface="+mj-lt"/>
              <a:buAutoNum type="alphaUcPeriod"/>
            </a:pPr>
            <a:endParaRPr lang="tr-TR" dirty="0"/>
          </a:p>
        </p:txBody>
      </p:sp>
    </p:spTree>
    <p:extLst>
      <p:ext uri="{BB962C8B-B14F-4D97-AF65-F5344CB8AC3E}">
        <p14:creationId xmlns:p14="http://schemas.microsoft.com/office/powerpoint/2010/main" val="1782102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524DF5-F0DB-4284-B3D7-C6C854E39324}"/>
              </a:ext>
            </a:extLst>
          </p:cNvPr>
          <p:cNvSpPr>
            <a:spLocks noGrp="1"/>
          </p:cNvSpPr>
          <p:nvPr>
            <p:ph type="title"/>
          </p:nvPr>
        </p:nvSpPr>
        <p:spPr/>
        <p:txBody>
          <a:bodyPr/>
          <a:lstStyle/>
          <a:p>
            <a:r>
              <a:rPr lang="tr-TR" dirty="0">
                <a:solidFill>
                  <a:prstClr val="black"/>
                </a:solidFill>
              </a:rPr>
              <a:t>KANUNLAR, TÜZÜKLER, YÖNETMELİKLER</a:t>
            </a:r>
            <a:br>
              <a:rPr lang="tr-TR" sz="2100" dirty="0">
                <a:solidFill>
                  <a:prstClr val="black"/>
                </a:solidFill>
              </a:rPr>
            </a:br>
            <a:r>
              <a:rPr lang="tr-TR" sz="2400" dirty="0">
                <a:solidFill>
                  <a:prstClr val="black"/>
                </a:solidFill>
              </a:rPr>
              <a:t>Kanun, tüzük ve yönetmeliklerin uygulanması</a:t>
            </a:r>
            <a:endParaRPr lang="tr-TR" dirty="0"/>
          </a:p>
        </p:txBody>
      </p:sp>
      <p:sp>
        <p:nvSpPr>
          <p:cNvPr id="3" name="İçerik Yer Tutucusu 2">
            <a:extLst>
              <a:ext uri="{FF2B5EF4-FFF2-40B4-BE49-F238E27FC236}">
                <a16:creationId xmlns:a16="http://schemas.microsoft.com/office/drawing/2014/main" id="{904F58D7-31D8-4EE7-9DE9-E1884301C430}"/>
              </a:ext>
            </a:extLst>
          </p:cNvPr>
          <p:cNvSpPr>
            <a:spLocks noGrp="1"/>
          </p:cNvSpPr>
          <p:nvPr>
            <p:ph idx="1"/>
          </p:nvPr>
        </p:nvSpPr>
        <p:spPr>
          <a:xfrm>
            <a:off x="488273" y="2015732"/>
            <a:ext cx="11256884" cy="4118738"/>
          </a:xfrm>
        </p:spPr>
        <p:txBody>
          <a:bodyPr>
            <a:normAutofit/>
          </a:bodyPr>
          <a:lstStyle/>
          <a:p>
            <a:pPr marL="0" indent="0">
              <a:buNone/>
            </a:pPr>
            <a:r>
              <a:rPr lang="tr-TR" dirty="0"/>
              <a:t>HAKİMİN TAKDİR YETKİSİNİN ÜST YARGI DENETİMİNE TABİ OLMASI</a:t>
            </a:r>
          </a:p>
          <a:p>
            <a:r>
              <a:rPr lang="tr-TR" dirty="0"/>
              <a:t>Takdir yetkisinin kullanılması, niteliği itibariyle bir maddi hukuk uygulamasıdır.</a:t>
            </a:r>
          </a:p>
          <a:p>
            <a:r>
              <a:rPr lang="tr-TR" dirty="0"/>
              <a:t>Her maddi hukuk uygulamasında olduğu gibi takdir yetkisine ilişkin uygulamalar da üst yargı denetimine tabiidir.</a:t>
            </a:r>
          </a:p>
          <a:p>
            <a:r>
              <a:rPr lang="tr-TR" dirty="0"/>
              <a:t>Hakim, kanunun takdir yetkisi vermediği hallerde, bu sınırların dışına çıkarak karar verirse, bir yetki aşımı söz konusu olur.</a:t>
            </a:r>
          </a:p>
          <a:p>
            <a:r>
              <a:rPr lang="tr-TR" dirty="0"/>
              <a:t>Takdir yetkisi kullanılırken, hukuk kuralının lafzına ve ruhuna aykırı bir çözüme ulaşılması halinde ise yetki saptırması söz konusudur.</a:t>
            </a:r>
          </a:p>
        </p:txBody>
      </p:sp>
    </p:spTree>
    <p:extLst>
      <p:ext uri="{BB962C8B-B14F-4D97-AF65-F5344CB8AC3E}">
        <p14:creationId xmlns:p14="http://schemas.microsoft.com/office/powerpoint/2010/main" val="2921013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63EFE3-381D-4458-9DB7-7A7AB04FC62E}"/>
              </a:ext>
            </a:extLst>
          </p:cNvPr>
          <p:cNvSpPr>
            <a:spLocks noGrp="1"/>
          </p:cNvSpPr>
          <p:nvPr>
            <p:ph type="title"/>
          </p:nvPr>
        </p:nvSpPr>
        <p:spPr/>
        <p:txBody>
          <a:bodyPr/>
          <a:lstStyle/>
          <a:p>
            <a:r>
              <a:rPr lang="tr-TR" dirty="0">
                <a:solidFill>
                  <a:prstClr val="black"/>
                </a:solidFill>
              </a:rPr>
              <a:t>KANUNLAR, TÜZÜKLER, YÖNETMELİKLER</a:t>
            </a:r>
            <a:br>
              <a:rPr lang="tr-TR" sz="2100" dirty="0">
                <a:solidFill>
                  <a:prstClr val="black"/>
                </a:solidFill>
              </a:rPr>
            </a:br>
            <a:r>
              <a:rPr lang="tr-TR" sz="2400" dirty="0">
                <a:solidFill>
                  <a:prstClr val="black"/>
                </a:solidFill>
              </a:rPr>
              <a:t>Kanun, tüzük ve yönetmeliklerin uygulanması</a:t>
            </a:r>
            <a:endParaRPr lang="tr-TR" dirty="0"/>
          </a:p>
        </p:txBody>
      </p:sp>
      <p:sp>
        <p:nvSpPr>
          <p:cNvPr id="3" name="İçerik Yer Tutucusu 2">
            <a:extLst>
              <a:ext uri="{FF2B5EF4-FFF2-40B4-BE49-F238E27FC236}">
                <a16:creationId xmlns:a16="http://schemas.microsoft.com/office/drawing/2014/main" id="{5A6B9684-C2FA-4977-B382-4E6C436D20F0}"/>
              </a:ext>
            </a:extLst>
          </p:cNvPr>
          <p:cNvSpPr>
            <a:spLocks noGrp="1"/>
          </p:cNvSpPr>
          <p:nvPr>
            <p:ph idx="1"/>
          </p:nvPr>
        </p:nvSpPr>
        <p:spPr>
          <a:xfrm>
            <a:off x="230819" y="2015732"/>
            <a:ext cx="11487705" cy="4037749"/>
          </a:xfrm>
        </p:spPr>
        <p:txBody>
          <a:bodyPr>
            <a:normAutofit fontScale="85000" lnSpcReduction="10000"/>
          </a:bodyPr>
          <a:lstStyle/>
          <a:p>
            <a:pPr marL="0" indent="0">
              <a:buNone/>
            </a:pPr>
            <a:r>
              <a:rPr lang="tr-TR" dirty="0"/>
              <a:t>TAKDİR YETKİSİNİN BENZER KURUMLARLA KIYASI</a:t>
            </a:r>
          </a:p>
          <a:p>
            <a:pPr marL="457200" indent="-457200">
              <a:buFont typeface="+mj-lt"/>
              <a:buAutoNum type="arabicPeriod"/>
            </a:pPr>
            <a:r>
              <a:rPr lang="tr-TR" dirty="0"/>
              <a:t>Hukuk yaratma: Hukuk yaratma yetkisinin kullanılabilmesi için hem kanunda hem örf ve adet hukukunda somut olaya uygulanacak hüküm bulunmamalıdır. Takdir yetkisinin tanındığı hallerde ise, kanunda olaya uygulanacak hüküm vardır ancak hükmün olaya uygulanarak somutlaştırılmaya ihtiyacı vardır.</a:t>
            </a:r>
          </a:p>
          <a:p>
            <a:pPr marL="457200" indent="-457200">
              <a:buFont typeface="+mj-lt"/>
              <a:buAutoNum type="arabicPeriod"/>
            </a:pPr>
            <a:r>
              <a:rPr lang="tr-TR" dirty="0"/>
              <a:t>Yorum: Yorum faaliyetinde, kuralın gerçek mahiyeti ortaya çıkarılmaya çalışılmaktadır. Yorum yapılırken hakkaniyete göre değil, kuralın metnine hareket edilir. Takdir yetkisinde ise hakim, hakkaniyete uygun davranmakla yükümlüdür.</a:t>
            </a:r>
          </a:p>
          <a:p>
            <a:pPr marL="457200" indent="-457200">
              <a:buFont typeface="+mj-lt"/>
              <a:buAutoNum type="arabicPeriod"/>
            </a:pPr>
            <a:r>
              <a:rPr lang="tr-TR" dirty="0"/>
              <a:t>İdari takdir yetkisi: İdareye tanınan takdir yetkisi, kamu hizmetinin yürütülmesi amacı güder ve hakkaniyete aykırılığı söz konusu olmaz. İdari takdir yetkisinin yargısal denetimi, kamu yararına ve hizmet gereklerine uygunluğu üzerinden yapılır.</a:t>
            </a:r>
          </a:p>
          <a:p>
            <a:pPr marL="457200" indent="-457200">
              <a:buFont typeface="+mj-lt"/>
              <a:buAutoNum type="arabicPeriod"/>
            </a:pPr>
            <a:r>
              <a:rPr lang="tr-TR" dirty="0"/>
              <a:t>Delillerin serbestçe takdiri: Delillerin takdiri yalnızca somut olayı ilgilendirir ve yargılama hukukuna ilişkindir.</a:t>
            </a:r>
          </a:p>
          <a:p>
            <a:pPr marL="457200" indent="-457200">
              <a:buFont typeface="+mj-lt"/>
              <a:buAutoNum type="arabicPeriod"/>
            </a:pPr>
            <a:r>
              <a:rPr lang="tr-TR" dirty="0"/>
              <a:t>Dürüstlük kuralı: Dürüstlük kuralının kapsamı daha geniştir. Dürüstlük kuralı hem düzenleyici hem tamamlayıcı etkiye sahipken, takdir yetkisi yalnızca tamamlayıcı etkiye sahiptir. </a:t>
            </a:r>
          </a:p>
          <a:p>
            <a:pPr marL="457200" indent="-457200">
              <a:buFont typeface="+mj-lt"/>
              <a:buAutoNum type="arabicPeriod"/>
            </a:pPr>
            <a:endParaRPr lang="tr-TR" dirty="0"/>
          </a:p>
        </p:txBody>
      </p:sp>
    </p:spTree>
    <p:extLst>
      <p:ext uri="{BB962C8B-B14F-4D97-AF65-F5344CB8AC3E}">
        <p14:creationId xmlns:p14="http://schemas.microsoft.com/office/powerpoint/2010/main" val="3821228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C58B22-8F68-4095-9254-C94A060F7442}"/>
              </a:ext>
            </a:extLst>
          </p:cNvPr>
          <p:cNvSpPr>
            <a:spLocks noGrp="1"/>
          </p:cNvSpPr>
          <p:nvPr>
            <p:ph type="title"/>
          </p:nvPr>
        </p:nvSpPr>
        <p:spPr/>
        <p:txBody>
          <a:bodyPr>
            <a:normAutofit fontScale="90000"/>
          </a:bodyPr>
          <a:lstStyle/>
          <a:p>
            <a:r>
              <a:rPr lang="tr-TR" dirty="0">
                <a:solidFill>
                  <a:prstClr val="black"/>
                </a:solidFill>
              </a:rPr>
              <a:t>KANUNLAR, TÜZÜKLER, YÖNETMELİKLER</a:t>
            </a:r>
            <a:br>
              <a:rPr lang="tr-TR" sz="2100" dirty="0">
                <a:solidFill>
                  <a:prstClr val="black"/>
                </a:solidFill>
              </a:rPr>
            </a:br>
            <a:r>
              <a:rPr lang="tr-TR" sz="2400" dirty="0">
                <a:solidFill>
                  <a:prstClr val="black"/>
                </a:solidFill>
              </a:rPr>
              <a:t>Kanun, tüzük ve yönetmeliklerin uygulanması</a:t>
            </a:r>
            <a:br>
              <a:rPr lang="tr-TR" sz="2100" dirty="0">
                <a:solidFill>
                  <a:prstClr val="black"/>
                </a:solidFill>
              </a:rPr>
            </a:br>
            <a:endParaRPr lang="tr-TR" dirty="0"/>
          </a:p>
        </p:txBody>
      </p:sp>
      <p:sp>
        <p:nvSpPr>
          <p:cNvPr id="3" name="İçerik Yer Tutucusu 2">
            <a:extLst>
              <a:ext uri="{FF2B5EF4-FFF2-40B4-BE49-F238E27FC236}">
                <a16:creationId xmlns:a16="http://schemas.microsoft.com/office/drawing/2014/main" id="{3FD350F5-7C59-42AA-A278-26C4C0DCB8AA}"/>
              </a:ext>
            </a:extLst>
          </p:cNvPr>
          <p:cNvSpPr>
            <a:spLocks noGrp="1"/>
          </p:cNvSpPr>
          <p:nvPr>
            <p:ph idx="1"/>
          </p:nvPr>
        </p:nvSpPr>
        <p:spPr>
          <a:xfrm>
            <a:off x="435007" y="2015732"/>
            <a:ext cx="11327906" cy="4145371"/>
          </a:xfrm>
        </p:spPr>
        <p:txBody>
          <a:bodyPr>
            <a:normAutofit/>
          </a:bodyPr>
          <a:lstStyle/>
          <a:p>
            <a:pPr marL="0" indent="0">
              <a:buNone/>
            </a:pPr>
            <a:r>
              <a:rPr lang="tr-TR" dirty="0"/>
              <a:t>Kanunda uygulanabilir bir hüküm bulunmaması: KANUN BOŞLUĞU</a:t>
            </a:r>
          </a:p>
          <a:p>
            <a:r>
              <a:rPr lang="tr-TR" dirty="0"/>
              <a:t>Anlamı: Hukuki soruna cevap veren, uygulanabilir bir hüküm bulunmaması veya hüküm bulunsa bile çeşitli nedenlerle somut olaya uygulanamaması halidir.</a:t>
            </a:r>
          </a:p>
          <a:p>
            <a:pPr marL="457200" lvl="1" indent="0">
              <a:buNone/>
            </a:pPr>
            <a:r>
              <a:rPr lang="tr-TR" dirty="0"/>
              <a:t>Hukuk dışı alan, hukukun ilgilenmediği için düzenlemediği; hukuka yabancı alandır. Kanun boşluğu ise ancak hukuken düzenlenmesi gereken konularda söz konusu olur. </a:t>
            </a:r>
          </a:p>
          <a:p>
            <a:pPr marL="457200" lvl="1" indent="0">
              <a:buNone/>
            </a:pPr>
            <a:r>
              <a:rPr lang="tr-TR" dirty="0"/>
              <a:t>Bilinçli susma: Kanunda düzenleme bulunmaması her zaman kanunda bir boşluk olduğu anlamına gelmez.  Bilinçli susma halinde, kanun koyucu bir olayın düzenlenmesi gerektiğini bildiği halde bir hüküm getirmeyerek, o olayı hukuk alanı içinde çözmek istemediğini gösterir. </a:t>
            </a:r>
          </a:p>
          <a:p>
            <a:pPr marL="457200" lvl="1" indent="0">
              <a:buNone/>
            </a:pPr>
            <a:r>
              <a:rPr lang="tr-TR" dirty="0"/>
              <a:t>Bilinçli susmada hakimin hukuk yaratma yetkisi yoktur. </a:t>
            </a:r>
          </a:p>
          <a:p>
            <a:pPr marL="457200" lvl="1" indent="0">
              <a:buNone/>
            </a:pPr>
            <a:endParaRPr lang="tr-TR" dirty="0"/>
          </a:p>
          <a:p>
            <a:pPr marL="0" indent="0">
              <a:buNone/>
            </a:pPr>
            <a:endParaRPr lang="tr-TR" dirty="0"/>
          </a:p>
        </p:txBody>
      </p:sp>
    </p:spTree>
    <p:extLst>
      <p:ext uri="{BB962C8B-B14F-4D97-AF65-F5344CB8AC3E}">
        <p14:creationId xmlns:p14="http://schemas.microsoft.com/office/powerpoint/2010/main" val="137143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C64375-BD57-491D-9E98-3ACE0C798DDE}"/>
              </a:ext>
            </a:extLst>
          </p:cNvPr>
          <p:cNvSpPr>
            <a:spLocks noGrp="1"/>
          </p:cNvSpPr>
          <p:nvPr>
            <p:ph type="title"/>
          </p:nvPr>
        </p:nvSpPr>
        <p:spPr/>
        <p:txBody>
          <a:bodyPr>
            <a:normAutofit fontScale="90000"/>
          </a:bodyPr>
          <a:lstStyle/>
          <a:p>
            <a:r>
              <a:rPr lang="tr-TR" dirty="0">
                <a:solidFill>
                  <a:prstClr val="black"/>
                </a:solidFill>
              </a:rPr>
              <a:t>KANUNLAR, TÜZÜKLER, YÖNETMELİKLER</a:t>
            </a:r>
            <a:br>
              <a:rPr lang="tr-TR" sz="2100" dirty="0">
                <a:solidFill>
                  <a:prstClr val="black"/>
                </a:solidFill>
              </a:rPr>
            </a:br>
            <a:r>
              <a:rPr lang="tr-TR" sz="2400" dirty="0">
                <a:solidFill>
                  <a:prstClr val="black"/>
                </a:solidFill>
              </a:rPr>
              <a:t>Kanun, tüzük ve yönetmeliklerin uygulanması</a:t>
            </a:r>
            <a:br>
              <a:rPr lang="tr-TR" sz="2100" dirty="0">
                <a:solidFill>
                  <a:prstClr val="black"/>
                </a:solidFill>
              </a:rPr>
            </a:br>
            <a:endParaRPr lang="tr-TR" dirty="0"/>
          </a:p>
        </p:txBody>
      </p:sp>
      <p:sp>
        <p:nvSpPr>
          <p:cNvPr id="3" name="İçerik Yer Tutucusu 2">
            <a:extLst>
              <a:ext uri="{FF2B5EF4-FFF2-40B4-BE49-F238E27FC236}">
                <a16:creationId xmlns:a16="http://schemas.microsoft.com/office/drawing/2014/main" id="{B0756EEC-35C7-4E01-8C53-C693A03AEE62}"/>
              </a:ext>
            </a:extLst>
          </p:cNvPr>
          <p:cNvSpPr>
            <a:spLocks noGrp="1"/>
          </p:cNvSpPr>
          <p:nvPr>
            <p:ph idx="1"/>
          </p:nvPr>
        </p:nvSpPr>
        <p:spPr>
          <a:xfrm>
            <a:off x="435006" y="2015732"/>
            <a:ext cx="11398927" cy="4037749"/>
          </a:xfrm>
        </p:spPr>
        <p:txBody>
          <a:bodyPr>
            <a:normAutofit fontScale="92500" lnSpcReduction="10000"/>
          </a:bodyPr>
          <a:lstStyle/>
          <a:p>
            <a:r>
              <a:rPr lang="tr-TR" dirty="0"/>
              <a:t>Kural içi boşluk: hakimin takdir yetkisiyle doldurulan boşluktur.</a:t>
            </a:r>
          </a:p>
          <a:p>
            <a:r>
              <a:rPr lang="tr-TR" dirty="0"/>
              <a:t>Kural dışı boşluk ise hakimin hukuk yaratması ile doldurulur. </a:t>
            </a:r>
          </a:p>
          <a:p>
            <a:r>
              <a:rPr lang="tr-TR" dirty="0"/>
              <a:t>Çeşitleri</a:t>
            </a:r>
          </a:p>
          <a:p>
            <a:pPr marL="914400" lvl="1" indent="-457200">
              <a:buFont typeface="+mj-lt"/>
              <a:buAutoNum type="alphaLcPeriod"/>
            </a:pPr>
            <a:r>
              <a:rPr lang="tr-TR" dirty="0"/>
              <a:t>Bilinçli – bilinçsiz boşluklar</a:t>
            </a:r>
          </a:p>
          <a:p>
            <a:pPr marL="914400" lvl="1" indent="-457200">
              <a:buFont typeface="+mj-lt"/>
              <a:buAutoNum type="alphaLcPeriod"/>
            </a:pPr>
            <a:r>
              <a:rPr lang="tr-TR" dirty="0"/>
              <a:t>Açık – örtülü boşluklar</a:t>
            </a:r>
          </a:p>
          <a:p>
            <a:pPr marL="914400" lvl="1" indent="-457200">
              <a:buFont typeface="+mj-lt"/>
              <a:buAutoNum type="alphaLcPeriod"/>
            </a:pPr>
            <a:r>
              <a:rPr lang="tr-TR" dirty="0"/>
              <a:t>Gerçek – gerçek olmayan boşluklar</a:t>
            </a:r>
          </a:p>
          <a:p>
            <a:r>
              <a:rPr lang="tr-TR" dirty="0"/>
              <a:t>Sonuçları: Hakim, diğer hukuk kaynaklarına başvurur.</a:t>
            </a:r>
          </a:p>
          <a:p>
            <a:pPr marL="0" indent="0">
              <a:buNone/>
            </a:pPr>
            <a:r>
              <a:rPr lang="tr-TR" dirty="0"/>
              <a:t>	Öncelikle örf ve adet hukukunda olaya uygulanabilir bir hüküm aranır.</a:t>
            </a:r>
          </a:p>
          <a:p>
            <a:pPr marL="0" indent="0">
              <a:buNone/>
            </a:pPr>
            <a:r>
              <a:rPr lang="tr-TR" dirty="0"/>
              <a:t>	Örf ve adet hukukunda da uygulanabilir hüküm yoksa, hakim hukuk kuralı yaratır ve bu kurala göre olayı çözümler.</a:t>
            </a:r>
          </a:p>
          <a:p>
            <a:pPr marL="0" indent="0">
              <a:buNone/>
            </a:pPr>
            <a:endParaRPr lang="tr-TR" dirty="0"/>
          </a:p>
        </p:txBody>
      </p:sp>
    </p:spTree>
    <p:extLst>
      <p:ext uri="{BB962C8B-B14F-4D97-AF65-F5344CB8AC3E}">
        <p14:creationId xmlns:p14="http://schemas.microsoft.com/office/powerpoint/2010/main" val="659508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61E82B-A1C9-4317-9683-E14D6C7499E3}"/>
              </a:ext>
            </a:extLst>
          </p:cNvPr>
          <p:cNvSpPr>
            <a:spLocks noGrp="1"/>
          </p:cNvSpPr>
          <p:nvPr>
            <p:ph type="title"/>
          </p:nvPr>
        </p:nvSpPr>
        <p:spPr/>
        <p:txBody>
          <a:bodyPr/>
          <a:lstStyle/>
          <a:p>
            <a:r>
              <a:rPr lang="tr-TR" dirty="0"/>
              <a:t>ÖRF VE ADET HUKUKU</a:t>
            </a:r>
          </a:p>
        </p:txBody>
      </p:sp>
      <p:sp>
        <p:nvSpPr>
          <p:cNvPr id="3" name="İçerik Yer Tutucusu 2">
            <a:extLst>
              <a:ext uri="{FF2B5EF4-FFF2-40B4-BE49-F238E27FC236}">
                <a16:creationId xmlns:a16="http://schemas.microsoft.com/office/drawing/2014/main" id="{64CE09B9-3B98-43CD-BE6A-71507792776B}"/>
              </a:ext>
            </a:extLst>
          </p:cNvPr>
          <p:cNvSpPr>
            <a:spLocks noGrp="1"/>
          </p:cNvSpPr>
          <p:nvPr>
            <p:ph idx="1"/>
          </p:nvPr>
        </p:nvSpPr>
        <p:spPr>
          <a:xfrm>
            <a:off x="452761" y="2015732"/>
            <a:ext cx="11327907" cy="4109860"/>
          </a:xfrm>
        </p:spPr>
        <p:txBody>
          <a:bodyPr/>
          <a:lstStyle/>
          <a:p>
            <a:pPr marL="457200" indent="-457200">
              <a:buFont typeface="+mj-lt"/>
              <a:buAutoNum type="arabicPeriod"/>
            </a:pPr>
            <a:r>
              <a:rPr lang="tr-TR" dirty="0"/>
              <a:t>Kavram: Sürekli olarak tekrarlanan davranışlar sonucunda, toplumda bu davranışa uymanın zorunlu olduğu kanaatinin yerleşmesiyle meydana gelir.</a:t>
            </a:r>
          </a:p>
          <a:p>
            <a:pPr marL="457200" indent="-457200">
              <a:buFont typeface="+mj-lt"/>
              <a:buAutoNum type="arabicPeriod"/>
            </a:pPr>
            <a:r>
              <a:rPr lang="tr-TR" dirty="0"/>
              <a:t>Bir örf ve adet hukuku kuralının doğması için gerekli şartlar</a:t>
            </a:r>
          </a:p>
          <a:p>
            <a:pPr marL="914400" lvl="1" indent="-457200">
              <a:buFont typeface="+mj-lt"/>
              <a:buAutoNum type="arabicPeriod"/>
            </a:pPr>
            <a:r>
              <a:rPr lang="tr-TR" dirty="0"/>
              <a:t>Sürekli uygulanma</a:t>
            </a:r>
          </a:p>
          <a:p>
            <a:pPr marL="914400" lvl="1" indent="-457200">
              <a:buFont typeface="+mj-lt"/>
              <a:buAutoNum type="arabicPeriod"/>
            </a:pPr>
            <a:r>
              <a:rPr lang="tr-TR" dirty="0"/>
              <a:t>Doğan geleneğe uymanın zorunlu olduğu kanısının yerleşmesi</a:t>
            </a:r>
          </a:p>
          <a:p>
            <a:pPr marL="457200" indent="-457200">
              <a:buFont typeface="+mj-lt"/>
              <a:buAutoNum type="arabicPeriod"/>
            </a:pPr>
            <a:r>
              <a:rPr lang="tr-TR" dirty="0"/>
              <a:t>Örf ve adet hukukunun rolü</a:t>
            </a:r>
          </a:p>
          <a:p>
            <a:pPr marL="914400" lvl="1" indent="-457200">
              <a:buFont typeface="+mj-lt"/>
              <a:buAutoNum type="arabicPeriod"/>
            </a:pPr>
            <a:r>
              <a:rPr lang="tr-TR" dirty="0"/>
              <a:t>İkinci derecede hukuk kaynağı olarak kanun boşluklarını doldurmak</a:t>
            </a:r>
          </a:p>
          <a:p>
            <a:pPr marL="914400" lvl="1" indent="-457200">
              <a:buFont typeface="+mj-lt"/>
              <a:buAutoNum type="arabicPeriod"/>
            </a:pPr>
            <a:r>
              <a:rPr lang="tr-TR" dirty="0"/>
              <a:t>Kanun hükmünü değiştirmeye veya yeni bir hükmü kabule zorlayıcılık</a:t>
            </a:r>
          </a:p>
        </p:txBody>
      </p:sp>
    </p:spTree>
    <p:extLst>
      <p:ext uri="{BB962C8B-B14F-4D97-AF65-F5344CB8AC3E}">
        <p14:creationId xmlns:p14="http://schemas.microsoft.com/office/powerpoint/2010/main" val="750091354"/>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D0DAE6-C438-4468-A6AD-E0C44C00BF3E}">
  <ds:schemaRefs>
    <ds:schemaRef ds:uri="http://schemas.microsoft.com/office/2006/metadata/properties"/>
    <ds:schemaRef ds:uri="http://purl.org/dc/dcmitype/"/>
    <ds:schemaRef ds:uri="http://schemas.microsoft.com/office/2006/documentManagement/types"/>
    <ds:schemaRef ds:uri="http://schemas.microsoft.com/office/infopath/2007/PartnerControls"/>
    <ds:schemaRef ds:uri="http://www.w3.org/XML/1998/namespace"/>
    <ds:schemaRef ds:uri="http://purl.org/dc/terms/"/>
    <ds:schemaRef ds:uri="http://purl.org/dc/elements/1.1/"/>
    <ds:schemaRef ds:uri="http://schemas.openxmlformats.org/package/2006/metadata/core-properties"/>
    <ds:schemaRef ds:uri="560ef61b-03e2-46a8-aeae-79f8a710d1e9"/>
  </ds:schemaRefs>
</ds:datastoreItem>
</file>

<file path=customXml/itemProps2.xml><?xml version="1.0" encoding="utf-8"?>
<ds:datastoreItem xmlns:ds="http://schemas.openxmlformats.org/officeDocument/2006/customXml" ds:itemID="{41EEE60A-838A-43C4-AC8F-C0D54EFC881B}">
  <ds:schemaRefs>
    <ds:schemaRef ds:uri="http://schemas.microsoft.com/sharepoint/v3/contenttype/forms"/>
  </ds:schemaRefs>
</ds:datastoreItem>
</file>

<file path=customXml/itemProps3.xml><?xml version="1.0" encoding="utf-8"?>
<ds:datastoreItem xmlns:ds="http://schemas.openxmlformats.org/officeDocument/2006/customXml" ds:itemID="{EE99FDE8-F039-41DF-955E-84D69F32E5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Galeri</Template>
  <TotalTime>1</TotalTime>
  <Words>1015</Words>
  <Application>Microsoft Office PowerPoint</Application>
  <PresentationFormat>Geniş ekran</PresentationFormat>
  <Paragraphs>88</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Gill Sans MT</vt:lpstr>
      <vt:lpstr>Galeri</vt:lpstr>
      <vt:lpstr>Medeni hukuk</vt:lpstr>
      <vt:lpstr>KANUNLAR, TÜZÜKLER, YÖNETMELİKLER Kanun, tüzük ve yönetmeliklerin uygulanması </vt:lpstr>
      <vt:lpstr>KANUNLAR, TÜZÜKLER, YÖNETMELİKLER Kanun, tüzük ve yönetmeliklerin uygulanması </vt:lpstr>
      <vt:lpstr>KANUNLAR, TÜZÜKLER, YÖNETMELİKLER Kanun, tüzük ve yönetmeliklerin uygulanması</vt:lpstr>
      <vt:lpstr>KANUNLAR, TÜZÜKLER, YÖNETMELİKLER Kanun, tüzük ve yönetmeliklerin uygulanması</vt:lpstr>
      <vt:lpstr>KANUNLAR, TÜZÜKLER, YÖNETMELİKLER Kanun, tüzük ve yönetmeliklerin uygulanması</vt:lpstr>
      <vt:lpstr>KANUNLAR, TÜZÜKLER, YÖNETMELİKLER Kanun, tüzük ve yönetmeliklerin uygulanması </vt:lpstr>
      <vt:lpstr>KANUNLAR, TÜZÜKLER, YÖNETMELİKLER Kanun, tüzük ve yönetmeliklerin uygulanması </vt:lpstr>
      <vt:lpstr>ÖRF VE ADET HUKUKU</vt:lpstr>
      <vt:lpstr>HAKİM TARAFINDAN YARATILAN HUKUK</vt:lpstr>
      <vt:lpstr>MEDENİ HUKUK UYGULAMASINDA BİLİMSEL GÖRÜŞLERİN VE YARGI KARARLARININ ROLÜ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KANUNLAR, TÜZÜKLER, YÖNETMELİKLER Kanun, tüzük ve yönetmeliklerin uygulanması </dc:title>
  <dc:creator>Hilal Nur Gözüküçük</dc:creator>
  <cp:lastModifiedBy>Hilal Nur Gözüküçük</cp:lastModifiedBy>
  <cp:revision>1</cp:revision>
  <dcterms:created xsi:type="dcterms:W3CDTF">2020-05-03T23:24:10Z</dcterms:created>
  <dcterms:modified xsi:type="dcterms:W3CDTF">2020-05-27T14:35:47Z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