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0"/>
  </p:notesMasterIdLst>
  <p:sldIdLst>
    <p:sldId id="271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289" r:id="rId28"/>
    <p:sldId id="290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-1000" y="-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8D2D-ABD7-4A2E-A48A-48EE9336303D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7939-7771-4AEF-A0CD-691D93DB77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6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D185E0-26BA-421C-BCD2-099FB826AD83}" type="datetimeFigureOut">
              <a:rPr lang="tr-TR" smtClean="0"/>
              <a:pPr/>
              <a:t>22.10.15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59832" y="2996952"/>
            <a:ext cx="509133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4</a:t>
            </a:r>
            <a:r>
              <a:rPr lang="tr-TR" sz="3200" b="1" dirty="0" smtClean="0"/>
              <a:t>. </a:t>
            </a:r>
            <a:r>
              <a:rPr lang="tr-TR" sz="3200" b="1" dirty="0" smtClean="0"/>
              <a:t>Bölüm:</a:t>
            </a:r>
            <a:br>
              <a:rPr lang="tr-TR" sz="3200" b="1" dirty="0" smtClean="0"/>
            </a:br>
            <a:r>
              <a:rPr lang="tr-TR" sz="3200" b="1" dirty="0" smtClean="0"/>
              <a:t>Hukuki Açıdan </a:t>
            </a:r>
            <a:br>
              <a:rPr lang="tr-TR" sz="3200" b="1" dirty="0" smtClean="0"/>
            </a:br>
            <a:r>
              <a:rPr lang="tr-TR" sz="3200" b="1" dirty="0" smtClean="0"/>
              <a:t>İşletme Çeşitleri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35951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Şirketleri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 fontScale="92500"/>
          </a:bodyPr>
          <a:lstStyle/>
          <a:p>
            <a:r>
              <a:rPr lang="en-US" dirty="0" err="1" smtClean="0"/>
              <a:t>Şahıs</a:t>
            </a:r>
            <a:r>
              <a:rPr lang="en-US" dirty="0" smtClean="0"/>
              <a:t> </a:t>
            </a:r>
            <a:r>
              <a:rPr lang="en-US" dirty="0" err="1" smtClean="0"/>
              <a:t>Şirketleri</a:t>
            </a:r>
            <a:r>
              <a:rPr lang="en-US" dirty="0" smtClean="0"/>
              <a:t>: </a:t>
            </a:r>
            <a:r>
              <a:rPr lang="en-US" dirty="0" err="1" smtClean="0"/>
              <a:t>kuruluş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faaliyetlerinde</a:t>
            </a:r>
            <a:r>
              <a:rPr lang="en-US" dirty="0" smtClean="0"/>
              <a:t> </a:t>
            </a:r>
            <a:r>
              <a:rPr lang="en-US" dirty="0" err="1" smtClean="0"/>
              <a:t>ortaklarkendi</a:t>
            </a:r>
            <a:r>
              <a:rPr lang="en-US" dirty="0" smtClean="0"/>
              <a:t> </a:t>
            </a:r>
            <a:r>
              <a:rPr lang="en-US" dirty="0" err="1" smtClean="0"/>
              <a:t>varlıklarıyla</a:t>
            </a:r>
            <a:r>
              <a:rPr lang="en-US" dirty="0" smtClean="0"/>
              <a:t> </a:t>
            </a:r>
            <a:r>
              <a:rPr lang="en-US" dirty="0" err="1" smtClean="0"/>
              <a:t>sorumludur</a:t>
            </a:r>
            <a:r>
              <a:rPr lang="en-US" dirty="0" smtClean="0"/>
              <a:t>. </a:t>
            </a:r>
            <a:r>
              <a:rPr lang="en-US" dirty="0" err="1" smtClean="0"/>
              <a:t>Kollektif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komandit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2 </a:t>
            </a:r>
            <a:r>
              <a:rPr lang="en-US" dirty="0" err="1" smtClean="0"/>
              <a:t>çeşidi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Şirketleri</a:t>
            </a:r>
            <a:r>
              <a:rPr lang="en-US" dirty="0" smtClean="0"/>
              <a:t>: </a:t>
            </a:r>
            <a:r>
              <a:rPr lang="en-US" dirty="0" err="1" smtClean="0"/>
              <a:t>ortakların</a:t>
            </a:r>
            <a:r>
              <a:rPr lang="en-US" dirty="0" smtClean="0"/>
              <a:t> </a:t>
            </a:r>
            <a:r>
              <a:rPr lang="en-US" dirty="0" err="1" smtClean="0"/>
              <a:t>kişiliği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payları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. Limited, </a:t>
            </a:r>
            <a:r>
              <a:rPr lang="en-US" dirty="0" err="1"/>
              <a:t>a</a:t>
            </a:r>
            <a:r>
              <a:rPr lang="en-US" dirty="0" err="1" smtClean="0"/>
              <a:t>nonim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ermayesi</a:t>
            </a:r>
            <a:r>
              <a:rPr lang="en-US" dirty="0" smtClean="0"/>
              <a:t> </a:t>
            </a:r>
            <a:r>
              <a:rPr lang="en-US" dirty="0" err="1" smtClean="0"/>
              <a:t>paylara</a:t>
            </a:r>
            <a:r>
              <a:rPr lang="en-US" dirty="0" smtClean="0"/>
              <a:t> </a:t>
            </a:r>
            <a:r>
              <a:rPr lang="en-US" dirty="0" err="1" smtClean="0"/>
              <a:t>bölünmüş</a:t>
            </a:r>
            <a:r>
              <a:rPr lang="en-US" dirty="0" smtClean="0"/>
              <a:t> </a:t>
            </a:r>
            <a:r>
              <a:rPr lang="en-US" dirty="0" err="1" smtClean="0"/>
              <a:t>komandit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3 </a:t>
            </a:r>
            <a:r>
              <a:rPr lang="en-US" dirty="0" err="1" smtClean="0"/>
              <a:t>çeşidi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1472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Kollektif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Her </a:t>
            </a:r>
            <a:r>
              <a:rPr lang="en-US" dirty="0" err="1" smtClean="0"/>
              <a:t>ortak</a:t>
            </a:r>
            <a:r>
              <a:rPr lang="en-US" dirty="0" smtClean="0"/>
              <a:t>,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faaliyetlerinden</a:t>
            </a:r>
            <a:r>
              <a:rPr lang="en-US" dirty="0" smtClean="0"/>
              <a:t> </a:t>
            </a:r>
            <a:r>
              <a:rPr lang="en-US" dirty="0" err="1" smtClean="0"/>
              <a:t>doğan</a:t>
            </a:r>
            <a:r>
              <a:rPr lang="en-US" dirty="0" smtClean="0"/>
              <a:t> </a:t>
            </a:r>
            <a:r>
              <a:rPr lang="en-US" dirty="0" err="1" smtClean="0"/>
              <a:t>borçlarından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koyduğu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varlıklarıyla</a:t>
            </a:r>
            <a:r>
              <a:rPr lang="en-US" dirty="0" smtClean="0"/>
              <a:t> </a:t>
            </a:r>
            <a:r>
              <a:rPr lang="en-US" dirty="0" err="1" smtClean="0"/>
              <a:t>hudutsuz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müteselsilen</a:t>
            </a:r>
            <a:r>
              <a:rPr lang="en-US" dirty="0" smtClean="0"/>
              <a:t> </a:t>
            </a:r>
            <a:r>
              <a:rPr lang="en-US" dirty="0" err="1" smtClean="0"/>
              <a:t>sorumludur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Ortakların</a:t>
            </a:r>
            <a:r>
              <a:rPr lang="en-US" dirty="0" smtClean="0"/>
              <a:t> </a:t>
            </a:r>
            <a:r>
              <a:rPr lang="en-US" dirty="0" err="1" smtClean="0"/>
              <a:t>birbirini</a:t>
            </a:r>
            <a:r>
              <a:rPr lang="en-US" dirty="0" smtClean="0"/>
              <a:t> </a:t>
            </a:r>
            <a:r>
              <a:rPr lang="en-US" dirty="0" err="1" smtClean="0"/>
              <a:t>yakından</a:t>
            </a:r>
            <a:r>
              <a:rPr lang="en-US" dirty="0" smtClean="0"/>
              <a:t> </a:t>
            </a:r>
            <a:r>
              <a:rPr lang="en-US" dirty="0" err="1" smtClean="0"/>
              <a:t>tanıması</a:t>
            </a:r>
            <a:r>
              <a:rPr lang="en-US" dirty="0" smtClean="0"/>
              <a:t>, </a:t>
            </a:r>
            <a:r>
              <a:rPr lang="en-US" dirty="0" err="1" smtClean="0"/>
              <a:t>güvenmesi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. </a:t>
            </a:r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811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Kollektif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Her </a:t>
            </a:r>
            <a:r>
              <a:rPr lang="en-US" dirty="0" err="1" smtClean="0"/>
              <a:t>ortak</a:t>
            </a:r>
            <a:r>
              <a:rPr lang="en-US" dirty="0" smtClean="0"/>
              <a:t>,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faaliyetlerinden</a:t>
            </a:r>
            <a:r>
              <a:rPr lang="en-US" dirty="0" smtClean="0"/>
              <a:t> </a:t>
            </a:r>
            <a:r>
              <a:rPr lang="en-US" dirty="0" err="1" smtClean="0"/>
              <a:t>doğan</a:t>
            </a:r>
            <a:r>
              <a:rPr lang="en-US" dirty="0" smtClean="0"/>
              <a:t> </a:t>
            </a:r>
            <a:r>
              <a:rPr lang="en-US" dirty="0" err="1" smtClean="0"/>
              <a:t>borçlarından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koyduğu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varlıklarıyla</a:t>
            </a:r>
            <a:r>
              <a:rPr lang="en-US" dirty="0" smtClean="0"/>
              <a:t> </a:t>
            </a:r>
            <a:r>
              <a:rPr lang="en-US" dirty="0" err="1" smtClean="0"/>
              <a:t>hudutsuz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müteselsilen</a:t>
            </a:r>
            <a:r>
              <a:rPr lang="en-US" dirty="0" smtClean="0"/>
              <a:t> </a:t>
            </a:r>
            <a:r>
              <a:rPr lang="en-US" dirty="0" err="1" smtClean="0"/>
              <a:t>sorumludur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Ortakların</a:t>
            </a:r>
            <a:r>
              <a:rPr lang="en-US" dirty="0" smtClean="0"/>
              <a:t> </a:t>
            </a:r>
            <a:r>
              <a:rPr lang="en-US" dirty="0" err="1" smtClean="0"/>
              <a:t>birbirini</a:t>
            </a:r>
            <a:r>
              <a:rPr lang="en-US" dirty="0" smtClean="0"/>
              <a:t> </a:t>
            </a:r>
            <a:r>
              <a:rPr lang="en-US" dirty="0" err="1" smtClean="0"/>
              <a:t>yakından</a:t>
            </a:r>
            <a:r>
              <a:rPr lang="en-US" dirty="0" smtClean="0"/>
              <a:t> </a:t>
            </a:r>
            <a:r>
              <a:rPr lang="en-US" dirty="0" err="1" smtClean="0"/>
              <a:t>tanıması</a:t>
            </a:r>
            <a:r>
              <a:rPr lang="en-US" dirty="0" smtClean="0"/>
              <a:t>, </a:t>
            </a:r>
            <a:r>
              <a:rPr lang="en-US" dirty="0" err="1" smtClean="0"/>
              <a:t>güvenmesi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r>
              <a:rPr lang="en-US" dirty="0" smtClean="0"/>
              <a:t>. </a:t>
            </a:r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7840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Komandit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ortakların</a:t>
            </a:r>
            <a:r>
              <a:rPr lang="en-US" dirty="0" smtClean="0"/>
              <a:t> </a:t>
            </a:r>
            <a:r>
              <a:rPr lang="en-US" dirty="0" err="1" smtClean="0"/>
              <a:t>sorumluluk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yetkileri</a:t>
            </a:r>
            <a:r>
              <a:rPr lang="en-US" dirty="0" smtClean="0"/>
              <a:t> </a:t>
            </a:r>
            <a:r>
              <a:rPr lang="en-US" dirty="0" err="1" smtClean="0"/>
              <a:t>sınırlandırılmamışken</a:t>
            </a:r>
            <a:r>
              <a:rPr lang="en-US" dirty="0" smtClean="0"/>
              <a:t> (</a:t>
            </a:r>
            <a:r>
              <a:rPr lang="en-US" dirty="0" err="1" smtClean="0"/>
              <a:t>komandite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) </a:t>
            </a:r>
            <a:r>
              <a:rPr lang="en-US" dirty="0" err="1" smtClean="0"/>
              <a:t>bazıları</a:t>
            </a:r>
            <a:r>
              <a:rPr lang="en-US" dirty="0" smtClean="0"/>
              <a:t> </a:t>
            </a:r>
            <a:r>
              <a:rPr lang="en-US" dirty="0" err="1" smtClean="0"/>
              <a:t>sınırlandırılmıştır</a:t>
            </a:r>
            <a:r>
              <a:rPr lang="en-US" dirty="0" smtClean="0"/>
              <a:t>. (</a:t>
            </a:r>
            <a:r>
              <a:rPr lang="en-US" dirty="0" err="1" smtClean="0"/>
              <a:t>komanditer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Kollektif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limited </a:t>
            </a:r>
            <a:r>
              <a:rPr lang="en-US" dirty="0" err="1" smtClean="0"/>
              <a:t>şirketin</a:t>
            </a:r>
            <a:r>
              <a:rPr lang="en-US" dirty="0" smtClean="0"/>
              <a:t> </a:t>
            </a:r>
            <a:r>
              <a:rPr lang="en-US" dirty="0" err="1" smtClean="0"/>
              <a:t>karmasıdır</a:t>
            </a:r>
            <a:r>
              <a:rPr lang="en-US" dirty="0" smtClean="0"/>
              <a:t>.</a:t>
            </a:r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3527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Anonim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şirketlerinin</a:t>
            </a:r>
            <a:r>
              <a:rPr lang="en-US" dirty="0" smtClean="0"/>
              <a:t> en </a:t>
            </a:r>
            <a:r>
              <a:rPr lang="en-US" dirty="0" err="1" smtClean="0"/>
              <a:t>tipik</a:t>
            </a:r>
            <a:r>
              <a:rPr lang="en-US" dirty="0" smtClean="0"/>
              <a:t> </a:t>
            </a:r>
            <a:r>
              <a:rPr lang="en-US" dirty="0" err="1" smtClean="0"/>
              <a:t>örneğidir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Ana </a:t>
            </a:r>
            <a:r>
              <a:rPr lang="en-US" dirty="0" err="1" smtClean="0"/>
              <a:t>sermayesi</a:t>
            </a:r>
            <a:r>
              <a:rPr lang="en-US" dirty="0" smtClean="0"/>
              <a:t> belli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paylara</a:t>
            </a:r>
            <a:r>
              <a:rPr lang="en-US" dirty="0" smtClean="0"/>
              <a:t> </a:t>
            </a:r>
            <a:r>
              <a:rPr lang="en-US" dirty="0" err="1" smtClean="0"/>
              <a:t>bölünmüş</a:t>
            </a:r>
            <a:r>
              <a:rPr lang="en-US" dirty="0" smtClean="0"/>
              <a:t>, </a:t>
            </a:r>
            <a:r>
              <a:rPr lang="en-US" dirty="0" err="1" smtClean="0"/>
              <a:t>borçlarından</a:t>
            </a:r>
            <a:r>
              <a:rPr lang="en-US" dirty="0" smtClean="0"/>
              <a:t> </a:t>
            </a:r>
            <a:r>
              <a:rPr lang="en-US" dirty="0" err="1" smtClean="0"/>
              <a:t>yalnız</a:t>
            </a:r>
            <a:r>
              <a:rPr lang="en-US" dirty="0" smtClean="0"/>
              <a:t> </a:t>
            </a:r>
            <a:r>
              <a:rPr lang="en-US" dirty="0" err="1" smtClean="0"/>
              <a:t>varlıklarıyla</a:t>
            </a:r>
            <a:r>
              <a:rPr lang="en-US" dirty="0" smtClean="0"/>
              <a:t> </a:t>
            </a:r>
            <a:r>
              <a:rPr lang="en-US" dirty="0" err="1" smtClean="0"/>
              <a:t>sorumlu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şirkettir</a:t>
            </a:r>
            <a:r>
              <a:rPr lang="en-US" dirty="0" smtClean="0"/>
              <a:t>. </a:t>
            </a:r>
            <a:r>
              <a:rPr lang="en-US" dirty="0" err="1" smtClean="0"/>
              <a:t>Ortakların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r>
              <a:rPr lang="en-US" dirty="0" smtClean="0"/>
              <a:t> </a:t>
            </a:r>
            <a:r>
              <a:rPr lang="en-US" dirty="0" err="1" smtClean="0"/>
              <a:t>yalnız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paylarıyla</a:t>
            </a:r>
            <a:r>
              <a:rPr lang="en-US" dirty="0" smtClean="0"/>
              <a:t> </a:t>
            </a:r>
            <a:r>
              <a:rPr lang="en-US" dirty="0" err="1" smtClean="0"/>
              <a:t>sınırlıyken</a:t>
            </a:r>
            <a:r>
              <a:rPr lang="en-US" dirty="0" smtClean="0"/>
              <a:t>, </a:t>
            </a:r>
            <a:r>
              <a:rPr lang="en-US" dirty="0" err="1" smtClean="0"/>
              <a:t>şirket</a:t>
            </a:r>
            <a:r>
              <a:rPr lang="en-US" dirty="0" smtClean="0"/>
              <a:t> </a:t>
            </a:r>
            <a:r>
              <a:rPr lang="en-US" dirty="0" err="1" smtClean="0"/>
              <a:t>alacaklarından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varlıklarıyla</a:t>
            </a:r>
            <a:r>
              <a:rPr lang="en-US" dirty="0" smtClean="0"/>
              <a:t> </a:t>
            </a:r>
            <a:r>
              <a:rPr lang="en-US" dirty="0" err="1" smtClean="0"/>
              <a:t>sorumludur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TTK’da</a:t>
            </a:r>
            <a:r>
              <a:rPr lang="en-US" dirty="0" smtClean="0"/>
              <a:t> </a:t>
            </a:r>
            <a:r>
              <a:rPr lang="en-US" dirty="0" err="1" smtClean="0"/>
              <a:t>belirtilen</a:t>
            </a:r>
            <a:r>
              <a:rPr lang="en-US" dirty="0" smtClean="0"/>
              <a:t> </a:t>
            </a:r>
            <a:r>
              <a:rPr lang="en-US" dirty="0" err="1" smtClean="0"/>
              <a:t>şekil</a:t>
            </a:r>
            <a:r>
              <a:rPr lang="en-US" dirty="0" smtClean="0"/>
              <a:t> </a:t>
            </a:r>
            <a:r>
              <a:rPr lang="en-US" dirty="0" err="1" smtClean="0"/>
              <a:t>şartlarına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kurulmalıdır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En </a:t>
            </a:r>
            <a:r>
              <a:rPr lang="en-US" dirty="0" err="1" smtClean="0"/>
              <a:t>az</a:t>
            </a:r>
            <a:r>
              <a:rPr lang="en-US" dirty="0" smtClean="0"/>
              <a:t> 5 </a:t>
            </a:r>
            <a:r>
              <a:rPr lang="en-US" dirty="0" err="1" smtClean="0"/>
              <a:t>ortak</a:t>
            </a:r>
            <a:endParaRPr lang="en-US" dirty="0" smtClean="0"/>
          </a:p>
          <a:p>
            <a:r>
              <a:rPr lang="en-US" dirty="0" err="1" smtClean="0"/>
              <a:t>TTK’da</a:t>
            </a:r>
            <a:r>
              <a:rPr lang="en-US" dirty="0" smtClean="0"/>
              <a:t> </a:t>
            </a:r>
            <a:r>
              <a:rPr lang="en-US" dirty="0" err="1" smtClean="0"/>
              <a:t>belirtilen</a:t>
            </a:r>
            <a:r>
              <a:rPr lang="en-US" dirty="0" smtClean="0"/>
              <a:t> </a:t>
            </a:r>
            <a:r>
              <a:rPr lang="en-US" dirty="0" err="1" smtClean="0"/>
              <a:t>miktarda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paylar</a:t>
            </a:r>
            <a:endParaRPr lang="en-US" dirty="0" smtClean="0"/>
          </a:p>
          <a:p>
            <a:r>
              <a:rPr lang="en-US" dirty="0" err="1" smtClean="0"/>
              <a:t>Profesyonel</a:t>
            </a:r>
            <a:r>
              <a:rPr lang="en-US" dirty="0" smtClean="0"/>
              <a:t> </a:t>
            </a:r>
            <a:r>
              <a:rPr lang="en-US" dirty="0" err="1" smtClean="0"/>
              <a:t>yöneticileri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endParaRPr lang="en-US" dirty="0" smtClean="0"/>
          </a:p>
          <a:p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kurulu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9105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Limited </a:t>
            </a:r>
            <a:r>
              <a:rPr lang="en-US" dirty="0" err="1" smtClean="0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 smtClean="0"/>
              <a:t>2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ortakla</a:t>
            </a:r>
            <a:r>
              <a:rPr lang="en-US" dirty="0" smtClean="0"/>
              <a:t> </a:t>
            </a:r>
            <a:r>
              <a:rPr lang="en-US" dirty="0" err="1" smtClean="0"/>
              <a:t>kurulur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Ortakların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paylarıyla</a:t>
            </a:r>
            <a:r>
              <a:rPr lang="en-US" dirty="0" smtClean="0"/>
              <a:t> </a:t>
            </a:r>
            <a:r>
              <a:rPr lang="en-US" dirty="0" err="1" smtClean="0"/>
              <a:t>orantılıdır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anonim</a:t>
            </a:r>
            <a:r>
              <a:rPr lang="en-US" dirty="0" smtClean="0"/>
              <a:t> </a:t>
            </a:r>
            <a:r>
              <a:rPr lang="en-US" dirty="0" err="1" smtClean="0"/>
              <a:t>şirkete</a:t>
            </a:r>
            <a:r>
              <a:rPr lang="en-US" dirty="0" smtClean="0"/>
              <a:t> </a:t>
            </a:r>
            <a:r>
              <a:rPr lang="en-US" dirty="0" err="1" smtClean="0"/>
              <a:t>benzerler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Hisse</a:t>
            </a:r>
            <a:r>
              <a:rPr lang="en-US" dirty="0" smtClean="0"/>
              <a:t> </a:t>
            </a:r>
            <a:r>
              <a:rPr lang="en-US" dirty="0" err="1" smtClean="0"/>
              <a:t>senedi</a:t>
            </a:r>
            <a:r>
              <a:rPr lang="en-US" dirty="0" smtClean="0"/>
              <a:t> </a:t>
            </a:r>
            <a:r>
              <a:rPr lang="en-US" dirty="0" err="1" smtClean="0"/>
              <a:t>çıkartamaz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TTK</a:t>
            </a:r>
            <a:r>
              <a:rPr lang="en-US" dirty="0" err="1" smtClean="0"/>
              <a:t>’da</a:t>
            </a:r>
            <a:r>
              <a:rPr lang="en-US" dirty="0" smtClean="0"/>
              <a:t> </a:t>
            </a:r>
            <a:r>
              <a:rPr lang="en-US" dirty="0" err="1" smtClean="0"/>
              <a:t>belirtilen</a:t>
            </a:r>
            <a:r>
              <a:rPr lang="en-US" dirty="0" smtClean="0"/>
              <a:t> </a:t>
            </a:r>
            <a:r>
              <a:rPr lang="en-US" dirty="0" err="1" smtClean="0"/>
              <a:t>şekil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94334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Sermayesi</a:t>
            </a:r>
            <a:r>
              <a:rPr lang="en-US" dirty="0" smtClean="0"/>
              <a:t> </a:t>
            </a:r>
            <a:r>
              <a:rPr lang="en-US" dirty="0" err="1" smtClean="0"/>
              <a:t>Paylara</a:t>
            </a:r>
            <a:r>
              <a:rPr lang="en-US" dirty="0" smtClean="0"/>
              <a:t> </a:t>
            </a:r>
            <a:r>
              <a:rPr lang="en-US" dirty="0" err="1" smtClean="0"/>
              <a:t>Bölünmüş</a:t>
            </a:r>
            <a:r>
              <a:rPr lang="en-US" dirty="0" smtClean="0"/>
              <a:t> </a:t>
            </a:r>
            <a:r>
              <a:rPr lang="en-US" dirty="0" err="1" smtClean="0"/>
              <a:t>Komandit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ortakların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r>
              <a:rPr lang="en-US" dirty="0" smtClean="0"/>
              <a:t> </a:t>
            </a:r>
            <a:r>
              <a:rPr lang="en-US" dirty="0" err="1" smtClean="0"/>
              <a:t>alacaklarına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kollektif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r>
              <a:rPr lang="en-US" dirty="0" smtClean="0"/>
              <a:t> (</a:t>
            </a:r>
            <a:r>
              <a:rPr lang="en-US" dirty="0" err="1" smtClean="0"/>
              <a:t>komandite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),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ortakların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anonim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(</a:t>
            </a:r>
            <a:r>
              <a:rPr lang="en-US" dirty="0" err="1" smtClean="0"/>
              <a:t>komanditer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) </a:t>
            </a:r>
            <a:r>
              <a:rPr lang="en-US" dirty="0" err="1" smtClean="0"/>
              <a:t>sorumlu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şirketlerdir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Komandit</a:t>
            </a:r>
            <a:r>
              <a:rPr lang="en-US" dirty="0" smtClean="0"/>
              <a:t> </a:t>
            </a:r>
            <a:r>
              <a:rPr lang="en-US" dirty="0" err="1" smtClean="0"/>
              <a:t>şirketten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, </a:t>
            </a:r>
            <a:r>
              <a:rPr lang="en-US" dirty="0" err="1" smtClean="0"/>
              <a:t>sermayenin</a:t>
            </a:r>
            <a:r>
              <a:rPr lang="en-US" dirty="0" smtClean="0"/>
              <a:t> </a:t>
            </a:r>
            <a:r>
              <a:rPr lang="en-US" dirty="0" err="1" smtClean="0"/>
              <a:t>bölünmüş</a:t>
            </a:r>
            <a:r>
              <a:rPr lang="en-US" dirty="0" smtClean="0"/>
              <a:t> </a:t>
            </a:r>
            <a:r>
              <a:rPr lang="en-US" dirty="0" err="1" smtClean="0"/>
              <a:t>olmasıdır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79253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Kooperatifler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yardımlaşma</a:t>
            </a:r>
            <a:r>
              <a:rPr lang="en-US" dirty="0" smtClean="0"/>
              <a:t> </a:t>
            </a:r>
            <a:r>
              <a:rPr lang="en-US" dirty="0" err="1" smtClean="0"/>
              <a:t>esasına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kurulmuşlardır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dayanışmadır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yanı</a:t>
            </a:r>
            <a:r>
              <a:rPr lang="en-US" dirty="0" smtClean="0"/>
              <a:t> </a:t>
            </a:r>
            <a:r>
              <a:rPr lang="en-US" dirty="0" err="1" smtClean="0"/>
              <a:t>sıra</a:t>
            </a:r>
            <a:r>
              <a:rPr lang="en-US" dirty="0" smtClean="0"/>
              <a:t>,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, </a:t>
            </a:r>
            <a:r>
              <a:rPr lang="en-US" dirty="0" err="1" smtClean="0"/>
              <a:t>cemiyetler</a:t>
            </a:r>
            <a:r>
              <a:rPr lang="en-US" dirty="0" smtClean="0"/>
              <a:t>, </a:t>
            </a:r>
            <a:r>
              <a:rPr lang="en-US" dirty="0" err="1" smtClean="0"/>
              <a:t>dernekler</a:t>
            </a:r>
            <a:r>
              <a:rPr lang="en-US" dirty="0" smtClean="0"/>
              <a:t> de </a:t>
            </a:r>
            <a:r>
              <a:rPr lang="en-US" dirty="0" err="1" smtClean="0"/>
              <a:t>kooperatif</a:t>
            </a:r>
            <a:r>
              <a:rPr lang="en-US" dirty="0" smtClean="0"/>
              <a:t> </a:t>
            </a:r>
            <a:r>
              <a:rPr lang="en-US" dirty="0" err="1" smtClean="0"/>
              <a:t>kurabilir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En </a:t>
            </a:r>
            <a:r>
              <a:rPr lang="en-US" dirty="0" err="1" smtClean="0"/>
              <a:t>az</a:t>
            </a:r>
            <a:r>
              <a:rPr lang="en-US" dirty="0" smtClean="0"/>
              <a:t> 7 </a:t>
            </a:r>
            <a:r>
              <a:rPr lang="en-US" dirty="0" err="1" smtClean="0"/>
              <a:t>ortak</a:t>
            </a:r>
            <a:endParaRPr lang="en-US" dirty="0" smtClean="0"/>
          </a:p>
          <a:p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miktarında</a:t>
            </a:r>
            <a:r>
              <a:rPr lang="en-US" dirty="0" smtClean="0"/>
              <a:t>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79253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Dernek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Vakıfların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dernekler</a:t>
            </a:r>
            <a:r>
              <a:rPr lang="en-US" dirty="0" smtClean="0"/>
              <a:t>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kurup</a:t>
            </a:r>
            <a:r>
              <a:rPr lang="en-US" dirty="0" smtClean="0"/>
              <a:t> </a:t>
            </a:r>
            <a:r>
              <a:rPr lang="en-US" dirty="0" err="1" smtClean="0"/>
              <a:t>işletemez</a:t>
            </a:r>
            <a:r>
              <a:rPr lang="en-US" dirty="0" smtClean="0"/>
              <a:t>,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Medeni</a:t>
            </a:r>
            <a:r>
              <a:rPr lang="en-US" dirty="0" smtClean="0"/>
              <a:t> </a:t>
            </a:r>
            <a:r>
              <a:rPr lang="en-US" dirty="0" err="1" smtClean="0"/>
              <a:t>Kanun’a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derneklerin</a:t>
            </a:r>
            <a:r>
              <a:rPr lang="en-US" dirty="0" smtClean="0"/>
              <a:t> </a:t>
            </a:r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iktisadi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işletmeler</a:t>
            </a:r>
            <a:r>
              <a:rPr lang="en-US" dirty="0" smtClean="0"/>
              <a:t> </a:t>
            </a:r>
            <a:r>
              <a:rPr lang="en-US" dirty="0" err="1" smtClean="0"/>
              <a:t>kurmasına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verilir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Yardım</a:t>
            </a:r>
            <a:r>
              <a:rPr lang="en-US" dirty="0" smtClean="0"/>
              <a:t> </a:t>
            </a:r>
            <a:r>
              <a:rPr lang="en-US" dirty="0" err="1" smtClean="0"/>
              <a:t>esaslıdır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Kızılay</a:t>
            </a:r>
            <a:r>
              <a:rPr lang="en-US" dirty="0" smtClean="0"/>
              <a:t> </a:t>
            </a:r>
            <a:r>
              <a:rPr lang="en-US" dirty="0" err="1" smtClean="0"/>
              <a:t>Maden</a:t>
            </a:r>
            <a:r>
              <a:rPr lang="en-US" dirty="0" smtClean="0"/>
              <a:t> </a:t>
            </a:r>
            <a:r>
              <a:rPr lang="en-US" dirty="0" err="1" smtClean="0"/>
              <a:t>Suyu</a:t>
            </a:r>
            <a:r>
              <a:rPr lang="en-US" dirty="0" smtClean="0"/>
              <a:t> </a:t>
            </a:r>
            <a:r>
              <a:rPr lang="en-US" dirty="0" err="1" smtClean="0"/>
              <a:t>İşletmesi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6825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I. İzmir </a:t>
            </a:r>
            <a:r>
              <a:rPr lang="en-US" dirty="0" err="1" smtClean="0"/>
              <a:t>İktisat</a:t>
            </a:r>
            <a:r>
              <a:rPr lang="en-US" dirty="0" smtClean="0"/>
              <a:t> </a:t>
            </a:r>
            <a:r>
              <a:rPr lang="en-US" dirty="0" err="1" smtClean="0"/>
              <a:t>Kongresi</a:t>
            </a:r>
            <a:r>
              <a:rPr lang="en-US" dirty="0" smtClean="0"/>
              <a:t>, </a:t>
            </a:r>
            <a:r>
              <a:rPr lang="en-US" dirty="0" err="1" smtClean="0"/>
              <a:t>Şubat</a:t>
            </a:r>
            <a:r>
              <a:rPr lang="en-US" dirty="0" smtClean="0"/>
              <a:t> 1923</a:t>
            </a:r>
          </a:p>
          <a:p>
            <a:r>
              <a:rPr lang="en-US" dirty="0" smtClean="0"/>
              <a:t>I. 5 </a:t>
            </a:r>
            <a:r>
              <a:rPr lang="en-US" dirty="0" err="1" smtClean="0"/>
              <a:t>yıllık</a:t>
            </a:r>
            <a:r>
              <a:rPr lang="en-US" dirty="0" smtClean="0"/>
              <a:t> </a:t>
            </a:r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Planı</a:t>
            </a:r>
            <a:r>
              <a:rPr lang="en-US" dirty="0" smtClean="0"/>
              <a:t>: (1933) 27 </a:t>
            </a:r>
            <a:r>
              <a:rPr lang="en-US" dirty="0" err="1" smtClean="0"/>
              <a:t>fabrika</a:t>
            </a:r>
            <a:r>
              <a:rPr lang="en-US" dirty="0" smtClean="0"/>
              <a:t> </a:t>
            </a:r>
            <a:r>
              <a:rPr lang="en-US" dirty="0" err="1" smtClean="0"/>
              <a:t>kuruldu</a:t>
            </a:r>
            <a:r>
              <a:rPr lang="en-US" dirty="0" smtClean="0"/>
              <a:t>. </a:t>
            </a:r>
          </a:p>
          <a:p>
            <a:r>
              <a:rPr lang="en-US" dirty="0" smtClean="0"/>
              <a:t>1950’lerde </a:t>
            </a:r>
            <a:r>
              <a:rPr lang="en-US" dirty="0" err="1" smtClean="0"/>
              <a:t>Devletçilik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terkedilmiştir</a:t>
            </a:r>
            <a:r>
              <a:rPr lang="en-US" dirty="0" smtClean="0"/>
              <a:t>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4059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öğreneceğiz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  <a:p>
            <a:pPr lvl="1"/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 smtClean="0"/>
          </a:p>
          <a:p>
            <a:pPr lvl="1"/>
            <a:r>
              <a:rPr lang="en-US" dirty="0" err="1" smtClean="0"/>
              <a:t>Şirketler</a:t>
            </a:r>
            <a:r>
              <a:rPr lang="en-US" dirty="0" smtClean="0"/>
              <a:t> (</a:t>
            </a:r>
            <a:r>
              <a:rPr lang="en-US" dirty="0" err="1" smtClean="0"/>
              <a:t>Ortaklıklar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Kooperatifler</a:t>
            </a:r>
            <a:endParaRPr lang="en-US" dirty="0" smtClean="0"/>
          </a:p>
          <a:p>
            <a:pPr lvl="1"/>
            <a:r>
              <a:rPr lang="en-US" dirty="0" err="1" smtClean="0"/>
              <a:t>Dernek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Vakıfların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 smtClean="0"/>
          </a:p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 smtClean="0"/>
          </a:p>
          <a:p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Sermayeli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03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err="1" smtClean="0"/>
              <a:t>Katma</a:t>
            </a:r>
            <a:r>
              <a:rPr lang="en-US" dirty="0" smtClean="0"/>
              <a:t> </a:t>
            </a:r>
            <a:r>
              <a:rPr lang="en-US" dirty="0" err="1" smtClean="0"/>
              <a:t>Bütçeli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  <a:p>
            <a:r>
              <a:rPr lang="en-US" dirty="0" err="1" smtClean="0"/>
              <a:t>Döner</a:t>
            </a:r>
            <a:r>
              <a:rPr lang="en-US" dirty="0" smtClean="0"/>
              <a:t> </a:t>
            </a:r>
            <a:r>
              <a:rPr lang="en-US" dirty="0" err="1" smtClean="0"/>
              <a:t>Sermayeli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  <a:p>
            <a:r>
              <a:rPr lang="en-US" dirty="0" err="1" smtClean="0"/>
              <a:t>Mahalli</a:t>
            </a:r>
            <a:r>
              <a:rPr lang="en-US" dirty="0" smtClean="0"/>
              <a:t> </a:t>
            </a:r>
            <a:r>
              <a:rPr lang="en-US" dirty="0" err="1" smtClean="0"/>
              <a:t>İdare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 smtClean="0"/>
          </a:p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Teşebbüsleri</a:t>
            </a:r>
            <a:r>
              <a:rPr lang="en-US" dirty="0" smtClean="0"/>
              <a:t> (KİT)</a:t>
            </a:r>
          </a:p>
          <a:p>
            <a:pPr lvl="1"/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Teşekkülleri</a:t>
            </a:r>
            <a:r>
              <a:rPr lang="en-US" dirty="0" smtClean="0"/>
              <a:t> (İDT)</a:t>
            </a:r>
          </a:p>
          <a:p>
            <a:pPr lvl="1"/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r>
              <a:rPr lang="en-US" dirty="0" smtClean="0"/>
              <a:t> (KİK)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090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Katma</a:t>
            </a:r>
            <a:r>
              <a:rPr lang="en-US" dirty="0" smtClean="0"/>
              <a:t> </a:t>
            </a:r>
            <a:r>
              <a:rPr lang="en-US" dirty="0" err="1" smtClean="0"/>
              <a:t>Bütçeli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Her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TBMM’de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bütçe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kısımdan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: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Bütçe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Katma</a:t>
            </a:r>
            <a:r>
              <a:rPr lang="en-US" dirty="0" smtClean="0"/>
              <a:t> </a:t>
            </a:r>
            <a:r>
              <a:rPr lang="en-US" dirty="0" err="1" smtClean="0"/>
              <a:t>Bütçe</a:t>
            </a:r>
            <a:endParaRPr lang="en-US" dirty="0" smtClean="0"/>
          </a:p>
          <a:p>
            <a:r>
              <a:rPr lang="en-US" dirty="0" err="1" smtClean="0"/>
              <a:t>Katma</a:t>
            </a:r>
            <a:r>
              <a:rPr lang="en-US" dirty="0" smtClean="0"/>
              <a:t> </a:t>
            </a:r>
            <a:r>
              <a:rPr lang="en-US" dirty="0" err="1" smtClean="0"/>
              <a:t>Bütçeli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r>
              <a:rPr lang="en-US" dirty="0" smtClean="0"/>
              <a:t>,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kişiliği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getiren</a:t>
            </a:r>
            <a:r>
              <a:rPr lang="en-US" dirty="0" smtClean="0"/>
              <a:t> </a:t>
            </a:r>
            <a:r>
              <a:rPr lang="en-US" dirty="0" err="1" smtClean="0"/>
              <a:t>faaliyetlerde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ettikleri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, </a:t>
            </a:r>
            <a:r>
              <a:rPr lang="en-US" dirty="0" err="1" smtClean="0"/>
              <a:t>Bütçe’ye</a:t>
            </a:r>
            <a:r>
              <a:rPr lang="en-US" dirty="0" smtClean="0"/>
              <a:t> </a:t>
            </a:r>
            <a:r>
              <a:rPr lang="en-US" dirty="0" err="1" smtClean="0"/>
              <a:t>aktarılır</a:t>
            </a:r>
            <a:r>
              <a:rPr lang="en-US" dirty="0" smtClean="0"/>
              <a:t>. (</a:t>
            </a:r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Karayolları</a:t>
            </a:r>
            <a:r>
              <a:rPr lang="en-US" dirty="0" smtClean="0"/>
              <a:t>, </a:t>
            </a:r>
            <a:r>
              <a:rPr lang="en-US" dirty="0" err="1" smtClean="0"/>
              <a:t>Üniversiteler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63510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Döner</a:t>
            </a:r>
            <a:r>
              <a:rPr lang="en-US" dirty="0" smtClean="0"/>
              <a:t> </a:t>
            </a:r>
            <a:r>
              <a:rPr lang="en-US" dirty="0" err="1" smtClean="0"/>
              <a:t>Sermayeli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kişilikleri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.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bütçeye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dairelerin</a:t>
            </a:r>
            <a:r>
              <a:rPr lang="en-US" dirty="0" smtClean="0"/>
              <a:t>, </a:t>
            </a:r>
            <a:r>
              <a:rPr lang="en-US" dirty="0" err="1" smtClean="0"/>
              <a:t>Bütçe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ödenekleri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kurulurlar</a:t>
            </a:r>
            <a:r>
              <a:rPr lang="en-US" dirty="0" smtClean="0"/>
              <a:t>. (</a:t>
            </a:r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Bakanlığı’na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hastaneler</a:t>
            </a:r>
            <a:r>
              <a:rPr lang="en-US" dirty="0" smtClean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68590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Mahalli</a:t>
            </a:r>
            <a:r>
              <a:rPr lang="en-US" dirty="0" smtClean="0"/>
              <a:t> </a:t>
            </a:r>
            <a:r>
              <a:rPr lang="en-US" dirty="0" err="1" smtClean="0"/>
              <a:t>İdare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İl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İdareleri</a:t>
            </a:r>
            <a:r>
              <a:rPr lang="en-US" dirty="0" smtClean="0"/>
              <a:t>, </a:t>
            </a:r>
            <a:r>
              <a:rPr lang="en-US" dirty="0" err="1" smtClean="0"/>
              <a:t>Belediye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kuruluşlarının</a:t>
            </a:r>
            <a:r>
              <a:rPr lang="en-US" dirty="0" smtClean="0"/>
              <a:t> belli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kamuya</a:t>
            </a:r>
            <a:r>
              <a:rPr lang="en-US" dirty="0" smtClean="0"/>
              <a:t> </a:t>
            </a:r>
            <a:r>
              <a:rPr lang="en-US" dirty="0" err="1" smtClean="0"/>
              <a:t>götürmesi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kurulur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89895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Teşebbüsleri</a:t>
            </a:r>
            <a:r>
              <a:rPr lang="en-US" dirty="0" smtClean="0"/>
              <a:t> (KİT)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 fontScale="92500"/>
          </a:bodyPr>
          <a:lstStyle/>
          <a:p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Teşekkülleri</a:t>
            </a:r>
            <a:r>
              <a:rPr lang="en-US" dirty="0" smtClean="0"/>
              <a:t>: (İDT)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gereklere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verimlilik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karlılık</a:t>
            </a:r>
            <a:r>
              <a:rPr lang="en-US" dirty="0" smtClean="0"/>
              <a:t> </a:t>
            </a:r>
            <a:r>
              <a:rPr lang="en-US" dirty="0" err="1" smtClean="0"/>
              <a:t>ilkeleri</a:t>
            </a:r>
            <a:r>
              <a:rPr lang="en-US" dirty="0" smtClean="0"/>
              <a:t> </a:t>
            </a:r>
            <a:r>
              <a:rPr lang="en-US" dirty="0" err="1" smtClean="0"/>
              <a:t>doğrultusunda</a:t>
            </a:r>
            <a:r>
              <a:rPr lang="en-US" dirty="0" smtClean="0"/>
              <a:t> </a:t>
            </a:r>
            <a:r>
              <a:rPr lang="en-US" dirty="0" err="1" smtClean="0"/>
              <a:t>çalışan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birikimi</a:t>
            </a:r>
            <a:r>
              <a:rPr lang="en-US" dirty="0" smtClean="0"/>
              <a:t> </a:t>
            </a:r>
            <a:r>
              <a:rPr lang="en-US" dirty="0" err="1" smtClean="0"/>
              <a:t>amaçlayan</a:t>
            </a:r>
            <a:r>
              <a:rPr lang="en-US" dirty="0" smtClean="0"/>
              <a:t> </a:t>
            </a:r>
            <a:r>
              <a:rPr lang="en-US" dirty="0" err="1" smtClean="0"/>
              <a:t>KİT’lerdir</a:t>
            </a:r>
            <a:r>
              <a:rPr lang="en-US" dirty="0" smtClean="0"/>
              <a:t>. </a:t>
            </a:r>
            <a:r>
              <a:rPr lang="en-US" dirty="0" err="1" smtClean="0"/>
              <a:t>Sermayesinin</a:t>
            </a:r>
            <a:r>
              <a:rPr lang="en-US" dirty="0" smtClean="0"/>
              <a:t> </a:t>
            </a:r>
            <a:r>
              <a:rPr lang="en-US" dirty="0" err="1" smtClean="0"/>
              <a:t>tamamı</a:t>
            </a:r>
            <a:r>
              <a:rPr lang="en-US" dirty="0" smtClean="0"/>
              <a:t> </a:t>
            </a:r>
            <a:r>
              <a:rPr lang="en-US" dirty="0" err="1" smtClean="0"/>
              <a:t>Devlete’e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iktisadi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ticari</a:t>
            </a:r>
            <a:r>
              <a:rPr lang="en-US" dirty="0" smtClean="0"/>
              <a:t> </a:t>
            </a:r>
            <a:r>
              <a:rPr lang="en-US" dirty="0" err="1" smtClean="0"/>
              <a:t>esaslara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faaliyet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KiT’lerdir</a:t>
            </a:r>
            <a:r>
              <a:rPr lang="en-US" dirty="0" smtClean="0"/>
              <a:t>. (</a:t>
            </a:r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Ziraat</a:t>
            </a:r>
            <a:r>
              <a:rPr lang="en-US" dirty="0" smtClean="0"/>
              <a:t> </a:t>
            </a:r>
            <a:r>
              <a:rPr lang="en-US" dirty="0" err="1" smtClean="0"/>
              <a:t>BAnkası</a:t>
            </a:r>
            <a:r>
              <a:rPr lang="en-US" dirty="0" smtClean="0"/>
              <a:t>, </a:t>
            </a:r>
            <a:r>
              <a:rPr lang="en-US" dirty="0" err="1" smtClean="0"/>
              <a:t>Çay-Kur</a:t>
            </a:r>
            <a:r>
              <a:rPr lang="en-US" dirty="0" smtClean="0"/>
              <a:t>,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Malzeme</a:t>
            </a:r>
            <a:r>
              <a:rPr lang="en-US" dirty="0" smtClean="0"/>
              <a:t> </a:t>
            </a:r>
            <a:r>
              <a:rPr lang="en-US" dirty="0" err="1" smtClean="0"/>
              <a:t>Ofisi</a:t>
            </a:r>
            <a:r>
              <a:rPr lang="en-US" dirty="0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202696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Teşebbüsleri</a:t>
            </a:r>
            <a:r>
              <a:rPr lang="en-US" dirty="0" smtClean="0"/>
              <a:t> (KİT)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Kuruluşları</a:t>
            </a:r>
            <a:r>
              <a:rPr lang="en-US" dirty="0" smtClean="0"/>
              <a:t>: (KİK)</a:t>
            </a:r>
            <a:r>
              <a:rPr lang="en-US" dirty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faydası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hizmetlerini</a:t>
            </a:r>
            <a:r>
              <a:rPr lang="en-US" dirty="0" smtClean="0"/>
              <a:t>,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gereklere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verimlilik</a:t>
            </a:r>
            <a:r>
              <a:rPr lang="en-US" dirty="0" smtClean="0"/>
              <a:t> </a:t>
            </a:r>
            <a:r>
              <a:rPr lang="en-US" dirty="0" err="1" smtClean="0"/>
              <a:t>esasıyla</a:t>
            </a:r>
            <a:r>
              <a:rPr lang="en-US" dirty="0" smtClean="0"/>
              <a:t> </a:t>
            </a:r>
            <a:r>
              <a:rPr lang="en-US" dirty="0" err="1" smtClean="0"/>
              <a:t>karşılarlar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Çoğunlukla</a:t>
            </a:r>
            <a:r>
              <a:rPr lang="en-US" dirty="0" smtClean="0"/>
              <a:t> </a:t>
            </a:r>
            <a:r>
              <a:rPr lang="en-US" dirty="0" err="1" smtClean="0"/>
              <a:t>tekel</a:t>
            </a:r>
            <a:r>
              <a:rPr lang="en-US" dirty="0" smtClean="0"/>
              <a:t> </a:t>
            </a:r>
            <a:r>
              <a:rPr lang="en-US" dirty="0" err="1" smtClean="0"/>
              <a:t>niteliğindeki</a:t>
            </a:r>
            <a:r>
              <a:rPr lang="en-US" dirty="0" smtClean="0"/>
              <a:t> </a:t>
            </a:r>
            <a:r>
              <a:rPr lang="en-US" dirty="0" err="1" smtClean="0"/>
              <a:t>mallarla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faaliyet</a:t>
            </a:r>
            <a:r>
              <a:rPr lang="en-US" dirty="0" smtClean="0"/>
              <a:t> </a:t>
            </a:r>
            <a:r>
              <a:rPr lang="en-US" dirty="0" err="1" smtClean="0"/>
              <a:t>gösterirler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798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Özelleştirme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158787" y="473116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28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smtClean="0"/>
              <a:t>ÖDEVVV!!!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467600" cy="4525963"/>
          </a:xfrm>
        </p:spPr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pic>
        <p:nvPicPr>
          <p:cNvPr id="6" name="Picture 5" descr="j01789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47464"/>
            <a:ext cx="2438400" cy="3657600"/>
          </a:xfrm>
          <a:prstGeom prst="rect">
            <a:avLst/>
          </a:prstGeom>
        </p:spPr>
      </p:pic>
      <p:pic>
        <p:nvPicPr>
          <p:cNvPr id="7" name="Picture 6" descr="AA02005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84" y="3757000"/>
            <a:ext cx="3121152" cy="26243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4093" y="1052736"/>
            <a:ext cx="430413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1. TUİK </a:t>
            </a:r>
            <a:r>
              <a:rPr lang="en-US" sz="2000" dirty="0" err="1" smtClean="0"/>
              <a:t>sayfasına</a:t>
            </a:r>
            <a:r>
              <a:rPr lang="en-US" sz="2000" dirty="0" smtClean="0"/>
              <a:t> </a:t>
            </a:r>
            <a:r>
              <a:rPr lang="en-US" sz="2000" dirty="0" err="1" smtClean="0"/>
              <a:t>giriniz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Türkiye’de</a:t>
            </a:r>
            <a:r>
              <a:rPr lang="en-US" sz="2000" dirty="0" smtClean="0"/>
              <a:t> </a:t>
            </a:r>
            <a:r>
              <a:rPr lang="en-US" sz="2000" dirty="0" err="1" smtClean="0"/>
              <a:t>kaç</a:t>
            </a:r>
            <a:r>
              <a:rPr lang="en-US" sz="2000" dirty="0" smtClean="0"/>
              <a:t> </a:t>
            </a:r>
            <a:r>
              <a:rPr lang="en-US" sz="2000" dirty="0" err="1" smtClean="0"/>
              <a:t>işletme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olduğunu</a:t>
            </a:r>
            <a:r>
              <a:rPr lang="en-US" sz="2000" dirty="0" smtClean="0"/>
              <a:t> </a:t>
            </a:r>
            <a:r>
              <a:rPr lang="en-US" sz="2000" dirty="0" err="1" smtClean="0"/>
              <a:t>bulunuz</a:t>
            </a:r>
            <a:r>
              <a:rPr lang="en-US" sz="2000" dirty="0" smtClean="0"/>
              <a:t>. </a:t>
            </a:r>
          </a:p>
          <a:p>
            <a:endParaRPr lang="en-US" sz="2000" dirty="0" smtClean="0"/>
          </a:p>
          <a:p>
            <a:r>
              <a:rPr lang="en-US" sz="2000" dirty="0" smtClean="0"/>
              <a:t>2. “</a:t>
            </a:r>
            <a:r>
              <a:rPr lang="en-US" sz="2000" dirty="0" err="1" smtClean="0"/>
              <a:t>Ekonomik</a:t>
            </a:r>
            <a:r>
              <a:rPr lang="en-US" sz="2000" dirty="0" smtClean="0"/>
              <a:t> </a:t>
            </a:r>
            <a:r>
              <a:rPr lang="en-US" sz="2000" dirty="0" err="1" smtClean="0"/>
              <a:t>Faaliyetlerin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Döngüsel</a:t>
            </a:r>
            <a:r>
              <a:rPr lang="en-US" sz="2000" dirty="0" smtClean="0"/>
              <a:t> </a:t>
            </a:r>
            <a:r>
              <a:rPr lang="en-US" sz="2000" dirty="0" err="1" smtClean="0"/>
              <a:t>Akımı</a:t>
            </a:r>
            <a:r>
              <a:rPr lang="en-US" sz="2000" dirty="0" smtClean="0"/>
              <a:t>” (</a:t>
            </a:r>
            <a:r>
              <a:rPr lang="en-US" sz="2000" dirty="0" err="1" smtClean="0"/>
              <a:t>Ekonomik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Faaliyet</a:t>
            </a:r>
            <a:r>
              <a:rPr lang="en-US" sz="2000" dirty="0" smtClean="0"/>
              <a:t> </a:t>
            </a:r>
            <a:r>
              <a:rPr lang="en-US" sz="2000" dirty="0" err="1" smtClean="0"/>
              <a:t>Akım</a:t>
            </a:r>
            <a:r>
              <a:rPr lang="en-US" sz="2000" dirty="0" smtClean="0"/>
              <a:t> </a:t>
            </a:r>
            <a:r>
              <a:rPr lang="en-US" sz="2000" dirty="0" err="1" smtClean="0"/>
              <a:t>Şeması</a:t>
            </a:r>
            <a:r>
              <a:rPr lang="en-US" sz="2000" dirty="0" smtClean="0"/>
              <a:t>) ne </a:t>
            </a:r>
            <a:r>
              <a:rPr lang="en-US" sz="2000" dirty="0" err="1" smtClean="0"/>
              <a:t>demektir</a:t>
            </a:r>
            <a:r>
              <a:rPr lang="en-US" sz="2000" dirty="0" smtClean="0"/>
              <a:t>? </a:t>
            </a:r>
          </a:p>
          <a:p>
            <a:r>
              <a:rPr lang="en-US" sz="2000" dirty="0" err="1" smtClean="0"/>
              <a:t>Şekil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açıklayınız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0837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err="1" smtClean="0"/>
              <a:t>Teşekkürler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/>
              </a:rPr>
              <a:t>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3581" y="98219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U00537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24" y="1484783"/>
            <a:ext cx="4014200" cy="485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77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Açıdan</a:t>
            </a:r>
            <a:r>
              <a:rPr lang="en-US" dirty="0" smtClean="0"/>
              <a:t> </a:t>
            </a:r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Çeşitleri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 smtClean="0"/>
          </a:p>
          <a:p>
            <a:r>
              <a:rPr lang="en-US" dirty="0" err="1" smtClean="0"/>
              <a:t>Borçlar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 smtClean="0"/>
          </a:p>
          <a:p>
            <a:r>
              <a:rPr lang="en-US" dirty="0" err="1" smtClean="0"/>
              <a:t>Kooperatifler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endParaRPr lang="en-US" dirty="0" smtClean="0"/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Kanunları</a:t>
            </a:r>
            <a:endParaRPr lang="en-US" dirty="0" smtClean="0"/>
          </a:p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Kanunlar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40123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dirty="0" smtClean="0"/>
              <a:t> (TTK)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Ticari</a:t>
            </a:r>
            <a:r>
              <a:rPr lang="en-US" dirty="0" smtClean="0"/>
              <a:t> </a:t>
            </a:r>
            <a:r>
              <a:rPr lang="en-US" dirty="0" err="1" smtClean="0"/>
              <a:t>İşletme</a:t>
            </a:r>
            <a:r>
              <a:rPr lang="en-US" dirty="0" smtClean="0"/>
              <a:t>: “</a:t>
            </a:r>
            <a:r>
              <a:rPr lang="en-US" dirty="0" err="1" smtClean="0"/>
              <a:t>Ticarethane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fabrika</a:t>
            </a:r>
            <a:r>
              <a:rPr lang="en-US" dirty="0" smtClean="0"/>
              <a:t> </a:t>
            </a:r>
            <a:r>
              <a:rPr lang="en-US" dirty="0" err="1" smtClean="0"/>
              <a:t>yahut</a:t>
            </a:r>
            <a:r>
              <a:rPr lang="en-US" dirty="0" smtClean="0"/>
              <a:t> </a:t>
            </a:r>
            <a:r>
              <a:rPr lang="en-US" dirty="0" err="1" smtClean="0"/>
              <a:t>ticari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işletilen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müesseseler</a:t>
            </a:r>
            <a:r>
              <a:rPr lang="en-US" dirty="0" smtClean="0"/>
              <a:t>, </a:t>
            </a:r>
            <a:r>
              <a:rPr lang="en-US" dirty="0" err="1" smtClean="0"/>
              <a:t>ticari</a:t>
            </a:r>
            <a:r>
              <a:rPr lang="en-US" dirty="0" smtClean="0"/>
              <a:t>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sayılır</a:t>
            </a:r>
            <a:r>
              <a:rPr lang="en-US" dirty="0" smtClean="0"/>
              <a:t>.” (</a:t>
            </a:r>
            <a:r>
              <a:rPr lang="en-US" dirty="0" err="1" smtClean="0"/>
              <a:t>md.</a:t>
            </a:r>
            <a:r>
              <a:rPr lang="en-US" dirty="0" smtClean="0"/>
              <a:t> 11) </a:t>
            </a:r>
          </a:p>
          <a:p>
            <a:r>
              <a:rPr lang="en-US" dirty="0" err="1" smtClean="0"/>
              <a:t>Tacir</a:t>
            </a:r>
            <a:r>
              <a:rPr lang="en-US" dirty="0" smtClean="0"/>
              <a:t>: “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işletmeyi</a:t>
            </a:r>
            <a:r>
              <a:rPr lang="en-US" dirty="0" smtClean="0"/>
              <a:t> </a:t>
            </a:r>
            <a:r>
              <a:rPr lang="en-US" dirty="0" err="1" smtClean="0"/>
              <a:t>kısmen</a:t>
            </a:r>
            <a:r>
              <a:rPr lang="en-US" dirty="0" smtClean="0"/>
              <a:t> </a:t>
            </a:r>
            <a:r>
              <a:rPr lang="en-US" dirty="0" err="1" smtClean="0"/>
              <a:t>dahi</a:t>
            </a:r>
            <a:r>
              <a:rPr lang="en-US" dirty="0" smtClean="0"/>
              <a:t> </a:t>
            </a:r>
            <a:r>
              <a:rPr lang="en-US" dirty="0" err="1" smtClean="0"/>
              <a:t>olsa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adına</a:t>
            </a:r>
            <a:r>
              <a:rPr lang="en-US" dirty="0" smtClean="0"/>
              <a:t> </a:t>
            </a:r>
            <a:r>
              <a:rPr lang="en-US" dirty="0" err="1" smtClean="0"/>
              <a:t>işleten</a:t>
            </a:r>
            <a:r>
              <a:rPr lang="en-US" dirty="0" smtClean="0"/>
              <a:t> </a:t>
            </a:r>
            <a:r>
              <a:rPr lang="en-US" dirty="0" err="1" smtClean="0"/>
              <a:t>kimseye</a:t>
            </a:r>
            <a:r>
              <a:rPr lang="en-US" dirty="0" smtClean="0"/>
              <a:t> </a:t>
            </a:r>
            <a:r>
              <a:rPr lang="en-US" dirty="0" err="1" smtClean="0"/>
              <a:t>tacir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.” (</a:t>
            </a:r>
            <a:r>
              <a:rPr lang="en-US" dirty="0" err="1" smtClean="0"/>
              <a:t>md.</a:t>
            </a:r>
            <a:r>
              <a:rPr lang="en-US" dirty="0" smtClean="0"/>
              <a:t> 14)</a:t>
            </a:r>
          </a:p>
          <a:p>
            <a:r>
              <a:rPr lang="en-US" dirty="0" err="1" smtClean="0"/>
              <a:t>Devlet</a:t>
            </a:r>
            <a:r>
              <a:rPr lang="en-US" dirty="0" smtClean="0"/>
              <a:t>, </a:t>
            </a:r>
            <a:r>
              <a:rPr lang="en-US" dirty="0" err="1" smtClean="0"/>
              <a:t>Vilayet</a:t>
            </a:r>
            <a:r>
              <a:rPr lang="en-US" dirty="0" smtClean="0"/>
              <a:t>, </a:t>
            </a:r>
            <a:r>
              <a:rPr lang="en-US" dirty="0" err="1" smtClean="0"/>
              <a:t>Belediye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kişileri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kurulan</a:t>
            </a:r>
            <a:r>
              <a:rPr lang="en-US" dirty="0" smtClean="0"/>
              <a:t> </a:t>
            </a:r>
            <a:r>
              <a:rPr lang="en-US" dirty="0" err="1" smtClean="0"/>
              <a:t>teşekkür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müesseseler</a:t>
            </a:r>
            <a:r>
              <a:rPr lang="en-US" dirty="0" smtClean="0"/>
              <a:t> de </a:t>
            </a:r>
            <a:r>
              <a:rPr lang="en-US" dirty="0" err="1" smtClean="0"/>
              <a:t>tacir</a:t>
            </a:r>
            <a:r>
              <a:rPr lang="en-US" dirty="0" smtClean="0"/>
              <a:t> </a:t>
            </a:r>
            <a:r>
              <a:rPr lang="en-US" dirty="0" err="1" smtClean="0"/>
              <a:t>sayılır</a:t>
            </a:r>
            <a:r>
              <a:rPr lang="en-US" dirty="0" smtClean="0"/>
              <a:t>.” (md 18)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0740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pPr lvl="1"/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 smtClean="0"/>
              <a:t>İşletmeleri</a:t>
            </a:r>
            <a:endParaRPr lang="en-US" dirty="0"/>
          </a:p>
          <a:p>
            <a:pPr lvl="1"/>
            <a:r>
              <a:rPr lang="en-US" dirty="0" err="1"/>
              <a:t>Şirketler</a:t>
            </a:r>
            <a:r>
              <a:rPr lang="en-US" dirty="0"/>
              <a:t> (</a:t>
            </a:r>
            <a:r>
              <a:rPr lang="en-US" dirty="0" err="1"/>
              <a:t>Ortaklıklar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endParaRPr lang="en-US" dirty="0" smtClean="0"/>
          </a:p>
          <a:p>
            <a:pPr lvl="2"/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Şirketleri</a:t>
            </a:r>
            <a:endParaRPr lang="en-US" dirty="0" smtClean="0"/>
          </a:p>
          <a:p>
            <a:pPr lvl="3"/>
            <a:r>
              <a:rPr lang="en-US" dirty="0" err="1" smtClean="0"/>
              <a:t>Şahıs</a:t>
            </a:r>
            <a:r>
              <a:rPr lang="en-US" dirty="0" smtClean="0"/>
              <a:t> </a:t>
            </a:r>
            <a:r>
              <a:rPr lang="en-US" dirty="0" err="1" smtClean="0"/>
              <a:t>Şirketleri</a:t>
            </a:r>
            <a:endParaRPr lang="en-US" dirty="0" smtClean="0"/>
          </a:p>
          <a:p>
            <a:pPr lvl="4"/>
            <a:r>
              <a:rPr lang="en-US" dirty="0" err="1" smtClean="0"/>
              <a:t>Kollektif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endParaRPr lang="en-US" dirty="0" smtClean="0"/>
          </a:p>
          <a:p>
            <a:pPr lvl="4"/>
            <a:r>
              <a:rPr lang="en-US" dirty="0" err="1" smtClean="0"/>
              <a:t>Komandit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endParaRPr lang="en-US" dirty="0" smtClean="0"/>
          </a:p>
          <a:p>
            <a:pPr lvl="3"/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Şirketleri</a:t>
            </a:r>
            <a:endParaRPr lang="en-US" dirty="0" smtClean="0"/>
          </a:p>
          <a:p>
            <a:pPr lvl="4"/>
            <a:r>
              <a:rPr lang="en-US" dirty="0" err="1" smtClean="0"/>
              <a:t>Anonim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endParaRPr lang="en-US" dirty="0" smtClean="0"/>
          </a:p>
          <a:p>
            <a:pPr lvl="4"/>
            <a:r>
              <a:rPr lang="en-US" dirty="0" smtClean="0"/>
              <a:t>Limited </a:t>
            </a:r>
            <a:r>
              <a:rPr lang="en-US" dirty="0" err="1" smtClean="0"/>
              <a:t>Şirketler</a:t>
            </a:r>
            <a:endParaRPr lang="en-US" dirty="0" smtClean="0"/>
          </a:p>
          <a:p>
            <a:pPr lvl="4"/>
            <a:r>
              <a:rPr lang="en-US" dirty="0" err="1" smtClean="0"/>
              <a:t>Sermayesi</a:t>
            </a:r>
            <a:r>
              <a:rPr lang="en-US" dirty="0" smtClean="0"/>
              <a:t> </a:t>
            </a:r>
            <a:r>
              <a:rPr lang="en-US" dirty="0" err="1" smtClean="0"/>
              <a:t>Paylara</a:t>
            </a:r>
            <a:r>
              <a:rPr lang="en-US" dirty="0" smtClean="0"/>
              <a:t> </a:t>
            </a:r>
            <a:r>
              <a:rPr lang="en-US" dirty="0" err="1" smtClean="0"/>
              <a:t>Bölünmüş</a:t>
            </a:r>
            <a:r>
              <a:rPr lang="en-US" dirty="0" smtClean="0"/>
              <a:t> </a:t>
            </a:r>
            <a:r>
              <a:rPr lang="en-US" dirty="0" err="1" smtClean="0"/>
              <a:t>Komandit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endParaRPr lang="en-US" dirty="0" smtClean="0"/>
          </a:p>
          <a:p>
            <a:pPr lvl="1"/>
            <a:r>
              <a:rPr lang="en-US" dirty="0" err="1" smtClean="0"/>
              <a:t>Kooperatifler</a:t>
            </a:r>
            <a:endParaRPr lang="en-US" dirty="0"/>
          </a:p>
          <a:p>
            <a:pPr lvl="1"/>
            <a:r>
              <a:rPr lang="en-US" dirty="0" err="1"/>
              <a:t>Dernek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Vakıfların</a:t>
            </a:r>
            <a:r>
              <a:rPr lang="en-US" dirty="0"/>
              <a:t> </a:t>
            </a:r>
            <a:r>
              <a:rPr lang="en-US" dirty="0" err="1"/>
              <a:t>İktisadi</a:t>
            </a:r>
            <a:r>
              <a:rPr lang="en-US" dirty="0"/>
              <a:t> </a:t>
            </a:r>
            <a:r>
              <a:rPr lang="en-US" dirty="0" err="1"/>
              <a:t>İşletmeleri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2079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İşletmeleri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En </a:t>
            </a:r>
            <a:r>
              <a:rPr lang="en-US" dirty="0" err="1" smtClean="0"/>
              <a:t>eski</a:t>
            </a:r>
            <a:r>
              <a:rPr lang="en-US" dirty="0" smtClean="0"/>
              <a:t> en </a:t>
            </a:r>
            <a:r>
              <a:rPr lang="en-US" dirty="0" err="1" smtClean="0"/>
              <a:t>basit</a:t>
            </a:r>
            <a:r>
              <a:rPr lang="en-US" dirty="0" smtClean="0"/>
              <a:t>, en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biçim</a:t>
            </a:r>
            <a:r>
              <a:rPr lang="en-US" dirty="0" err="1" smtClean="0"/>
              <a:t>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= </a:t>
            </a:r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kendisi</a:t>
            </a:r>
            <a:endParaRPr lang="en-US" dirty="0"/>
          </a:p>
          <a:p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, </a:t>
            </a:r>
            <a:r>
              <a:rPr lang="en-US" dirty="0" err="1" smtClean="0"/>
              <a:t>işletmeyle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her </a:t>
            </a:r>
            <a:r>
              <a:rPr lang="en-US" dirty="0" err="1" smtClean="0"/>
              <a:t>türlü</a:t>
            </a:r>
            <a:r>
              <a:rPr lang="en-US" dirty="0" smtClean="0"/>
              <a:t> </a:t>
            </a:r>
            <a:r>
              <a:rPr lang="en-US" dirty="0" err="1" smtClean="0"/>
              <a:t>faaliyeti</a:t>
            </a:r>
            <a:r>
              <a:rPr lang="en-US" dirty="0" smtClean="0"/>
              <a:t> </a:t>
            </a:r>
            <a:r>
              <a:rPr lang="en-US" dirty="0" err="1" smtClean="0"/>
              <a:t>yürütür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kişiliği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işletmelerdir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79929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Şirketler</a:t>
            </a:r>
            <a:r>
              <a:rPr lang="en-US" dirty="0" smtClean="0"/>
              <a:t> (</a:t>
            </a:r>
            <a:r>
              <a:rPr lang="en-US" dirty="0" err="1" smtClean="0"/>
              <a:t>Ortaklıklar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36576" indent="0">
              <a:buNone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r>
              <a:rPr lang="en-US" dirty="0" smtClean="0"/>
              <a:t> </a:t>
            </a:r>
            <a:r>
              <a:rPr lang="en-US" dirty="0" err="1" smtClean="0"/>
              <a:t>olabilmesi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;</a:t>
            </a:r>
          </a:p>
          <a:p>
            <a:r>
              <a:rPr lang="en-US" dirty="0"/>
              <a:t>	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amaç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ortaklar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anlaşma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konmuş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, mal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endParaRPr lang="en-US" dirty="0" smtClean="0"/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2334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36576" indent="0">
              <a:buNone/>
            </a:pPr>
            <a:r>
              <a:rPr lang="en-US" dirty="0" err="1" smtClean="0"/>
              <a:t>Borçlar</a:t>
            </a:r>
            <a:r>
              <a:rPr lang="en-US" dirty="0" smtClean="0"/>
              <a:t> </a:t>
            </a:r>
            <a:r>
              <a:rPr lang="en-US" dirty="0" err="1" smtClean="0"/>
              <a:t>Kanunu’na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lşirket</a:t>
            </a:r>
            <a:r>
              <a:rPr lang="en-US" dirty="0" smtClean="0"/>
              <a:t> </a:t>
            </a:r>
            <a:r>
              <a:rPr lang="en-US" dirty="0" err="1" smtClean="0"/>
              <a:t>TTK’da</a:t>
            </a:r>
            <a:r>
              <a:rPr lang="en-US" dirty="0" smtClean="0"/>
              <a:t> </a:t>
            </a:r>
            <a:r>
              <a:rPr lang="en-US" dirty="0" err="1" smtClean="0"/>
              <a:t>tanımlanan</a:t>
            </a:r>
            <a:r>
              <a:rPr lang="en-US" dirty="0" smtClean="0"/>
              <a:t> </a:t>
            </a:r>
            <a:r>
              <a:rPr lang="en-US" dirty="0" err="1" smtClean="0"/>
              <a:t>şirketlerin</a:t>
            </a:r>
            <a:r>
              <a:rPr lang="en-US" dirty="0" smtClean="0"/>
              <a:t> </a:t>
            </a:r>
            <a:r>
              <a:rPr lang="en-US" dirty="0" err="1" smtClean="0"/>
              <a:t>ayırd</a:t>
            </a:r>
            <a:r>
              <a:rPr lang="en-US" dirty="0" smtClean="0"/>
              <a:t> </a:t>
            </a:r>
            <a:r>
              <a:rPr lang="en-US" dirty="0" err="1" smtClean="0"/>
              <a:t>edici</a:t>
            </a:r>
            <a:r>
              <a:rPr lang="en-US" dirty="0" smtClean="0"/>
              <a:t> </a:t>
            </a:r>
            <a:r>
              <a:rPr lang="en-US" dirty="0" err="1" smtClean="0"/>
              <a:t>niteliklerini</a:t>
            </a:r>
            <a:r>
              <a:rPr lang="en-US" dirty="0" smtClean="0"/>
              <a:t> </a:t>
            </a:r>
            <a:r>
              <a:rPr lang="en-US" dirty="0" err="1" smtClean="0"/>
              <a:t>taşımıyor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“</a:t>
            </a:r>
            <a:r>
              <a:rPr lang="en-US" dirty="0" err="1" smtClean="0"/>
              <a:t>adi</a:t>
            </a:r>
            <a:r>
              <a:rPr lang="en-US" dirty="0" smtClean="0"/>
              <a:t> </a:t>
            </a:r>
            <a:r>
              <a:rPr lang="en-US" dirty="0" err="1" smtClean="0"/>
              <a:t>şirket</a:t>
            </a:r>
            <a:r>
              <a:rPr lang="en-US" dirty="0" smtClean="0"/>
              <a:t>” </a:t>
            </a:r>
            <a:r>
              <a:rPr lang="en-US" dirty="0" err="1" smtClean="0"/>
              <a:t>sayılır</a:t>
            </a:r>
            <a:r>
              <a:rPr lang="en-US" dirty="0" smtClean="0"/>
              <a:t>. </a:t>
            </a:r>
          </a:p>
          <a:p>
            <a:r>
              <a:rPr lang="en-US" dirty="0"/>
              <a:t>	</a:t>
            </a:r>
            <a:r>
              <a:rPr lang="en-US" dirty="0" err="1" smtClean="0"/>
              <a:t>şirket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“</a:t>
            </a:r>
            <a:r>
              <a:rPr lang="en-US" dirty="0" err="1" smtClean="0"/>
              <a:t>şekle</a:t>
            </a:r>
            <a:r>
              <a:rPr lang="en-US" dirty="0" smtClean="0"/>
              <a:t>”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  <a:r>
              <a:rPr lang="en-US" dirty="0" err="1" smtClean="0"/>
              <a:t>Yazılı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sözlü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Şirketin</a:t>
            </a:r>
            <a:r>
              <a:rPr lang="en-US" dirty="0" smtClean="0"/>
              <a:t> </a:t>
            </a:r>
            <a:r>
              <a:rPr lang="en-US" dirty="0" err="1" smtClean="0"/>
              <a:t>onu</a:t>
            </a:r>
            <a:r>
              <a:rPr lang="en-US" dirty="0" smtClean="0"/>
              <a:t> </a:t>
            </a:r>
            <a:r>
              <a:rPr lang="en-US" dirty="0" err="1" smtClean="0"/>
              <a:t>oluşturan</a:t>
            </a:r>
            <a:r>
              <a:rPr lang="en-US" dirty="0" smtClean="0"/>
              <a:t> </a:t>
            </a:r>
            <a:r>
              <a:rPr lang="en-US" dirty="0" err="1" smtClean="0"/>
              <a:t>kişilerden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kişiliği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.</a:t>
            </a:r>
          </a:p>
          <a:p>
            <a:pPr marL="3657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979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Şirketleri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TTK’da</a:t>
            </a:r>
            <a:r>
              <a:rPr lang="en-US" dirty="0" smtClean="0"/>
              <a:t> </a:t>
            </a:r>
            <a:r>
              <a:rPr lang="en-US" dirty="0" err="1" smtClean="0"/>
              <a:t>düzenlenmiştir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Yazılı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TTK’da</a:t>
            </a:r>
            <a:r>
              <a:rPr lang="en-US" dirty="0" smtClean="0"/>
              <a:t> </a:t>
            </a:r>
            <a:r>
              <a:rPr lang="en-US" dirty="0" err="1" smtClean="0"/>
              <a:t>belirtilen</a:t>
            </a:r>
            <a:r>
              <a:rPr lang="en-US" dirty="0" smtClean="0"/>
              <a:t> </a:t>
            </a:r>
            <a:r>
              <a:rPr lang="en-US" dirty="0" err="1" smtClean="0"/>
              <a:t>asgari</a:t>
            </a:r>
            <a:r>
              <a:rPr lang="en-US" dirty="0" smtClean="0"/>
              <a:t> </a:t>
            </a:r>
            <a:r>
              <a:rPr lang="en-US" dirty="0" err="1" smtClean="0"/>
              <a:t>koşullara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tüzel</a:t>
            </a:r>
            <a:r>
              <a:rPr lang="en-US" dirty="0" smtClean="0"/>
              <a:t> </a:t>
            </a:r>
            <a:r>
              <a:rPr lang="en-US" dirty="0" err="1" smtClean="0"/>
              <a:t>kişiliği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7250239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1124</TotalTime>
  <Words>873</Words>
  <Application>Microsoft Macintosh PowerPoint</Application>
  <PresentationFormat>On-screen Show (4:3)</PresentationFormat>
  <Paragraphs>140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Teknik</vt:lpstr>
      <vt:lpstr>4. Bölüm: Hukuki Açıdan  İşletme Çeşitleri</vt:lpstr>
      <vt:lpstr>Bu hafta neler öğreneceğiz?</vt:lpstr>
      <vt:lpstr>Hukuki Açıdan İşletme Çeşitleri</vt:lpstr>
      <vt:lpstr>Türk Ticaret Kanunu (TTK)</vt:lpstr>
      <vt:lpstr>Özel İşletmeler</vt:lpstr>
      <vt:lpstr>Tek Kişi İşletmeleri</vt:lpstr>
      <vt:lpstr>Şirketler (Ortaklıklar)</vt:lpstr>
      <vt:lpstr>Adi Şirketler</vt:lpstr>
      <vt:lpstr>Ticaret Şirketleri</vt:lpstr>
      <vt:lpstr>Ticaret Şirketleri</vt:lpstr>
      <vt:lpstr>Kollektif Şirket</vt:lpstr>
      <vt:lpstr>Kollektif Şirket</vt:lpstr>
      <vt:lpstr>Komandit Şirket</vt:lpstr>
      <vt:lpstr>Anonim Şirket</vt:lpstr>
      <vt:lpstr>Limited Şirket</vt:lpstr>
      <vt:lpstr>Sermayesi Paylara Bölünmüş Komandit Şirket</vt:lpstr>
      <vt:lpstr>Kooperatifler</vt:lpstr>
      <vt:lpstr>Dernek ve Vakıfların İktisadi İşletmeleri</vt:lpstr>
      <vt:lpstr>Kamu İşletmeleri</vt:lpstr>
      <vt:lpstr>Kamu İşletmeleri</vt:lpstr>
      <vt:lpstr>Katma Bütçeli İşletmeler</vt:lpstr>
      <vt:lpstr>Döner Sermayeli İşletmeler</vt:lpstr>
      <vt:lpstr>Mahalli İdare İşletmeleri</vt:lpstr>
      <vt:lpstr>Kamu İktisadi Teşebbüsleri (KİT)</vt:lpstr>
      <vt:lpstr>Kamu İktisadi Teşebbüsleri (KİT)</vt:lpstr>
      <vt:lpstr>Özelleştirme</vt:lpstr>
      <vt:lpstr>ÖDEVVV!!! </vt:lpstr>
      <vt:lpstr>Teşekkürler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Evin Miser</cp:lastModifiedBy>
  <cp:revision>104</cp:revision>
  <dcterms:created xsi:type="dcterms:W3CDTF">2014-03-10T07:58:34Z</dcterms:created>
  <dcterms:modified xsi:type="dcterms:W3CDTF">2015-10-22T10:25:45Z</dcterms:modified>
</cp:coreProperties>
</file>