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0"/>
  </p:notesMasterIdLst>
  <p:sldIdLst>
    <p:sldId id="271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289" r:id="rId28"/>
    <p:sldId id="290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1000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B8D2D-ABD7-4A2E-A48A-48EE9336303D}" type="datetimeFigureOut">
              <a:rPr lang="tr-TR" smtClean="0"/>
              <a:pPr/>
              <a:t>22.10.15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87939-7771-4AEF-A0CD-691D93DB77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26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22.10.15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22.10.15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22.10.15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22.10.15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22.10.15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22.10.15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22.10.15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22.10.15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22.10.15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22.10.15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BD185E0-26BA-421C-BCD2-099FB826AD83}" type="datetimeFigureOut">
              <a:rPr lang="tr-TR" smtClean="0"/>
              <a:pPr/>
              <a:t>22.10.15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BD185E0-26BA-421C-BCD2-099FB826AD83}" type="datetimeFigureOut">
              <a:rPr lang="tr-TR" smtClean="0"/>
              <a:pPr/>
              <a:t>22.10.15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59832" y="2996952"/>
            <a:ext cx="509133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/>
              <a:t>4</a:t>
            </a:r>
            <a:r>
              <a:rPr lang="tr-TR" sz="3200" b="1" dirty="0" smtClean="0"/>
              <a:t>. </a:t>
            </a:r>
            <a:r>
              <a:rPr lang="tr-TR" sz="3200" b="1" dirty="0" smtClean="0"/>
              <a:t>Bölüm:</a:t>
            </a:r>
            <a:br>
              <a:rPr lang="tr-TR" sz="3200" b="1" dirty="0" smtClean="0"/>
            </a:br>
            <a:r>
              <a:rPr lang="tr-TR" sz="3200" b="1" dirty="0" smtClean="0"/>
              <a:t>Hukuki Açıdan </a:t>
            </a:r>
            <a:br>
              <a:rPr lang="tr-TR" sz="3200" b="1" dirty="0" smtClean="0"/>
            </a:br>
            <a:r>
              <a:rPr lang="tr-TR" sz="3200" b="1" dirty="0" smtClean="0"/>
              <a:t>İşletme Çeşitleri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23595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Ticaret</a:t>
            </a:r>
            <a:r>
              <a:rPr lang="en-US" dirty="0" smtClean="0"/>
              <a:t> </a:t>
            </a:r>
            <a:r>
              <a:rPr lang="en-US" dirty="0" err="1" smtClean="0"/>
              <a:t>Şirketleri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txBody>
          <a:bodyPr>
            <a:normAutofit fontScale="92500"/>
          </a:bodyPr>
          <a:lstStyle/>
          <a:p>
            <a:r>
              <a:rPr lang="en-US" dirty="0" err="1" smtClean="0"/>
              <a:t>Şahıs</a:t>
            </a:r>
            <a:r>
              <a:rPr lang="en-US" dirty="0" smtClean="0"/>
              <a:t> </a:t>
            </a:r>
            <a:r>
              <a:rPr lang="en-US" dirty="0" err="1" smtClean="0"/>
              <a:t>Şirketleri</a:t>
            </a:r>
            <a:r>
              <a:rPr lang="en-US" dirty="0" smtClean="0"/>
              <a:t>: </a:t>
            </a:r>
            <a:r>
              <a:rPr lang="en-US" dirty="0" err="1" smtClean="0"/>
              <a:t>kuruluş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faaliyetlerinde</a:t>
            </a:r>
            <a:r>
              <a:rPr lang="en-US" dirty="0" smtClean="0"/>
              <a:t> </a:t>
            </a:r>
            <a:r>
              <a:rPr lang="en-US" dirty="0" err="1" smtClean="0"/>
              <a:t>ortaklarkendi</a:t>
            </a:r>
            <a:r>
              <a:rPr lang="en-US" dirty="0" smtClean="0"/>
              <a:t> </a:t>
            </a:r>
            <a:r>
              <a:rPr lang="en-US" dirty="0" err="1" smtClean="0"/>
              <a:t>varlıklarıyla</a:t>
            </a:r>
            <a:r>
              <a:rPr lang="en-US" dirty="0" smtClean="0"/>
              <a:t> </a:t>
            </a:r>
            <a:r>
              <a:rPr lang="en-US" dirty="0" err="1" smtClean="0"/>
              <a:t>sorumludur</a:t>
            </a:r>
            <a:r>
              <a:rPr lang="en-US" dirty="0" smtClean="0"/>
              <a:t>. </a:t>
            </a:r>
            <a:r>
              <a:rPr lang="en-US" dirty="0" err="1" smtClean="0"/>
              <a:t>Kollektif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komandit</a:t>
            </a:r>
            <a:r>
              <a:rPr lang="en-US" dirty="0" smtClean="0"/>
              <a:t> </a:t>
            </a:r>
            <a:r>
              <a:rPr lang="en-US" dirty="0" err="1" smtClean="0"/>
              <a:t>şirket</a:t>
            </a:r>
            <a:r>
              <a:rPr lang="en-US" dirty="0" smtClean="0"/>
              <a:t> </a:t>
            </a:r>
            <a:r>
              <a:rPr lang="en-US" dirty="0" err="1" smtClean="0"/>
              <a:t>olmak</a:t>
            </a:r>
            <a:r>
              <a:rPr lang="en-US" dirty="0" smtClean="0"/>
              <a:t> </a:t>
            </a:r>
            <a:r>
              <a:rPr lang="en-US" dirty="0" err="1" smtClean="0"/>
              <a:t>üzere</a:t>
            </a:r>
            <a:r>
              <a:rPr lang="en-US" dirty="0" smtClean="0"/>
              <a:t> 2 </a:t>
            </a:r>
            <a:r>
              <a:rPr lang="en-US" dirty="0" err="1" smtClean="0"/>
              <a:t>çeşidi</a:t>
            </a:r>
            <a:r>
              <a:rPr lang="en-US" dirty="0" smtClean="0"/>
              <a:t> </a:t>
            </a:r>
            <a:r>
              <a:rPr lang="en-US" dirty="0" err="1" smtClean="0"/>
              <a:t>vardır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Sermaye</a:t>
            </a:r>
            <a:r>
              <a:rPr lang="en-US" dirty="0" smtClean="0"/>
              <a:t> </a:t>
            </a:r>
            <a:r>
              <a:rPr lang="en-US" dirty="0" err="1" smtClean="0"/>
              <a:t>Şirketleri</a:t>
            </a:r>
            <a:r>
              <a:rPr lang="en-US" dirty="0" smtClean="0"/>
              <a:t>: </a:t>
            </a:r>
            <a:r>
              <a:rPr lang="en-US" dirty="0" err="1" smtClean="0"/>
              <a:t>ortakların</a:t>
            </a:r>
            <a:r>
              <a:rPr lang="en-US" dirty="0" smtClean="0"/>
              <a:t> </a:t>
            </a:r>
            <a:r>
              <a:rPr lang="en-US" dirty="0" err="1" smtClean="0"/>
              <a:t>kişiliği</a:t>
            </a:r>
            <a:r>
              <a:rPr lang="en-US" dirty="0" smtClean="0"/>
              <a:t> </a:t>
            </a:r>
            <a:r>
              <a:rPr lang="en-US" dirty="0" err="1" smtClean="0"/>
              <a:t>değil</a:t>
            </a:r>
            <a:r>
              <a:rPr lang="en-US" dirty="0" smtClean="0"/>
              <a:t>, </a:t>
            </a:r>
            <a:r>
              <a:rPr lang="en-US" dirty="0" err="1" smtClean="0"/>
              <a:t>sermaye</a:t>
            </a:r>
            <a:r>
              <a:rPr lang="en-US" dirty="0" smtClean="0"/>
              <a:t> </a:t>
            </a:r>
            <a:r>
              <a:rPr lang="en-US" dirty="0" err="1" smtClean="0"/>
              <a:t>payları</a:t>
            </a:r>
            <a:r>
              <a:rPr lang="en-US" dirty="0" smtClean="0"/>
              <a:t> </a:t>
            </a:r>
            <a:r>
              <a:rPr lang="en-US" dirty="0" err="1" smtClean="0"/>
              <a:t>önemlidir</a:t>
            </a:r>
            <a:r>
              <a:rPr lang="en-US" dirty="0" smtClean="0"/>
              <a:t>. Limited, </a:t>
            </a:r>
            <a:r>
              <a:rPr lang="en-US" dirty="0" err="1"/>
              <a:t>a</a:t>
            </a:r>
            <a:r>
              <a:rPr lang="en-US" dirty="0" err="1" smtClean="0"/>
              <a:t>nonim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ermayesi</a:t>
            </a:r>
            <a:r>
              <a:rPr lang="en-US" dirty="0" smtClean="0"/>
              <a:t> </a:t>
            </a:r>
            <a:r>
              <a:rPr lang="en-US" dirty="0" err="1" smtClean="0"/>
              <a:t>paylara</a:t>
            </a:r>
            <a:r>
              <a:rPr lang="en-US" dirty="0" smtClean="0"/>
              <a:t> </a:t>
            </a:r>
            <a:r>
              <a:rPr lang="en-US" dirty="0" err="1" smtClean="0"/>
              <a:t>bölünmüş</a:t>
            </a:r>
            <a:r>
              <a:rPr lang="en-US" dirty="0" smtClean="0"/>
              <a:t> </a:t>
            </a:r>
            <a:r>
              <a:rPr lang="en-US" dirty="0" err="1" smtClean="0"/>
              <a:t>komandit</a:t>
            </a:r>
            <a:r>
              <a:rPr lang="en-US" dirty="0" smtClean="0"/>
              <a:t> </a:t>
            </a:r>
            <a:r>
              <a:rPr lang="en-US" dirty="0" err="1" smtClean="0"/>
              <a:t>şirketler</a:t>
            </a:r>
            <a:r>
              <a:rPr lang="en-US" dirty="0" smtClean="0"/>
              <a:t> </a:t>
            </a:r>
            <a:r>
              <a:rPr lang="en-US" dirty="0" err="1" smtClean="0"/>
              <a:t>olmak</a:t>
            </a:r>
            <a:r>
              <a:rPr lang="en-US" dirty="0" smtClean="0"/>
              <a:t> </a:t>
            </a:r>
            <a:r>
              <a:rPr lang="en-US" dirty="0" err="1" smtClean="0"/>
              <a:t>üzere</a:t>
            </a:r>
            <a:r>
              <a:rPr lang="en-US" dirty="0" smtClean="0"/>
              <a:t> 3 </a:t>
            </a:r>
            <a:r>
              <a:rPr lang="en-US" dirty="0" err="1" smtClean="0"/>
              <a:t>çeşidi</a:t>
            </a:r>
            <a:r>
              <a:rPr lang="en-US" dirty="0" smtClean="0"/>
              <a:t> </a:t>
            </a:r>
            <a:r>
              <a:rPr lang="en-US" dirty="0" err="1" smtClean="0"/>
              <a:t>vardır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6147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Kollektif</a:t>
            </a:r>
            <a:r>
              <a:rPr lang="en-US" dirty="0" smtClean="0"/>
              <a:t> </a:t>
            </a:r>
            <a:r>
              <a:rPr lang="en-US" dirty="0" err="1" smtClean="0"/>
              <a:t>Şirket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Her </a:t>
            </a:r>
            <a:r>
              <a:rPr lang="en-US" dirty="0" err="1" smtClean="0"/>
              <a:t>ortak</a:t>
            </a:r>
            <a:r>
              <a:rPr lang="en-US" dirty="0" smtClean="0"/>
              <a:t>, </a:t>
            </a:r>
            <a:r>
              <a:rPr lang="en-US" dirty="0" err="1" smtClean="0"/>
              <a:t>işletme</a:t>
            </a:r>
            <a:r>
              <a:rPr lang="en-US" dirty="0" smtClean="0"/>
              <a:t> </a:t>
            </a:r>
            <a:r>
              <a:rPr lang="en-US" dirty="0" err="1" smtClean="0"/>
              <a:t>faaliyetlerinden</a:t>
            </a:r>
            <a:r>
              <a:rPr lang="en-US" dirty="0" smtClean="0"/>
              <a:t> </a:t>
            </a:r>
            <a:r>
              <a:rPr lang="en-US" dirty="0" err="1" smtClean="0"/>
              <a:t>doğan</a:t>
            </a:r>
            <a:r>
              <a:rPr lang="en-US" dirty="0" smtClean="0"/>
              <a:t> </a:t>
            </a:r>
            <a:r>
              <a:rPr lang="en-US" dirty="0" err="1" smtClean="0"/>
              <a:t>borçlarından</a:t>
            </a:r>
            <a:r>
              <a:rPr lang="en-US" dirty="0" smtClean="0"/>
              <a:t> </a:t>
            </a:r>
            <a:r>
              <a:rPr lang="en-US" dirty="0" err="1" smtClean="0"/>
              <a:t>kendi</a:t>
            </a:r>
            <a:r>
              <a:rPr lang="en-US" dirty="0" smtClean="0"/>
              <a:t> </a:t>
            </a:r>
            <a:r>
              <a:rPr lang="en-US" dirty="0" err="1" smtClean="0"/>
              <a:t>koyduğu</a:t>
            </a:r>
            <a:r>
              <a:rPr lang="en-US" dirty="0" smtClean="0"/>
              <a:t> </a:t>
            </a:r>
            <a:r>
              <a:rPr lang="en-US" dirty="0" err="1" smtClean="0"/>
              <a:t>sermaye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sınırlı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değil</a:t>
            </a:r>
            <a:r>
              <a:rPr lang="en-US" dirty="0" smtClean="0"/>
              <a:t>,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varlıklarıyla</a:t>
            </a:r>
            <a:r>
              <a:rPr lang="en-US" dirty="0" smtClean="0"/>
              <a:t> </a:t>
            </a:r>
            <a:r>
              <a:rPr lang="en-US" dirty="0" err="1" smtClean="0"/>
              <a:t>hudutsuz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müteselsilen</a:t>
            </a:r>
            <a:r>
              <a:rPr lang="en-US" dirty="0" smtClean="0"/>
              <a:t> </a:t>
            </a:r>
            <a:r>
              <a:rPr lang="en-US" dirty="0" err="1" smtClean="0"/>
              <a:t>sorumludur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Ortakların</a:t>
            </a:r>
            <a:r>
              <a:rPr lang="en-US" dirty="0" smtClean="0"/>
              <a:t> </a:t>
            </a:r>
            <a:r>
              <a:rPr lang="en-US" dirty="0" err="1" smtClean="0"/>
              <a:t>birbirini</a:t>
            </a:r>
            <a:r>
              <a:rPr lang="en-US" dirty="0" smtClean="0"/>
              <a:t> </a:t>
            </a:r>
            <a:r>
              <a:rPr lang="en-US" dirty="0" err="1" smtClean="0"/>
              <a:t>yakından</a:t>
            </a:r>
            <a:r>
              <a:rPr lang="en-US" dirty="0" smtClean="0"/>
              <a:t> </a:t>
            </a:r>
            <a:r>
              <a:rPr lang="en-US" dirty="0" err="1" smtClean="0"/>
              <a:t>tanıması</a:t>
            </a:r>
            <a:r>
              <a:rPr lang="en-US" dirty="0" smtClean="0"/>
              <a:t>, </a:t>
            </a:r>
            <a:r>
              <a:rPr lang="en-US" dirty="0" err="1" smtClean="0"/>
              <a:t>güvenmesi</a:t>
            </a:r>
            <a:r>
              <a:rPr lang="en-US" dirty="0" smtClean="0"/>
              <a:t> </a:t>
            </a:r>
            <a:r>
              <a:rPr lang="en-US" dirty="0" err="1" smtClean="0"/>
              <a:t>önemlidir</a:t>
            </a:r>
            <a:r>
              <a:rPr lang="en-US" dirty="0" smtClean="0"/>
              <a:t>. </a:t>
            </a:r>
          </a:p>
          <a:p>
            <a:pPr marL="36576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811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Kollektif</a:t>
            </a:r>
            <a:r>
              <a:rPr lang="en-US" dirty="0" smtClean="0"/>
              <a:t> </a:t>
            </a:r>
            <a:r>
              <a:rPr lang="en-US" dirty="0" err="1" smtClean="0"/>
              <a:t>Şirket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Her </a:t>
            </a:r>
            <a:r>
              <a:rPr lang="en-US" dirty="0" err="1" smtClean="0"/>
              <a:t>ortak</a:t>
            </a:r>
            <a:r>
              <a:rPr lang="en-US" dirty="0" smtClean="0"/>
              <a:t>, </a:t>
            </a:r>
            <a:r>
              <a:rPr lang="en-US" dirty="0" err="1" smtClean="0"/>
              <a:t>işletme</a:t>
            </a:r>
            <a:r>
              <a:rPr lang="en-US" dirty="0" smtClean="0"/>
              <a:t> </a:t>
            </a:r>
            <a:r>
              <a:rPr lang="en-US" dirty="0" err="1" smtClean="0"/>
              <a:t>faaliyetlerinden</a:t>
            </a:r>
            <a:r>
              <a:rPr lang="en-US" dirty="0" smtClean="0"/>
              <a:t> </a:t>
            </a:r>
            <a:r>
              <a:rPr lang="en-US" dirty="0" err="1" smtClean="0"/>
              <a:t>doğan</a:t>
            </a:r>
            <a:r>
              <a:rPr lang="en-US" dirty="0" smtClean="0"/>
              <a:t> </a:t>
            </a:r>
            <a:r>
              <a:rPr lang="en-US" dirty="0" err="1" smtClean="0"/>
              <a:t>borçlarından</a:t>
            </a:r>
            <a:r>
              <a:rPr lang="en-US" dirty="0" smtClean="0"/>
              <a:t> </a:t>
            </a:r>
            <a:r>
              <a:rPr lang="en-US" dirty="0" err="1" smtClean="0"/>
              <a:t>kendi</a:t>
            </a:r>
            <a:r>
              <a:rPr lang="en-US" dirty="0" smtClean="0"/>
              <a:t> </a:t>
            </a:r>
            <a:r>
              <a:rPr lang="en-US" dirty="0" err="1" smtClean="0"/>
              <a:t>koyduğu</a:t>
            </a:r>
            <a:r>
              <a:rPr lang="en-US" dirty="0" smtClean="0"/>
              <a:t> </a:t>
            </a:r>
            <a:r>
              <a:rPr lang="en-US" dirty="0" err="1" smtClean="0"/>
              <a:t>sermaye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sınırlı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değil</a:t>
            </a:r>
            <a:r>
              <a:rPr lang="en-US" dirty="0" smtClean="0"/>
              <a:t>,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varlıklarıyla</a:t>
            </a:r>
            <a:r>
              <a:rPr lang="en-US" dirty="0" smtClean="0"/>
              <a:t> </a:t>
            </a:r>
            <a:r>
              <a:rPr lang="en-US" dirty="0" err="1" smtClean="0"/>
              <a:t>hudutsuz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müteselsilen</a:t>
            </a:r>
            <a:r>
              <a:rPr lang="en-US" dirty="0" smtClean="0"/>
              <a:t> </a:t>
            </a:r>
            <a:r>
              <a:rPr lang="en-US" dirty="0" err="1" smtClean="0"/>
              <a:t>sorumludur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Ortakların</a:t>
            </a:r>
            <a:r>
              <a:rPr lang="en-US" dirty="0" smtClean="0"/>
              <a:t> </a:t>
            </a:r>
            <a:r>
              <a:rPr lang="en-US" dirty="0" err="1" smtClean="0"/>
              <a:t>birbirini</a:t>
            </a:r>
            <a:r>
              <a:rPr lang="en-US" dirty="0" smtClean="0"/>
              <a:t> </a:t>
            </a:r>
            <a:r>
              <a:rPr lang="en-US" dirty="0" err="1" smtClean="0"/>
              <a:t>yakından</a:t>
            </a:r>
            <a:r>
              <a:rPr lang="en-US" dirty="0" smtClean="0"/>
              <a:t> </a:t>
            </a:r>
            <a:r>
              <a:rPr lang="en-US" dirty="0" err="1" smtClean="0"/>
              <a:t>tanıması</a:t>
            </a:r>
            <a:r>
              <a:rPr lang="en-US" dirty="0" smtClean="0"/>
              <a:t>, </a:t>
            </a:r>
            <a:r>
              <a:rPr lang="en-US" dirty="0" err="1" smtClean="0"/>
              <a:t>güvenmesi</a:t>
            </a:r>
            <a:r>
              <a:rPr lang="en-US" dirty="0" smtClean="0"/>
              <a:t> </a:t>
            </a:r>
            <a:r>
              <a:rPr lang="en-US" dirty="0" err="1" smtClean="0"/>
              <a:t>önemlidir</a:t>
            </a:r>
            <a:r>
              <a:rPr lang="en-US" dirty="0" smtClean="0"/>
              <a:t>. </a:t>
            </a:r>
          </a:p>
          <a:p>
            <a:pPr marL="36576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7840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Komandit</a:t>
            </a:r>
            <a:r>
              <a:rPr lang="en-US" dirty="0" smtClean="0"/>
              <a:t> </a:t>
            </a:r>
            <a:r>
              <a:rPr lang="en-US" dirty="0" err="1" smtClean="0"/>
              <a:t>Şirket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txBody>
          <a:bodyPr>
            <a:normAutofit/>
          </a:bodyPr>
          <a:lstStyle/>
          <a:p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ortakların</a:t>
            </a:r>
            <a:r>
              <a:rPr lang="en-US" dirty="0" smtClean="0"/>
              <a:t> </a:t>
            </a:r>
            <a:r>
              <a:rPr lang="en-US" dirty="0" err="1" smtClean="0"/>
              <a:t>sorumluluk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yetkileri</a:t>
            </a:r>
            <a:r>
              <a:rPr lang="en-US" dirty="0" smtClean="0"/>
              <a:t> </a:t>
            </a:r>
            <a:r>
              <a:rPr lang="en-US" dirty="0" err="1" smtClean="0"/>
              <a:t>sınırlandırılmamışken</a:t>
            </a:r>
            <a:r>
              <a:rPr lang="en-US" dirty="0" smtClean="0"/>
              <a:t> (</a:t>
            </a:r>
            <a:r>
              <a:rPr lang="en-US" dirty="0" err="1" smtClean="0"/>
              <a:t>komandite</a:t>
            </a:r>
            <a:r>
              <a:rPr lang="en-US" dirty="0" smtClean="0"/>
              <a:t> </a:t>
            </a:r>
            <a:r>
              <a:rPr lang="en-US" dirty="0" err="1" smtClean="0"/>
              <a:t>ortak</a:t>
            </a:r>
            <a:r>
              <a:rPr lang="en-US" dirty="0" smtClean="0"/>
              <a:t>) </a:t>
            </a:r>
            <a:r>
              <a:rPr lang="en-US" dirty="0" err="1" smtClean="0"/>
              <a:t>bazıları</a:t>
            </a:r>
            <a:r>
              <a:rPr lang="en-US" dirty="0" smtClean="0"/>
              <a:t> </a:t>
            </a:r>
            <a:r>
              <a:rPr lang="en-US" dirty="0" err="1" smtClean="0"/>
              <a:t>sınırlandırılmıştır</a:t>
            </a:r>
            <a:r>
              <a:rPr lang="en-US" dirty="0" smtClean="0"/>
              <a:t>. (</a:t>
            </a:r>
            <a:r>
              <a:rPr lang="en-US" dirty="0" err="1" smtClean="0"/>
              <a:t>komanditer</a:t>
            </a:r>
            <a:r>
              <a:rPr lang="en-US" dirty="0" smtClean="0"/>
              <a:t> </a:t>
            </a:r>
            <a:r>
              <a:rPr lang="en-US" dirty="0" err="1" smtClean="0"/>
              <a:t>ortak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Kollektif</a:t>
            </a:r>
            <a:r>
              <a:rPr lang="en-US" dirty="0" smtClean="0"/>
              <a:t> </a:t>
            </a:r>
            <a:r>
              <a:rPr lang="en-US" dirty="0" err="1" smtClean="0"/>
              <a:t>şirket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limited </a:t>
            </a:r>
            <a:r>
              <a:rPr lang="en-US" dirty="0" err="1" smtClean="0"/>
              <a:t>şirketin</a:t>
            </a:r>
            <a:r>
              <a:rPr lang="en-US" dirty="0" smtClean="0"/>
              <a:t> </a:t>
            </a:r>
            <a:r>
              <a:rPr lang="en-US" dirty="0" err="1" smtClean="0"/>
              <a:t>karmasıdır</a:t>
            </a:r>
            <a:r>
              <a:rPr lang="en-US" dirty="0" smtClean="0"/>
              <a:t>.</a:t>
            </a:r>
          </a:p>
          <a:p>
            <a:pPr marL="36576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3527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Anonim</a:t>
            </a:r>
            <a:r>
              <a:rPr lang="en-US" dirty="0" smtClean="0"/>
              <a:t> </a:t>
            </a:r>
            <a:r>
              <a:rPr lang="en-US" dirty="0" err="1" smtClean="0"/>
              <a:t>Şirket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Sermaye</a:t>
            </a:r>
            <a:r>
              <a:rPr lang="en-US" dirty="0" smtClean="0"/>
              <a:t> </a:t>
            </a:r>
            <a:r>
              <a:rPr lang="en-US" dirty="0" err="1" smtClean="0"/>
              <a:t>şirketlerinin</a:t>
            </a:r>
            <a:r>
              <a:rPr lang="en-US" dirty="0" smtClean="0"/>
              <a:t> en </a:t>
            </a:r>
            <a:r>
              <a:rPr lang="en-US" dirty="0" err="1" smtClean="0"/>
              <a:t>tipik</a:t>
            </a:r>
            <a:r>
              <a:rPr lang="en-US" dirty="0" smtClean="0"/>
              <a:t> </a:t>
            </a:r>
            <a:r>
              <a:rPr lang="en-US" dirty="0" err="1" smtClean="0"/>
              <a:t>örneğidir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Ana </a:t>
            </a:r>
            <a:r>
              <a:rPr lang="en-US" dirty="0" err="1" smtClean="0"/>
              <a:t>sermayesi</a:t>
            </a:r>
            <a:r>
              <a:rPr lang="en-US" dirty="0" smtClean="0"/>
              <a:t> belli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paylara</a:t>
            </a:r>
            <a:r>
              <a:rPr lang="en-US" dirty="0" smtClean="0"/>
              <a:t> </a:t>
            </a:r>
            <a:r>
              <a:rPr lang="en-US" dirty="0" err="1" smtClean="0"/>
              <a:t>bölünmüş</a:t>
            </a:r>
            <a:r>
              <a:rPr lang="en-US" dirty="0" smtClean="0"/>
              <a:t>, </a:t>
            </a:r>
            <a:r>
              <a:rPr lang="en-US" dirty="0" err="1" smtClean="0"/>
              <a:t>borçlarından</a:t>
            </a:r>
            <a:r>
              <a:rPr lang="en-US" dirty="0" smtClean="0"/>
              <a:t> </a:t>
            </a:r>
            <a:r>
              <a:rPr lang="en-US" dirty="0" err="1" smtClean="0"/>
              <a:t>yalnız</a:t>
            </a:r>
            <a:r>
              <a:rPr lang="en-US" dirty="0" smtClean="0"/>
              <a:t> </a:t>
            </a:r>
            <a:r>
              <a:rPr lang="en-US" dirty="0" err="1" smtClean="0"/>
              <a:t>varlıklarıyla</a:t>
            </a:r>
            <a:r>
              <a:rPr lang="en-US" dirty="0" smtClean="0"/>
              <a:t> </a:t>
            </a:r>
            <a:r>
              <a:rPr lang="en-US" dirty="0" err="1" smtClean="0"/>
              <a:t>sorumlu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dirty="0" err="1" smtClean="0"/>
              <a:t>şirkettir</a:t>
            </a:r>
            <a:r>
              <a:rPr lang="en-US" dirty="0" smtClean="0"/>
              <a:t>. </a:t>
            </a:r>
            <a:r>
              <a:rPr lang="en-US" dirty="0" err="1" smtClean="0"/>
              <a:t>Ortakların</a:t>
            </a:r>
            <a:r>
              <a:rPr lang="en-US" dirty="0" smtClean="0"/>
              <a:t> </a:t>
            </a:r>
            <a:r>
              <a:rPr lang="en-US" dirty="0" err="1" smtClean="0"/>
              <a:t>sorumluluğu</a:t>
            </a:r>
            <a:r>
              <a:rPr lang="en-US" dirty="0" smtClean="0"/>
              <a:t> </a:t>
            </a:r>
            <a:r>
              <a:rPr lang="en-US" dirty="0" err="1" smtClean="0"/>
              <a:t>yalnız</a:t>
            </a:r>
            <a:r>
              <a:rPr lang="en-US" dirty="0" smtClean="0"/>
              <a:t> </a:t>
            </a:r>
            <a:r>
              <a:rPr lang="en-US" dirty="0" err="1" smtClean="0"/>
              <a:t>sermaye</a:t>
            </a:r>
            <a:r>
              <a:rPr lang="en-US" dirty="0" smtClean="0"/>
              <a:t> </a:t>
            </a:r>
            <a:r>
              <a:rPr lang="en-US" dirty="0" err="1" smtClean="0"/>
              <a:t>paylarıyla</a:t>
            </a:r>
            <a:r>
              <a:rPr lang="en-US" dirty="0" smtClean="0"/>
              <a:t> </a:t>
            </a:r>
            <a:r>
              <a:rPr lang="en-US" dirty="0" err="1" smtClean="0"/>
              <a:t>sınırlıyken</a:t>
            </a:r>
            <a:r>
              <a:rPr lang="en-US" dirty="0" smtClean="0"/>
              <a:t>, </a:t>
            </a:r>
            <a:r>
              <a:rPr lang="en-US" dirty="0" err="1" smtClean="0"/>
              <a:t>şirket</a:t>
            </a:r>
            <a:r>
              <a:rPr lang="en-US" dirty="0" smtClean="0"/>
              <a:t> </a:t>
            </a:r>
            <a:r>
              <a:rPr lang="en-US" dirty="0" err="1" smtClean="0"/>
              <a:t>alacaklarından</a:t>
            </a:r>
            <a:r>
              <a:rPr lang="en-US" dirty="0" smtClean="0"/>
              <a:t>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varlıklarıyla</a:t>
            </a:r>
            <a:r>
              <a:rPr lang="en-US" dirty="0" smtClean="0"/>
              <a:t> </a:t>
            </a:r>
            <a:r>
              <a:rPr lang="en-US" dirty="0" err="1" smtClean="0"/>
              <a:t>sorumludur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TTK’da</a:t>
            </a:r>
            <a:r>
              <a:rPr lang="en-US" dirty="0" smtClean="0"/>
              <a:t> </a:t>
            </a:r>
            <a:r>
              <a:rPr lang="en-US" dirty="0" err="1" smtClean="0"/>
              <a:t>belirtilen</a:t>
            </a:r>
            <a:r>
              <a:rPr lang="en-US" dirty="0" smtClean="0"/>
              <a:t> </a:t>
            </a:r>
            <a:r>
              <a:rPr lang="en-US" dirty="0" err="1" smtClean="0"/>
              <a:t>şekil</a:t>
            </a:r>
            <a:r>
              <a:rPr lang="en-US" dirty="0" smtClean="0"/>
              <a:t> </a:t>
            </a:r>
            <a:r>
              <a:rPr lang="en-US" dirty="0" err="1" smtClean="0"/>
              <a:t>şartlarına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kurulmalıdır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En </a:t>
            </a:r>
            <a:r>
              <a:rPr lang="en-US" dirty="0" err="1" smtClean="0"/>
              <a:t>az</a:t>
            </a:r>
            <a:r>
              <a:rPr lang="en-US" dirty="0" smtClean="0"/>
              <a:t> 5 </a:t>
            </a:r>
            <a:r>
              <a:rPr lang="en-US" dirty="0" err="1" smtClean="0"/>
              <a:t>ortak</a:t>
            </a:r>
            <a:endParaRPr lang="en-US" dirty="0" smtClean="0"/>
          </a:p>
          <a:p>
            <a:r>
              <a:rPr lang="en-US" dirty="0" err="1" smtClean="0"/>
              <a:t>TTK’da</a:t>
            </a:r>
            <a:r>
              <a:rPr lang="en-US" dirty="0" smtClean="0"/>
              <a:t> </a:t>
            </a:r>
            <a:r>
              <a:rPr lang="en-US" dirty="0" err="1" smtClean="0"/>
              <a:t>belirtilen</a:t>
            </a:r>
            <a:r>
              <a:rPr lang="en-US" dirty="0" smtClean="0"/>
              <a:t> </a:t>
            </a:r>
            <a:r>
              <a:rPr lang="en-US" dirty="0" err="1" smtClean="0"/>
              <a:t>miktarda</a:t>
            </a:r>
            <a:r>
              <a:rPr lang="en-US" dirty="0" smtClean="0"/>
              <a:t> </a:t>
            </a:r>
            <a:r>
              <a:rPr lang="en-US" dirty="0" err="1" smtClean="0"/>
              <a:t>sermaye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paylar</a:t>
            </a:r>
            <a:endParaRPr lang="en-US" dirty="0" smtClean="0"/>
          </a:p>
          <a:p>
            <a:r>
              <a:rPr lang="en-US" dirty="0" err="1" smtClean="0"/>
              <a:t>Profesyonel</a:t>
            </a:r>
            <a:r>
              <a:rPr lang="en-US" dirty="0" smtClean="0"/>
              <a:t> </a:t>
            </a:r>
            <a:r>
              <a:rPr lang="en-US" dirty="0" err="1" smtClean="0"/>
              <a:t>yöneticileri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endParaRPr lang="en-US" dirty="0" smtClean="0"/>
          </a:p>
          <a:p>
            <a:r>
              <a:rPr lang="en-US" dirty="0" err="1" smtClean="0"/>
              <a:t>Yönetim</a:t>
            </a:r>
            <a:r>
              <a:rPr lang="en-US" dirty="0" smtClean="0"/>
              <a:t> </a:t>
            </a:r>
            <a:r>
              <a:rPr lang="en-US" dirty="0" err="1" smtClean="0"/>
              <a:t>kurulu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.</a:t>
            </a:r>
          </a:p>
          <a:p>
            <a:pPr marL="36576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9105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Limited </a:t>
            </a:r>
            <a:r>
              <a:rPr lang="en-US" dirty="0" err="1" smtClean="0"/>
              <a:t>Şirket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/>
              <a:t>2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ortakla</a:t>
            </a:r>
            <a:r>
              <a:rPr lang="en-US" dirty="0" smtClean="0"/>
              <a:t> </a:t>
            </a:r>
            <a:r>
              <a:rPr lang="en-US" dirty="0" err="1" smtClean="0"/>
              <a:t>kurulur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Ortakların</a:t>
            </a:r>
            <a:r>
              <a:rPr lang="en-US" dirty="0" smtClean="0"/>
              <a:t> </a:t>
            </a:r>
            <a:r>
              <a:rPr lang="en-US" dirty="0" err="1" smtClean="0"/>
              <a:t>sorumluluğu</a:t>
            </a:r>
            <a:r>
              <a:rPr lang="en-US" dirty="0" smtClean="0"/>
              <a:t> </a:t>
            </a:r>
            <a:r>
              <a:rPr lang="en-US" dirty="0" err="1" smtClean="0"/>
              <a:t>sermaye</a:t>
            </a:r>
            <a:r>
              <a:rPr lang="en-US" dirty="0" smtClean="0"/>
              <a:t> </a:t>
            </a:r>
            <a:r>
              <a:rPr lang="en-US" dirty="0" err="1" smtClean="0"/>
              <a:t>paylarıyla</a:t>
            </a:r>
            <a:r>
              <a:rPr lang="en-US" dirty="0" smtClean="0"/>
              <a:t> </a:t>
            </a:r>
            <a:r>
              <a:rPr lang="en-US" dirty="0" err="1" smtClean="0"/>
              <a:t>orantılıdır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Ortak</a:t>
            </a:r>
            <a:r>
              <a:rPr lang="en-US" dirty="0" smtClean="0"/>
              <a:t> </a:t>
            </a:r>
            <a:r>
              <a:rPr lang="en-US" dirty="0" err="1" smtClean="0"/>
              <a:t>sayısı</a:t>
            </a:r>
            <a:r>
              <a:rPr lang="en-US" dirty="0" smtClean="0"/>
              <a:t> </a:t>
            </a:r>
            <a:r>
              <a:rPr lang="en-US" dirty="0" err="1" smtClean="0"/>
              <a:t>sınırlı</a:t>
            </a:r>
            <a:r>
              <a:rPr lang="en-US" dirty="0" smtClean="0"/>
              <a:t> </a:t>
            </a:r>
            <a:r>
              <a:rPr lang="en-US" dirty="0" err="1" smtClean="0"/>
              <a:t>anonim</a:t>
            </a:r>
            <a:r>
              <a:rPr lang="en-US" dirty="0" smtClean="0"/>
              <a:t> </a:t>
            </a:r>
            <a:r>
              <a:rPr lang="en-US" dirty="0" err="1" smtClean="0"/>
              <a:t>şirkete</a:t>
            </a:r>
            <a:r>
              <a:rPr lang="en-US" dirty="0" smtClean="0"/>
              <a:t> </a:t>
            </a:r>
            <a:r>
              <a:rPr lang="en-US" dirty="0" err="1" smtClean="0"/>
              <a:t>benzerler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Hisse</a:t>
            </a:r>
            <a:r>
              <a:rPr lang="en-US" dirty="0" smtClean="0"/>
              <a:t> </a:t>
            </a:r>
            <a:r>
              <a:rPr lang="en-US" dirty="0" err="1" smtClean="0"/>
              <a:t>senedi</a:t>
            </a:r>
            <a:r>
              <a:rPr lang="en-US" dirty="0" smtClean="0"/>
              <a:t> </a:t>
            </a:r>
            <a:r>
              <a:rPr lang="en-US" dirty="0" err="1" smtClean="0"/>
              <a:t>çıkartamaz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TTK</a:t>
            </a:r>
            <a:r>
              <a:rPr lang="en-US" dirty="0" err="1" smtClean="0"/>
              <a:t>’da</a:t>
            </a:r>
            <a:r>
              <a:rPr lang="en-US" dirty="0" smtClean="0"/>
              <a:t> </a:t>
            </a:r>
            <a:r>
              <a:rPr lang="en-US" dirty="0" err="1" smtClean="0"/>
              <a:t>belirtilen</a:t>
            </a:r>
            <a:r>
              <a:rPr lang="en-US" dirty="0" smtClean="0"/>
              <a:t> </a:t>
            </a:r>
            <a:r>
              <a:rPr lang="en-US" dirty="0" err="1" smtClean="0"/>
              <a:t>şekil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sermaye</a:t>
            </a:r>
            <a:r>
              <a:rPr lang="en-US" dirty="0" smtClean="0"/>
              <a:t> </a:t>
            </a:r>
            <a:r>
              <a:rPr lang="en-US" dirty="0" err="1" smtClean="0"/>
              <a:t>miktarı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bağlıdır</a:t>
            </a:r>
            <a:r>
              <a:rPr lang="en-US" dirty="0" smtClean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4334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Sermayesi</a:t>
            </a:r>
            <a:r>
              <a:rPr lang="en-US" dirty="0" smtClean="0"/>
              <a:t> </a:t>
            </a:r>
            <a:r>
              <a:rPr lang="en-US" dirty="0" err="1" smtClean="0"/>
              <a:t>Paylara</a:t>
            </a:r>
            <a:r>
              <a:rPr lang="en-US" dirty="0" smtClean="0"/>
              <a:t> </a:t>
            </a:r>
            <a:r>
              <a:rPr lang="en-US" dirty="0" err="1" smtClean="0"/>
              <a:t>Bölünmüş</a:t>
            </a:r>
            <a:r>
              <a:rPr lang="en-US" dirty="0" smtClean="0"/>
              <a:t> </a:t>
            </a:r>
            <a:r>
              <a:rPr lang="en-US" dirty="0" err="1" smtClean="0"/>
              <a:t>Komandit</a:t>
            </a:r>
            <a:r>
              <a:rPr lang="en-US" dirty="0" smtClean="0"/>
              <a:t> </a:t>
            </a:r>
            <a:r>
              <a:rPr lang="en-US" dirty="0" err="1" smtClean="0"/>
              <a:t>Şirket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txBody>
          <a:bodyPr>
            <a:normAutofit/>
          </a:bodyPr>
          <a:lstStyle/>
          <a:p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ortakların</a:t>
            </a:r>
            <a:r>
              <a:rPr lang="en-US" dirty="0" smtClean="0"/>
              <a:t> </a:t>
            </a:r>
            <a:r>
              <a:rPr lang="en-US" dirty="0" err="1" smtClean="0"/>
              <a:t>şirket</a:t>
            </a:r>
            <a:r>
              <a:rPr lang="en-US" dirty="0" smtClean="0"/>
              <a:t> </a:t>
            </a:r>
            <a:r>
              <a:rPr lang="en-US" dirty="0" err="1" smtClean="0"/>
              <a:t>alacaklarına</a:t>
            </a:r>
            <a:r>
              <a:rPr lang="en-US" dirty="0" smtClean="0"/>
              <a:t> </a:t>
            </a:r>
            <a:r>
              <a:rPr lang="en-US" dirty="0" err="1" smtClean="0"/>
              <a:t>karşı</a:t>
            </a:r>
            <a:r>
              <a:rPr lang="en-US" dirty="0" smtClean="0"/>
              <a:t> </a:t>
            </a:r>
            <a:r>
              <a:rPr lang="en-US" dirty="0" err="1" smtClean="0"/>
              <a:t>kollektif</a:t>
            </a:r>
            <a:r>
              <a:rPr lang="en-US" dirty="0" smtClean="0"/>
              <a:t> </a:t>
            </a:r>
            <a:r>
              <a:rPr lang="en-US" dirty="0" err="1" smtClean="0"/>
              <a:t>şirket</a:t>
            </a:r>
            <a:r>
              <a:rPr lang="en-US" dirty="0" smtClean="0"/>
              <a:t> (</a:t>
            </a:r>
            <a:r>
              <a:rPr lang="en-US" dirty="0" err="1" smtClean="0"/>
              <a:t>komandite</a:t>
            </a:r>
            <a:r>
              <a:rPr lang="en-US" dirty="0" smtClean="0"/>
              <a:t> </a:t>
            </a:r>
            <a:r>
              <a:rPr lang="en-US" dirty="0" err="1" smtClean="0"/>
              <a:t>ortak</a:t>
            </a:r>
            <a:r>
              <a:rPr lang="en-US" dirty="0" smtClean="0"/>
              <a:t>),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ortakların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 smtClean="0"/>
              <a:t>anonim</a:t>
            </a:r>
            <a:r>
              <a:rPr lang="en-US" dirty="0" smtClean="0"/>
              <a:t> </a:t>
            </a:r>
            <a:r>
              <a:rPr lang="en-US" dirty="0" err="1" smtClean="0"/>
              <a:t>şirket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(</a:t>
            </a:r>
            <a:r>
              <a:rPr lang="en-US" dirty="0" err="1" smtClean="0"/>
              <a:t>komanditer</a:t>
            </a:r>
            <a:r>
              <a:rPr lang="en-US" dirty="0" smtClean="0"/>
              <a:t> </a:t>
            </a:r>
            <a:r>
              <a:rPr lang="en-US" dirty="0" err="1" smtClean="0"/>
              <a:t>ortak</a:t>
            </a:r>
            <a:r>
              <a:rPr lang="en-US" dirty="0" smtClean="0"/>
              <a:t>) </a:t>
            </a:r>
            <a:r>
              <a:rPr lang="en-US" dirty="0" err="1" smtClean="0"/>
              <a:t>sorumlu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şirketlerdir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Komandit</a:t>
            </a:r>
            <a:r>
              <a:rPr lang="en-US" dirty="0" smtClean="0"/>
              <a:t> </a:t>
            </a:r>
            <a:r>
              <a:rPr lang="en-US" dirty="0" err="1" smtClean="0"/>
              <a:t>şirketten</a:t>
            </a:r>
            <a:r>
              <a:rPr lang="en-US" dirty="0" smtClean="0"/>
              <a:t> </a:t>
            </a:r>
            <a:r>
              <a:rPr lang="en-US" dirty="0" err="1" smtClean="0"/>
              <a:t>farkı</a:t>
            </a:r>
            <a:r>
              <a:rPr lang="en-US" dirty="0" smtClean="0"/>
              <a:t>, </a:t>
            </a:r>
            <a:r>
              <a:rPr lang="en-US" dirty="0" err="1" smtClean="0"/>
              <a:t>sermayenin</a:t>
            </a:r>
            <a:r>
              <a:rPr lang="en-US" dirty="0" smtClean="0"/>
              <a:t> </a:t>
            </a:r>
            <a:r>
              <a:rPr lang="en-US" dirty="0" err="1" smtClean="0"/>
              <a:t>bölünmüş</a:t>
            </a:r>
            <a:r>
              <a:rPr lang="en-US" dirty="0" smtClean="0"/>
              <a:t> </a:t>
            </a:r>
            <a:r>
              <a:rPr lang="en-US" dirty="0" err="1" smtClean="0"/>
              <a:t>olmasıdır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9253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Kooperatifler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Karşılıklı</a:t>
            </a:r>
            <a:r>
              <a:rPr lang="en-US" dirty="0" smtClean="0"/>
              <a:t> </a:t>
            </a:r>
            <a:r>
              <a:rPr lang="en-US" dirty="0" err="1" smtClean="0"/>
              <a:t>yardımlaşma</a:t>
            </a:r>
            <a:r>
              <a:rPr lang="en-US" dirty="0" smtClean="0"/>
              <a:t> </a:t>
            </a:r>
            <a:r>
              <a:rPr lang="en-US" dirty="0" err="1" smtClean="0"/>
              <a:t>esasına</a:t>
            </a:r>
            <a:r>
              <a:rPr lang="en-US" dirty="0" smtClean="0"/>
              <a:t> </a:t>
            </a:r>
            <a:r>
              <a:rPr lang="en-US" dirty="0" err="1" smtClean="0"/>
              <a:t>dayalı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kurulmuşlardır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Asıl</a:t>
            </a:r>
            <a:r>
              <a:rPr lang="en-US" dirty="0" smtClean="0"/>
              <a:t> </a:t>
            </a:r>
            <a:r>
              <a:rPr lang="en-US" dirty="0" err="1" smtClean="0"/>
              <a:t>amaç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dirty="0" err="1" smtClean="0"/>
              <a:t>âr</a:t>
            </a:r>
            <a:r>
              <a:rPr lang="en-US" dirty="0" smtClean="0"/>
              <a:t> </a:t>
            </a:r>
            <a:r>
              <a:rPr lang="en-US" dirty="0" err="1" smtClean="0"/>
              <a:t>değil</a:t>
            </a:r>
            <a:r>
              <a:rPr lang="en-US" dirty="0" smtClean="0"/>
              <a:t>, </a:t>
            </a:r>
            <a:r>
              <a:rPr lang="en-US" dirty="0" err="1" smtClean="0"/>
              <a:t>dayanışmadır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Gerçek</a:t>
            </a:r>
            <a:r>
              <a:rPr lang="en-US" dirty="0" smtClean="0"/>
              <a:t> </a:t>
            </a:r>
            <a:r>
              <a:rPr lang="en-US" dirty="0" err="1" smtClean="0"/>
              <a:t>kişilerin</a:t>
            </a:r>
            <a:r>
              <a:rPr lang="en-US" dirty="0" smtClean="0"/>
              <a:t> </a:t>
            </a:r>
            <a:r>
              <a:rPr lang="en-US" dirty="0" err="1" smtClean="0"/>
              <a:t>yanı</a:t>
            </a:r>
            <a:r>
              <a:rPr lang="en-US" dirty="0" smtClean="0"/>
              <a:t> </a:t>
            </a:r>
            <a:r>
              <a:rPr lang="en-US" dirty="0" err="1" smtClean="0"/>
              <a:t>sıra</a:t>
            </a:r>
            <a:r>
              <a:rPr lang="en-US" dirty="0" smtClean="0"/>
              <a:t>, </a:t>
            </a:r>
            <a:r>
              <a:rPr lang="en-US" dirty="0" err="1" smtClean="0"/>
              <a:t>tüzel</a:t>
            </a:r>
            <a:r>
              <a:rPr lang="en-US" dirty="0" smtClean="0"/>
              <a:t> </a:t>
            </a:r>
            <a:r>
              <a:rPr lang="en-US" dirty="0" err="1" smtClean="0"/>
              <a:t>kişiler</a:t>
            </a:r>
            <a:r>
              <a:rPr lang="en-US" dirty="0" smtClean="0"/>
              <a:t>, </a:t>
            </a:r>
            <a:r>
              <a:rPr lang="en-US" dirty="0" err="1" smtClean="0"/>
              <a:t>cemiyetler</a:t>
            </a:r>
            <a:r>
              <a:rPr lang="en-US" dirty="0" smtClean="0"/>
              <a:t>, </a:t>
            </a:r>
            <a:r>
              <a:rPr lang="en-US" dirty="0" err="1" smtClean="0"/>
              <a:t>dernekler</a:t>
            </a:r>
            <a:r>
              <a:rPr lang="en-US" dirty="0" smtClean="0"/>
              <a:t> de </a:t>
            </a:r>
            <a:r>
              <a:rPr lang="en-US" dirty="0" err="1" smtClean="0"/>
              <a:t>kooperatif</a:t>
            </a:r>
            <a:r>
              <a:rPr lang="en-US" dirty="0" smtClean="0"/>
              <a:t> </a:t>
            </a:r>
            <a:r>
              <a:rPr lang="en-US" dirty="0" err="1" smtClean="0"/>
              <a:t>kurabilir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En </a:t>
            </a:r>
            <a:r>
              <a:rPr lang="en-US" dirty="0" err="1" smtClean="0"/>
              <a:t>az</a:t>
            </a:r>
            <a:r>
              <a:rPr lang="en-US" dirty="0" smtClean="0"/>
              <a:t> 7 </a:t>
            </a:r>
            <a:r>
              <a:rPr lang="en-US" dirty="0" err="1" smtClean="0"/>
              <a:t>ortak</a:t>
            </a:r>
            <a:endParaRPr lang="en-US" dirty="0" smtClean="0"/>
          </a:p>
          <a:p>
            <a:r>
              <a:rPr lang="en-US" dirty="0" err="1" smtClean="0"/>
              <a:t>Sermaye</a:t>
            </a:r>
            <a:r>
              <a:rPr lang="en-US" dirty="0" smtClean="0"/>
              <a:t> </a:t>
            </a:r>
            <a:r>
              <a:rPr lang="en-US" dirty="0" err="1" smtClean="0"/>
              <a:t>miktarında</a:t>
            </a:r>
            <a:r>
              <a:rPr lang="en-US" dirty="0" smtClean="0"/>
              <a:t> </a:t>
            </a:r>
            <a:r>
              <a:rPr lang="en-US" dirty="0" err="1" smtClean="0"/>
              <a:t>sınır</a:t>
            </a:r>
            <a:r>
              <a:rPr lang="en-US" dirty="0" smtClean="0"/>
              <a:t> </a:t>
            </a:r>
            <a:r>
              <a:rPr lang="en-US" dirty="0" err="1" smtClean="0"/>
              <a:t>yoktur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9253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Dernek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Vakıfların</a:t>
            </a:r>
            <a:r>
              <a:rPr lang="en-US" dirty="0" smtClean="0"/>
              <a:t> </a:t>
            </a:r>
            <a:r>
              <a:rPr lang="en-US" dirty="0" err="1" smtClean="0"/>
              <a:t>İktisadi</a:t>
            </a:r>
            <a:r>
              <a:rPr lang="en-US" dirty="0" smtClean="0"/>
              <a:t> </a:t>
            </a:r>
            <a:r>
              <a:rPr lang="en-US" dirty="0" err="1" smtClean="0"/>
              <a:t>İşletmeleri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txBody>
          <a:bodyPr>
            <a:normAutofit/>
          </a:bodyPr>
          <a:lstStyle/>
          <a:p>
            <a:r>
              <a:rPr lang="en-US" dirty="0" err="1" smtClean="0"/>
              <a:t>Kural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dernekler</a:t>
            </a:r>
            <a:r>
              <a:rPr lang="en-US" dirty="0" smtClean="0"/>
              <a:t> </a:t>
            </a:r>
            <a:r>
              <a:rPr lang="en-US" dirty="0" err="1" smtClean="0"/>
              <a:t>işletme</a:t>
            </a:r>
            <a:r>
              <a:rPr lang="en-US" dirty="0" smtClean="0"/>
              <a:t> </a:t>
            </a:r>
            <a:r>
              <a:rPr lang="en-US" dirty="0" err="1" smtClean="0"/>
              <a:t>kurup</a:t>
            </a:r>
            <a:r>
              <a:rPr lang="en-US" dirty="0" smtClean="0"/>
              <a:t> </a:t>
            </a:r>
            <a:r>
              <a:rPr lang="en-US" dirty="0" err="1" smtClean="0"/>
              <a:t>işletemez</a:t>
            </a:r>
            <a:r>
              <a:rPr lang="en-US" dirty="0" smtClean="0"/>
              <a:t>, </a:t>
            </a:r>
            <a:r>
              <a:rPr lang="en-US" dirty="0" err="1" smtClean="0"/>
              <a:t>ancak</a:t>
            </a:r>
            <a:r>
              <a:rPr lang="en-US" dirty="0" smtClean="0"/>
              <a:t> </a:t>
            </a:r>
            <a:r>
              <a:rPr lang="en-US" dirty="0" err="1" smtClean="0"/>
              <a:t>Medeni</a:t>
            </a:r>
            <a:r>
              <a:rPr lang="en-US" dirty="0" smtClean="0"/>
              <a:t> </a:t>
            </a:r>
            <a:r>
              <a:rPr lang="en-US" dirty="0" err="1" smtClean="0"/>
              <a:t>Kanun’a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derneklerin</a:t>
            </a:r>
            <a:r>
              <a:rPr lang="en-US" dirty="0" smtClean="0"/>
              <a:t> </a:t>
            </a:r>
            <a:r>
              <a:rPr lang="en-US" dirty="0" err="1" smtClean="0"/>
              <a:t>asıl</a:t>
            </a:r>
            <a:r>
              <a:rPr lang="en-US" dirty="0" smtClean="0"/>
              <a:t> </a:t>
            </a:r>
            <a:r>
              <a:rPr lang="en-US" dirty="0" err="1" smtClean="0"/>
              <a:t>amacı</a:t>
            </a:r>
            <a:r>
              <a:rPr lang="en-US" dirty="0" smtClean="0"/>
              <a:t> </a:t>
            </a:r>
            <a:r>
              <a:rPr lang="en-US" dirty="0" err="1" smtClean="0"/>
              <a:t>iktisadi</a:t>
            </a:r>
            <a:r>
              <a:rPr lang="en-US" dirty="0" smtClean="0"/>
              <a:t> </a:t>
            </a:r>
            <a:r>
              <a:rPr lang="en-US" dirty="0" err="1" smtClean="0"/>
              <a:t>olmayan</a:t>
            </a:r>
            <a:r>
              <a:rPr lang="en-US" dirty="0" smtClean="0"/>
              <a:t> </a:t>
            </a:r>
            <a:r>
              <a:rPr lang="en-US" dirty="0" err="1" smtClean="0"/>
              <a:t>işletmeler</a:t>
            </a:r>
            <a:r>
              <a:rPr lang="en-US" dirty="0" smtClean="0"/>
              <a:t> </a:t>
            </a:r>
            <a:r>
              <a:rPr lang="en-US" dirty="0" err="1" smtClean="0"/>
              <a:t>kurmasına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verilir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Yardım</a:t>
            </a:r>
            <a:r>
              <a:rPr lang="en-US" dirty="0" smtClean="0"/>
              <a:t> </a:t>
            </a:r>
            <a:r>
              <a:rPr lang="en-US" dirty="0" err="1" smtClean="0"/>
              <a:t>esaslıdır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Örnek</a:t>
            </a:r>
            <a:r>
              <a:rPr lang="en-US" dirty="0" smtClean="0"/>
              <a:t>: </a:t>
            </a:r>
            <a:r>
              <a:rPr lang="en-US" dirty="0" err="1" smtClean="0"/>
              <a:t>Kızılay</a:t>
            </a:r>
            <a:r>
              <a:rPr lang="en-US" dirty="0" smtClean="0"/>
              <a:t> </a:t>
            </a:r>
            <a:r>
              <a:rPr lang="en-US" dirty="0" err="1" smtClean="0"/>
              <a:t>Maden</a:t>
            </a:r>
            <a:r>
              <a:rPr lang="en-US" dirty="0" smtClean="0"/>
              <a:t> </a:t>
            </a:r>
            <a:r>
              <a:rPr lang="en-US" dirty="0" err="1" smtClean="0"/>
              <a:t>Suyu</a:t>
            </a:r>
            <a:r>
              <a:rPr lang="en-US" dirty="0" smtClean="0"/>
              <a:t> </a:t>
            </a:r>
            <a:r>
              <a:rPr lang="en-US" dirty="0" err="1" smtClean="0"/>
              <a:t>İşletmesi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6825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İşletmeleri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I. İzmir </a:t>
            </a:r>
            <a:r>
              <a:rPr lang="en-US" dirty="0" err="1" smtClean="0"/>
              <a:t>İktisat</a:t>
            </a:r>
            <a:r>
              <a:rPr lang="en-US" dirty="0" smtClean="0"/>
              <a:t> </a:t>
            </a:r>
            <a:r>
              <a:rPr lang="en-US" dirty="0" err="1" smtClean="0"/>
              <a:t>Kongresi</a:t>
            </a:r>
            <a:r>
              <a:rPr lang="en-US" dirty="0" smtClean="0"/>
              <a:t>, </a:t>
            </a:r>
            <a:r>
              <a:rPr lang="en-US" dirty="0" err="1" smtClean="0"/>
              <a:t>Şubat</a:t>
            </a:r>
            <a:r>
              <a:rPr lang="en-US" dirty="0" smtClean="0"/>
              <a:t> 1923</a:t>
            </a:r>
          </a:p>
          <a:p>
            <a:r>
              <a:rPr lang="en-US" dirty="0" smtClean="0"/>
              <a:t>I. 5 </a:t>
            </a:r>
            <a:r>
              <a:rPr lang="en-US" dirty="0" err="1" smtClean="0"/>
              <a:t>yıllık</a:t>
            </a:r>
            <a:r>
              <a:rPr lang="en-US" dirty="0" smtClean="0"/>
              <a:t> </a:t>
            </a:r>
            <a:r>
              <a:rPr lang="en-US" dirty="0" err="1" smtClean="0"/>
              <a:t>Sanayi</a:t>
            </a:r>
            <a:r>
              <a:rPr lang="en-US" dirty="0" smtClean="0"/>
              <a:t> </a:t>
            </a:r>
            <a:r>
              <a:rPr lang="en-US" dirty="0" err="1" smtClean="0"/>
              <a:t>Planı</a:t>
            </a:r>
            <a:r>
              <a:rPr lang="en-US" dirty="0" smtClean="0"/>
              <a:t>: (1933) 27 </a:t>
            </a:r>
            <a:r>
              <a:rPr lang="en-US" dirty="0" err="1" smtClean="0"/>
              <a:t>fabrika</a:t>
            </a:r>
            <a:r>
              <a:rPr lang="en-US" dirty="0" smtClean="0"/>
              <a:t> </a:t>
            </a:r>
            <a:r>
              <a:rPr lang="en-US" dirty="0" err="1" smtClean="0"/>
              <a:t>kuruldu</a:t>
            </a:r>
            <a:r>
              <a:rPr lang="en-US" dirty="0" smtClean="0"/>
              <a:t>. </a:t>
            </a:r>
          </a:p>
          <a:p>
            <a:r>
              <a:rPr lang="en-US" dirty="0" smtClean="0"/>
              <a:t>1950’lerde </a:t>
            </a:r>
            <a:r>
              <a:rPr lang="en-US" dirty="0" err="1" smtClean="0"/>
              <a:t>Devletçilik</a:t>
            </a:r>
            <a:r>
              <a:rPr lang="en-US" dirty="0" smtClean="0"/>
              <a:t> </a:t>
            </a:r>
            <a:r>
              <a:rPr lang="en-US" dirty="0" err="1" smtClean="0"/>
              <a:t>politikası</a:t>
            </a:r>
            <a:r>
              <a:rPr lang="en-US" dirty="0" smtClean="0"/>
              <a:t> </a:t>
            </a:r>
            <a:r>
              <a:rPr lang="en-US" dirty="0" err="1" smtClean="0"/>
              <a:t>terkedilmiştir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405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 </a:t>
            </a:r>
            <a:r>
              <a:rPr lang="en-US" dirty="0" err="1" smtClean="0"/>
              <a:t>hafta</a:t>
            </a:r>
            <a:r>
              <a:rPr lang="en-US" dirty="0" smtClean="0"/>
              <a:t> </a:t>
            </a:r>
            <a:r>
              <a:rPr lang="en-US" dirty="0" err="1" smtClean="0"/>
              <a:t>neler</a:t>
            </a:r>
            <a:r>
              <a:rPr lang="en-US" dirty="0" smtClean="0"/>
              <a:t> </a:t>
            </a:r>
            <a:r>
              <a:rPr lang="en-US" dirty="0" err="1" smtClean="0"/>
              <a:t>öğreneceğiz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Özel</a:t>
            </a:r>
            <a:r>
              <a:rPr lang="en-US" dirty="0" smtClean="0"/>
              <a:t> </a:t>
            </a:r>
            <a:r>
              <a:rPr lang="en-US" dirty="0" err="1" smtClean="0"/>
              <a:t>İşletmeler</a:t>
            </a:r>
            <a:endParaRPr lang="en-US" dirty="0" smtClean="0"/>
          </a:p>
          <a:p>
            <a:pPr lvl="1"/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Kişi</a:t>
            </a:r>
            <a:r>
              <a:rPr lang="en-US" dirty="0" smtClean="0"/>
              <a:t> </a:t>
            </a:r>
            <a:r>
              <a:rPr lang="en-US" dirty="0" err="1" smtClean="0"/>
              <a:t>İşletmeleri</a:t>
            </a:r>
            <a:endParaRPr lang="en-US" dirty="0" smtClean="0"/>
          </a:p>
          <a:p>
            <a:pPr lvl="1"/>
            <a:r>
              <a:rPr lang="en-US" dirty="0" err="1" smtClean="0"/>
              <a:t>Şirketler</a:t>
            </a:r>
            <a:r>
              <a:rPr lang="en-US" dirty="0" smtClean="0"/>
              <a:t> (</a:t>
            </a:r>
            <a:r>
              <a:rPr lang="en-US" dirty="0" err="1" smtClean="0"/>
              <a:t>Ortaklıklar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Kooperatifler</a:t>
            </a:r>
            <a:endParaRPr lang="en-US" dirty="0" smtClean="0"/>
          </a:p>
          <a:p>
            <a:pPr lvl="1"/>
            <a:r>
              <a:rPr lang="en-US" dirty="0" err="1" smtClean="0"/>
              <a:t>Dernek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Vakıfların</a:t>
            </a:r>
            <a:r>
              <a:rPr lang="en-US" dirty="0" smtClean="0"/>
              <a:t> </a:t>
            </a:r>
            <a:r>
              <a:rPr lang="en-US" dirty="0" err="1" smtClean="0"/>
              <a:t>İktisadi</a:t>
            </a:r>
            <a:r>
              <a:rPr lang="en-US" dirty="0" smtClean="0"/>
              <a:t> </a:t>
            </a:r>
            <a:r>
              <a:rPr lang="en-US" dirty="0" err="1" smtClean="0"/>
              <a:t>İşletmeleri</a:t>
            </a:r>
            <a:endParaRPr lang="en-US" dirty="0" smtClean="0"/>
          </a:p>
          <a:p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İşletmeleri</a:t>
            </a:r>
            <a:endParaRPr lang="en-US" dirty="0" smtClean="0"/>
          </a:p>
          <a:p>
            <a:r>
              <a:rPr lang="en-US" dirty="0" err="1" smtClean="0"/>
              <a:t>Yabancı</a:t>
            </a:r>
            <a:r>
              <a:rPr lang="en-US" dirty="0" smtClean="0"/>
              <a:t> </a:t>
            </a:r>
            <a:r>
              <a:rPr lang="en-US" dirty="0" err="1" smtClean="0"/>
              <a:t>Sermayeli</a:t>
            </a:r>
            <a:r>
              <a:rPr lang="en-US" dirty="0" smtClean="0"/>
              <a:t> </a:t>
            </a:r>
            <a:r>
              <a:rPr lang="en-US" dirty="0" err="1" smtClean="0"/>
              <a:t>İşletmeler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1103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İşletmeleri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txBody>
          <a:bodyPr>
            <a:normAutofit/>
          </a:bodyPr>
          <a:lstStyle/>
          <a:p>
            <a:r>
              <a:rPr lang="en-US" dirty="0" err="1" smtClean="0"/>
              <a:t>Katma</a:t>
            </a:r>
            <a:r>
              <a:rPr lang="en-US" dirty="0" smtClean="0"/>
              <a:t> </a:t>
            </a:r>
            <a:r>
              <a:rPr lang="en-US" dirty="0" err="1" smtClean="0"/>
              <a:t>Bütçeli</a:t>
            </a:r>
            <a:r>
              <a:rPr lang="en-US" dirty="0" smtClean="0"/>
              <a:t> </a:t>
            </a:r>
            <a:r>
              <a:rPr lang="en-US" dirty="0" err="1" smtClean="0"/>
              <a:t>İşletmeler</a:t>
            </a:r>
            <a:endParaRPr lang="en-US" dirty="0" smtClean="0"/>
          </a:p>
          <a:p>
            <a:r>
              <a:rPr lang="en-US" dirty="0" err="1" smtClean="0"/>
              <a:t>Döner</a:t>
            </a:r>
            <a:r>
              <a:rPr lang="en-US" dirty="0" smtClean="0"/>
              <a:t> </a:t>
            </a:r>
            <a:r>
              <a:rPr lang="en-US" dirty="0" err="1" smtClean="0"/>
              <a:t>Sermayeli</a:t>
            </a:r>
            <a:r>
              <a:rPr lang="en-US" dirty="0" smtClean="0"/>
              <a:t> </a:t>
            </a:r>
            <a:r>
              <a:rPr lang="en-US" dirty="0" err="1" smtClean="0"/>
              <a:t>İşletmeler</a:t>
            </a:r>
            <a:endParaRPr lang="en-US" dirty="0" smtClean="0"/>
          </a:p>
          <a:p>
            <a:r>
              <a:rPr lang="en-US" dirty="0" err="1" smtClean="0"/>
              <a:t>Mahalli</a:t>
            </a:r>
            <a:r>
              <a:rPr lang="en-US" dirty="0" smtClean="0"/>
              <a:t> </a:t>
            </a:r>
            <a:r>
              <a:rPr lang="en-US" dirty="0" err="1" smtClean="0"/>
              <a:t>İdare</a:t>
            </a:r>
            <a:r>
              <a:rPr lang="en-US" dirty="0" smtClean="0"/>
              <a:t> </a:t>
            </a:r>
            <a:r>
              <a:rPr lang="en-US" dirty="0" err="1" smtClean="0"/>
              <a:t>İşletmeleri</a:t>
            </a:r>
            <a:endParaRPr lang="en-US" dirty="0" smtClean="0"/>
          </a:p>
          <a:p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İktisadi</a:t>
            </a:r>
            <a:r>
              <a:rPr lang="en-US" dirty="0" smtClean="0"/>
              <a:t> </a:t>
            </a:r>
            <a:r>
              <a:rPr lang="en-US" dirty="0" err="1" smtClean="0"/>
              <a:t>Teşebbüsleri</a:t>
            </a:r>
            <a:r>
              <a:rPr lang="en-US" dirty="0" smtClean="0"/>
              <a:t> (KİT)</a:t>
            </a:r>
          </a:p>
          <a:p>
            <a:pPr lvl="1"/>
            <a:r>
              <a:rPr lang="en-US" dirty="0" err="1" smtClean="0"/>
              <a:t>İktisadi</a:t>
            </a:r>
            <a:r>
              <a:rPr lang="en-US" dirty="0" smtClean="0"/>
              <a:t> </a:t>
            </a:r>
            <a:r>
              <a:rPr lang="en-US" dirty="0" err="1" smtClean="0"/>
              <a:t>Devlet</a:t>
            </a:r>
            <a:r>
              <a:rPr lang="en-US" dirty="0" smtClean="0"/>
              <a:t> </a:t>
            </a:r>
            <a:r>
              <a:rPr lang="en-US" dirty="0" err="1" smtClean="0"/>
              <a:t>Teşekkülleri</a:t>
            </a:r>
            <a:r>
              <a:rPr lang="en-US" dirty="0" smtClean="0"/>
              <a:t> (İDT)</a:t>
            </a:r>
          </a:p>
          <a:p>
            <a:pPr lvl="1"/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İktisadi</a:t>
            </a:r>
            <a:r>
              <a:rPr lang="en-US" dirty="0" smtClean="0"/>
              <a:t> </a:t>
            </a:r>
            <a:r>
              <a:rPr lang="en-US" dirty="0" err="1" smtClean="0"/>
              <a:t>Kuruluşları</a:t>
            </a:r>
            <a:r>
              <a:rPr lang="en-US" dirty="0" smtClean="0"/>
              <a:t> (KİK)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090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Katma</a:t>
            </a:r>
            <a:r>
              <a:rPr lang="en-US" dirty="0" smtClean="0"/>
              <a:t> </a:t>
            </a:r>
            <a:r>
              <a:rPr lang="en-US" dirty="0" err="1" smtClean="0"/>
              <a:t>Bütçeli</a:t>
            </a:r>
            <a:r>
              <a:rPr lang="en-US" dirty="0" smtClean="0"/>
              <a:t> </a:t>
            </a:r>
            <a:r>
              <a:rPr lang="en-US" dirty="0" err="1" smtClean="0"/>
              <a:t>İşletmeler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Her </a:t>
            </a:r>
            <a:r>
              <a:rPr lang="en-US" dirty="0" err="1" smtClean="0"/>
              <a:t>yıl</a:t>
            </a:r>
            <a:r>
              <a:rPr lang="en-US" dirty="0" smtClean="0"/>
              <a:t> </a:t>
            </a:r>
            <a:r>
              <a:rPr lang="en-US" dirty="0" err="1" smtClean="0"/>
              <a:t>TBMM’de</a:t>
            </a:r>
            <a:r>
              <a:rPr lang="en-US" dirty="0" smtClean="0"/>
              <a:t> </a:t>
            </a:r>
            <a:r>
              <a:rPr lang="en-US" dirty="0" err="1" smtClean="0"/>
              <a:t>kabul</a:t>
            </a:r>
            <a:r>
              <a:rPr lang="en-US" dirty="0" smtClean="0"/>
              <a:t> </a:t>
            </a:r>
            <a:r>
              <a:rPr lang="en-US" dirty="0" err="1" smtClean="0"/>
              <a:t>edilen</a:t>
            </a:r>
            <a:r>
              <a:rPr lang="en-US" dirty="0" smtClean="0"/>
              <a:t> </a:t>
            </a:r>
            <a:r>
              <a:rPr lang="en-US" dirty="0" err="1" smtClean="0"/>
              <a:t>bütçe</a:t>
            </a:r>
            <a:r>
              <a:rPr lang="en-US" dirty="0" smtClean="0"/>
              <a:t> </a:t>
            </a:r>
            <a:r>
              <a:rPr lang="en-US" dirty="0" err="1" smtClean="0"/>
              <a:t>Kanunu</a:t>
            </a:r>
            <a:r>
              <a:rPr lang="en-US" dirty="0" smtClean="0"/>
              <a:t>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kısımdan</a:t>
            </a:r>
            <a:r>
              <a:rPr lang="en-US" dirty="0" smtClean="0"/>
              <a:t> </a:t>
            </a:r>
            <a:r>
              <a:rPr lang="en-US" dirty="0" err="1" smtClean="0"/>
              <a:t>oluşur</a:t>
            </a:r>
            <a:r>
              <a:rPr lang="en-US" dirty="0" smtClean="0"/>
              <a:t>: </a:t>
            </a:r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Bütçe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Katma</a:t>
            </a:r>
            <a:r>
              <a:rPr lang="en-US" dirty="0" smtClean="0"/>
              <a:t> </a:t>
            </a:r>
            <a:r>
              <a:rPr lang="en-US" dirty="0" err="1" smtClean="0"/>
              <a:t>Bütçe</a:t>
            </a:r>
            <a:endParaRPr lang="en-US" dirty="0" smtClean="0"/>
          </a:p>
          <a:p>
            <a:r>
              <a:rPr lang="en-US" dirty="0" err="1" smtClean="0"/>
              <a:t>Katma</a:t>
            </a:r>
            <a:r>
              <a:rPr lang="en-US" dirty="0" smtClean="0"/>
              <a:t> </a:t>
            </a:r>
            <a:r>
              <a:rPr lang="en-US" dirty="0" err="1" smtClean="0"/>
              <a:t>Bütçeli</a:t>
            </a:r>
            <a:r>
              <a:rPr lang="en-US" dirty="0" smtClean="0"/>
              <a:t> </a:t>
            </a:r>
            <a:r>
              <a:rPr lang="en-US" dirty="0" err="1" smtClean="0"/>
              <a:t>İşletmeler</a:t>
            </a:r>
            <a:r>
              <a:rPr lang="en-US" dirty="0" smtClean="0"/>
              <a:t>, </a:t>
            </a:r>
            <a:r>
              <a:rPr lang="en-US" dirty="0" err="1" smtClean="0"/>
              <a:t>kendi</a:t>
            </a:r>
            <a:r>
              <a:rPr lang="en-US" dirty="0" smtClean="0"/>
              <a:t> </a:t>
            </a:r>
            <a:r>
              <a:rPr lang="en-US" dirty="0" err="1" smtClean="0"/>
              <a:t>tüzel</a:t>
            </a:r>
            <a:r>
              <a:rPr lang="en-US" dirty="0" smtClean="0"/>
              <a:t> </a:t>
            </a:r>
            <a:r>
              <a:rPr lang="en-US" dirty="0" err="1" smtClean="0"/>
              <a:t>kişiliği</a:t>
            </a:r>
            <a:r>
              <a:rPr lang="en-US" dirty="0" smtClean="0"/>
              <a:t> </a:t>
            </a:r>
            <a:r>
              <a:rPr lang="en-US" dirty="0" err="1" smtClean="0"/>
              <a:t>olmadan</a:t>
            </a:r>
            <a:r>
              <a:rPr lang="en-US" dirty="0" smtClean="0"/>
              <a:t> </a:t>
            </a:r>
            <a:r>
              <a:rPr lang="en-US" dirty="0" err="1" smtClean="0"/>
              <a:t>gelir</a:t>
            </a:r>
            <a:r>
              <a:rPr lang="en-US" dirty="0" smtClean="0"/>
              <a:t> </a:t>
            </a:r>
            <a:r>
              <a:rPr lang="en-US" dirty="0" err="1" smtClean="0"/>
              <a:t>getiren</a:t>
            </a:r>
            <a:r>
              <a:rPr lang="en-US" dirty="0" smtClean="0"/>
              <a:t> </a:t>
            </a:r>
            <a:r>
              <a:rPr lang="en-US" dirty="0" err="1" smtClean="0"/>
              <a:t>faaliyetlerde</a:t>
            </a:r>
            <a:r>
              <a:rPr lang="en-US" dirty="0" smtClean="0"/>
              <a:t> </a:t>
            </a:r>
            <a:r>
              <a:rPr lang="en-US" dirty="0" err="1" smtClean="0"/>
              <a:t>bulunur</a:t>
            </a:r>
            <a:r>
              <a:rPr lang="en-US" dirty="0" smtClean="0"/>
              <a:t>. </a:t>
            </a:r>
            <a:r>
              <a:rPr lang="en-US" dirty="0" err="1" smtClean="0"/>
              <a:t>Elde</a:t>
            </a:r>
            <a:r>
              <a:rPr lang="en-US" dirty="0" smtClean="0"/>
              <a:t> </a:t>
            </a:r>
            <a:r>
              <a:rPr lang="en-US" dirty="0" err="1" smtClean="0"/>
              <a:t>ettikleri</a:t>
            </a:r>
            <a:r>
              <a:rPr lang="en-US" dirty="0" smtClean="0"/>
              <a:t> </a:t>
            </a:r>
            <a:r>
              <a:rPr lang="en-US" dirty="0" err="1" smtClean="0"/>
              <a:t>gelir</a:t>
            </a:r>
            <a:r>
              <a:rPr lang="en-US" dirty="0" smtClean="0"/>
              <a:t>, </a:t>
            </a:r>
            <a:r>
              <a:rPr lang="en-US" dirty="0" err="1" smtClean="0"/>
              <a:t>Bütçe’ye</a:t>
            </a:r>
            <a:r>
              <a:rPr lang="en-US" dirty="0" smtClean="0"/>
              <a:t> </a:t>
            </a:r>
            <a:r>
              <a:rPr lang="en-US" dirty="0" err="1" smtClean="0"/>
              <a:t>aktarılır</a:t>
            </a:r>
            <a:r>
              <a:rPr lang="en-US" dirty="0" smtClean="0"/>
              <a:t>. (</a:t>
            </a:r>
            <a:r>
              <a:rPr lang="en-US" dirty="0" err="1" smtClean="0"/>
              <a:t>Örnek</a:t>
            </a:r>
            <a:r>
              <a:rPr lang="en-US" dirty="0" smtClean="0"/>
              <a:t>: </a:t>
            </a:r>
            <a:r>
              <a:rPr lang="en-US" dirty="0" err="1" smtClean="0"/>
              <a:t>Karayolları</a:t>
            </a:r>
            <a:r>
              <a:rPr lang="en-US" dirty="0" smtClean="0"/>
              <a:t>, </a:t>
            </a:r>
            <a:r>
              <a:rPr lang="en-US" dirty="0" err="1" smtClean="0"/>
              <a:t>Üniversiteler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3510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Döner</a:t>
            </a:r>
            <a:r>
              <a:rPr lang="en-US" dirty="0" smtClean="0"/>
              <a:t> </a:t>
            </a:r>
            <a:r>
              <a:rPr lang="en-US" dirty="0" err="1" smtClean="0"/>
              <a:t>Sermayeli</a:t>
            </a:r>
            <a:r>
              <a:rPr lang="en-US" dirty="0" smtClean="0"/>
              <a:t> </a:t>
            </a:r>
            <a:r>
              <a:rPr lang="en-US" dirty="0" err="1" smtClean="0"/>
              <a:t>İşletmeler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txBody>
          <a:bodyPr>
            <a:normAutofit/>
          </a:bodyPr>
          <a:lstStyle/>
          <a:p>
            <a:r>
              <a:rPr lang="en-US" dirty="0" err="1" smtClean="0"/>
              <a:t>Kendi</a:t>
            </a:r>
            <a:r>
              <a:rPr lang="en-US" dirty="0" smtClean="0"/>
              <a:t> </a:t>
            </a:r>
            <a:r>
              <a:rPr lang="en-US" dirty="0" err="1" smtClean="0"/>
              <a:t>tüzel</a:t>
            </a:r>
            <a:r>
              <a:rPr lang="en-US" dirty="0" smtClean="0"/>
              <a:t> </a:t>
            </a:r>
            <a:r>
              <a:rPr lang="en-US" dirty="0" err="1" smtClean="0"/>
              <a:t>kişilikleri</a:t>
            </a:r>
            <a:r>
              <a:rPr lang="en-US" dirty="0" smtClean="0"/>
              <a:t> </a:t>
            </a:r>
            <a:r>
              <a:rPr lang="en-US" dirty="0" err="1" smtClean="0"/>
              <a:t>yoktur</a:t>
            </a:r>
            <a:r>
              <a:rPr lang="en-US" dirty="0" smtClean="0"/>
              <a:t>. </a:t>
            </a:r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bütçeye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dairelerin</a:t>
            </a:r>
            <a:r>
              <a:rPr lang="en-US" dirty="0" smtClean="0"/>
              <a:t>, </a:t>
            </a:r>
            <a:r>
              <a:rPr lang="en-US" dirty="0" err="1" smtClean="0"/>
              <a:t>Bütçe</a:t>
            </a:r>
            <a:r>
              <a:rPr lang="en-US" dirty="0" smtClean="0"/>
              <a:t> </a:t>
            </a:r>
            <a:r>
              <a:rPr lang="en-US" dirty="0" err="1" smtClean="0"/>
              <a:t>Kanunu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verilen</a:t>
            </a:r>
            <a:r>
              <a:rPr lang="en-US" dirty="0" smtClean="0"/>
              <a:t> </a:t>
            </a:r>
            <a:r>
              <a:rPr lang="en-US" dirty="0" err="1" smtClean="0"/>
              <a:t>ödenekleri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kurulurlar</a:t>
            </a:r>
            <a:r>
              <a:rPr lang="en-US" dirty="0" smtClean="0"/>
              <a:t>. (</a:t>
            </a:r>
            <a:r>
              <a:rPr lang="en-US" dirty="0" err="1" smtClean="0"/>
              <a:t>Örnek</a:t>
            </a:r>
            <a:r>
              <a:rPr lang="en-US" dirty="0" smtClean="0"/>
              <a:t>: </a:t>
            </a:r>
            <a:r>
              <a:rPr lang="en-US" dirty="0" err="1" smtClean="0"/>
              <a:t>Sağlık</a:t>
            </a:r>
            <a:r>
              <a:rPr lang="en-US" dirty="0" smtClean="0"/>
              <a:t> </a:t>
            </a:r>
            <a:r>
              <a:rPr lang="en-US" dirty="0" err="1" smtClean="0"/>
              <a:t>Bakanlığı’na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hastaneler</a:t>
            </a:r>
            <a:r>
              <a:rPr lang="en-US" dirty="0" smtClean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685907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Mahalli</a:t>
            </a:r>
            <a:r>
              <a:rPr lang="en-US" dirty="0" smtClean="0"/>
              <a:t> </a:t>
            </a:r>
            <a:r>
              <a:rPr lang="en-US" dirty="0" err="1" smtClean="0"/>
              <a:t>İdare</a:t>
            </a:r>
            <a:r>
              <a:rPr lang="en-US" dirty="0" smtClean="0"/>
              <a:t> </a:t>
            </a:r>
            <a:r>
              <a:rPr lang="en-US" dirty="0" err="1" smtClean="0"/>
              <a:t>İşletmeleri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İl </a:t>
            </a:r>
            <a:r>
              <a:rPr lang="en-US" dirty="0" err="1" smtClean="0"/>
              <a:t>Özel</a:t>
            </a:r>
            <a:r>
              <a:rPr lang="en-US" dirty="0" smtClean="0"/>
              <a:t> </a:t>
            </a:r>
            <a:r>
              <a:rPr lang="en-US" dirty="0" err="1" smtClean="0"/>
              <a:t>İdareleri</a:t>
            </a:r>
            <a:r>
              <a:rPr lang="en-US" dirty="0" smtClean="0"/>
              <a:t>, </a:t>
            </a:r>
            <a:r>
              <a:rPr lang="en-US" dirty="0" err="1" smtClean="0"/>
              <a:t>Belediye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kuruluşlarının</a:t>
            </a:r>
            <a:r>
              <a:rPr lang="en-US" dirty="0" smtClean="0"/>
              <a:t> belli </a:t>
            </a:r>
            <a:r>
              <a:rPr lang="en-US" dirty="0" err="1" smtClean="0"/>
              <a:t>hizmetleri</a:t>
            </a:r>
            <a:r>
              <a:rPr lang="en-US" dirty="0" smtClean="0"/>
              <a:t> </a:t>
            </a:r>
            <a:r>
              <a:rPr lang="en-US" dirty="0" err="1" smtClean="0"/>
              <a:t>kamuya</a:t>
            </a:r>
            <a:r>
              <a:rPr lang="en-US" dirty="0" smtClean="0"/>
              <a:t> </a:t>
            </a:r>
            <a:r>
              <a:rPr lang="en-US" dirty="0" err="1" smtClean="0"/>
              <a:t>götürmesi</a:t>
            </a:r>
            <a:r>
              <a:rPr lang="en-US" dirty="0" smtClean="0"/>
              <a:t> </a:t>
            </a:r>
            <a:r>
              <a:rPr lang="en-US" dirty="0" err="1" smtClean="0"/>
              <a:t>amacıyla</a:t>
            </a:r>
            <a:r>
              <a:rPr lang="en-US" dirty="0" smtClean="0"/>
              <a:t> </a:t>
            </a:r>
            <a:r>
              <a:rPr lang="en-US" dirty="0" err="1" smtClean="0"/>
              <a:t>kurulur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89895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İktisadi</a:t>
            </a:r>
            <a:r>
              <a:rPr lang="en-US" dirty="0" smtClean="0"/>
              <a:t> </a:t>
            </a:r>
            <a:r>
              <a:rPr lang="en-US" dirty="0" err="1" smtClean="0"/>
              <a:t>Teşebbüsleri</a:t>
            </a:r>
            <a:r>
              <a:rPr lang="en-US" dirty="0" smtClean="0"/>
              <a:t> (KİT)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txBody>
          <a:bodyPr>
            <a:normAutofit fontScale="92500"/>
          </a:bodyPr>
          <a:lstStyle/>
          <a:p>
            <a:r>
              <a:rPr lang="en-US" dirty="0" err="1" smtClean="0"/>
              <a:t>İktisadi</a:t>
            </a:r>
            <a:r>
              <a:rPr lang="en-US" dirty="0" smtClean="0"/>
              <a:t> </a:t>
            </a:r>
            <a:r>
              <a:rPr lang="en-US" dirty="0" err="1" smtClean="0"/>
              <a:t>Devlet</a:t>
            </a:r>
            <a:r>
              <a:rPr lang="en-US" dirty="0" smtClean="0"/>
              <a:t> </a:t>
            </a:r>
            <a:r>
              <a:rPr lang="en-US" dirty="0" err="1" smtClean="0"/>
              <a:t>Teşekkülleri</a:t>
            </a:r>
            <a:r>
              <a:rPr lang="en-US" dirty="0" smtClean="0"/>
              <a:t>: (İDT) </a:t>
            </a:r>
            <a:r>
              <a:rPr lang="en-US" dirty="0" err="1" smtClean="0"/>
              <a:t>ekonomik</a:t>
            </a:r>
            <a:r>
              <a:rPr lang="en-US" dirty="0" smtClean="0"/>
              <a:t> </a:t>
            </a:r>
            <a:r>
              <a:rPr lang="en-US" dirty="0" err="1" smtClean="0"/>
              <a:t>gereklere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, </a:t>
            </a:r>
            <a:r>
              <a:rPr lang="en-US" dirty="0" err="1" smtClean="0"/>
              <a:t>verimlilik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karlılık</a:t>
            </a:r>
            <a:r>
              <a:rPr lang="en-US" dirty="0" smtClean="0"/>
              <a:t> </a:t>
            </a:r>
            <a:r>
              <a:rPr lang="en-US" dirty="0" err="1" smtClean="0"/>
              <a:t>ilkeleri</a:t>
            </a:r>
            <a:r>
              <a:rPr lang="en-US" dirty="0" smtClean="0"/>
              <a:t> </a:t>
            </a:r>
            <a:r>
              <a:rPr lang="en-US" dirty="0" err="1" smtClean="0"/>
              <a:t>doğrultusunda</a:t>
            </a:r>
            <a:r>
              <a:rPr lang="en-US" dirty="0" smtClean="0"/>
              <a:t> </a:t>
            </a:r>
            <a:r>
              <a:rPr lang="en-US" dirty="0" err="1" smtClean="0"/>
              <a:t>çalışan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sermaye</a:t>
            </a:r>
            <a:r>
              <a:rPr lang="en-US" dirty="0" smtClean="0"/>
              <a:t> </a:t>
            </a:r>
            <a:r>
              <a:rPr lang="en-US" dirty="0" err="1" smtClean="0"/>
              <a:t>birikimi</a:t>
            </a:r>
            <a:r>
              <a:rPr lang="en-US" dirty="0" smtClean="0"/>
              <a:t> </a:t>
            </a:r>
            <a:r>
              <a:rPr lang="en-US" dirty="0" err="1" smtClean="0"/>
              <a:t>amaçlayan</a:t>
            </a:r>
            <a:r>
              <a:rPr lang="en-US" dirty="0" smtClean="0"/>
              <a:t> </a:t>
            </a:r>
            <a:r>
              <a:rPr lang="en-US" dirty="0" err="1" smtClean="0"/>
              <a:t>KİT’lerdir</a:t>
            </a:r>
            <a:r>
              <a:rPr lang="en-US" dirty="0" smtClean="0"/>
              <a:t>. </a:t>
            </a:r>
            <a:r>
              <a:rPr lang="en-US" dirty="0" err="1" smtClean="0"/>
              <a:t>Sermayesinin</a:t>
            </a:r>
            <a:r>
              <a:rPr lang="en-US" dirty="0" smtClean="0"/>
              <a:t> </a:t>
            </a:r>
            <a:r>
              <a:rPr lang="en-US" dirty="0" err="1" smtClean="0"/>
              <a:t>tamamı</a:t>
            </a:r>
            <a:r>
              <a:rPr lang="en-US" dirty="0" smtClean="0"/>
              <a:t> </a:t>
            </a:r>
            <a:r>
              <a:rPr lang="en-US" dirty="0" err="1" smtClean="0"/>
              <a:t>Devlete’e</a:t>
            </a:r>
            <a:r>
              <a:rPr lang="en-US" dirty="0" smtClean="0"/>
              <a:t> </a:t>
            </a:r>
            <a:r>
              <a:rPr lang="en-US" dirty="0" err="1" smtClean="0"/>
              <a:t>ait</a:t>
            </a:r>
            <a:r>
              <a:rPr lang="en-US" dirty="0" smtClean="0"/>
              <a:t> </a:t>
            </a:r>
            <a:r>
              <a:rPr lang="en-US" dirty="0" err="1" smtClean="0"/>
              <a:t>iktisadi</a:t>
            </a:r>
            <a:r>
              <a:rPr lang="en-US" dirty="0" smtClean="0"/>
              <a:t> </a:t>
            </a:r>
            <a:r>
              <a:rPr lang="en-US" dirty="0" err="1" smtClean="0"/>
              <a:t>alanda</a:t>
            </a:r>
            <a:r>
              <a:rPr lang="en-US" dirty="0" smtClean="0"/>
              <a:t> </a:t>
            </a:r>
            <a:r>
              <a:rPr lang="en-US" dirty="0" err="1" smtClean="0"/>
              <a:t>ticari</a:t>
            </a:r>
            <a:r>
              <a:rPr lang="en-US" dirty="0" smtClean="0"/>
              <a:t> </a:t>
            </a:r>
            <a:r>
              <a:rPr lang="en-US" dirty="0" err="1" smtClean="0"/>
              <a:t>esaslara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faaliyet</a:t>
            </a:r>
            <a:r>
              <a:rPr lang="en-US" dirty="0" smtClean="0"/>
              <a:t> </a:t>
            </a:r>
            <a:r>
              <a:rPr lang="en-US" dirty="0" err="1" smtClean="0"/>
              <a:t>gösteren</a:t>
            </a:r>
            <a:r>
              <a:rPr lang="en-US" dirty="0" smtClean="0"/>
              <a:t> </a:t>
            </a:r>
            <a:r>
              <a:rPr lang="en-US" dirty="0" err="1" smtClean="0"/>
              <a:t>KiT’lerdir</a:t>
            </a:r>
            <a:r>
              <a:rPr lang="en-US" dirty="0" smtClean="0"/>
              <a:t>. (</a:t>
            </a:r>
            <a:r>
              <a:rPr lang="en-US" dirty="0" err="1" smtClean="0"/>
              <a:t>Örnek</a:t>
            </a:r>
            <a:r>
              <a:rPr lang="en-US" dirty="0" smtClean="0"/>
              <a:t>: </a:t>
            </a:r>
            <a:r>
              <a:rPr lang="en-US" dirty="0" err="1" smtClean="0"/>
              <a:t>Ziraat</a:t>
            </a:r>
            <a:r>
              <a:rPr lang="en-US" dirty="0" smtClean="0"/>
              <a:t> </a:t>
            </a:r>
            <a:r>
              <a:rPr lang="en-US" dirty="0" err="1" smtClean="0"/>
              <a:t>BAnkası</a:t>
            </a:r>
            <a:r>
              <a:rPr lang="en-US" dirty="0" smtClean="0"/>
              <a:t>, </a:t>
            </a:r>
            <a:r>
              <a:rPr lang="en-US" dirty="0" err="1" smtClean="0"/>
              <a:t>Çay-Kur</a:t>
            </a:r>
            <a:r>
              <a:rPr lang="en-US" dirty="0" smtClean="0"/>
              <a:t>, </a:t>
            </a:r>
            <a:r>
              <a:rPr lang="en-US" dirty="0" err="1" smtClean="0"/>
              <a:t>Devlet</a:t>
            </a:r>
            <a:r>
              <a:rPr lang="en-US" dirty="0" smtClean="0"/>
              <a:t> </a:t>
            </a:r>
            <a:r>
              <a:rPr lang="en-US" dirty="0" err="1" smtClean="0"/>
              <a:t>Malzeme</a:t>
            </a:r>
            <a:r>
              <a:rPr lang="en-US" dirty="0" smtClean="0"/>
              <a:t> </a:t>
            </a:r>
            <a:r>
              <a:rPr lang="en-US" dirty="0" err="1" smtClean="0"/>
              <a:t>Ofisi</a:t>
            </a:r>
            <a:r>
              <a:rPr lang="en-US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02696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İktisadi</a:t>
            </a:r>
            <a:r>
              <a:rPr lang="en-US" dirty="0" smtClean="0"/>
              <a:t> </a:t>
            </a:r>
            <a:r>
              <a:rPr lang="en-US" dirty="0" err="1" smtClean="0"/>
              <a:t>Teşebbüsleri</a:t>
            </a:r>
            <a:r>
              <a:rPr lang="en-US" dirty="0" smtClean="0"/>
              <a:t> (KİT)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txBody>
          <a:bodyPr>
            <a:normAutofit/>
          </a:bodyPr>
          <a:lstStyle/>
          <a:p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İktisadi</a:t>
            </a:r>
            <a:r>
              <a:rPr lang="en-US" dirty="0" smtClean="0"/>
              <a:t> </a:t>
            </a:r>
            <a:r>
              <a:rPr lang="en-US" dirty="0" err="1" smtClean="0"/>
              <a:t>Kuruluşları</a:t>
            </a:r>
            <a:r>
              <a:rPr lang="en-US" dirty="0" smtClean="0"/>
              <a:t>: (KİK)</a:t>
            </a:r>
            <a:r>
              <a:rPr lang="en-US" dirty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faydası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hizmetlerini</a:t>
            </a:r>
            <a:r>
              <a:rPr lang="en-US" dirty="0" smtClean="0"/>
              <a:t>, </a:t>
            </a:r>
            <a:r>
              <a:rPr lang="en-US" dirty="0" err="1" smtClean="0"/>
              <a:t>ekonomik</a:t>
            </a:r>
            <a:r>
              <a:rPr lang="en-US" dirty="0" smtClean="0"/>
              <a:t> </a:t>
            </a:r>
            <a:r>
              <a:rPr lang="en-US" dirty="0" err="1" smtClean="0"/>
              <a:t>gereklere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, </a:t>
            </a:r>
            <a:r>
              <a:rPr lang="en-US" dirty="0" err="1" smtClean="0"/>
              <a:t>verimlilik</a:t>
            </a:r>
            <a:r>
              <a:rPr lang="en-US" dirty="0" smtClean="0"/>
              <a:t> </a:t>
            </a:r>
            <a:r>
              <a:rPr lang="en-US" dirty="0" err="1" smtClean="0"/>
              <a:t>esasıyla</a:t>
            </a:r>
            <a:r>
              <a:rPr lang="en-US" dirty="0" smtClean="0"/>
              <a:t> </a:t>
            </a:r>
            <a:r>
              <a:rPr lang="en-US" dirty="0" err="1" smtClean="0"/>
              <a:t>karşılarlar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Çoğunlukla</a:t>
            </a:r>
            <a:r>
              <a:rPr lang="en-US" dirty="0" smtClean="0"/>
              <a:t> </a:t>
            </a:r>
            <a:r>
              <a:rPr lang="en-US" dirty="0" err="1" smtClean="0"/>
              <a:t>tekel</a:t>
            </a:r>
            <a:r>
              <a:rPr lang="en-US" dirty="0" smtClean="0"/>
              <a:t> </a:t>
            </a:r>
            <a:r>
              <a:rPr lang="en-US" dirty="0" err="1" smtClean="0"/>
              <a:t>niteliğindeki</a:t>
            </a:r>
            <a:r>
              <a:rPr lang="en-US" dirty="0" smtClean="0"/>
              <a:t> </a:t>
            </a:r>
            <a:r>
              <a:rPr lang="en-US" dirty="0" err="1" smtClean="0"/>
              <a:t>mallarla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faaliyet</a:t>
            </a:r>
            <a:r>
              <a:rPr lang="en-US" dirty="0" smtClean="0"/>
              <a:t> </a:t>
            </a:r>
            <a:r>
              <a:rPr lang="en-US" dirty="0" err="1" smtClean="0"/>
              <a:t>gösterirler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2798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Özelleştirme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58787" y="47311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28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smileyFace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/>
              <a:t>ÖDEVVV!!!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467600" cy="4525963"/>
          </a:xfrm>
        </p:spPr>
        <p:txBody>
          <a:bodyPr>
            <a:normAutofit/>
          </a:bodyPr>
          <a:lstStyle/>
          <a:p>
            <a:pPr marL="493776" lvl="1" indent="-457200">
              <a:buSzPct val="80000"/>
            </a:pPr>
            <a:endParaRPr lang="en-US" sz="2300" dirty="0" smtClean="0"/>
          </a:p>
          <a:p>
            <a:pPr marL="322326" lvl="1" indent="-285750">
              <a:buSzPct val="80000"/>
            </a:pPr>
            <a:endParaRPr lang="en-US" sz="1700" dirty="0"/>
          </a:p>
          <a:p>
            <a:pPr marL="322326" lvl="1" indent="-285750">
              <a:buSzPct val="80000"/>
            </a:pPr>
            <a:endParaRPr lang="en-US" sz="1700" dirty="0" smtClean="0"/>
          </a:p>
          <a:p>
            <a:pPr marL="420624" lvl="1" indent="-384048">
              <a:buSzPct val="80000"/>
              <a:buFont typeface="Wingdings 2"/>
              <a:buChar char=""/>
            </a:pPr>
            <a:endParaRPr lang="en-US" sz="1700" dirty="0" smtClean="0"/>
          </a:p>
          <a:p>
            <a:pPr marL="36576" lvl="1" indent="0">
              <a:buSzPct val="80000"/>
              <a:buNone/>
            </a:pPr>
            <a:r>
              <a:rPr lang="en-US" sz="1700" dirty="0"/>
              <a:t>	</a:t>
            </a:r>
            <a:r>
              <a:rPr lang="en-US" sz="1500" dirty="0"/>
              <a:t>	</a:t>
            </a:r>
          </a:p>
          <a:p>
            <a:pPr marL="320040" lvl="2" indent="0">
              <a:buSzPct val="80000"/>
              <a:buNone/>
            </a:pPr>
            <a:endParaRPr lang="en-US" sz="1500" dirty="0"/>
          </a:p>
          <a:p>
            <a:pPr marL="420624" lvl="1" indent="-384048">
              <a:buSzPct val="80000"/>
              <a:buFont typeface="Wingdings 2"/>
              <a:buChar char=""/>
            </a:pPr>
            <a:endParaRPr lang="en-US" sz="1700" dirty="0" smtClean="0"/>
          </a:p>
        </p:txBody>
      </p:sp>
      <p:pic>
        <p:nvPicPr>
          <p:cNvPr id="6" name="Picture 5" descr="j01789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47464"/>
            <a:ext cx="2438400" cy="3657600"/>
          </a:xfrm>
          <a:prstGeom prst="rect">
            <a:avLst/>
          </a:prstGeom>
        </p:spPr>
      </p:pic>
      <p:pic>
        <p:nvPicPr>
          <p:cNvPr id="7" name="Picture 6" descr="AA02005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84" y="3757000"/>
            <a:ext cx="3121152" cy="2624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093" y="1052736"/>
            <a:ext cx="430413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 TUİK </a:t>
            </a:r>
            <a:r>
              <a:rPr lang="en-US" sz="2000" dirty="0" err="1" smtClean="0"/>
              <a:t>sayfasına</a:t>
            </a:r>
            <a:r>
              <a:rPr lang="en-US" sz="2000" dirty="0" smtClean="0"/>
              <a:t> </a:t>
            </a:r>
            <a:r>
              <a:rPr lang="en-US" sz="2000" dirty="0" err="1" smtClean="0"/>
              <a:t>giriniz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Türkiye’de</a:t>
            </a:r>
            <a:r>
              <a:rPr lang="en-US" sz="2000" dirty="0" smtClean="0"/>
              <a:t> </a:t>
            </a:r>
            <a:r>
              <a:rPr lang="en-US" sz="2000" dirty="0" err="1" smtClean="0"/>
              <a:t>kaç</a:t>
            </a:r>
            <a:r>
              <a:rPr lang="en-US" sz="2000" dirty="0" smtClean="0"/>
              <a:t> </a:t>
            </a:r>
            <a:r>
              <a:rPr lang="en-US" sz="2000" dirty="0" err="1" smtClean="0"/>
              <a:t>işletme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olduğunu</a:t>
            </a:r>
            <a:r>
              <a:rPr lang="en-US" sz="2000" dirty="0" smtClean="0"/>
              <a:t> </a:t>
            </a:r>
            <a:r>
              <a:rPr lang="en-US" sz="2000" dirty="0" err="1" smtClean="0"/>
              <a:t>bulunuz</a:t>
            </a:r>
            <a:r>
              <a:rPr lang="en-US" sz="2000" dirty="0" smtClean="0"/>
              <a:t>. </a:t>
            </a:r>
          </a:p>
          <a:p>
            <a:endParaRPr lang="en-US" sz="2000" dirty="0" smtClean="0"/>
          </a:p>
          <a:p>
            <a:r>
              <a:rPr lang="en-US" sz="2000" dirty="0" smtClean="0"/>
              <a:t>2. “</a:t>
            </a:r>
            <a:r>
              <a:rPr lang="en-US" sz="2000" dirty="0" err="1" smtClean="0"/>
              <a:t>Ekonomik</a:t>
            </a:r>
            <a:r>
              <a:rPr lang="en-US" sz="2000" dirty="0" smtClean="0"/>
              <a:t> </a:t>
            </a:r>
            <a:r>
              <a:rPr lang="en-US" sz="2000" dirty="0" err="1" smtClean="0"/>
              <a:t>Faaliyetlerin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Döngüsel</a:t>
            </a:r>
            <a:r>
              <a:rPr lang="en-US" sz="2000" dirty="0" smtClean="0"/>
              <a:t> </a:t>
            </a:r>
            <a:r>
              <a:rPr lang="en-US" sz="2000" dirty="0" err="1" smtClean="0"/>
              <a:t>Akımı</a:t>
            </a:r>
            <a:r>
              <a:rPr lang="en-US" sz="2000" dirty="0" smtClean="0"/>
              <a:t>” (</a:t>
            </a:r>
            <a:r>
              <a:rPr lang="en-US" sz="2000" dirty="0" err="1" smtClean="0"/>
              <a:t>Ekonomik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Faaliyet</a:t>
            </a:r>
            <a:r>
              <a:rPr lang="en-US" sz="2000" dirty="0" smtClean="0"/>
              <a:t> </a:t>
            </a:r>
            <a:r>
              <a:rPr lang="en-US" sz="2000" dirty="0" err="1" smtClean="0"/>
              <a:t>Akım</a:t>
            </a:r>
            <a:r>
              <a:rPr lang="en-US" sz="2000" dirty="0" smtClean="0"/>
              <a:t> </a:t>
            </a:r>
            <a:r>
              <a:rPr lang="en-US" sz="2000" dirty="0" err="1" smtClean="0"/>
              <a:t>Şeması</a:t>
            </a:r>
            <a:r>
              <a:rPr lang="en-US" sz="2000" dirty="0" smtClean="0"/>
              <a:t>) ne </a:t>
            </a:r>
            <a:r>
              <a:rPr lang="en-US" sz="2000" dirty="0" err="1" smtClean="0"/>
              <a:t>demektir</a:t>
            </a:r>
            <a:r>
              <a:rPr lang="en-US" sz="2000" dirty="0" smtClean="0"/>
              <a:t>? </a:t>
            </a:r>
          </a:p>
          <a:p>
            <a:r>
              <a:rPr lang="en-US" sz="2000" dirty="0" err="1" smtClean="0"/>
              <a:t>Şekil</a:t>
            </a:r>
            <a:r>
              <a:rPr lang="en-US" sz="2000" dirty="0" smtClean="0"/>
              <a:t> </a:t>
            </a:r>
            <a:r>
              <a:rPr lang="en-US" sz="2000" dirty="0" err="1" smtClean="0"/>
              <a:t>ile</a:t>
            </a:r>
            <a:r>
              <a:rPr lang="en-US" sz="2000" dirty="0" smtClean="0"/>
              <a:t> </a:t>
            </a:r>
            <a:r>
              <a:rPr lang="en-US" sz="2000" dirty="0" err="1" smtClean="0"/>
              <a:t>açıklayınız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837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smileyFace">
            <a:avLst/>
          </a:prstGeom>
        </p:spPr>
        <p:txBody>
          <a:bodyPr>
            <a:noAutofit/>
          </a:bodyPr>
          <a:lstStyle/>
          <a:p>
            <a:r>
              <a:rPr lang="en-US" sz="2800" dirty="0" err="1" smtClean="0"/>
              <a:t>Teşekkürler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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3776" lvl="1" indent="-457200">
              <a:buSzPct val="80000"/>
            </a:pPr>
            <a:endParaRPr lang="en-US" sz="2300" dirty="0" smtClean="0"/>
          </a:p>
          <a:p>
            <a:pPr marL="322326" lvl="1" indent="-285750">
              <a:buSzPct val="80000"/>
            </a:pPr>
            <a:endParaRPr lang="en-US" sz="1700" dirty="0"/>
          </a:p>
          <a:p>
            <a:pPr marL="322326" lvl="1" indent="-285750">
              <a:buSzPct val="80000"/>
            </a:pPr>
            <a:endParaRPr lang="en-US" sz="1700" dirty="0" smtClean="0"/>
          </a:p>
          <a:p>
            <a:pPr marL="420624" lvl="1" indent="-384048">
              <a:buSzPct val="80000"/>
              <a:buFont typeface="Wingdings 2"/>
              <a:buChar char=""/>
            </a:pPr>
            <a:endParaRPr lang="en-US" sz="1700" dirty="0" smtClean="0"/>
          </a:p>
          <a:p>
            <a:pPr marL="36576" lvl="1" indent="0">
              <a:buSzPct val="80000"/>
              <a:buNone/>
            </a:pPr>
            <a:r>
              <a:rPr lang="en-US" sz="1700" dirty="0"/>
              <a:t>	</a:t>
            </a:r>
            <a:r>
              <a:rPr lang="en-US" sz="1500" dirty="0"/>
              <a:t>	</a:t>
            </a:r>
          </a:p>
          <a:p>
            <a:pPr marL="320040" lvl="2" indent="0">
              <a:buSzPct val="80000"/>
              <a:buNone/>
            </a:pPr>
            <a:endParaRPr lang="en-US" sz="1500" dirty="0"/>
          </a:p>
          <a:p>
            <a:pPr marL="420624" lvl="1" indent="-384048">
              <a:buSzPct val="80000"/>
              <a:buFont typeface="Wingdings 2"/>
              <a:buChar char=""/>
            </a:pPr>
            <a:endParaRPr lang="en-US" sz="17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343581" y="9821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BU00537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24" y="1484783"/>
            <a:ext cx="4014200" cy="485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7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Hukuki</a:t>
            </a:r>
            <a:r>
              <a:rPr lang="en-US" dirty="0" smtClean="0"/>
              <a:t> </a:t>
            </a:r>
            <a:r>
              <a:rPr lang="en-US" dirty="0" err="1" smtClean="0"/>
              <a:t>Açıdan</a:t>
            </a:r>
            <a:r>
              <a:rPr lang="en-US" dirty="0" smtClean="0"/>
              <a:t> </a:t>
            </a:r>
            <a:r>
              <a:rPr lang="en-US" dirty="0" err="1" smtClean="0"/>
              <a:t>İşletme</a:t>
            </a:r>
            <a:r>
              <a:rPr lang="en-US" dirty="0" smtClean="0"/>
              <a:t> </a:t>
            </a:r>
            <a:r>
              <a:rPr lang="en-US" dirty="0" err="1" smtClean="0"/>
              <a:t>Çeşitleri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Ticaret</a:t>
            </a:r>
            <a:r>
              <a:rPr lang="en-US" dirty="0" smtClean="0"/>
              <a:t> </a:t>
            </a:r>
            <a:r>
              <a:rPr lang="en-US" dirty="0" err="1" smtClean="0"/>
              <a:t>Kanunu</a:t>
            </a:r>
            <a:endParaRPr lang="en-US" dirty="0" smtClean="0"/>
          </a:p>
          <a:p>
            <a:r>
              <a:rPr lang="en-US" dirty="0" err="1" smtClean="0"/>
              <a:t>Borçlar</a:t>
            </a:r>
            <a:r>
              <a:rPr lang="en-US" dirty="0" smtClean="0"/>
              <a:t> </a:t>
            </a:r>
            <a:r>
              <a:rPr lang="en-US" dirty="0" err="1" smtClean="0"/>
              <a:t>Kanunu</a:t>
            </a:r>
            <a:endParaRPr lang="en-US" dirty="0" smtClean="0"/>
          </a:p>
          <a:p>
            <a:r>
              <a:rPr lang="en-US" dirty="0" err="1" smtClean="0"/>
              <a:t>Kooperatifler</a:t>
            </a:r>
            <a:r>
              <a:rPr lang="en-US" dirty="0" smtClean="0"/>
              <a:t> </a:t>
            </a:r>
            <a:r>
              <a:rPr lang="en-US" dirty="0" err="1" smtClean="0"/>
              <a:t>Kanunu</a:t>
            </a:r>
            <a:endParaRPr lang="en-US" dirty="0" smtClean="0"/>
          </a:p>
          <a:p>
            <a:r>
              <a:rPr lang="en-US" dirty="0" err="1" smtClean="0"/>
              <a:t>Vergi</a:t>
            </a:r>
            <a:r>
              <a:rPr lang="en-US" dirty="0" smtClean="0"/>
              <a:t> </a:t>
            </a:r>
            <a:r>
              <a:rPr lang="en-US" dirty="0" err="1" smtClean="0"/>
              <a:t>Kanunları</a:t>
            </a:r>
            <a:endParaRPr lang="en-US" dirty="0" smtClean="0"/>
          </a:p>
          <a:p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Kanunlar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012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Türk</a:t>
            </a:r>
            <a:r>
              <a:rPr lang="en-US" dirty="0" smtClean="0"/>
              <a:t> </a:t>
            </a:r>
            <a:r>
              <a:rPr lang="en-US" dirty="0" err="1" smtClean="0"/>
              <a:t>Ticaret</a:t>
            </a:r>
            <a:r>
              <a:rPr lang="en-US" dirty="0" smtClean="0"/>
              <a:t> </a:t>
            </a:r>
            <a:r>
              <a:rPr lang="en-US" dirty="0" err="1" smtClean="0"/>
              <a:t>Kanunu</a:t>
            </a:r>
            <a:r>
              <a:rPr lang="en-US" dirty="0" smtClean="0"/>
              <a:t> (TTK)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Ticari</a:t>
            </a:r>
            <a:r>
              <a:rPr lang="en-US" dirty="0" smtClean="0"/>
              <a:t> </a:t>
            </a:r>
            <a:r>
              <a:rPr lang="en-US" dirty="0" err="1" smtClean="0"/>
              <a:t>İşletme</a:t>
            </a:r>
            <a:r>
              <a:rPr lang="en-US" dirty="0" smtClean="0"/>
              <a:t>: “</a:t>
            </a:r>
            <a:r>
              <a:rPr lang="en-US" dirty="0" err="1" smtClean="0"/>
              <a:t>Ticarethane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fabrika</a:t>
            </a:r>
            <a:r>
              <a:rPr lang="en-US" dirty="0" smtClean="0"/>
              <a:t> </a:t>
            </a:r>
            <a:r>
              <a:rPr lang="en-US" dirty="0" err="1" smtClean="0"/>
              <a:t>yahut</a:t>
            </a:r>
            <a:r>
              <a:rPr lang="en-US" dirty="0" smtClean="0"/>
              <a:t> </a:t>
            </a:r>
            <a:r>
              <a:rPr lang="en-US" dirty="0" err="1" smtClean="0"/>
              <a:t>ticari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işletilen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müesseseler</a:t>
            </a:r>
            <a:r>
              <a:rPr lang="en-US" dirty="0" smtClean="0"/>
              <a:t>, </a:t>
            </a:r>
            <a:r>
              <a:rPr lang="en-US" dirty="0" err="1" smtClean="0"/>
              <a:t>ticari</a:t>
            </a:r>
            <a:r>
              <a:rPr lang="en-US" dirty="0" smtClean="0"/>
              <a:t> </a:t>
            </a:r>
            <a:r>
              <a:rPr lang="en-US" dirty="0" err="1" smtClean="0"/>
              <a:t>işletme</a:t>
            </a:r>
            <a:r>
              <a:rPr lang="en-US" dirty="0" smtClean="0"/>
              <a:t> </a:t>
            </a:r>
            <a:r>
              <a:rPr lang="en-US" dirty="0" err="1" smtClean="0"/>
              <a:t>sayılır</a:t>
            </a:r>
            <a:r>
              <a:rPr lang="en-US" dirty="0" smtClean="0"/>
              <a:t>.” (</a:t>
            </a:r>
            <a:r>
              <a:rPr lang="en-US" dirty="0" err="1" smtClean="0"/>
              <a:t>md.</a:t>
            </a:r>
            <a:r>
              <a:rPr lang="en-US" dirty="0" smtClean="0"/>
              <a:t> 11) </a:t>
            </a:r>
          </a:p>
          <a:p>
            <a:r>
              <a:rPr lang="en-US" dirty="0" err="1" smtClean="0"/>
              <a:t>Tacir</a:t>
            </a:r>
            <a:r>
              <a:rPr lang="en-US" dirty="0" smtClean="0"/>
              <a:t>: “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işletmeyi</a:t>
            </a:r>
            <a:r>
              <a:rPr lang="en-US" dirty="0" smtClean="0"/>
              <a:t> </a:t>
            </a:r>
            <a:r>
              <a:rPr lang="en-US" dirty="0" err="1" smtClean="0"/>
              <a:t>kısmen</a:t>
            </a:r>
            <a:r>
              <a:rPr lang="en-US" dirty="0" smtClean="0"/>
              <a:t> </a:t>
            </a:r>
            <a:r>
              <a:rPr lang="en-US" dirty="0" err="1" smtClean="0"/>
              <a:t>dahi</a:t>
            </a:r>
            <a:r>
              <a:rPr lang="en-US" dirty="0" smtClean="0"/>
              <a:t> </a:t>
            </a:r>
            <a:r>
              <a:rPr lang="en-US" dirty="0" err="1" smtClean="0"/>
              <a:t>olsa</a:t>
            </a:r>
            <a:r>
              <a:rPr lang="en-US" dirty="0" smtClean="0"/>
              <a:t> </a:t>
            </a:r>
            <a:r>
              <a:rPr lang="en-US" dirty="0" err="1" smtClean="0"/>
              <a:t>kendi</a:t>
            </a:r>
            <a:r>
              <a:rPr lang="en-US" dirty="0" smtClean="0"/>
              <a:t> </a:t>
            </a:r>
            <a:r>
              <a:rPr lang="en-US" dirty="0" err="1" smtClean="0"/>
              <a:t>adına</a:t>
            </a:r>
            <a:r>
              <a:rPr lang="en-US" dirty="0" smtClean="0"/>
              <a:t> </a:t>
            </a:r>
            <a:r>
              <a:rPr lang="en-US" dirty="0" err="1" smtClean="0"/>
              <a:t>işleten</a:t>
            </a:r>
            <a:r>
              <a:rPr lang="en-US" dirty="0" smtClean="0"/>
              <a:t> </a:t>
            </a:r>
            <a:r>
              <a:rPr lang="en-US" dirty="0" err="1" smtClean="0"/>
              <a:t>kimseye</a:t>
            </a:r>
            <a:r>
              <a:rPr lang="en-US" dirty="0" smtClean="0"/>
              <a:t> </a:t>
            </a:r>
            <a:r>
              <a:rPr lang="en-US" dirty="0" err="1" smtClean="0"/>
              <a:t>tacir</a:t>
            </a:r>
            <a:r>
              <a:rPr lang="en-US" dirty="0" smtClean="0"/>
              <a:t> </a:t>
            </a:r>
            <a:r>
              <a:rPr lang="en-US" dirty="0" err="1" smtClean="0"/>
              <a:t>denir</a:t>
            </a:r>
            <a:r>
              <a:rPr lang="en-US" dirty="0" smtClean="0"/>
              <a:t>.” (</a:t>
            </a:r>
            <a:r>
              <a:rPr lang="en-US" dirty="0" err="1" smtClean="0"/>
              <a:t>md.</a:t>
            </a:r>
            <a:r>
              <a:rPr lang="en-US" dirty="0" smtClean="0"/>
              <a:t> 14)</a:t>
            </a:r>
          </a:p>
          <a:p>
            <a:r>
              <a:rPr lang="en-US" dirty="0" err="1" smtClean="0"/>
              <a:t>Devlet</a:t>
            </a:r>
            <a:r>
              <a:rPr lang="en-US" dirty="0" smtClean="0"/>
              <a:t>, </a:t>
            </a:r>
            <a:r>
              <a:rPr lang="en-US" dirty="0" err="1" smtClean="0"/>
              <a:t>Vilayet</a:t>
            </a:r>
            <a:r>
              <a:rPr lang="en-US" dirty="0" smtClean="0"/>
              <a:t>, </a:t>
            </a:r>
            <a:r>
              <a:rPr lang="en-US" dirty="0" err="1" smtClean="0"/>
              <a:t>Belediye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tüzel</a:t>
            </a:r>
            <a:r>
              <a:rPr lang="en-US" dirty="0" smtClean="0"/>
              <a:t> </a:t>
            </a:r>
            <a:r>
              <a:rPr lang="en-US" dirty="0" err="1" smtClean="0"/>
              <a:t>kişileri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kurulan</a:t>
            </a:r>
            <a:r>
              <a:rPr lang="en-US" dirty="0" smtClean="0"/>
              <a:t> </a:t>
            </a:r>
            <a:r>
              <a:rPr lang="en-US" dirty="0" err="1" smtClean="0"/>
              <a:t>teşekkür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müesseseler</a:t>
            </a:r>
            <a:r>
              <a:rPr lang="en-US" dirty="0" smtClean="0"/>
              <a:t> de </a:t>
            </a:r>
            <a:r>
              <a:rPr lang="en-US" dirty="0" err="1" smtClean="0"/>
              <a:t>tacir</a:t>
            </a:r>
            <a:r>
              <a:rPr lang="en-US" dirty="0" smtClean="0"/>
              <a:t> </a:t>
            </a:r>
            <a:r>
              <a:rPr lang="en-US" dirty="0" err="1" smtClean="0"/>
              <a:t>sayılır</a:t>
            </a:r>
            <a:r>
              <a:rPr lang="en-US" dirty="0" smtClean="0"/>
              <a:t>.” (md 18)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074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Özel</a:t>
            </a:r>
            <a:r>
              <a:rPr lang="en-US" dirty="0" smtClean="0"/>
              <a:t> </a:t>
            </a:r>
            <a:r>
              <a:rPr lang="en-US" dirty="0" err="1" smtClean="0"/>
              <a:t>İşletmeler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lvl="1"/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/>
              <a:t>Kişi</a:t>
            </a:r>
            <a:r>
              <a:rPr lang="en-US" dirty="0"/>
              <a:t> </a:t>
            </a:r>
            <a:r>
              <a:rPr lang="en-US" dirty="0" err="1" smtClean="0"/>
              <a:t>İşletmeleri</a:t>
            </a:r>
            <a:endParaRPr lang="en-US" dirty="0"/>
          </a:p>
          <a:p>
            <a:pPr lvl="1"/>
            <a:r>
              <a:rPr lang="en-US" dirty="0" err="1"/>
              <a:t>Şirketler</a:t>
            </a:r>
            <a:r>
              <a:rPr lang="en-US" dirty="0"/>
              <a:t> (</a:t>
            </a:r>
            <a:r>
              <a:rPr lang="en-US" dirty="0" err="1"/>
              <a:t>Ortaklıklar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Şirketler</a:t>
            </a:r>
            <a:endParaRPr lang="en-US" dirty="0" smtClean="0"/>
          </a:p>
          <a:p>
            <a:pPr lvl="2"/>
            <a:r>
              <a:rPr lang="en-US" dirty="0" err="1" smtClean="0"/>
              <a:t>Ticaret</a:t>
            </a:r>
            <a:r>
              <a:rPr lang="en-US" dirty="0" smtClean="0"/>
              <a:t> </a:t>
            </a:r>
            <a:r>
              <a:rPr lang="en-US" dirty="0" err="1" smtClean="0"/>
              <a:t>Şirketleri</a:t>
            </a:r>
            <a:endParaRPr lang="en-US" dirty="0" smtClean="0"/>
          </a:p>
          <a:p>
            <a:pPr lvl="3"/>
            <a:r>
              <a:rPr lang="en-US" dirty="0" err="1" smtClean="0"/>
              <a:t>Şahıs</a:t>
            </a:r>
            <a:r>
              <a:rPr lang="en-US" dirty="0" smtClean="0"/>
              <a:t> </a:t>
            </a:r>
            <a:r>
              <a:rPr lang="en-US" dirty="0" err="1" smtClean="0"/>
              <a:t>Şirketleri</a:t>
            </a:r>
            <a:endParaRPr lang="en-US" dirty="0" smtClean="0"/>
          </a:p>
          <a:p>
            <a:pPr lvl="4"/>
            <a:r>
              <a:rPr lang="en-US" dirty="0" err="1" smtClean="0"/>
              <a:t>Kollektif</a:t>
            </a:r>
            <a:r>
              <a:rPr lang="en-US" dirty="0" smtClean="0"/>
              <a:t> </a:t>
            </a:r>
            <a:r>
              <a:rPr lang="en-US" dirty="0" err="1" smtClean="0"/>
              <a:t>Şirketler</a:t>
            </a:r>
            <a:endParaRPr lang="en-US" dirty="0" smtClean="0"/>
          </a:p>
          <a:p>
            <a:pPr lvl="4"/>
            <a:r>
              <a:rPr lang="en-US" dirty="0" err="1" smtClean="0"/>
              <a:t>Komandit</a:t>
            </a:r>
            <a:r>
              <a:rPr lang="en-US" dirty="0" smtClean="0"/>
              <a:t> </a:t>
            </a:r>
            <a:r>
              <a:rPr lang="en-US" dirty="0" err="1" smtClean="0"/>
              <a:t>Şirketler</a:t>
            </a:r>
            <a:endParaRPr lang="en-US" dirty="0" smtClean="0"/>
          </a:p>
          <a:p>
            <a:pPr lvl="3"/>
            <a:r>
              <a:rPr lang="en-US" dirty="0" err="1" smtClean="0"/>
              <a:t>Sermaye</a:t>
            </a:r>
            <a:r>
              <a:rPr lang="en-US" dirty="0" smtClean="0"/>
              <a:t> </a:t>
            </a:r>
            <a:r>
              <a:rPr lang="en-US" dirty="0" err="1" smtClean="0"/>
              <a:t>Şirketleri</a:t>
            </a:r>
            <a:endParaRPr lang="en-US" dirty="0" smtClean="0"/>
          </a:p>
          <a:p>
            <a:pPr lvl="4"/>
            <a:r>
              <a:rPr lang="en-US" dirty="0" err="1" smtClean="0"/>
              <a:t>Anonim</a:t>
            </a:r>
            <a:r>
              <a:rPr lang="en-US" dirty="0" smtClean="0"/>
              <a:t> </a:t>
            </a:r>
            <a:r>
              <a:rPr lang="en-US" dirty="0" err="1" smtClean="0"/>
              <a:t>Şirketler</a:t>
            </a:r>
            <a:endParaRPr lang="en-US" dirty="0" smtClean="0"/>
          </a:p>
          <a:p>
            <a:pPr lvl="4"/>
            <a:r>
              <a:rPr lang="en-US" dirty="0" smtClean="0"/>
              <a:t>Limited </a:t>
            </a:r>
            <a:r>
              <a:rPr lang="en-US" dirty="0" err="1" smtClean="0"/>
              <a:t>Şirketler</a:t>
            </a:r>
            <a:endParaRPr lang="en-US" dirty="0" smtClean="0"/>
          </a:p>
          <a:p>
            <a:pPr lvl="4"/>
            <a:r>
              <a:rPr lang="en-US" dirty="0" err="1" smtClean="0"/>
              <a:t>Sermayesi</a:t>
            </a:r>
            <a:r>
              <a:rPr lang="en-US" dirty="0" smtClean="0"/>
              <a:t> </a:t>
            </a:r>
            <a:r>
              <a:rPr lang="en-US" dirty="0" err="1" smtClean="0"/>
              <a:t>Paylara</a:t>
            </a:r>
            <a:r>
              <a:rPr lang="en-US" dirty="0" smtClean="0"/>
              <a:t> </a:t>
            </a:r>
            <a:r>
              <a:rPr lang="en-US" dirty="0" err="1" smtClean="0"/>
              <a:t>Bölünmüş</a:t>
            </a:r>
            <a:r>
              <a:rPr lang="en-US" dirty="0" smtClean="0"/>
              <a:t> </a:t>
            </a:r>
            <a:r>
              <a:rPr lang="en-US" dirty="0" err="1" smtClean="0"/>
              <a:t>Komandit</a:t>
            </a:r>
            <a:r>
              <a:rPr lang="en-US" dirty="0" smtClean="0"/>
              <a:t> </a:t>
            </a:r>
            <a:r>
              <a:rPr lang="en-US" dirty="0" err="1" smtClean="0"/>
              <a:t>Şirketler</a:t>
            </a:r>
            <a:endParaRPr lang="en-US" dirty="0" smtClean="0"/>
          </a:p>
          <a:p>
            <a:pPr lvl="1"/>
            <a:r>
              <a:rPr lang="en-US" dirty="0" err="1" smtClean="0"/>
              <a:t>Kooperatifler</a:t>
            </a:r>
            <a:endParaRPr lang="en-US" dirty="0"/>
          </a:p>
          <a:p>
            <a:pPr lvl="1"/>
            <a:r>
              <a:rPr lang="en-US" dirty="0" err="1"/>
              <a:t>Dernek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Vakıfların</a:t>
            </a:r>
            <a:r>
              <a:rPr lang="en-US" dirty="0"/>
              <a:t> </a:t>
            </a:r>
            <a:r>
              <a:rPr lang="en-US" dirty="0" err="1"/>
              <a:t>İktisadi</a:t>
            </a:r>
            <a:r>
              <a:rPr lang="en-US" dirty="0"/>
              <a:t> </a:t>
            </a:r>
            <a:r>
              <a:rPr lang="en-US" dirty="0" err="1"/>
              <a:t>İşletmeleri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207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Kişi</a:t>
            </a:r>
            <a:r>
              <a:rPr lang="en-US" dirty="0" smtClean="0"/>
              <a:t> </a:t>
            </a:r>
            <a:r>
              <a:rPr lang="en-US" dirty="0" err="1" smtClean="0"/>
              <a:t>İşletmeleri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En </a:t>
            </a:r>
            <a:r>
              <a:rPr lang="en-US" dirty="0" err="1" smtClean="0"/>
              <a:t>eski</a:t>
            </a:r>
            <a:r>
              <a:rPr lang="en-US" dirty="0" smtClean="0"/>
              <a:t> en </a:t>
            </a:r>
            <a:r>
              <a:rPr lang="en-US" dirty="0" err="1" smtClean="0"/>
              <a:t>basit</a:t>
            </a:r>
            <a:r>
              <a:rPr lang="en-US" dirty="0" smtClean="0"/>
              <a:t>, en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görülen</a:t>
            </a:r>
            <a:r>
              <a:rPr lang="en-US" dirty="0" smtClean="0"/>
              <a:t> </a:t>
            </a:r>
            <a:r>
              <a:rPr lang="en-US" dirty="0" err="1" smtClean="0"/>
              <a:t>işletme</a:t>
            </a:r>
            <a:r>
              <a:rPr lang="en-US" dirty="0" smtClean="0"/>
              <a:t> </a:t>
            </a:r>
            <a:r>
              <a:rPr lang="en-US" dirty="0" err="1" smtClean="0"/>
              <a:t>biçim</a:t>
            </a:r>
            <a:r>
              <a:rPr lang="en-US" dirty="0" err="1" smtClean="0"/>
              <a:t>idir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Işletme</a:t>
            </a:r>
            <a:r>
              <a:rPr lang="en-US" dirty="0" smtClean="0"/>
              <a:t> </a:t>
            </a:r>
            <a:r>
              <a:rPr lang="en-US" dirty="0" err="1" smtClean="0"/>
              <a:t>sahibi</a:t>
            </a:r>
            <a:r>
              <a:rPr lang="en-US" dirty="0" smtClean="0"/>
              <a:t> = </a:t>
            </a:r>
            <a:r>
              <a:rPr lang="en-US" dirty="0" err="1" smtClean="0"/>
              <a:t>işletmenin</a:t>
            </a:r>
            <a:r>
              <a:rPr lang="en-US" dirty="0" smtClean="0"/>
              <a:t> </a:t>
            </a:r>
            <a:r>
              <a:rPr lang="en-US" dirty="0" err="1" smtClean="0"/>
              <a:t>kendisi</a:t>
            </a:r>
            <a:endParaRPr lang="en-US" dirty="0"/>
          </a:p>
          <a:p>
            <a:r>
              <a:rPr lang="en-US" dirty="0" err="1" smtClean="0"/>
              <a:t>Işletme</a:t>
            </a:r>
            <a:r>
              <a:rPr lang="en-US" dirty="0" smtClean="0"/>
              <a:t> </a:t>
            </a:r>
            <a:r>
              <a:rPr lang="en-US" dirty="0" err="1" smtClean="0"/>
              <a:t>sahibi</a:t>
            </a:r>
            <a:r>
              <a:rPr lang="en-US" dirty="0" smtClean="0"/>
              <a:t>, </a:t>
            </a:r>
            <a:r>
              <a:rPr lang="en-US" dirty="0" err="1" smtClean="0"/>
              <a:t>işletmeyle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her </a:t>
            </a:r>
            <a:r>
              <a:rPr lang="en-US" dirty="0" err="1" smtClean="0"/>
              <a:t>türlü</a:t>
            </a:r>
            <a:r>
              <a:rPr lang="en-US" dirty="0" smtClean="0"/>
              <a:t> </a:t>
            </a:r>
            <a:r>
              <a:rPr lang="en-US" dirty="0" err="1" smtClean="0"/>
              <a:t>faaliyeti</a:t>
            </a:r>
            <a:r>
              <a:rPr lang="en-US" dirty="0" smtClean="0"/>
              <a:t> </a:t>
            </a:r>
            <a:r>
              <a:rPr lang="en-US" dirty="0" err="1" smtClean="0"/>
              <a:t>yürütür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Işletmenin</a:t>
            </a:r>
            <a:r>
              <a:rPr lang="en-US" dirty="0" smtClean="0"/>
              <a:t> </a:t>
            </a:r>
            <a:r>
              <a:rPr lang="en-US" dirty="0" err="1" smtClean="0"/>
              <a:t>tüzel</a:t>
            </a:r>
            <a:r>
              <a:rPr lang="en-US" dirty="0" smtClean="0"/>
              <a:t> </a:t>
            </a:r>
            <a:r>
              <a:rPr lang="en-US" dirty="0" err="1" smtClean="0"/>
              <a:t>kişiliği</a:t>
            </a:r>
            <a:r>
              <a:rPr lang="en-US" dirty="0" smtClean="0"/>
              <a:t> </a:t>
            </a:r>
            <a:r>
              <a:rPr lang="en-US" dirty="0" err="1" smtClean="0"/>
              <a:t>yoktur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Küçük</a:t>
            </a:r>
            <a:r>
              <a:rPr lang="en-US" dirty="0" smtClean="0"/>
              <a:t> </a:t>
            </a:r>
            <a:r>
              <a:rPr lang="en-US" dirty="0" err="1" smtClean="0"/>
              <a:t>işletmelerdir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992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Şirketler</a:t>
            </a:r>
            <a:r>
              <a:rPr lang="en-US" dirty="0" smtClean="0"/>
              <a:t> (</a:t>
            </a:r>
            <a:r>
              <a:rPr lang="en-US" dirty="0" err="1" smtClean="0"/>
              <a:t>Ortaklıklar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36576" indent="0">
              <a:buNone/>
            </a:pP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işletmenin</a:t>
            </a:r>
            <a:r>
              <a:rPr lang="en-US" dirty="0" smtClean="0"/>
              <a:t> </a:t>
            </a:r>
            <a:r>
              <a:rPr lang="en-US" dirty="0" err="1" smtClean="0"/>
              <a:t>şirket</a:t>
            </a:r>
            <a:r>
              <a:rPr lang="en-US" dirty="0" smtClean="0"/>
              <a:t> </a:t>
            </a:r>
            <a:r>
              <a:rPr lang="en-US" dirty="0" err="1" smtClean="0"/>
              <a:t>olabilmesi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;</a:t>
            </a:r>
          </a:p>
          <a:p>
            <a:r>
              <a:rPr lang="en-US" dirty="0"/>
              <a:t>	</a:t>
            </a:r>
            <a:r>
              <a:rPr lang="en-US" dirty="0" err="1" smtClean="0"/>
              <a:t>birden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kişi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ortak</a:t>
            </a:r>
            <a:r>
              <a:rPr lang="en-US" dirty="0" smtClean="0"/>
              <a:t> </a:t>
            </a:r>
            <a:r>
              <a:rPr lang="en-US" dirty="0" err="1" smtClean="0"/>
              <a:t>amaç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ortaklar</a:t>
            </a:r>
            <a:r>
              <a:rPr lang="en-US" dirty="0" smtClean="0"/>
              <a:t> </a:t>
            </a:r>
            <a:r>
              <a:rPr lang="en-US" dirty="0" err="1" smtClean="0"/>
              <a:t>arası</a:t>
            </a:r>
            <a:r>
              <a:rPr lang="en-US" dirty="0" smtClean="0"/>
              <a:t> </a:t>
            </a:r>
            <a:r>
              <a:rPr lang="en-US" dirty="0" err="1" smtClean="0"/>
              <a:t>anlaşma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ortak</a:t>
            </a:r>
            <a:r>
              <a:rPr lang="en-US" dirty="0" smtClean="0"/>
              <a:t> </a:t>
            </a:r>
            <a:r>
              <a:rPr lang="en-US" dirty="0" err="1" smtClean="0"/>
              <a:t>amaç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konmuş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, mal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emek</a:t>
            </a:r>
            <a:endParaRPr lang="en-US" dirty="0" smtClean="0"/>
          </a:p>
          <a:p>
            <a:pPr marL="36576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233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Şirketler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36576" indent="0">
              <a:buNone/>
            </a:pPr>
            <a:r>
              <a:rPr lang="en-US" dirty="0" err="1" smtClean="0"/>
              <a:t>Borçlar</a:t>
            </a:r>
            <a:r>
              <a:rPr lang="en-US" dirty="0" smtClean="0"/>
              <a:t> </a:t>
            </a:r>
            <a:r>
              <a:rPr lang="en-US" dirty="0" err="1" smtClean="0"/>
              <a:t>Kanunu’na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lşirket</a:t>
            </a:r>
            <a:r>
              <a:rPr lang="en-US" dirty="0" smtClean="0"/>
              <a:t> </a:t>
            </a:r>
            <a:r>
              <a:rPr lang="en-US" dirty="0" err="1" smtClean="0"/>
              <a:t>TTK’da</a:t>
            </a:r>
            <a:r>
              <a:rPr lang="en-US" dirty="0" smtClean="0"/>
              <a:t> </a:t>
            </a:r>
            <a:r>
              <a:rPr lang="en-US" dirty="0" err="1" smtClean="0"/>
              <a:t>tanımlanan</a:t>
            </a:r>
            <a:r>
              <a:rPr lang="en-US" dirty="0" smtClean="0"/>
              <a:t> </a:t>
            </a:r>
            <a:r>
              <a:rPr lang="en-US" dirty="0" err="1" smtClean="0"/>
              <a:t>şirketlerin</a:t>
            </a:r>
            <a:r>
              <a:rPr lang="en-US" dirty="0" smtClean="0"/>
              <a:t> </a:t>
            </a:r>
            <a:r>
              <a:rPr lang="en-US" dirty="0" err="1" smtClean="0"/>
              <a:t>ayırd</a:t>
            </a:r>
            <a:r>
              <a:rPr lang="en-US" dirty="0" smtClean="0"/>
              <a:t> </a:t>
            </a:r>
            <a:r>
              <a:rPr lang="en-US" dirty="0" err="1" smtClean="0"/>
              <a:t>edici</a:t>
            </a:r>
            <a:r>
              <a:rPr lang="en-US" dirty="0" smtClean="0"/>
              <a:t> </a:t>
            </a:r>
            <a:r>
              <a:rPr lang="en-US" dirty="0" err="1" smtClean="0"/>
              <a:t>niteliklerini</a:t>
            </a:r>
            <a:r>
              <a:rPr lang="en-US" dirty="0" smtClean="0"/>
              <a:t> </a:t>
            </a:r>
            <a:r>
              <a:rPr lang="en-US" dirty="0" err="1" smtClean="0"/>
              <a:t>taşımıyor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“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şirket</a:t>
            </a:r>
            <a:r>
              <a:rPr lang="en-US" dirty="0" smtClean="0"/>
              <a:t>” </a:t>
            </a:r>
            <a:r>
              <a:rPr lang="en-US" dirty="0" err="1" smtClean="0"/>
              <a:t>sayılır</a:t>
            </a:r>
            <a:r>
              <a:rPr lang="en-US" dirty="0" smtClean="0"/>
              <a:t>. </a:t>
            </a:r>
          </a:p>
          <a:p>
            <a:r>
              <a:rPr lang="en-US" dirty="0"/>
              <a:t>	</a:t>
            </a:r>
            <a:r>
              <a:rPr lang="en-US" dirty="0" err="1" smtClean="0"/>
              <a:t>şirket</a:t>
            </a:r>
            <a:r>
              <a:rPr lang="en-US" dirty="0" smtClean="0"/>
              <a:t> </a:t>
            </a:r>
            <a:r>
              <a:rPr lang="en-US" dirty="0" err="1" smtClean="0"/>
              <a:t>sözleşmesi</a:t>
            </a:r>
            <a:r>
              <a:rPr lang="en-US" dirty="0" smtClean="0"/>
              <a:t> “</a:t>
            </a:r>
            <a:r>
              <a:rPr lang="en-US" dirty="0" err="1" smtClean="0"/>
              <a:t>şekle</a:t>
            </a:r>
            <a:r>
              <a:rPr lang="en-US" dirty="0" smtClean="0"/>
              <a:t>”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değildir</a:t>
            </a:r>
            <a:r>
              <a:rPr lang="en-US" dirty="0" smtClean="0"/>
              <a:t>. </a:t>
            </a:r>
            <a:r>
              <a:rPr lang="en-US" dirty="0" err="1" smtClean="0"/>
              <a:t>Yazılı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sözlü</a:t>
            </a:r>
            <a:r>
              <a:rPr lang="en-US" dirty="0" smtClean="0"/>
              <a:t> </a:t>
            </a:r>
            <a:r>
              <a:rPr lang="en-US" dirty="0" err="1" smtClean="0"/>
              <a:t>olabilir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Şirketin</a:t>
            </a:r>
            <a:r>
              <a:rPr lang="en-US" dirty="0" smtClean="0"/>
              <a:t> </a:t>
            </a:r>
            <a:r>
              <a:rPr lang="en-US" dirty="0" err="1" smtClean="0"/>
              <a:t>onu</a:t>
            </a:r>
            <a:r>
              <a:rPr lang="en-US" dirty="0" smtClean="0"/>
              <a:t> </a:t>
            </a:r>
            <a:r>
              <a:rPr lang="en-US" dirty="0" err="1" smtClean="0"/>
              <a:t>oluşturan</a:t>
            </a:r>
            <a:r>
              <a:rPr lang="en-US" dirty="0" smtClean="0"/>
              <a:t> </a:t>
            </a:r>
            <a:r>
              <a:rPr lang="en-US" dirty="0" err="1" smtClean="0"/>
              <a:t>kişilerden</a:t>
            </a:r>
            <a:r>
              <a:rPr lang="en-US" dirty="0" smtClean="0"/>
              <a:t> </a:t>
            </a:r>
            <a:r>
              <a:rPr lang="en-US" dirty="0" err="1" smtClean="0"/>
              <a:t>ayrı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tüzel</a:t>
            </a:r>
            <a:r>
              <a:rPr lang="en-US" dirty="0" smtClean="0"/>
              <a:t> </a:t>
            </a:r>
            <a:r>
              <a:rPr lang="en-US" dirty="0" err="1" smtClean="0"/>
              <a:t>kişiliği</a:t>
            </a:r>
            <a:r>
              <a:rPr lang="en-US" dirty="0" smtClean="0"/>
              <a:t> </a:t>
            </a:r>
            <a:r>
              <a:rPr lang="en-US" dirty="0" err="1" smtClean="0"/>
              <a:t>yoktur</a:t>
            </a:r>
            <a:r>
              <a:rPr lang="en-US" dirty="0" smtClean="0"/>
              <a:t>.</a:t>
            </a:r>
          </a:p>
          <a:p>
            <a:pPr marL="36576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97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Ticaret</a:t>
            </a:r>
            <a:r>
              <a:rPr lang="en-US" dirty="0" smtClean="0"/>
              <a:t> </a:t>
            </a:r>
            <a:r>
              <a:rPr lang="en-US" dirty="0" err="1" smtClean="0"/>
              <a:t>Şirketleri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TTK’da</a:t>
            </a:r>
            <a:r>
              <a:rPr lang="en-US" dirty="0" smtClean="0"/>
              <a:t> </a:t>
            </a:r>
            <a:r>
              <a:rPr lang="en-US" dirty="0" err="1" smtClean="0"/>
              <a:t>düzenlenmiştir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Yazılı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sözleşme</a:t>
            </a:r>
            <a:r>
              <a:rPr lang="en-US" dirty="0" smtClean="0"/>
              <a:t> </a:t>
            </a:r>
            <a:r>
              <a:rPr lang="en-US" dirty="0" err="1" smtClean="0"/>
              <a:t>olmalıdır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TTK’da</a:t>
            </a:r>
            <a:r>
              <a:rPr lang="en-US" dirty="0" smtClean="0"/>
              <a:t> </a:t>
            </a:r>
            <a:r>
              <a:rPr lang="en-US" dirty="0" err="1" smtClean="0"/>
              <a:t>belirtilen</a:t>
            </a:r>
            <a:r>
              <a:rPr lang="en-US" dirty="0" smtClean="0"/>
              <a:t> </a:t>
            </a:r>
            <a:r>
              <a:rPr lang="en-US" dirty="0" err="1" smtClean="0"/>
              <a:t>asgari</a:t>
            </a:r>
            <a:r>
              <a:rPr lang="en-US" dirty="0" smtClean="0"/>
              <a:t> </a:t>
            </a:r>
            <a:r>
              <a:rPr lang="en-US" dirty="0" err="1" smtClean="0"/>
              <a:t>koşullara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olmalıdır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Ayrı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tüzel</a:t>
            </a:r>
            <a:r>
              <a:rPr lang="en-US" dirty="0" smtClean="0"/>
              <a:t> </a:t>
            </a:r>
            <a:r>
              <a:rPr lang="en-US" dirty="0" err="1" smtClean="0"/>
              <a:t>kişiliği</a:t>
            </a:r>
            <a:r>
              <a:rPr lang="en-US" dirty="0" smtClean="0"/>
              <a:t> </a:t>
            </a:r>
            <a:r>
              <a:rPr lang="en-US" dirty="0" err="1" smtClean="0"/>
              <a:t>vardır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7250239"/>
      </p:ext>
    </p:extLst>
  </p:cSld>
  <p:clrMapOvr>
    <a:masterClrMapping/>
  </p:clrMapOvr>
</p:sld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1124</TotalTime>
  <Words>873</Words>
  <Application>Microsoft Macintosh PowerPoint</Application>
  <PresentationFormat>On-screen Show (4:3)</PresentationFormat>
  <Paragraphs>140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Teknik</vt:lpstr>
      <vt:lpstr>4. Bölüm: Hukuki Açıdan  İşletme Çeşitleri</vt:lpstr>
      <vt:lpstr>Bu hafta neler öğreneceğiz?</vt:lpstr>
      <vt:lpstr>Hukuki Açıdan İşletme Çeşitleri</vt:lpstr>
      <vt:lpstr>Türk Ticaret Kanunu (TTK)</vt:lpstr>
      <vt:lpstr>Özel İşletmeler</vt:lpstr>
      <vt:lpstr>Tek Kişi İşletmeleri</vt:lpstr>
      <vt:lpstr>Şirketler (Ortaklıklar)</vt:lpstr>
      <vt:lpstr>Adi Şirketler</vt:lpstr>
      <vt:lpstr>Ticaret Şirketleri</vt:lpstr>
      <vt:lpstr>Ticaret Şirketleri</vt:lpstr>
      <vt:lpstr>Kollektif Şirket</vt:lpstr>
      <vt:lpstr>Kollektif Şirket</vt:lpstr>
      <vt:lpstr>Komandit Şirket</vt:lpstr>
      <vt:lpstr>Anonim Şirket</vt:lpstr>
      <vt:lpstr>Limited Şirket</vt:lpstr>
      <vt:lpstr>Sermayesi Paylara Bölünmüş Komandit Şirket</vt:lpstr>
      <vt:lpstr>Kooperatifler</vt:lpstr>
      <vt:lpstr>Dernek ve Vakıfların İktisadi İşletmeleri</vt:lpstr>
      <vt:lpstr>Kamu İşletmeleri</vt:lpstr>
      <vt:lpstr>Kamu İşletmeleri</vt:lpstr>
      <vt:lpstr>Katma Bütçeli İşletmeler</vt:lpstr>
      <vt:lpstr>Döner Sermayeli İşletmeler</vt:lpstr>
      <vt:lpstr>Mahalli İdare İşletmeleri</vt:lpstr>
      <vt:lpstr>Kamu İktisadi Teşebbüsleri (KİT)</vt:lpstr>
      <vt:lpstr>Kamu İktisadi Teşebbüsleri (KİT)</vt:lpstr>
      <vt:lpstr>Özelleştirme</vt:lpstr>
      <vt:lpstr>ÖDEVVV!!! </vt:lpstr>
      <vt:lpstr>Teşekkürler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asuspc</dc:creator>
  <cp:lastModifiedBy>Evin Miser</cp:lastModifiedBy>
  <cp:revision>104</cp:revision>
  <dcterms:created xsi:type="dcterms:W3CDTF">2014-03-10T07:58:34Z</dcterms:created>
  <dcterms:modified xsi:type="dcterms:W3CDTF">2015-10-22T10:25:45Z</dcterms:modified>
</cp:coreProperties>
</file>