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60" r:id="rId3"/>
    <p:sldId id="261" r:id="rId4"/>
    <p:sldId id="309" r:id="rId5"/>
    <p:sldId id="310" r:id="rId6"/>
    <p:sldId id="312" r:id="rId7"/>
    <p:sldId id="314" r:id="rId8"/>
    <p:sldId id="318" r:id="rId9"/>
    <p:sldId id="323" r:id="rId10"/>
    <p:sldId id="324" r:id="rId11"/>
    <p:sldId id="325" r:id="rId12"/>
    <p:sldId id="300" r:id="rId13"/>
    <p:sldId id="303" r:id="rId14"/>
    <p:sldId id="302" r:id="rId15"/>
    <p:sldId id="305" r:id="rId16"/>
    <p:sldId id="307" r:id="rId17"/>
    <p:sldId id="306" r:id="rId18"/>
    <p:sldId id="308" r:id="rId19"/>
    <p:sldId id="279" r:id="rId20"/>
    <p:sldId id="281" r:id="rId21"/>
    <p:sldId id="283" r:id="rId22"/>
    <p:sldId id="301" r:id="rId23"/>
    <p:sldId id="284" r:id="rId24"/>
    <p:sldId id="285" r:id="rId25"/>
    <p:sldId id="286" r:id="rId26"/>
    <p:sldId id="287" r:id="rId27"/>
    <p:sldId id="288" r:id="rId28"/>
    <p:sldId id="289" r:id="rId29"/>
    <p:sldId id="293" r:id="rId30"/>
    <p:sldId id="294" r:id="rId31"/>
    <p:sldId id="295" r:id="rId3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11/8/2021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11/8/2021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jag.journalagent.com/tjob/pdfs/TJOB_5_3_110_116.pdf" TargetMode="External"/><Relationship Id="rId2" Type="http://schemas.openxmlformats.org/officeDocument/2006/relationships/hyperlink" Target="https://dergipark.org.tr/en/download/article-file/676638" TargetMode="External"/><Relationship Id="rId1" Type="http://schemas.openxmlformats.org/officeDocument/2006/relationships/slideLayout" Target="../slideLayouts/slideLayout2.xml"/><Relationship Id="rId4" Type="http://schemas.openxmlformats.org/officeDocument/2006/relationships/hyperlink" Target="http://tbbdergisi.barobirlik.org.tr/m2020-147-1907"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www.psa.org.au/membership/ethics" TargetMode="External"/><Relationship Id="rId3" Type="http://schemas.openxmlformats.org/officeDocument/2006/relationships/hyperlink" Target="https://doi.org/10.1111/hex.12401" TargetMode="External"/><Relationship Id="rId7" Type="http://schemas.openxmlformats.org/officeDocument/2006/relationships/hyperlink" Target="http://www.pharmacyboard.gov.au/Codes-Guidelines.aspx" TargetMode="External"/><Relationship Id="rId2" Type="http://schemas.openxmlformats.org/officeDocument/2006/relationships/hyperlink" Target="https://doi.org/10.1111/j.1369-7625.2004.00274.x" TargetMode="External"/><Relationship Id="rId1" Type="http://schemas.openxmlformats.org/officeDocument/2006/relationships/slideLayout" Target="../slideLayouts/slideLayout2.xml"/><Relationship Id="rId6" Type="http://schemas.openxmlformats.org/officeDocument/2006/relationships/hyperlink" Target="http://www.oaic.gov.au/privacy/privacy-act/privacy-law-reform" TargetMode="External"/><Relationship Id="rId11" Type="http://schemas.openxmlformats.org/officeDocument/2006/relationships/hyperlink" Target="https://www.scirp.org/journal/home.aspx?issueid=13056#95873" TargetMode="External"/><Relationship Id="rId5" Type="http://schemas.openxmlformats.org/officeDocument/2006/relationships/hyperlink" Target="http://www.5cpa.com.au/initiatives-programs/medication-management/medscheck-and-diabetes-medscheck" TargetMode="External"/><Relationship Id="rId10" Type="http://schemas.openxmlformats.org/officeDocument/2006/relationships/hyperlink" Target="https://www.scirp.org/journal/journalarticles.aspx?journalid=206" TargetMode="External"/><Relationship Id="rId4" Type="http://schemas.openxmlformats.org/officeDocument/2006/relationships/hyperlink" Target="https://dergipark.org.tr/en/download/article-file/834394" TargetMode="External"/><Relationship Id="rId9" Type="http://schemas.openxmlformats.org/officeDocument/2006/relationships/hyperlink" Target="https://www.scirp.org/journal/articles.aspx?searchcode=Hani+M.+J.++Khojah&amp;searchfield=authors&amp;page=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TÜRK ECZACILIK MEVZUATINDA MAHREMİYET </a:t>
            </a:r>
            <a:br>
              <a:rPr lang="tr-TR" sz="4000" b="1" dirty="0" smtClean="0"/>
            </a:br>
            <a:r>
              <a:rPr lang="tr-TR" sz="4000" b="1" dirty="0" smtClean="0"/>
              <a:t>VE </a:t>
            </a:r>
            <a:br>
              <a:rPr lang="tr-TR" sz="4000" b="1" dirty="0" smtClean="0"/>
            </a:br>
            <a:r>
              <a:rPr lang="tr-TR" sz="4000" b="1" dirty="0" smtClean="0"/>
              <a:t>ETİK BAKIŞ AÇISI</a:t>
            </a:r>
            <a:endParaRPr lang="tr-TR" sz="4000" b="1" dirty="0"/>
          </a:p>
        </p:txBody>
      </p:sp>
      <p:sp>
        <p:nvSpPr>
          <p:cNvPr id="3" name="Alt Başlık 2"/>
          <p:cNvSpPr>
            <a:spLocks noGrp="1"/>
          </p:cNvSpPr>
          <p:nvPr>
            <p:ph type="subTitle" idx="1"/>
          </p:nvPr>
        </p:nvSpPr>
        <p:spPr>
          <a:xfrm>
            <a:off x="1876424" y="4938646"/>
            <a:ext cx="9144000" cy="1655762"/>
          </a:xfrm>
        </p:spPr>
        <p:txBody>
          <a:bodyPr/>
          <a:lstStyle/>
          <a:p>
            <a:r>
              <a:rPr lang="tr-TR" sz="3200" dirty="0" smtClean="0"/>
              <a:t>PROF.DR.GÜLBİN ÖZÇELİKAY </a:t>
            </a:r>
          </a:p>
          <a:p>
            <a:r>
              <a:rPr lang="tr-TR" sz="1800" dirty="0" smtClean="0"/>
              <a:t>ANKARA ÜNİVERSİTESİ ECZACILIK FAKÜLTESİ ECZACILIK İŞLETMECİLİĞİ ANABİLİM DALI</a:t>
            </a:r>
            <a:endParaRPr lang="tr-TR" sz="1800" dirty="0"/>
          </a:p>
        </p:txBody>
      </p:sp>
    </p:spTree>
    <p:extLst>
      <p:ext uri="{BB962C8B-B14F-4D97-AF65-F5344CB8AC3E}">
        <p14:creationId xmlns:p14="http://schemas.microsoft.com/office/powerpoint/2010/main" val="2616759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5945" y="788561"/>
            <a:ext cx="8135008" cy="5275908"/>
          </a:xfrm>
        </p:spPr>
        <p:txBody>
          <a:bodyPr>
            <a:normAutofit fontScale="77500" lnSpcReduction="20000"/>
          </a:bodyPr>
          <a:lstStyle/>
          <a:p>
            <a:r>
              <a:rPr lang="tr-TR" sz="5100" b="1" dirty="0" smtClean="0"/>
              <a:t>Eczacılık Mevzuatı ve Mahremiyet</a:t>
            </a:r>
          </a:p>
          <a:p>
            <a:endParaRPr lang="tr-TR" dirty="0" smtClean="0"/>
          </a:p>
          <a:p>
            <a:pPr algn="just"/>
            <a:r>
              <a:rPr lang="tr-TR" dirty="0" smtClean="0"/>
              <a:t>Eczacılar ve Eczaneler Hakkında Yönetmeliğin 7/e maddesi Eczacının sorumlulukları arasında </a:t>
            </a:r>
            <a:r>
              <a:rPr lang="tr-TR" dirty="0"/>
              <a:t>“Hastanın veya faydalanıcının özel yaşam ve mahremiyetini </a:t>
            </a:r>
            <a:r>
              <a:rPr lang="tr-TR" dirty="0" smtClean="0"/>
              <a:t>korur ”.</a:t>
            </a:r>
            <a:r>
              <a:rPr lang="tr-TR" dirty="0"/>
              <a:t> </a:t>
            </a:r>
            <a:endParaRPr lang="tr-TR" dirty="0" smtClean="0"/>
          </a:p>
          <a:p>
            <a:pPr algn="just"/>
            <a:r>
              <a:rPr lang="tr-TR" dirty="0" smtClean="0"/>
              <a:t>Türk </a:t>
            </a:r>
            <a:r>
              <a:rPr lang="tr-TR" dirty="0"/>
              <a:t>Eczacıları Deontoloji Tüzüğünün 4. maddesinde “Eczacı, meslek ve sanatının icrası sırasında öğrendiği sırları, kanuni zorunluluk olmadıkça, ifşa edemez. Mesleki toplantı veya yayınlarda hastanın kimliği açıklanamaz” </a:t>
            </a:r>
            <a:endParaRPr lang="tr-TR" dirty="0" smtClean="0"/>
          </a:p>
          <a:p>
            <a:pPr algn="just"/>
            <a:r>
              <a:rPr lang="tr-TR" dirty="0" smtClean="0"/>
              <a:t>İyi </a:t>
            </a:r>
            <a:r>
              <a:rPr lang="tr-TR" dirty="0"/>
              <a:t>Eczacılık Uygulamaları </a:t>
            </a:r>
            <a:r>
              <a:rPr lang="tr-TR" dirty="0" smtClean="0"/>
              <a:t>Kılavuzunun;</a:t>
            </a:r>
          </a:p>
          <a:p>
            <a:pPr algn="just"/>
            <a:r>
              <a:rPr lang="tr-TR" dirty="0" smtClean="0"/>
              <a:t>5b.2 </a:t>
            </a:r>
            <a:r>
              <a:rPr lang="tr-TR" dirty="0"/>
              <a:t>maddesinde ise “Eczacı, yürürlükteki mevzuat çerçevesinde mesleki ve etik davranışlar sergiler, hastanın özel yaşam ve mahremiyetini korur” </a:t>
            </a:r>
            <a:endParaRPr lang="tr-TR" dirty="0" smtClean="0"/>
          </a:p>
          <a:p>
            <a:pPr algn="just"/>
            <a:r>
              <a:rPr lang="tr-TR" dirty="0" smtClean="0"/>
              <a:t>6.5.Eczanede</a:t>
            </a:r>
            <a:r>
              <a:rPr lang="tr-TR" dirty="0"/>
              <a:t>, eczacı ve hasta arasında yapılan görüşmelerde hasta mahremiyeti göz önünde bulundurulur ve görüşmeler bu doğrultuda </a:t>
            </a:r>
            <a:r>
              <a:rPr lang="tr-TR" dirty="0" smtClean="0"/>
              <a:t>yapılır.</a:t>
            </a:r>
          </a:p>
        </p:txBody>
      </p:sp>
    </p:spTree>
    <p:extLst>
      <p:ext uri="{BB962C8B-B14F-4D97-AF65-F5344CB8AC3E}">
        <p14:creationId xmlns:p14="http://schemas.microsoft.com/office/powerpoint/2010/main" val="413795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49712" y="777410"/>
            <a:ext cx="10515600" cy="4351338"/>
          </a:xfrm>
        </p:spPr>
        <p:txBody>
          <a:bodyPr/>
          <a:lstStyle/>
          <a:p>
            <a:r>
              <a:rPr lang="tr-TR" sz="3200" b="1" dirty="0" smtClean="0"/>
              <a:t>Etik açıdan Mahremiyet Hakkı</a:t>
            </a:r>
          </a:p>
          <a:p>
            <a:endParaRPr lang="tr-TR" dirty="0"/>
          </a:p>
          <a:p>
            <a:r>
              <a:rPr lang="tr-TR" sz="3200" b="1" dirty="0" smtClean="0">
                <a:solidFill>
                  <a:srgbClr val="FF0000"/>
                </a:solidFill>
              </a:rPr>
              <a:t>Temel etik ilkeler </a:t>
            </a:r>
          </a:p>
          <a:p>
            <a:r>
              <a:rPr lang="tr-TR" dirty="0" smtClean="0"/>
              <a:t>Özerkliğe saygı</a:t>
            </a:r>
          </a:p>
          <a:p>
            <a:r>
              <a:rPr lang="tr-TR" dirty="0" smtClean="0"/>
              <a:t>Yararlılık</a:t>
            </a:r>
          </a:p>
          <a:p>
            <a:r>
              <a:rPr lang="tr-TR" dirty="0" smtClean="0"/>
              <a:t>Zarar Vermeme</a:t>
            </a:r>
          </a:p>
          <a:p>
            <a:r>
              <a:rPr lang="tr-TR" dirty="0" smtClean="0"/>
              <a:t>Adalet </a:t>
            </a:r>
            <a:endParaRPr lang="tr-TR" dirty="0"/>
          </a:p>
        </p:txBody>
      </p:sp>
    </p:spTree>
    <p:extLst>
      <p:ext uri="{BB962C8B-B14F-4D97-AF65-F5344CB8AC3E}">
        <p14:creationId xmlns:p14="http://schemas.microsoft.com/office/powerpoint/2010/main" val="211187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0099" y="1095259"/>
            <a:ext cx="9905999" cy="3886644"/>
          </a:xfrm>
        </p:spPr>
        <p:txBody>
          <a:bodyPr>
            <a:normAutofit lnSpcReduction="10000"/>
          </a:bodyPr>
          <a:lstStyle/>
          <a:p>
            <a:r>
              <a:rPr lang="tr-TR" dirty="0" smtClean="0"/>
              <a:t>Gizlilik/Sır saklama/Mahremiyet</a:t>
            </a:r>
          </a:p>
          <a:p>
            <a:endParaRPr lang="tr-TR" dirty="0" smtClean="0"/>
          </a:p>
          <a:p>
            <a:r>
              <a:rPr lang="tr-TR" dirty="0" smtClean="0"/>
              <a:t>Hastanın güven içerisinde eczacıya açılabilmesi için aralarından belli bir güven ortamının bulunması gerekmektedir. </a:t>
            </a:r>
          </a:p>
          <a:p>
            <a:r>
              <a:rPr lang="tr-TR" dirty="0" smtClean="0"/>
              <a:t>Hipokrat andında da yer alan sır saklama kuralı tıpta yaklaşık 2500 yıldan beri mesleki bir değer olarak yerini korumaktadır.</a:t>
            </a:r>
          </a:p>
          <a:p>
            <a:r>
              <a:rPr lang="tr-TR" dirty="0" smtClean="0"/>
              <a:t>Böyle bir etik  ödevin arkasında kuşkusuz hasta özerkliğine saygı ilkesi ve eczacının hastasına sadakati gelmektedir.</a:t>
            </a:r>
          </a:p>
          <a:p>
            <a:endParaRPr lang="tr-TR" dirty="0"/>
          </a:p>
        </p:txBody>
      </p:sp>
    </p:spTree>
    <p:extLst>
      <p:ext uri="{BB962C8B-B14F-4D97-AF65-F5344CB8AC3E}">
        <p14:creationId xmlns:p14="http://schemas.microsoft.com/office/powerpoint/2010/main" val="130583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5236" y="1099127"/>
            <a:ext cx="10022175" cy="4692074"/>
          </a:xfrm>
        </p:spPr>
        <p:txBody>
          <a:bodyPr>
            <a:normAutofit fontScale="92500" lnSpcReduction="10000"/>
          </a:bodyPr>
          <a:lstStyle/>
          <a:p>
            <a:pPr algn="just"/>
            <a:r>
              <a:rPr lang="tr-TR" dirty="0" smtClean="0"/>
              <a:t>Kişilerin kendilerine ait bir mahremiyet alanı vardır ve bu alanı kişi kendisi belirler, kontrolü kendisine bağlıdır, ve ondan başka hiç kimse o alana giremez, o alan kapsamında herhangi bir müdahalede bulunamaz. Bireylere ait bu alan, onların hem fiziksel, hem de fiziksel olmayan duygu ve düşüncelerinin var old</a:t>
            </a:r>
            <a:r>
              <a:rPr lang="tr-TR" dirty="0"/>
              <a:t>uğu bir alan anlamındadır.</a:t>
            </a:r>
            <a:endParaRPr lang="tr-TR" dirty="0" smtClean="0"/>
          </a:p>
          <a:p>
            <a:pPr algn="just"/>
            <a:r>
              <a:rPr lang="tr-TR" dirty="0" smtClean="0"/>
              <a:t>Dolayısı ile bireye ait bilgilerin saklanması kaçınılmaz bir unsurdur. Eczacı ve hasta arasında, hastanın mahremiyetine saygı duyulacağı ile ilgili gizli sözleşmeler vardır. Etik değer ve ilkeler doğrultusunda bilinir ki, Hasta, Eczacıya bilgilerinin gizli tutulacağına, üçüncü kişilere  aktarılamayacağına inanarak bu bilgileri verir. </a:t>
            </a:r>
          </a:p>
          <a:p>
            <a:pPr algn="just"/>
            <a:r>
              <a:rPr lang="tr-TR" dirty="0" smtClean="0"/>
              <a:t>Eczacının, hastasının mahremiyetine gösterdiği saygı, onun sırlarını açığa vurmasının önünde  en önemli engelleyici güçtür.</a:t>
            </a:r>
            <a:endParaRPr lang="tr-TR" dirty="0"/>
          </a:p>
        </p:txBody>
      </p:sp>
    </p:spTree>
    <p:extLst>
      <p:ext uri="{BB962C8B-B14F-4D97-AF65-F5344CB8AC3E}">
        <p14:creationId xmlns:p14="http://schemas.microsoft.com/office/powerpoint/2010/main" val="2071619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5236" y="609600"/>
            <a:ext cx="10022175" cy="5181601"/>
          </a:xfrm>
        </p:spPr>
        <p:txBody>
          <a:bodyPr/>
          <a:lstStyle/>
          <a:p>
            <a:r>
              <a:rPr lang="tr-TR" dirty="0" smtClean="0"/>
              <a:t>Bununla birlikte, sır saklama her zaman etik görev olmalı mıdır?</a:t>
            </a:r>
          </a:p>
          <a:p>
            <a:r>
              <a:rPr lang="tr-TR" dirty="0" smtClean="0"/>
              <a:t>Burada etik sorun, hangi durum ve olgularda sır saklama ödevi ne kadar yerine getirilebilecektir?</a:t>
            </a:r>
          </a:p>
          <a:p>
            <a:r>
              <a:rPr lang="tr-TR" dirty="0" smtClean="0"/>
              <a:t>Hastaya ait bilgilerin bir başkasına verilmesi konusunda özerliğe saygı ilkesi gereği, hastanın rızasının alınması esastır. Ancak bazı durumlarda kişinin sağlığı ile ilgili durumlar sadece kendisini mi ilgilendirir?</a:t>
            </a:r>
          </a:p>
          <a:p>
            <a:r>
              <a:rPr lang="tr-TR" dirty="0" smtClean="0"/>
              <a:t>Eşi, yakınları, toplumun yararına da  bazı bilgileri bilmeye hakkı yok mudur?</a:t>
            </a:r>
          </a:p>
          <a:p>
            <a:r>
              <a:rPr lang="tr-TR" dirty="0" smtClean="0"/>
              <a:t>Örneğin: Covid-19, AIDS</a:t>
            </a:r>
          </a:p>
          <a:p>
            <a:endParaRPr lang="tr-TR" dirty="0"/>
          </a:p>
        </p:txBody>
      </p:sp>
    </p:spTree>
    <p:extLst>
      <p:ext uri="{BB962C8B-B14F-4D97-AF65-F5344CB8AC3E}">
        <p14:creationId xmlns:p14="http://schemas.microsoft.com/office/powerpoint/2010/main" val="379079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63782" y="480291"/>
            <a:ext cx="9883629" cy="5310910"/>
          </a:xfrm>
        </p:spPr>
        <p:txBody>
          <a:bodyPr/>
          <a:lstStyle/>
          <a:p>
            <a:pPr algn="just"/>
            <a:r>
              <a:rPr lang="tr-TR" dirty="0" smtClean="0"/>
              <a:t>Diğer yandan hastanın bilgilerin açıklandığı durumlarda bulunmaktadır. Bu durum yasal gerekçelerle gelişebilir.</a:t>
            </a:r>
          </a:p>
          <a:p>
            <a:pPr algn="just"/>
            <a:r>
              <a:rPr lang="tr-TR" dirty="0" smtClean="0"/>
              <a:t>Örneğin;</a:t>
            </a:r>
          </a:p>
          <a:p>
            <a:pPr algn="just"/>
            <a:r>
              <a:rPr lang="tr-TR" dirty="0" smtClean="0"/>
              <a:t>Mahkeme verisi,</a:t>
            </a:r>
          </a:p>
          <a:p>
            <a:pPr algn="just"/>
            <a:r>
              <a:rPr lang="tr-TR" dirty="0" smtClean="0"/>
              <a:t>Bildirimi zorunlu hastalıklar, burada eczacının sır koruma sorumluluğu yasal düzenleme ile kaldırılmış demektir. İsim bildirme zorunluluğunun olmaması dikkate alınmalıdır.</a:t>
            </a:r>
          </a:p>
          <a:p>
            <a:pPr algn="just"/>
            <a:r>
              <a:rPr lang="tr-TR" dirty="0" smtClean="0"/>
              <a:t>Sigorta şirketleri,</a:t>
            </a:r>
          </a:p>
          <a:p>
            <a:r>
              <a:rPr lang="tr-TR" dirty="0" smtClean="0"/>
              <a:t>İşverenler,</a:t>
            </a:r>
          </a:p>
          <a:p>
            <a:r>
              <a:rPr lang="tr-TR" dirty="0" smtClean="0"/>
              <a:t>Araştırma kurumları, ekipleri</a:t>
            </a:r>
            <a:endParaRPr lang="tr-TR" dirty="0"/>
          </a:p>
        </p:txBody>
      </p:sp>
    </p:spTree>
    <p:extLst>
      <p:ext uri="{BB962C8B-B14F-4D97-AF65-F5344CB8AC3E}">
        <p14:creationId xmlns:p14="http://schemas.microsoft.com/office/powerpoint/2010/main" val="1259118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63782" y="1108364"/>
            <a:ext cx="9883629" cy="4682837"/>
          </a:xfrm>
        </p:spPr>
        <p:txBody>
          <a:bodyPr>
            <a:normAutofit/>
          </a:bodyPr>
          <a:lstStyle/>
          <a:p>
            <a:r>
              <a:rPr lang="tr-TR" dirty="0" smtClean="0"/>
              <a:t>Bu durumda hasta gizliliğinin korunması konusu başlı başına tartışma gerektirir bir hale gelmektedir.</a:t>
            </a:r>
          </a:p>
          <a:p>
            <a:r>
              <a:rPr lang="tr-TR" dirty="0" smtClean="0"/>
              <a:t>Hastayla ilgili bilgilerin verilmesi zorunluluğu durumunda;</a:t>
            </a:r>
          </a:p>
          <a:p>
            <a:r>
              <a:rPr lang="tr-TR" dirty="0" smtClean="0"/>
              <a:t>Hastaya bu durumun gerekçesi anlatılmalı,</a:t>
            </a:r>
          </a:p>
          <a:p>
            <a:r>
              <a:rPr lang="tr-TR" dirty="0" smtClean="0"/>
              <a:t>İzni alınmalı</a:t>
            </a:r>
            <a:r>
              <a:rPr lang="tr-TR" dirty="0"/>
              <a:t>,</a:t>
            </a:r>
            <a:endParaRPr lang="tr-TR" dirty="0" smtClean="0"/>
          </a:p>
          <a:p>
            <a:r>
              <a:rPr lang="tr-TR" dirty="0" smtClean="0"/>
              <a:t>Bu durum asla zorla olmamalı, mümkünse hasta kimliği gizlenmelidir. </a:t>
            </a:r>
          </a:p>
          <a:p>
            <a:r>
              <a:rPr lang="tr-TR" dirty="0" smtClean="0"/>
              <a:t>Covid-19, AIDS, </a:t>
            </a:r>
            <a:r>
              <a:rPr lang="tr-TR" dirty="0"/>
              <a:t>A</a:t>
            </a:r>
            <a:r>
              <a:rPr lang="tr-TR" dirty="0" smtClean="0"/>
              <a:t>raştırma verileri</a:t>
            </a:r>
          </a:p>
        </p:txBody>
      </p:sp>
    </p:spTree>
    <p:extLst>
      <p:ext uri="{BB962C8B-B14F-4D97-AF65-F5344CB8AC3E}">
        <p14:creationId xmlns:p14="http://schemas.microsoft.com/office/powerpoint/2010/main" val="203726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48835" y="1299461"/>
            <a:ext cx="9892866" cy="5153892"/>
          </a:xfrm>
        </p:spPr>
        <p:txBody>
          <a:bodyPr/>
          <a:lstStyle/>
          <a:p>
            <a:r>
              <a:rPr lang="tr-TR" dirty="0" smtClean="0"/>
              <a:t>Sırrın açıklanması (yasal zorunluluklar dışında) iki genel durum nedeniyle;</a:t>
            </a:r>
          </a:p>
          <a:p>
            <a:r>
              <a:rPr lang="tr-TR" dirty="0" smtClean="0"/>
              <a:t>1. Belirli bir kişi/kişilerin zarar görmesi</a:t>
            </a:r>
          </a:p>
          <a:p>
            <a:r>
              <a:rPr lang="tr-TR" dirty="0" smtClean="0"/>
              <a:t>2.Toplumun sağlığı</a:t>
            </a:r>
          </a:p>
          <a:p>
            <a:r>
              <a:rPr lang="tr-TR" dirty="0" smtClean="0"/>
              <a:t>Bu iki durum haksız yere diğer insanların zarar göreceği mantığı içerisinde yapılmaktadır.</a:t>
            </a:r>
          </a:p>
          <a:p>
            <a:endParaRPr lang="tr-TR" dirty="0"/>
          </a:p>
        </p:txBody>
      </p:sp>
    </p:spTree>
    <p:extLst>
      <p:ext uri="{BB962C8B-B14F-4D97-AF65-F5344CB8AC3E}">
        <p14:creationId xmlns:p14="http://schemas.microsoft.com/office/powerpoint/2010/main" val="3068208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16000" y="105103"/>
            <a:ext cx="10031411" cy="6589987"/>
          </a:xfrm>
        </p:spPr>
        <p:txBody>
          <a:bodyPr>
            <a:normAutofit/>
          </a:bodyPr>
          <a:lstStyle/>
          <a:p>
            <a:pPr algn="just"/>
            <a:r>
              <a:rPr lang="tr-TR" dirty="0"/>
              <a:t>Toplum eczanesi, Hastane Eczanesi, Klinik Eczacılık, Reçete kontrolü yapan </a:t>
            </a:r>
            <a:r>
              <a:rPr lang="tr-TR" dirty="0" smtClean="0"/>
              <a:t>birimler.</a:t>
            </a:r>
          </a:p>
          <a:p>
            <a:pPr algn="just"/>
            <a:r>
              <a:rPr lang="tr-TR" dirty="0" smtClean="0"/>
              <a:t>Hasta gizliliğine sağlık kurumlarının vereceği önem, kapsamlı bir gizlilik politikası içinde yer almalıdır. Bu politikalar şu konuları kapsamalıdır;</a:t>
            </a:r>
          </a:p>
          <a:p>
            <a:r>
              <a:rPr lang="tr-TR" sz="1800" dirty="0" smtClean="0"/>
              <a:t>Uygulama,				</a:t>
            </a:r>
          </a:p>
          <a:p>
            <a:r>
              <a:rPr lang="tr-TR" sz="1800" dirty="0" smtClean="0"/>
              <a:t>Personel kuralları,			</a:t>
            </a:r>
          </a:p>
          <a:p>
            <a:r>
              <a:rPr lang="tr-TR" sz="1800" dirty="0" smtClean="0"/>
              <a:t>Disiplin kuralları,			</a:t>
            </a:r>
          </a:p>
          <a:p>
            <a:r>
              <a:rPr lang="tr-TR" sz="1800" dirty="0" smtClean="0"/>
              <a:t>Bilgilere erişme,			</a:t>
            </a:r>
          </a:p>
          <a:p>
            <a:r>
              <a:rPr lang="tr-TR" sz="1800" dirty="0" smtClean="0"/>
              <a:t>Güvenlik özelliği,</a:t>
            </a:r>
          </a:p>
          <a:p>
            <a:r>
              <a:rPr lang="tr-TR" sz="1800" dirty="0" smtClean="0"/>
              <a:t>Sorumluluk</a:t>
            </a:r>
          </a:p>
          <a:p>
            <a:r>
              <a:rPr lang="tr-TR" sz="1800" dirty="0" smtClean="0"/>
              <a:t>Risk değerlendirme yöntemleri</a:t>
            </a:r>
          </a:p>
          <a:p>
            <a:r>
              <a:rPr lang="tr-TR" sz="1800" dirty="0" smtClean="0"/>
              <a:t>Gizliliğin sınırları</a:t>
            </a:r>
          </a:p>
          <a:p>
            <a:r>
              <a:rPr lang="tr-TR" sz="1800" dirty="0" smtClean="0"/>
              <a:t>Tarafların sorumlulukları</a:t>
            </a:r>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1587722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9821" y="501805"/>
            <a:ext cx="8219089" cy="5675158"/>
          </a:xfrm>
        </p:spPr>
        <p:txBody>
          <a:bodyPr>
            <a:normAutofit fontScale="85000" lnSpcReduction="10000"/>
          </a:bodyPr>
          <a:lstStyle/>
          <a:p>
            <a:pPr marL="0" indent="0" algn="just">
              <a:buNone/>
            </a:pPr>
            <a:endParaRPr lang="tr-TR" dirty="0"/>
          </a:p>
          <a:p>
            <a:pPr algn="just"/>
            <a:r>
              <a:rPr lang="tr-TR" dirty="0" smtClean="0"/>
              <a:t>Son </a:t>
            </a:r>
            <a:r>
              <a:rPr lang="tr-TR" dirty="0"/>
              <a:t>yıllarda toplum eczacılığı uygulamaları, esas olarak ilaç tedarikinden, daha klinik ve hasta merkezli sağlık hizmetlerine doğru genişlemiştir. </a:t>
            </a:r>
            <a:endParaRPr lang="tr-TR" dirty="0" smtClean="0"/>
          </a:p>
          <a:p>
            <a:pPr algn="just"/>
            <a:r>
              <a:rPr lang="tr-TR" dirty="0"/>
              <a:t>Toplum eczacıları, tedavi seçeneklerine ilişkin bilinçli kararlar verebilmek için ilaçları ve sağlıkla ilgili koşulları hakkında hastaların bilgilerine erişmeye ihtiyaç duyarlar. </a:t>
            </a:r>
            <a:endParaRPr lang="tr-TR" dirty="0" smtClean="0"/>
          </a:p>
          <a:p>
            <a:pPr algn="just"/>
            <a:r>
              <a:rPr lang="tr-TR" dirty="0" smtClean="0"/>
              <a:t>Böylelikle hastaya ait çok gizli sağlık verileri eczacıyla paylaşılmaktadır.</a:t>
            </a:r>
          </a:p>
          <a:p>
            <a:pPr algn="just"/>
            <a:r>
              <a:rPr lang="tr-TR" dirty="0" smtClean="0"/>
              <a:t>Yararlanıcılar </a:t>
            </a:r>
            <a:r>
              <a:rPr lang="tr-TR" dirty="0"/>
              <a:t>ve eczacılar arasındaki açık iletişim idealdir, ancak </a:t>
            </a:r>
            <a:r>
              <a:rPr lang="tr-TR" dirty="0" smtClean="0"/>
              <a:t>yararlanıcılar </a:t>
            </a:r>
            <a:r>
              <a:rPr lang="tr-TR" dirty="0"/>
              <a:t>ilgili bilgileri yalnızca gizlilik gereksinimlerinin kabul edildiğini ve bunlara uyulduğunu hissettiklerinde ifşa edebilirler</a:t>
            </a:r>
            <a:r>
              <a:rPr lang="tr-TR" dirty="0" smtClean="0"/>
              <a:t>.</a:t>
            </a:r>
          </a:p>
          <a:p>
            <a:pPr algn="just"/>
            <a:r>
              <a:rPr lang="tr-TR" dirty="0" smtClean="0"/>
              <a:t>Çeşitli ülkelerde gizlilik </a:t>
            </a:r>
            <a:r>
              <a:rPr lang="tr-TR" dirty="0"/>
              <a:t>ve gizlilik gereksinimleri mevzuat, </a:t>
            </a:r>
            <a:r>
              <a:rPr lang="tr-TR" dirty="0" smtClean="0"/>
              <a:t>etik kodlar</a:t>
            </a:r>
            <a:r>
              <a:rPr lang="tr-TR" dirty="0"/>
              <a:t>, </a:t>
            </a:r>
            <a:r>
              <a:rPr lang="tr-TR" dirty="0" smtClean="0"/>
              <a:t>standartlar </a:t>
            </a:r>
            <a:r>
              <a:rPr lang="tr-TR" dirty="0"/>
              <a:t>ve yönergelere yerleştirilmiştir. </a:t>
            </a:r>
            <a:endParaRPr lang="tr-TR" dirty="0" smtClean="0"/>
          </a:p>
          <a:p>
            <a:pPr algn="just"/>
            <a:r>
              <a:rPr lang="tr-TR" dirty="0" smtClean="0"/>
              <a:t>Eczacılar, belirlenmiş bu düzenlemelerle yararlanıcı </a:t>
            </a:r>
            <a:r>
              <a:rPr lang="tr-TR" dirty="0"/>
              <a:t>bilgilerinin mahremiyetini ve gizliliğini koruma yükümlülüğünü kabul </a:t>
            </a:r>
            <a:r>
              <a:rPr lang="tr-TR" dirty="0" smtClean="0"/>
              <a:t>etmiş sayılırlar.</a:t>
            </a:r>
            <a:endParaRPr lang="tr-TR" dirty="0"/>
          </a:p>
        </p:txBody>
      </p:sp>
    </p:spTree>
    <p:extLst>
      <p:ext uri="{BB962C8B-B14F-4D97-AF65-F5344CB8AC3E}">
        <p14:creationId xmlns:p14="http://schemas.microsoft.com/office/powerpoint/2010/main" val="259694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14681" y="956714"/>
            <a:ext cx="9905999" cy="3541714"/>
          </a:xfrm>
        </p:spPr>
        <p:txBody>
          <a:bodyPr/>
          <a:lstStyle/>
          <a:p>
            <a:pPr marL="0" indent="0">
              <a:buNone/>
            </a:pPr>
            <a:r>
              <a:rPr lang="tr-TR" sz="3200" dirty="0" smtClean="0"/>
              <a:t>NELER KONUŞACAĞIZ?</a:t>
            </a:r>
          </a:p>
          <a:p>
            <a:r>
              <a:rPr lang="tr-TR" dirty="0" smtClean="0"/>
              <a:t>Mahremiyet</a:t>
            </a:r>
          </a:p>
          <a:p>
            <a:r>
              <a:rPr lang="tr-TR" dirty="0" smtClean="0"/>
              <a:t>Mahremiyet Hakkı</a:t>
            </a:r>
          </a:p>
          <a:p>
            <a:r>
              <a:rPr lang="tr-TR" dirty="0"/>
              <a:t>Eczacılık mevzuatı</a:t>
            </a:r>
          </a:p>
          <a:p>
            <a:r>
              <a:rPr lang="tr-TR" dirty="0" smtClean="0"/>
              <a:t>Mahremiyet Hakkı ve Etik</a:t>
            </a:r>
            <a:endParaRPr lang="tr-TR" dirty="0"/>
          </a:p>
        </p:txBody>
      </p:sp>
    </p:spTree>
    <p:extLst>
      <p:ext uri="{BB962C8B-B14F-4D97-AF65-F5344CB8AC3E}">
        <p14:creationId xmlns:p14="http://schemas.microsoft.com/office/powerpoint/2010/main" val="630558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56441" y="157655"/>
            <a:ext cx="9186041" cy="6185338"/>
          </a:xfrm>
        </p:spPr>
        <p:txBody>
          <a:bodyPr>
            <a:normAutofit/>
          </a:bodyPr>
          <a:lstStyle/>
          <a:p>
            <a:pPr algn="just"/>
            <a:endParaRPr lang="tr-TR" dirty="0" smtClean="0"/>
          </a:p>
          <a:p>
            <a:pPr algn="just"/>
            <a:r>
              <a:rPr lang="tr-TR" dirty="0"/>
              <a:t>H</a:t>
            </a:r>
            <a:r>
              <a:rPr lang="tr-TR" dirty="0" smtClean="0"/>
              <a:t>astalar hekim karşısında muayene </a:t>
            </a:r>
            <a:r>
              <a:rPr lang="tr-TR" dirty="0"/>
              <a:t>odasında ya da </a:t>
            </a:r>
            <a:r>
              <a:rPr lang="tr-TR" dirty="0" smtClean="0"/>
              <a:t>hekimin özel muayenehanesinde aynı </a:t>
            </a:r>
            <a:r>
              <a:rPr lang="tr-TR" dirty="0"/>
              <a:t>anda başka hasta olmadığından, </a:t>
            </a:r>
            <a:r>
              <a:rPr lang="tr-TR" dirty="0" smtClean="0"/>
              <a:t>yeterli </a:t>
            </a:r>
            <a:r>
              <a:rPr lang="tr-TR" dirty="0"/>
              <a:t>mahremiyet seviyeleri yaşarlar. </a:t>
            </a:r>
            <a:endParaRPr lang="tr-TR" dirty="0" smtClean="0"/>
          </a:p>
          <a:p>
            <a:pPr algn="just"/>
            <a:r>
              <a:rPr lang="tr-TR" dirty="0"/>
              <a:t>Oysa, eczanelerde, herhangi bir zamanda çevrede birkaç hasta/yararlanıcı olabilir (20). Eczacılar ve eczane personeli çoğunlukla halkın gözü önünde hizmet sunmaktadır (22</a:t>
            </a:r>
            <a:r>
              <a:rPr lang="tr-TR" dirty="0" smtClean="0"/>
              <a:t>).</a:t>
            </a:r>
          </a:p>
          <a:p>
            <a:pPr algn="just"/>
            <a:r>
              <a:rPr lang="tr-TR" dirty="0"/>
              <a:t>Toplum Eczaneleri </a:t>
            </a:r>
            <a:r>
              <a:rPr lang="tr-TR" dirty="0" smtClean="0"/>
              <a:t>uygulamalarında, </a:t>
            </a:r>
            <a:r>
              <a:rPr lang="tr-TR" dirty="0"/>
              <a:t>hastanın eczacıya danışması sırasında kabul edilebilir asgari mahremiyet düzeyi, hastanın eczacı ile başkaları tarafından duyulmadan bire bir iletişim kurabilmesini sağlayan bir düzeyi gerektirir (19).</a:t>
            </a:r>
          </a:p>
          <a:p>
            <a:pPr algn="just"/>
            <a:endParaRPr lang="tr-TR" dirty="0"/>
          </a:p>
          <a:p>
            <a:pPr algn="just"/>
            <a:endParaRPr lang="tr-TR" dirty="0"/>
          </a:p>
        </p:txBody>
      </p:sp>
    </p:spTree>
    <p:extLst>
      <p:ext uri="{BB962C8B-B14F-4D97-AF65-F5344CB8AC3E}">
        <p14:creationId xmlns:p14="http://schemas.microsoft.com/office/powerpoint/2010/main" val="375120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4206" y="578069"/>
            <a:ext cx="8986345" cy="5370785"/>
          </a:xfrm>
        </p:spPr>
        <p:txBody>
          <a:bodyPr>
            <a:normAutofit fontScale="92500" lnSpcReduction="10000"/>
          </a:bodyPr>
          <a:lstStyle/>
          <a:p>
            <a:pPr algn="just"/>
            <a:r>
              <a:rPr lang="tr-TR" dirty="0" smtClean="0"/>
              <a:t>Toplum eczaneleri günün  her saatinde kalabalık olabileceği düşünülürse, </a:t>
            </a:r>
            <a:r>
              <a:rPr lang="tr-TR" dirty="0"/>
              <a:t>belki de en iyi mahremiyet uygulaması, </a:t>
            </a:r>
            <a:r>
              <a:rPr lang="tr-TR" dirty="0" smtClean="0"/>
              <a:t>hastanın/yararlanıcının başkaları </a:t>
            </a:r>
            <a:r>
              <a:rPr lang="tr-TR" dirty="0"/>
              <a:t>tarafından duyulmadan veya görülmeden eczacıyla konuşabilmesini sağlayan uygun şekilde </a:t>
            </a:r>
            <a:r>
              <a:rPr lang="tr-TR" dirty="0">
                <a:solidFill>
                  <a:srgbClr val="FF0000"/>
                </a:solidFill>
              </a:rPr>
              <a:t>yalıtılmış bir oda veya ofisin </a:t>
            </a:r>
            <a:r>
              <a:rPr lang="tr-TR" dirty="0"/>
              <a:t>bulunmasıdır. </a:t>
            </a:r>
            <a:endParaRPr lang="tr-TR" dirty="0" smtClean="0"/>
          </a:p>
          <a:p>
            <a:pPr algn="just"/>
            <a:r>
              <a:rPr lang="tr-TR" dirty="0" smtClean="0"/>
              <a:t>Tamamen </a:t>
            </a:r>
            <a:r>
              <a:rPr lang="tr-TR" dirty="0"/>
              <a:t>ayrı bir oda sağlanamıyorsa, eczane </a:t>
            </a:r>
            <a:r>
              <a:rPr lang="tr-TR" dirty="0" smtClean="0"/>
              <a:t>içinde, </a:t>
            </a:r>
            <a:r>
              <a:rPr lang="tr-TR" dirty="0">
                <a:solidFill>
                  <a:srgbClr val="FF0000"/>
                </a:solidFill>
              </a:rPr>
              <a:t>özel danışma alanı </a:t>
            </a:r>
            <a:r>
              <a:rPr lang="tr-TR" dirty="0"/>
              <a:t>olduğunu gösteren bir işaret ile fiziksel bir bariyerle ayrılan ayrı bir danışma alanı tahsis edilerek mahremiyet sağlanabilir. </a:t>
            </a:r>
            <a:endParaRPr lang="tr-TR" dirty="0" smtClean="0"/>
          </a:p>
          <a:p>
            <a:pPr algn="just"/>
            <a:r>
              <a:rPr lang="tr-TR" dirty="0" smtClean="0"/>
              <a:t>Eczane de yer </a:t>
            </a:r>
            <a:r>
              <a:rPr lang="tr-TR" dirty="0"/>
              <a:t>darlığı nedeniyle, bir eczacı sadece tezgahtan uygun bir mesafede </a:t>
            </a:r>
            <a:r>
              <a:rPr lang="tr-TR" dirty="0">
                <a:solidFill>
                  <a:srgbClr val="FF0000"/>
                </a:solidFill>
              </a:rPr>
              <a:t>bekleme hattı </a:t>
            </a:r>
            <a:r>
              <a:rPr lang="tr-TR" dirty="0"/>
              <a:t>kurarak, </a:t>
            </a:r>
            <a:r>
              <a:rPr lang="tr-TR" dirty="0" smtClean="0"/>
              <a:t>hastayı/yararlanıcıyı </a:t>
            </a:r>
            <a:r>
              <a:rPr lang="tr-TR" dirty="0"/>
              <a:t>eczanede daha tenha bir alana götürerek veya </a:t>
            </a:r>
            <a:r>
              <a:rPr lang="tr-TR" dirty="0" smtClean="0"/>
              <a:t>hastaya/yararlanıcıya </a:t>
            </a:r>
            <a:r>
              <a:rPr lang="tr-TR" dirty="0"/>
              <a:t>doğru </a:t>
            </a:r>
            <a:r>
              <a:rPr lang="tr-TR" dirty="0" smtClean="0"/>
              <a:t>eğilerek, sesini </a:t>
            </a:r>
            <a:r>
              <a:rPr lang="tr-TR" dirty="0"/>
              <a:t>alçaltarak özel danışmanlık </a:t>
            </a:r>
            <a:r>
              <a:rPr lang="tr-TR" dirty="0" smtClean="0"/>
              <a:t>sunabilir (21).</a:t>
            </a:r>
            <a:r>
              <a:rPr lang="tr-TR" dirty="0"/>
              <a:t> Ayrıca, eczane ortamında mahremiyetin sağlanmasının zor olduğu durumlarda telefonla ve çevrimiçi danışmaların muhtemelen daha iyi alternatifler olduğu </a:t>
            </a:r>
            <a:r>
              <a:rPr lang="tr-TR" dirty="0" smtClean="0"/>
              <a:t>belirlenmiştir </a:t>
            </a:r>
            <a:r>
              <a:rPr lang="tr-TR" dirty="0" smtClean="0">
                <a:solidFill>
                  <a:srgbClr val="FF0000"/>
                </a:solidFill>
              </a:rPr>
              <a:t>(22).</a:t>
            </a:r>
            <a:endParaRPr lang="tr-TR" dirty="0">
              <a:solidFill>
                <a:srgbClr val="FF0000"/>
              </a:solidFill>
            </a:endParaRPr>
          </a:p>
        </p:txBody>
      </p:sp>
    </p:spTree>
    <p:extLst>
      <p:ext uri="{BB962C8B-B14F-4D97-AF65-F5344CB8AC3E}">
        <p14:creationId xmlns:p14="http://schemas.microsoft.com/office/powerpoint/2010/main" val="1238616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1034" y="420414"/>
            <a:ext cx="9996377" cy="5370787"/>
          </a:xfrm>
        </p:spPr>
        <p:txBody>
          <a:bodyPr>
            <a:normAutofit fontScale="92500"/>
          </a:bodyPr>
          <a:lstStyle/>
          <a:p>
            <a:r>
              <a:rPr lang="tr-TR" sz="3600" dirty="0">
                <a:solidFill>
                  <a:srgbClr val="FF0000"/>
                </a:solidFill>
              </a:rPr>
              <a:t>Mahremiyetin </a:t>
            </a:r>
            <a:r>
              <a:rPr lang="tr-TR" sz="3600" dirty="0" smtClean="0">
                <a:solidFill>
                  <a:srgbClr val="FF0000"/>
                </a:solidFill>
              </a:rPr>
              <a:t>Boyutları</a:t>
            </a:r>
          </a:p>
          <a:p>
            <a:r>
              <a:rPr lang="tr-TR" dirty="0">
                <a:solidFill>
                  <a:srgbClr val="FF0000"/>
                </a:solidFill>
              </a:rPr>
              <a:t>Fiziksel </a:t>
            </a:r>
            <a:r>
              <a:rPr lang="tr-TR" dirty="0" smtClean="0">
                <a:solidFill>
                  <a:srgbClr val="FF0000"/>
                </a:solidFill>
              </a:rPr>
              <a:t>Mahremiyet</a:t>
            </a:r>
          </a:p>
          <a:p>
            <a:r>
              <a:rPr lang="tr-TR" dirty="0" smtClean="0"/>
              <a:t>Hastanın kendi ile ilgili bilgileri eczacıya verirken eczane ortamı</a:t>
            </a:r>
          </a:p>
          <a:p>
            <a:r>
              <a:rPr lang="tr-TR" dirty="0">
                <a:solidFill>
                  <a:srgbClr val="FF0000"/>
                </a:solidFill>
              </a:rPr>
              <a:t>Sosyal </a:t>
            </a:r>
            <a:r>
              <a:rPr lang="tr-TR" dirty="0" smtClean="0">
                <a:solidFill>
                  <a:srgbClr val="FF0000"/>
                </a:solidFill>
              </a:rPr>
              <a:t>Mahremiyet</a:t>
            </a:r>
          </a:p>
          <a:p>
            <a:r>
              <a:rPr lang="tr-TR" dirty="0"/>
              <a:t>Bireyin sosyal ilişkilerinin yönetimi ve </a:t>
            </a:r>
            <a:r>
              <a:rPr lang="tr-TR" dirty="0" smtClean="0"/>
              <a:t>kontrolü</a:t>
            </a:r>
          </a:p>
          <a:p>
            <a:r>
              <a:rPr lang="tr-TR" dirty="0" smtClean="0">
                <a:solidFill>
                  <a:srgbClr val="FF0000"/>
                </a:solidFill>
              </a:rPr>
              <a:t>Psikolojik Mahremiyet</a:t>
            </a:r>
          </a:p>
          <a:p>
            <a:r>
              <a:rPr lang="tr-TR" dirty="0" smtClean="0"/>
              <a:t>Sağlık </a:t>
            </a:r>
            <a:r>
              <a:rPr lang="tr-TR" dirty="0"/>
              <a:t>çalışanlarının günlük işlemlerini yerine getirirken bireyin mahremiyet hakkını düşünmemesi veya ihlal etmesinin sonuçları bireyden bireye farklılık göstermekle birlikte, kendisini değersiz algılamasına, sosyal izolasyona, kendine olan güvenin </a:t>
            </a:r>
            <a:r>
              <a:rPr lang="tr-TR" dirty="0" smtClean="0"/>
              <a:t>azalmasına </a:t>
            </a:r>
            <a:r>
              <a:rPr lang="tr-TR" dirty="0"/>
              <a:t>ve </a:t>
            </a:r>
            <a:r>
              <a:rPr lang="tr-TR" dirty="0" smtClean="0"/>
              <a:t>kendisini </a:t>
            </a:r>
            <a:r>
              <a:rPr lang="tr-TR" dirty="0"/>
              <a:t>huzursuz ve konforsuz hissetmesine neden </a:t>
            </a:r>
            <a:r>
              <a:rPr lang="tr-TR" dirty="0" smtClean="0"/>
              <a:t>olabilir (22’).</a:t>
            </a:r>
          </a:p>
          <a:p>
            <a:endParaRPr lang="tr-TR" dirty="0"/>
          </a:p>
        </p:txBody>
      </p:sp>
    </p:spTree>
    <p:extLst>
      <p:ext uri="{BB962C8B-B14F-4D97-AF65-F5344CB8AC3E}">
        <p14:creationId xmlns:p14="http://schemas.microsoft.com/office/powerpoint/2010/main" val="4202571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17986" y="525517"/>
            <a:ext cx="8492359" cy="5651446"/>
          </a:xfrm>
        </p:spPr>
        <p:txBody>
          <a:bodyPr/>
          <a:lstStyle/>
          <a:p>
            <a:pPr algn="just"/>
            <a:r>
              <a:rPr lang="tr-TR" dirty="0"/>
              <a:t>Son yıllarda sağlık </a:t>
            </a:r>
            <a:r>
              <a:rPr lang="tr-TR" dirty="0" smtClean="0"/>
              <a:t>hizmetlerindeki değişiklikler toplum eczacılarının </a:t>
            </a:r>
            <a:r>
              <a:rPr lang="tr-TR" dirty="0"/>
              <a:t>rolünün genişlemesiyle </a:t>
            </a:r>
            <a:r>
              <a:rPr lang="tr-TR" dirty="0" smtClean="0"/>
              <a:t>sonuçlanması nedeniyle, Avustralya da, bazı </a:t>
            </a:r>
            <a:r>
              <a:rPr lang="tr-TR" dirty="0"/>
              <a:t>yeni hizmetlerin bina gereksinimleri </a:t>
            </a:r>
            <a:r>
              <a:rPr lang="tr-TR" dirty="0" smtClean="0"/>
              <a:t>olmuştur; </a:t>
            </a:r>
            <a:r>
              <a:rPr lang="tr-TR" dirty="0"/>
              <a:t>örneğin, 2012'de </a:t>
            </a:r>
            <a:r>
              <a:rPr lang="tr-TR" dirty="0" smtClean="0"/>
              <a:t>devlet </a:t>
            </a:r>
            <a:r>
              <a:rPr lang="tr-TR" dirty="0"/>
              <a:t>tarafından finanse edilen eczane içi ilaç inceleme hizmetleri, bir eczanenin genel kamusal alanından farklı, </a:t>
            </a:r>
            <a:r>
              <a:rPr lang="tr-TR" dirty="0" smtClean="0"/>
              <a:t>belirlenmiş </a:t>
            </a:r>
            <a:r>
              <a:rPr lang="tr-TR" dirty="0"/>
              <a:t>bir alan veya ayrı bir oda </a:t>
            </a:r>
            <a:r>
              <a:rPr lang="tr-TR" dirty="0" smtClean="0"/>
              <a:t>gerektirmektedir (23).</a:t>
            </a:r>
            <a:r>
              <a:rPr lang="tr-TR" dirty="0"/>
              <a:t> </a:t>
            </a:r>
            <a:endParaRPr lang="tr-TR" dirty="0" smtClean="0"/>
          </a:p>
          <a:p>
            <a:pPr algn="just"/>
            <a:r>
              <a:rPr lang="tr-TR" dirty="0" smtClean="0"/>
              <a:t>Batı </a:t>
            </a:r>
            <a:r>
              <a:rPr lang="tr-TR" dirty="0"/>
              <a:t>Avustralya'da eczacıların uyguladığı grip aşısı hizmetlerini mümkün kılan mevzuatta yapılan son değişiklikler, benzer şekilde eczanelerin, aşıları uygulamak için yeterli alana sahip </a:t>
            </a:r>
            <a:r>
              <a:rPr lang="tr-TR" dirty="0" smtClean="0"/>
              <a:t>bir </a:t>
            </a:r>
            <a:r>
              <a:rPr lang="tr-TR" dirty="0"/>
              <a:t>alana veya özel odaya sahip olmasını </a:t>
            </a:r>
            <a:r>
              <a:rPr lang="tr-TR" dirty="0" smtClean="0"/>
              <a:t>gerektirmektedir (24).</a:t>
            </a:r>
            <a:endParaRPr lang="tr-TR" dirty="0"/>
          </a:p>
        </p:txBody>
      </p:sp>
    </p:spTree>
    <p:extLst>
      <p:ext uri="{BB962C8B-B14F-4D97-AF65-F5344CB8AC3E}">
        <p14:creationId xmlns:p14="http://schemas.microsoft.com/office/powerpoint/2010/main" val="11535224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6758" y="735723"/>
            <a:ext cx="8734097" cy="5360275"/>
          </a:xfrm>
        </p:spPr>
        <p:txBody>
          <a:bodyPr>
            <a:normAutofit fontScale="92500"/>
          </a:bodyPr>
          <a:lstStyle/>
          <a:p>
            <a:pPr algn="just"/>
            <a:r>
              <a:rPr lang="tr-TR" dirty="0"/>
              <a:t>Fiziksel eczane alanı gereksinimlerine ek olarak, </a:t>
            </a:r>
            <a:r>
              <a:rPr lang="tr-TR" dirty="0" smtClean="0"/>
              <a:t>Eczacı, 1988 de yayınlanan </a:t>
            </a:r>
            <a:r>
              <a:rPr lang="tr-TR" b="1" dirty="0">
                <a:solidFill>
                  <a:srgbClr val="0070C0"/>
                </a:solidFill>
              </a:rPr>
              <a:t>E</a:t>
            </a:r>
            <a:r>
              <a:rPr lang="tr-TR" b="1" dirty="0" smtClean="0">
                <a:solidFill>
                  <a:srgbClr val="0070C0"/>
                </a:solidFill>
              </a:rPr>
              <a:t>czane </a:t>
            </a:r>
            <a:r>
              <a:rPr lang="tr-TR" b="1" dirty="0">
                <a:solidFill>
                  <a:srgbClr val="0070C0"/>
                </a:solidFill>
              </a:rPr>
              <a:t>P</a:t>
            </a:r>
            <a:r>
              <a:rPr lang="tr-TR" b="1" dirty="0" smtClean="0">
                <a:solidFill>
                  <a:srgbClr val="0070C0"/>
                </a:solidFill>
              </a:rPr>
              <a:t>ersoneli Gizlilik Yasasında </a:t>
            </a:r>
            <a:r>
              <a:rPr lang="tr-TR" dirty="0" smtClean="0"/>
              <a:t>belirtilen </a:t>
            </a:r>
            <a:r>
              <a:rPr lang="tr-TR" dirty="0"/>
              <a:t>gizlilik süreçleri ve prosedürlerine uymalıdır. Kanun, kişisel bilgileri, </a:t>
            </a:r>
            <a:r>
              <a:rPr lang="tr-TR" dirty="0" smtClean="0"/>
              <a:t>'makul </a:t>
            </a:r>
            <a:r>
              <a:rPr lang="tr-TR" dirty="0"/>
              <a:t>olarak </a:t>
            </a:r>
            <a:r>
              <a:rPr lang="tr-TR" dirty="0" smtClean="0"/>
              <a:t>tanımlamıştır' </a:t>
            </a:r>
            <a:r>
              <a:rPr lang="tr-TR" dirty="0"/>
              <a:t>bir kişi hakkında bilgi veya </a:t>
            </a:r>
            <a:r>
              <a:rPr lang="tr-TR" dirty="0" smtClean="0"/>
              <a:t>görüşleri, kişinin </a:t>
            </a:r>
            <a:r>
              <a:rPr lang="tr-TR" dirty="0"/>
              <a:t>adını, adresini, </a:t>
            </a:r>
            <a:r>
              <a:rPr lang="tr-TR" dirty="0" smtClean="0"/>
              <a:t>SG </a:t>
            </a:r>
            <a:r>
              <a:rPr lang="tr-TR" dirty="0"/>
              <a:t>numarasını </a:t>
            </a:r>
            <a:r>
              <a:rPr lang="tr-TR" dirty="0" smtClean="0"/>
              <a:t>ve diğer </a:t>
            </a:r>
            <a:r>
              <a:rPr lang="tr-TR" dirty="0"/>
              <a:t>sağlık bilgilerini </a:t>
            </a:r>
            <a:r>
              <a:rPr lang="tr-TR" dirty="0" smtClean="0"/>
              <a:t>içerir (25).</a:t>
            </a:r>
            <a:r>
              <a:rPr lang="tr-TR" dirty="0"/>
              <a:t>  </a:t>
            </a:r>
            <a:endParaRPr lang="tr-TR" dirty="0" smtClean="0"/>
          </a:p>
          <a:p>
            <a:pPr algn="just"/>
            <a:r>
              <a:rPr lang="tr-TR" dirty="0" smtClean="0"/>
              <a:t>Eczacılar </a:t>
            </a:r>
            <a:r>
              <a:rPr lang="tr-TR" dirty="0"/>
              <a:t>ayrıca , sağlık profesyonellerinin 'hastaların ve </a:t>
            </a:r>
            <a:r>
              <a:rPr lang="tr-TR" dirty="0" smtClean="0"/>
              <a:t>yararlanıcıların </a:t>
            </a:r>
            <a:r>
              <a:rPr lang="tr-TR" dirty="0"/>
              <a:t>mahremiyetini ve gizlilik hakkını korumaları' gerektiğini belirten </a:t>
            </a:r>
            <a:r>
              <a:rPr lang="tr-TR" i="1" dirty="0" smtClean="0"/>
              <a:t> </a:t>
            </a:r>
            <a:r>
              <a:rPr lang="tr-TR" b="1" i="1" dirty="0">
                <a:solidFill>
                  <a:srgbClr val="0070C0"/>
                </a:solidFill>
              </a:rPr>
              <a:t>Sağlık Uygulayıcıları için Davranış Kuralları</a:t>
            </a:r>
            <a:r>
              <a:rPr lang="tr-TR" i="1" dirty="0">
                <a:solidFill>
                  <a:srgbClr val="0070C0"/>
                </a:solidFill>
              </a:rPr>
              <a:t>na</a:t>
            </a:r>
            <a:r>
              <a:rPr lang="tr-TR" dirty="0"/>
              <a:t> da uymalıdır </a:t>
            </a:r>
            <a:r>
              <a:rPr lang="tr-TR" dirty="0" smtClean="0"/>
              <a:t>(26).</a:t>
            </a:r>
            <a:r>
              <a:rPr lang="tr-TR" dirty="0"/>
              <a:t>  </a:t>
            </a:r>
            <a:endParaRPr lang="tr-TR" dirty="0" smtClean="0"/>
          </a:p>
          <a:p>
            <a:pPr algn="just"/>
            <a:r>
              <a:rPr lang="tr-TR" dirty="0" smtClean="0"/>
              <a:t>Avustralya </a:t>
            </a:r>
            <a:r>
              <a:rPr lang="tr-TR" dirty="0"/>
              <a:t>Eczacılık Derneği </a:t>
            </a:r>
            <a:r>
              <a:rPr lang="tr-TR" i="1" dirty="0">
                <a:solidFill>
                  <a:srgbClr val="0070C0"/>
                </a:solidFill>
              </a:rPr>
              <a:t>Etik Kuralları ve Mesleki Uygulama </a:t>
            </a:r>
            <a:r>
              <a:rPr lang="tr-TR" i="1" dirty="0" smtClean="0">
                <a:solidFill>
                  <a:srgbClr val="0070C0"/>
                </a:solidFill>
              </a:rPr>
              <a:t>Standartları</a:t>
            </a:r>
            <a:r>
              <a:rPr lang="tr-TR" i="1" dirty="0" smtClean="0"/>
              <a:t>, </a:t>
            </a:r>
            <a:r>
              <a:rPr lang="tr-TR" dirty="0" smtClean="0"/>
              <a:t>ayrıca yararlanıcıların </a:t>
            </a:r>
            <a:r>
              <a:rPr lang="tr-TR" dirty="0"/>
              <a:t>mahremiyet ve mahremiyet hakkının her zaman korunmasını </a:t>
            </a:r>
            <a:r>
              <a:rPr lang="tr-TR" dirty="0" smtClean="0"/>
              <a:t>gerektiğini ifade etmektedir (27,28).</a:t>
            </a:r>
            <a:r>
              <a:rPr lang="tr-TR" dirty="0"/>
              <a:t> </a:t>
            </a:r>
          </a:p>
        </p:txBody>
      </p:sp>
    </p:spTree>
    <p:extLst>
      <p:ext uri="{BB962C8B-B14F-4D97-AF65-F5344CB8AC3E}">
        <p14:creationId xmlns:p14="http://schemas.microsoft.com/office/powerpoint/2010/main" val="255198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5738" y="535259"/>
            <a:ext cx="9186041" cy="5641704"/>
          </a:xfrm>
        </p:spPr>
        <p:txBody>
          <a:bodyPr>
            <a:normAutofit lnSpcReduction="10000"/>
          </a:bodyPr>
          <a:lstStyle/>
          <a:p>
            <a:pPr algn="just"/>
            <a:r>
              <a:rPr lang="tr-TR" dirty="0" smtClean="0"/>
              <a:t>Avustralya da yapılan bir araştırma, </a:t>
            </a:r>
            <a:r>
              <a:rPr lang="tr-TR" dirty="0"/>
              <a:t>mahremiyet eksikliğini </a:t>
            </a:r>
            <a:r>
              <a:rPr lang="tr-TR" dirty="0" smtClean="0"/>
              <a:t>hastaların/yararlanıcıların </a:t>
            </a:r>
            <a:r>
              <a:rPr lang="tr-TR" dirty="0"/>
              <a:t>kronik hastalık yönetimi programlarına katılımının önündeki büyük bir lojistik engel olarak </a:t>
            </a:r>
            <a:r>
              <a:rPr lang="tr-TR" dirty="0" smtClean="0"/>
              <a:t>tanımlamaktadır (29).</a:t>
            </a:r>
            <a:r>
              <a:rPr lang="tr-TR" dirty="0"/>
              <a:t> </a:t>
            </a:r>
            <a:endParaRPr lang="tr-TR" dirty="0" smtClean="0"/>
          </a:p>
          <a:p>
            <a:pPr algn="just"/>
            <a:endParaRPr lang="tr-TR" dirty="0" smtClean="0"/>
          </a:p>
          <a:p>
            <a:pPr algn="just"/>
            <a:r>
              <a:rPr lang="tr-TR" dirty="0" smtClean="0"/>
              <a:t>Benzer </a:t>
            </a:r>
            <a:r>
              <a:rPr lang="tr-TR" dirty="0"/>
              <a:t>şekilde, Birleşik </a:t>
            </a:r>
            <a:r>
              <a:rPr lang="tr-TR" dirty="0" err="1"/>
              <a:t>Krallık'ta</a:t>
            </a:r>
            <a:r>
              <a:rPr lang="tr-TR" dirty="0"/>
              <a:t> </a:t>
            </a:r>
            <a:r>
              <a:rPr lang="tr-TR" dirty="0" smtClean="0"/>
              <a:t>yapılan çalışmada, toplum eczanesi hizmetlerinde mahremiyet </a:t>
            </a:r>
            <a:r>
              <a:rPr lang="tr-TR" dirty="0"/>
              <a:t>ve mahremiyet </a:t>
            </a:r>
            <a:r>
              <a:rPr lang="tr-TR" dirty="0" smtClean="0"/>
              <a:t>eksikliği </a:t>
            </a:r>
            <a:r>
              <a:rPr lang="tr-TR" dirty="0"/>
              <a:t>hizmet kullanımını engelleyebilecek önemli </a:t>
            </a:r>
            <a:r>
              <a:rPr lang="tr-TR" dirty="0" smtClean="0"/>
              <a:t>bir etken olarak tanımlanmıştır (30).</a:t>
            </a:r>
            <a:r>
              <a:rPr lang="tr-TR" dirty="0"/>
              <a:t> </a:t>
            </a:r>
            <a:endParaRPr lang="tr-TR" dirty="0" smtClean="0"/>
          </a:p>
          <a:p>
            <a:pPr algn="just"/>
            <a:endParaRPr lang="tr-TR" dirty="0" smtClean="0"/>
          </a:p>
          <a:p>
            <a:pPr algn="just"/>
            <a:r>
              <a:rPr lang="tr-TR" dirty="0"/>
              <a:t>Hollanda'da </a:t>
            </a:r>
            <a:r>
              <a:rPr lang="tr-TR" dirty="0" smtClean="0"/>
              <a:t>bilgi </a:t>
            </a:r>
            <a:r>
              <a:rPr lang="tr-TR" dirty="0"/>
              <a:t>kaynakları olarak </a:t>
            </a:r>
            <a:r>
              <a:rPr lang="tr-TR" dirty="0" smtClean="0"/>
              <a:t>eczaneleri değerlendiren bir çalışmada eczane </a:t>
            </a:r>
            <a:r>
              <a:rPr lang="tr-TR" dirty="0"/>
              <a:t>mahremiyetinin </a:t>
            </a:r>
            <a:r>
              <a:rPr lang="tr-TR" dirty="0" smtClean="0"/>
              <a:t>olmadığı ve  bu durumun hastaların </a:t>
            </a:r>
            <a:r>
              <a:rPr lang="tr-TR" dirty="0"/>
              <a:t>soru sormakta </a:t>
            </a:r>
            <a:r>
              <a:rPr lang="tr-TR" dirty="0" smtClean="0"/>
              <a:t>isteksizliğine </a:t>
            </a:r>
            <a:r>
              <a:rPr lang="tr-TR" dirty="0"/>
              <a:t>yol </a:t>
            </a:r>
            <a:r>
              <a:rPr lang="tr-TR" dirty="0" smtClean="0"/>
              <a:t>açtığı sonucuna varılmıştır (31).</a:t>
            </a:r>
            <a:endParaRPr lang="tr-TR" dirty="0"/>
          </a:p>
        </p:txBody>
      </p:sp>
    </p:spTree>
    <p:extLst>
      <p:ext uri="{BB962C8B-B14F-4D97-AF65-F5344CB8AC3E}">
        <p14:creationId xmlns:p14="http://schemas.microsoft.com/office/powerpoint/2010/main" val="46335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2566" y="1366346"/>
            <a:ext cx="8912771" cy="4424856"/>
          </a:xfrm>
        </p:spPr>
        <p:txBody>
          <a:bodyPr>
            <a:normAutofit/>
          </a:bodyPr>
          <a:lstStyle/>
          <a:p>
            <a:pPr algn="just"/>
            <a:r>
              <a:rPr lang="tr-TR" dirty="0" smtClean="0"/>
              <a:t>Suudi </a:t>
            </a:r>
            <a:r>
              <a:rPr lang="tr-TR" dirty="0" err="1" smtClean="0"/>
              <a:t>Arabistanda</a:t>
            </a:r>
            <a:r>
              <a:rPr lang="tr-TR" dirty="0" smtClean="0"/>
              <a:t> </a:t>
            </a:r>
            <a:r>
              <a:rPr lang="tr-TR" dirty="0" err="1" smtClean="0"/>
              <a:t>simule</a:t>
            </a:r>
            <a:r>
              <a:rPr lang="tr-TR" dirty="0" smtClean="0"/>
              <a:t> hasta kullanılarak, 80 eczane de eczanelerin gizlilik düzeyleri ile ilgili yapılan çalışma; toplum eczanelerinde hasta-eczacı </a:t>
            </a:r>
            <a:r>
              <a:rPr lang="tr-TR" dirty="0"/>
              <a:t>danışmanlığı sırasında mahremiyet sağlanmasında dramatik bir eksikliği ortaya </a:t>
            </a:r>
            <a:r>
              <a:rPr lang="tr-TR" dirty="0" smtClean="0"/>
              <a:t>çıkarmıştır.</a:t>
            </a:r>
            <a:r>
              <a:rPr lang="tr-TR" dirty="0"/>
              <a:t> </a:t>
            </a:r>
            <a:endParaRPr lang="tr-TR" dirty="0" smtClean="0"/>
          </a:p>
          <a:p>
            <a:pPr algn="just"/>
            <a:endParaRPr lang="tr-TR" dirty="0" smtClean="0"/>
          </a:p>
          <a:p>
            <a:pPr algn="just"/>
            <a:r>
              <a:rPr lang="tr-TR" dirty="0" smtClean="0"/>
              <a:t>Birçok çalışmada, eczanelerde </a:t>
            </a:r>
            <a:r>
              <a:rPr lang="tr-TR" dirty="0"/>
              <a:t>mahremiyet sağlayan </a:t>
            </a:r>
            <a:r>
              <a:rPr lang="tr-TR" dirty="0" smtClean="0"/>
              <a:t>bölümler </a:t>
            </a:r>
            <a:r>
              <a:rPr lang="tr-TR" dirty="0"/>
              <a:t>bulunmadığından hassas konulara ilişkin bilgilerin diğer </a:t>
            </a:r>
            <a:r>
              <a:rPr lang="tr-TR" dirty="0" smtClean="0"/>
              <a:t>yararlanıcılar </a:t>
            </a:r>
            <a:r>
              <a:rPr lang="tr-TR" dirty="0"/>
              <a:t>tarafından </a:t>
            </a:r>
            <a:r>
              <a:rPr lang="tr-TR" dirty="0" smtClean="0"/>
              <a:t>kolayca </a:t>
            </a:r>
            <a:r>
              <a:rPr lang="tr-TR" dirty="0"/>
              <a:t>duyulabildiği </a:t>
            </a:r>
            <a:r>
              <a:rPr lang="tr-TR" dirty="0" smtClean="0"/>
              <a:t>gözlemlenmiştir (32).</a:t>
            </a:r>
            <a:endParaRPr lang="tr-TR" dirty="0"/>
          </a:p>
        </p:txBody>
      </p:sp>
    </p:spTree>
    <p:extLst>
      <p:ext uri="{BB962C8B-B14F-4D97-AF65-F5344CB8AC3E}">
        <p14:creationId xmlns:p14="http://schemas.microsoft.com/office/powerpoint/2010/main" val="4037850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0634" y="1123099"/>
            <a:ext cx="8713076" cy="4351338"/>
          </a:xfrm>
        </p:spPr>
        <p:txBody>
          <a:bodyPr>
            <a:normAutofit/>
          </a:bodyPr>
          <a:lstStyle/>
          <a:p>
            <a:pPr algn="just"/>
            <a:r>
              <a:rPr lang="tr-TR" dirty="0"/>
              <a:t>Suudi </a:t>
            </a:r>
            <a:r>
              <a:rPr lang="tr-TR" dirty="0" err="1"/>
              <a:t>Arabistanda</a:t>
            </a:r>
            <a:r>
              <a:rPr lang="tr-TR" dirty="0"/>
              <a:t> </a:t>
            </a:r>
            <a:r>
              <a:rPr lang="tr-TR" dirty="0" err="1"/>
              <a:t>simule</a:t>
            </a:r>
            <a:r>
              <a:rPr lang="tr-TR" dirty="0"/>
              <a:t> hasta kullanılarak, 80 eczane de eczanelerin gizlilik düzeyleri ile ilgili yapılan çalışma; toplum eczanelerinde hasta-eczacı danışmanlığı sırasında mahremiyet sağlanmasında dramatik bir eksikliği ortaya çıkarmıştır. </a:t>
            </a:r>
          </a:p>
          <a:p>
            <a:pPr algn="just"/>
            <a:endParaRPr lang="tr-TR" dirty="0"/>
          </a:p>
          <a:p>
            <a:pPr algn="just"/>
            <a:r>
              <a:rPr lang="tr-TR" dirty="0"/>
              <a:t>Birçok çalışmada, eczanelerde mahremiyet sağlayan bölümler bulunmadığından hassas konulara ilişkin bilgilerin diğer yararlanıcılar tarafından kolayca duyulabildiği gözlemlenmiştir (32).</a:t>
            </a:r>
          </a:p>
        </p:txBody>
      </p:sp>
    </p:spTree>
    <p:extLst>
      <p:ext uri="{BB962C8B-B14F-4D97-AF65-F5344CB8AC3E}">
        <p14:creationId xmlns:p14="http://schemas.microsoft.com/office/powerpoint/2010/main" val="12157742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28497" y="2249487"/>
            <a:ext cx="8397765" cy="3541714"/>
          </a:xfrm>
        </p:spPr>
        <p:txBody>
          <a:bodyPr/>
          <a:lstStyle/>
          <a:p>
            <a:pPr algn="just"/>
            <a:r>
              <a:rPr lang="tr-TR" dirty="0" smtClean="0"/>
              <a:t>Türkiye de, 1999 yılında ki düzenleme ile </a:t>
            </a:r>
            <a:r>
              <a:rPr lang="tr-TR" dirty="0"/>
              <a:t>İ</a:t>
            </a:r>
            <a:r>
              <a:rPr lang="tr-TR" dirty="0" smtClean="0"/>
              <a:t>yi Eczacılık Uygulamaları Kılavuzunda açıkça «hasta ile birebir görüşmeler için eczane bünyesinde uygun mekanlar tasarlanması» yer alırken 2014 yılında yapılan düzenlemede bu ifade kaldırılmıştır.</a:t>
            </a:r>
          </a:p>
          <a:p>
            <a:endParaRPr lang="tr-TR" dirty="0"/>
          </a:p>
        </p:txBody>
      </p:sp>
    </p:spTree>
    <p:extLst>
      <p:ext uri="{BB962C8B-B14F-4D97-AF65-F5344CB8AC3E}">
        <p14:creationId xmlns:p14="http://schemas.microsoft.com/office/powerpoint/2010/main" val="1240801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8083" y="334537"/>
            <a:ext cx="9049407" cy="5808972"/>
          </a:xfrm>
        </p:spPr>
        <p:txBody>
          <a:bodyPr>
            <a:normAutofit fontScale="85000" lnSpcReduction="10000"/>
          </a:bodyPr>
          <a:lstStyle/>
          <a:p>
            <a:pPr marL="0" indent="0" algn="just">
              <a:buNone/>
            </a:pPr>
            <a:r>
              <a:rPr lang="tr-TR" sz="3000" dirty="0" smtClean="0">
                <a:solidFill>
                  <a:srgbClr val="FF0000"/>
                </a:solidFill>
              </a:rPr>
              <a:t>Sonuç olarak, </a:t>
            </a:r>
          </a:p>
          <a:p>
            <a:pPr algn="just"/>
            <a:r>
              <a:rPr lang="tr-TR" dirty="0" smtClean="0"/>
              <a:t>KVKK 6(a) da sağlık verileri, özel nitelikli kişisel veriler kapsamında değerlendirilmektedir. </a:t>
            </a:r>
          </a:p>
          <a:p>
            <a:pPr algn="just"/>
            <a:r>
              <a:rPr lang="tr-TR" dirty="0" smtClean="0"/>
              <a:t>Eczacı, mesleğin özelliği nedeniyle hastaların mahremiyet alanını ilgilendiren birçok bilgi ile karşı karşıya kalmaktadır. Hastanın sağlık bilgilerinin bilinmesi, eczacıya hastanın mahremiyet hakkına saygı göstermeyi hem mevzuat, hem etik açıdan yükümlülük ve sorumluluk vermektedir. </a:t>
            </a:r>
          </a:p>
          <a:p>
            <a:pPr algn="just"/>
            <a:r>
              <a:rPr lang="tr-TR" dirty="0" smtClean="0"/>
              <a:t>Hasta gizliliğinin, mahremiyetinin ve veri güvenliğinin uygun yönetimi, hastanın  eczacıya güvenini ve </a:t>
            </a:r>
            <a:r>
              <a:rPr lang="tr-TR" dirty="0" err="1" smtClean="0"/>
              <a:t>digital</a:t>
            </a:r>
            <a:r>
              <a:rPr lang="tr-TR" dirty="0" smtClean="0"/>
              <a:t> sağlık sistemlerinin başarılı bir şekilde uygulanması için esastır.</a:t>
            </a:r>
          </a:p>
          <a:p>
            <a:pPr algn="just"/>
            <a:r>
              <a:rPr lang="tr-TR" dirty="0" smtClean="0"/>
              <a:t>Eczacı, eğitimi sırasında etik eğitimi almaktadır. Türk Eczacıları Etik </a:t>
            </a:r>
            <a:r>
              <a:rPr lang="tr-TR" smtClean="0"/>
              <a:t>Kuralları olmalı.</a:t>
            </a:r>
            <a:endParaRPr lang="tr-TR" dirty="0" smtClean="0"/>
          </a:p>
          <a:p>
            <a:pPr algn="just"/>
            <a:r>
              <a:rPr lang="tr-TR" dirty="0" smtClean="0"/>
              <a:t>İyi eczacılık uygulamaları kılavuzuna eczane koşulları arasına yine hasta ile eczacı arasında gizli bilgilerin görüşülebileceği ortamların yaratılması zorunlu olmalıdır. «hasta ile birebir görüşmeler için eczane bünyesinde uygun mekanlar tasarlanması»</a:t>
            </a:r>
            <a:endParaRPr lang="tr-TR" dirty="0"/>
          </a:p>
        </p:txBody>
      </p:sp>
    </p:spTree>
    <p:extLst>
      <p:ext uri="{BB962C8B-B14F-4D97-AF65-F5344CB8AC3E}">
        <p14:creationId xmlns:p14="http://schemas.microsoft.com/office/powerpoint/2010/main" val="3951548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87062" y="735723"/>
            <a:ext cx="9514174" cy="3778947"/>
          </a:xfrm>
        </p:spPr>
        <p:txBody>
          <a:bodyPr>
            <a:normAutofit lnSpcReduction="10000"/>
          </a:bodyPr>
          <a:lstStyle/>
          <a:p>
            <a:pPr marL="0" indent="0">
              <a:buNone/>
            </a:pPr>
            <a:endParaRPr lang="tr-TR" dirty="0" smtClean="0"/>
          </a:p>
          <a:p>
            <a:r>
              <a:rPr lang="tr-TR" dirty="0" smtClean="0"/>
              <a:t>Mahremiyet, </a:t>
            </a:r>
            <a:r>
              <a:rPr lang="tr-TR" dirty="0" err="1"/>
              <a:t>Arapça’dan</a:t>
            </a:r>
            <a:r>
              <a:rPr lang="tr-TR" dirty="0"/>
              <a:t> dilimize </a:t>
            </a:r>
            <a:r>
              <a:rPr lang="tr-TR" dirty="0" smtClean="0"/>
              <a:t>gelmiş ve </a:t>
            </a:r>
            <a:r>
              <a:rPr lang="tr-TR" dirty="0"/>
              <a:t>gizlilik, gizli olma durumu anlamına gelen bir kelimedir(1-2</a:t>
            </a:r>
            <a:r>
              <a:rPr lang="tr-TR" dirty="0" smtClean="0"/>
              <a:t>).</a:t>
            </a:r>
          </a:p>
          <a:p>
            <a:endParaRPr lang="tr-TR" dirty="0" smtClean="0"/>
          </a:p>
          <a:p>
            <a:r>
              <a:rPr lang="tr-TR" dirty="0"/>
              <a:t>Mahremiyet algısı, insanların yaşamlarının her döneminde, her </a:t>
            </a:r>
            <a:r>
              <a:rPr lang="tr-TR" dirty="0" smtClean="0"/>
              <a:t>toplumda, her </a:t>
            </a:r>
            <a:r>
              <a:rPr lang="tr-TR" dirty="0"/>
              <a:t>dinde</a:t>
            </a:r>
            <a:r>
              <a:rPr lang="tr-TR" dirty="0" smtClean="0"/>
              <a:t>, </a:t>
            </a:r>
            <a:r>
              <a:rPr lang="tr-TR" dirty="0"/>
              <a:t>karşılaştıkları her durumda, kültürden kültüre ve aynı toplum içerisinde zamana ve içinde bulunulan şartlara göre farklılık gösterebilen evrensel etik ilkelerin temelinde yer alan bir insan </a:t>
            </a:r>
            <a:r>
              <a:rPr lang="tr-TR" dirty="0" smtClean="0"/>
              <a:t>hakkıdır (2’).</a:t>
            </a:r>
            <a:r>
              <a:rPr lang="tr-TR" dirty="0"/>
              <a:t> </a:t>
            </a:r>
            <a:endParaRPr lang="tr-TR" dirty="0" smtClean="0"/>
          </a:p>
          <a:p>
            <a:pPr marL="0" indent="0">
              <a:buNone/>
            </a:pPr>
            <a:endParaRPr lang="tr-TR" dirty="0" smtClean="0"/>
          </a:p>
        </p:txBody>
      </p:sp>
    </p:spTree>
    <p:extLst>
      <p:ext uri="{BB962C8B-B14F-4D97-AF65-F5344CB8AC3E}">
        <p14:creationId xmlns:p14="http://schemas.microsoft.com/office/powerpoint/2010/main" val="39512280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5620" y="200722"/>
            <a:ext cx="10718180" cy="5976241"/>
          </a:xfrm>
        </p:spPr>
        <p:txBody>
          <a:bodyPr>
            <a:normAutofit fontScale="47500" lnSpcReduction="20000"/>
          </a:bodyPr>
          <a:lstStyle/>
          <a:p>
            <a:r>
              <a:rPr lang="tr-TR" u="sng" dirty="0" smtClean="0">
                <a:hlinkClick r:id="rId2"/>
              </a:rPr>
              <a:t>KAYNAKLAR</a:t>
            </a:r>
          </a:p>
          <a:p>
            <a:r>
              <a:rPr lang="tr-TR" u="sng" dirty="0" smtClean="0">
                <a:hlinkClick r:id="rId2"/>
              </a:rPr>
              <a:t>1. https://dergipark.org.tr/en/download/article-file/676638</a:t>
            </a:r>
            <a:endParaRPr lang="tr-TR" u="sng" dirty="0" smtClean="0">
              <a:hlinkClick r:id="rId3"/>
            </a:endParaRPr>
          </a:p>
          <a:p>
            <a:r>
              <a:rPr lang="tr-TR" u="sng" dirty="0" smtClean="0">
                <a:hlinkClick r:id="rId3"/>
              </a:rPr>
              <a:t>2. https://jag.journalagent.com/tjob/pdfs/TJOB_5_3_110_116.pdf</a:t>
            </a:r>
            <a:endParaRPr lang="tr-TR" u="sng" dirty="0" smtClean="0"/>
          </a:p>
          <a:p>
            <a:r>
              <a:rPr lang="tr-TR" u="sng" dirty="0" smtClean="0"/>
              <a:t>2’</a:t>
            </a:r>
            <a:r>
              <a:rPr lang="tr-TR" dirty="0"/>
              <a:t> https://</a:t>
            </a:r>
            <a:r>
              <a:rPr lang="tr-TR" dirty="0" smtClean="0"/>
              <a:t>dergipark.org.tr/en/download/article-file/834394</a:t>
            </a:r>
          </a:p>
          <a:p>
            <a:r>
              <a:rPr lang="tr-TR" dirty="0" smtClean="0"/>
              <a:t>3.https://dergipark.org.tr/en/</a:t>
            </a:r>
            <a:r>
              <a:rPr lang="tr-TR" dirty="0" err="1" smtClean="0"/>
              <a:t>download</a:t>
            </a:r>
            <a:r>
              <a:rPr lang="tr-TR" dirty="0" smtClean="0"/>
              <a:t>/</a:t>
            </a:r>
            <a:r>
              <a:rPr lang="tr-TR" dirty="0" err="1" smtClean="0"/>
              <a:t>article</a:t>
            </a:r>
            <a:r>
              <a:rPr lang="tr-TR" dirty="0" smtClean="0"/>
              <a:t>-file/551763</a:t>
            </a:r>
          </a:p>
          <a:p>
            <a:r>
              <a:rPr lang="tr-TR" dirty="0" smtClean="0"/>
              <a:t>4. </a:t>
            </a:r>
            <a:r>
              <a:rPr lang="tr-TR" dirty="0" err="1" smtClean="0"/>
              <a:t>Webster’s</a:t>
            </a:r>
            <a:r>
              <a:rPr lang="tr-TR" dirty="0" smtClean="0"/>
              <a:t> New World Dictionary 1986</a:t>
            </a:r>
          </a:p>
          <a:p>
            <a:r>
              <a:rPr lang="tr-TR" dirty="0" smtClean="0"/>
              <a:t>5. TDK 2014</a:t>
            </a:r>
          </a:p>
          <a:p>
            <a:r>
              <a:rPr lang="tr-TR" dirty="0" smtClean="0"/>
              <a:t>6. Çobanoğlu N. (2009) Kurumsal ve Uygulamalı Tıp Etiği. </a:t>
            </a:r>
            <a:r>
              <a:rPr lang="tr-TR" dirty="0" err="1" smtClean="0"/>
              <a:t>Efil</a:t>
            </a:r>
            <a:r>
              <a:rPr lang="tr-TR" dirty="0" smtClean="0"/>
              <a:t> Yayınevi, Ankara</a:t>
            </a:r>
          </a:p>
          <a:p>
            <a:r>
              <a:rPr lang="tr-TR" dirty="0" smtClean="0"/>
              <a:t>7. </a:t>
            </a:r>
            <a:r>
              <a:rPr lang="tr-TR" dirty="0" smtClean="0">
                <a:hlinkClick r:id="rId4"/>
              </a:rPr>
              <a:t>http://tbbdergisi.barobirlik.org.tr/m2020-147-1907</a:t>
            </a:r>
            <a:endParaRPr lang="tr-TR" dirty="0" smtClean="0"/>
          </a:p>
          <a:p>
            <a:r>
              <a:rPr lang="tr-TR" dirty="0" smtClean="0"/>
              <a:t>8.</a:t>
            </a:r>
            <a:r>
              <a:rPr lang="en-US" dirty="0" smtClean="0"/>
              <a:t> </a:t>
            </a:r>
            <a:endParaRPr lang="tr-TR" dirty="0" smtClean="0"/>
          </a:p>
          <a:p>
            <a:r>
              <a:rPr lang="tr-TR" dirty="0" smtClean="0"/>
              <a:t>9. 1982 AY m.20/1 “Herkes, özel hayatına ve aile hayatına saygı gösterilmesini isteme hakkına sahiptir. Özel hayatın ve aile hayatının gizliliğine dokunulamaz.”</a:t>
            </a:r>
          </a:p>
          <a:p>
            <a:r>
              <a:rPr lang="tr-TR" dirty="0" smtClean="0"/>
              <a:t>10. Emel </a:t>
            </a:r>
            <a:r>
              <a:rPr lang="tr-TR" dirty="0" err="1" smtClean="0"/>
              <a:t>Badur</a:t>
            </a:r>
            <a:r>
              <a:rPr lang="tr-TR" dirty="0" smtClean="0"/>
              <a:t>, “Hastanın Özel Yaşamına Saygı Gösterilmesini Talep Hakkı”, Erzurumluoğlu Armağanı, Ed. Emel </a:t>
            </a:r>
            <a:r>
              <a:rPr lang="tr-TR" dirty="0" err="1" smtClean="0"/>
              <a:t>Badur</a:t>
            </a:r>
            <a:r>
              <a:rPr lang="tr-TR" dirty="0" smtClean="0"/>
              <a:t>, Ankara Barosu, 2012, s.103.</a:t>
            </a:r>
          </a:p>
          <a:p>
            <a:r>
              <a:rPr lang="tr-TR" dirty="0" smtClean="0"/>
              <a:t>11. Murat Aydın, “Tıbbi Müdahalelerde Mahremiyet ve Ceza Sorumluluğu”, I. Uluslararası Katılımlı Ulusal Tıp Hukuku Kongresi (Vaka Tartışmalı), s.109.</a:t>
            </a:r>
          </a:p>
          <a:p>
            <a:r>
              <a:rPr lang="tr-TR" dirty="0" smtClean="0"/>
              <a:t>12. Gürkan Sert, “Hasta Hakları”, Sağlık ve Tıp Hukukunda Sorumluluk ve İnsan Hakları, Editörler: Özge Yücel/Gürkan Sert, Seçkin Yayıncılık, Ankara, 2018, s.143.</a:t>
            </a:r>
          </a:p>
          <a:p>
            <a:r>
              <a:rPr lang="tr-TR" dirty="0" smtClean="0"/>
              <a:t>13.https://istanbulism.saglik.gov.tr/Eklenti/27595/0/lizbonbildirgesi1981pdf.pdf?_tag1=B604E65F9D752DBD1BCFA298D02CC89A4C8DE295</a:t>
            </a:r>
          </a:p>
          <a:p>
            <a:r>
              <a:rPr lang="tr-TR" dirty="0" smtClean="0"/>
              <a:t>14. Nizamettin Aydın, “Tıp Ceza Hukukunda Verileri Hukuka Aykırı Olarak Verme ve Ele Geçirme Suçu (TCK m.136)”, Selçuk Üniversitesi Hukuk Fakültesi Dergisi, Cilt 21, Sayı 2, 2013, s.9.</a:t>
            </a:r>
          </a:p>
          <a:p>
            <a:r>
              <a:rPr lang="tr-TR" dirty="0" smtClean="0"/>
              <a:t>15. Güçlü Akyürek, Özel Hayatın Gizliliğini İhlal Suçu, 2.Baskı, Seçkin Yayıncılık, Ankara, Kasım 2013, s.65.</a:t>
            </a:r>
          </a:p>
        </p:txBody>
      </p:sp>
    </p:spTree>
    <p:extLst>
      <p:ext uri="{BB962C8B-B14F-4D97-AF65-F5344CB8AC3E}">
        <p14:creationId xmlns:p14="http://schemas.microsoft.com/office/powerpoint/2010/main" val="34278817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66345" y="126124"/>
            <a:ext cx="9681066" cy="6731876"/>
          </a:xfrm>
        </p:spPr>
        <p:txBody>
          <a:bodyPr>
            <a:noAutofit/>
          </a:bodyPr>
          <a:lstStyle/>
          <a:p>
            <a:r>
              <a:rPr lang="tr-TR" sz="800" dirty="0"/>
              <a:t>16. Nizamettin Aydın, “Tıp Ceza Hukukunda Verileri Hukuka Aykırı Olarak Verme ve Ele Geçirme Suçu (TCK m.136)”, Selçuk Üniversitesi Hukuk Fakültesi Dergisi, Cilt 21, Sayı 2, 2013, s.9.</a:t>
            </a:r>
          </a:p>
          <a:p>
            <a:r>
              <a:rPr lang="tr-TR" sz="800" dirty="0"/>
              <a:t>17. Yılmaz </a:t>
            </a:r>
            <a:r>
              <a:rPr lang="tr-TR" sz="800" dirty="0" err="1"/>
              <a:t>Sabire</a:t>
            </a:r>
            <a:r>
              <a:rPr lang="tr-TR" sz="800" dirty="0"/>
              <a:t> Sanem, Tıp Alanında Kişisel Verilerin Açıklanması Suçu, 2. Baskı, Seçkin Yayıncılık, Ankara, 2017.</a:t>
            </a:r>
          </a:p>
          <a:p>
            <a:r>
              <a:rPr lang="tr-TR" sz="800" dirty="0"/>
              <a:t>18. </a:t>
            </a:r>
            <a:r>
              <a:rPr lang="tr-TR" sz="800" dirty="0" err="1"/>
              <a:t>Hakeri</a:t>
            </a:r>
            <a:r>
              <a:rPr lang="tr-TR" sz="800" dirty="0"/>
              <a:t> Hakan, “Verileri Hukuka Aykırı Olarak Verme (Sır Saklama Yükümlülüğünün İhlali) Suçu”, Tıbbi Müdahaleden Kaynaklanan Hukuki Sorumluluk Sempozyumu, Mersin Barosu Yayını, Mersin, 2009. </a:t>
            </a:r>
          </a:p>
          <a:p>
            <a:r>
              <a:rPr lang="tr-TR" sz="800" dirty="0"/>
              <a:t>19.</a:t>
            </a:r>
            <a:r>
              <a:rPr lang="en-US" sz="800" dirty="0"/>
              <a:t> Anderson, C., Blenkinsopp, A. and Armstrong, M. (2004) Feedback from Community Pharmacy Users on the Contribution of Community Pharmacy to Improving the Public’s Health: A Systematic Review of the Peer Reviewed and Non-Peer Reviewed Literature 1990-2002. Health Expectations, 7, 191-202.</a:t>
            </a:r>
            <a:br>
              <a:rPr lang="en-US" sz="800" dirty="0"/>
            </a:br>
            <a:r>
              <a:rPr lang="en-US" sz="800" dirty="0">
                <a:hlinkClick r:id="rId2"/>
              </a:rPr>
              <a:t>https://doi.org/10.1111/j.1369-7625.2004.00274.x</a:t>
            </a:r>
            <a:r>
              <a:rPr lang="tr-TR" sz="800" dirty="0"/>
              <a:t> </a:t>
            </a:r>
          </a:p>
          <a:p>
            <a:r>
              <a:rPr lang="tr-TR" sz="800" dirty="0"/>
              <a:t>20. </a:t>
            </a:r>
            <a:r>
              <a:rPr lang="tr-TR" sz="800" dirty="0" err="1"/>
              <a:t>Shah</a:t>
            </a:r>
            <a:r>
              <a:rPr lang="tr-TR" sz="800" dirty="0"/>
              <a:t>, PD, </a:t>
            </a:r>
            <a:r>
              <a:rPr lang="tr-TR" sz="800" dirty="0" err="1"/>
              <a:t>Marciniak</a:t>
            </a:r>
            <a:r>
              <a:rPr lang="tr-TR" sz="800" dirty="0"/>
              <a:t>, MW, Golden, SD, </a:t>
            </a:r>
            <a:r>
              <a:rPr lang="tr-TR" sz="800" dirty="0" err="1"/>
              <a:t>Trogdon</a:t>
            </a:r>
            <a:r>
              <a:rPr lang="tr-TR" sz="800" dirty="0"/>
              <a:t>, JG, </a:t>
            </a:r>
            <a:r>
              <a:rPr lang="tr-TR" sz="800" dirty="0" err="1"/>
              <a:t>Golin</a:t>
            </a:r>
            <a:r>
              <a:rPr lang="tr-TR" sz="800" dirty="0"/>
              <a:t>, CE ve </a:t>
            </a:r>
            <a:r>
              <a:rPr lang="tr-TR" sz="800" dirty="0" err="1"/>
              <a:t>Brewer</a:t>
            </a:r>
            <a:r>
              <a:rPr lang="tr-TR" sz="800" dirty="0"/>
              <a:t>, NT (2018) </a:t>
            </a:r>
            <a:r>
              <a:rPr lang="tr-TR" sz="800" dirty="0" err="1"/>
              <a:t>Adolesan</a:t>
            </a:r>
            <a:r>
              <a:rPr lang="tr-TR" sz="800" dirty="0"/>
              <a:t> Aşısı için Eczaneler ve Doktor Muayenehaneleri. Aşı, 36, 3453-3459.</a:t>
            </a:r>
            <a:br>
              <a:rPr lang="tr-TR" sz="800" dirty="0"/>
            </a:br>
            <a:r>
              <a:rPr lang="tr-TR" sz="800" dirty="0"/>
              <a:t>https://</a:t>
            </a:r>
            <a:r>
              <a:rPr lang="tr-TR" sz="800" dirty="0" smtClean="0"/>
              <a:t>doi.org/10.1016/j.vaccine.2018.04.088</a:t>
            </a:r>
          </a:p>
          <a:p>
            <a:r>
              <a:rPr lang="tr-TR" sz="800" dirty="0" smtClean="0"/>
              <a:t>21</a:t>
            </a:r>
            <a:r>
              <a:rPr lang="tr-TR" sz="800" dirty="0"/>
              <a:t>. </a:t>
            </a:r>
            <a:r>
              <a:rPr lang="tr-TR" sz="800" dirty="0" err="1"/>
              <a:t>Bednarczyk</a:t>
            </a:r>
            <a:r>
              <a:rPr lang="tr-TR" sz="800" dirty="0"/>
              <a:t>, R.A., </a:t>
            </a:r>
            <a:r>
              <a:rPr lang="tr-TR" sz="800" dirty="0" err="1"/>
              <a:t>Nadeau</a:t>
            </a:r>
            <a:r>
              <a:rPr lang="tr-TR" sz="800" dirty="0"/>
              <a:t>, J.A., </a:t>
            </a:r>
            <a:r>
              <a:rPr lang="tr-TR" sz="800" dirty="0" err="1"/>
              <a:t>Davis</a:t>
            </a:r>
            <a:r>
              <a:rPr lang="tr-TR" sz="800" dirty="0"/>
              <a:t>, C.F., </a:t>
            </a:r>
            <a:r>
              <a:rPr lang="tr-TR" sz="800" dirty="0" err="1"/>
              <a:t>McCarthy</a:t>
            </a:r>
            <a:r>
              <a:rPr lang="tr-TR" sz="800" dirty="0"/>
              <a:t>, A., </a:t>
            </a:r>
            <a:r>
              <a:rPr lang="tr-TR" sz="800" dirty="0" err="1"/>
              <a:t>Hussain</a:t>
            </a:r>
            <a:r>
              <a:rPr lang="tr-TR" sz="800" dirty="0"/>
              <a:t>, S., </a:t>
            </a:r>
            <a:r>
              <a:rPr lang="tr-TR" sz="800" dirty="0" err="1"/>
              <a:t>Martiniano</a:t>
            </a:r>
            <a:r>
              <a:rPr lang="tr-TR" sz="800" dirty="0"/>
              <a:t>, R., </a:t>
            </a:r>
            <a:r>
              <a:rPr lang="tr-TR" sz="800" dirty="0" err="1"/>
              <a:t>Lodise</a:t>
            </a:r>
            <a:r>
              <a:rPr lang="tr-TR" sz="800" dirty="0"/>
              <a:t>, T., </a:t>
            </a:r>
            <a:r>
              <a:rPr lang="tr-TR" sz="800" dirty="0" err="1"/>
              <a:t>Zeolla</a:t>
            </a:r>
            <a:r>
              <a:rPr lang="tr-TR" sz="800" dirty="0"/>
              <a:t>, M.M., </a:t>
            </a:r>
            <a:r>
              <a:rPr lang="tr-TR" sz="800" dirty="0" err="1"/>
              <a:t>Coles</a:t>
            </a:r>
            <a:r>
              <a:rPr lang="tr-TR" sz="800" dirty="0"/>
              <a:t>, F.B. </a:t>
            </a:r>
            <a:r>
              <a:rPr lang="tr-TR" sz="800" dirty="0" err="1"/>
              <a:t>and</a:t>
            </a:r>
            <a:r>
              <a:rPr lang="tr-TR" sz="800" dirty="0"/>
              <a:t> </a:t>
            </a:r>
            <a:r>
              <a:rPr lang="tr-TR" sz="800" dirty="0" err="1"/>
              <a:t>McNutt</a:t>
            </a:r>
            <a:r>
              <a:rPr lang="tr-TR" sz="800" dirty="0"/>
              <a:t>, L.A. (2010) </a:t>
            </a:r>
            <a:r>
              <a:rPr lang="tr-TR" sz="800" dirty="0" err="1"/>
              <a:t>Privacy</a:t>
            </a:r>
            <a:r>
              <a:rPr lang="tr-TR" sz="800" dirty="0"/>
              <a:t> in </a:t>
            </a:r>
            <a:r>
              <a:rPr lang="tr-TR" sz="800" dirty="0" err="1"/>
              <a:t>the</a:t>
            </a:r>
            <a:r>
              <a:rPr lang="tr-TR" sz="800" dirty="0"/>
              <a:t> </a:t>
            </a:r>
            <a:r>
              <a:rPr lang="tr-TR" sz="800" dirty="0" err="1"/>
              <a:t>Pharmacy</a:t>
            </a:r>
            <a:r>
              <a:rPr lang="tr-TR" sz="800" dirty="0"/>
              <a:t> Environment: Analysis of </a:t>
            </a:r>
            <a:r>
              <a:rPr lang="tr-TR" sz="800" dirty="0" err="1"/>
              <a:t>Observations</a:t>
            </a:r>
            <a:r>
              <a:rPr lang="tr-TR" sz="800" dirty="0"/>
              <a:t> </a:t>
            </a:r>
            <a:r>
              <a:rPr lang="tr-TR" sz="800" dirty="0" err="1"/>
              <a:t>from</a:t>
            </a:r>
            <a:r>
              <a:rPr lang="tr-TR" sz="800" dirty="0"/>
              <a:t> Inside </a:t>
            </a:r>
            <a:r>
              <a:rPr lang="tr-TR" sz="800" dirty="0" err="1"/>
              <a:t>the</a:t>
            </a:r>
            <a:r>
              <a:rPr lang="tr-TR" sz="800" dirty="0"/>
              <a:t> </a:t>
            </a:r>
            <a:r>
              <a:rPr lang="tr-TR" sz="800" dirty="0" err="1"/>
              <a:t>Pharmacy</a:t>
            </a:r>
            <a:r>
              <a:rPr lang="tr-TR" sz="800" dirty="0"/>
              <a:t>. </a:t>
            </a:r>
            <a:r>
              <a:rPr lang="tr-TR" sz="800" dirty="0" err="1"/>
              <a:t>Journal</a:t>
            </a:r>
            <a:r>
              <a:rPr lang="tr-TR" sz="800" dirty="0"/>
              <a:t> of </a:t>
            </a:r>
            <a:r>
              <a:rPr lang="tr-TR" sz="800" dirty="0" err="1"/>
              <a:t>the</a:t>
            </a:r>
            <a:r>
              <a:rPr lang="tr-TR" sz="800" dirty="0"/>
              <a:t> </a:t>
            </a:r>
            <a:r>
              <a:rPr lang="tr-TR" sz="800" dirty="0" err="1"/>
              <a:t>American</a:t>
            </a:r>
            <a:r>
              <a:rPr lang="tr-TR" sz="800" dirty="0"/>
              <a:t> </a:t>
            </a:r>
            <a:r>
              <a:rPr lang="tr-TR" sz="800" dirty="0" err="1"/>
              <a:t>Pharmacists</a:t>
            </a:r>
            <a:r>
              <a:rPr lang="tr-TR" sz="800" dirty="0"/>
              <a:t> </a:t>
            </a:r>
            <a:r>
              <a:rPr lang="tr-TR" sz="800" dirty="0" err="1"/>
              <a:t>Association</a:t>
            </a:r>
            <a:r>
              <a:rPr lang="tr-TR" sz="800" dirty="0"/>
              <a:t>, 50, 362-367.</a:t>
            </a:r>
            <a:br>
              <a:rPr lang="tr-TR" sz="800" dirty="0"/>
            </a:br>
            <a:r>
              <a:rPr lang="tr-TR" sz="800" dirty="0"/>
              <a:t>https://doi.org/10.1331/JAPhA.2010.09001</a:t>
            </a:r>
          </a:p>
          <a:p>
            <a:r>
              <a:rPr lang="tr-TR" sz="800" dirty="0"/>
              <a:t>22. </a:t>
            </a:r>
            <a:r>
              <a:rPr lang="en-US" sz="800" dirty="0" err="1"/>
              <a:t>Hattingh</a:t>
            </a:r>
            <a:r>
              <a:rPr lang="en-US" sz="800" dirty="0"/>
              <a:t>, H.L., </a:t>
            </a:r>
            <a:r>
              <a:rPr lang="en-US" sz="800" dirty="0" err="1"/>
              <a:t>Emmerton</a:t>
            </a:r>
            <a:r>
              <a:rPr lang="en-US" sz="800" dirty="0"/>
              <a:t>, L., Ng Cheong Tin, P. and Green, C. (2016) Utilization of Community Pharmacy Space to Enhance Privacy: A Qualitative Study. Health Expectations, 19, 1098-1110.</a:t>
            </a:r>
            <a:br>
              <a:rPr lang="en-US" sz="800" dirty="0"/>
            </a:br>
            <a:r>
              <a:rPr lang="en-US" sz="800" dirty="0">
                <a:hlinkClick r:id="rId3"/>
              </a:rPr>
              <a:t>https://doi.org/10.1111/hex.12401</a:t>
            </a:r>
            <a:r>
              <a:rPr lang="tr-TR" sz="800" dirty="0" smtClean="0"/>
              <a:t>.</a:t>
            </a:r>
          </a:p>
          <a:p>
            <a:r>
              <a:rPr lang="tr-TR" sz="800" dirty="0" smtClean="0"/>
              <a:t>22’ </a:t>
            </a:r>
            <a:r>
              <a:rPr lang="tr-TR" sz="800" dirty="0">
                <a:hlinkClick r:id="rId4"/>
              </a:rPr>
              <a:t>https://</a:t>
            </a:r>
            <a:r>
              <a:rPr lang="tr-TR" sz="800" dirty="0" smtClean="0">
                <a:hlinkClick r:id="rId4"/>
              </a:rPr>
              <a:t>dergipark.org.tr/en/download/article-file/834394</a:t>
            </a:r>
            <a:endParaRPr lang="tr-TR" sz="800" dirty="0"/>
          </a:p>
          <a:p>
            <a:r>
              <a:rPr lang="tr-TR" sz="800" dirty="0" smtClean="0"/>
              <a:t>23</a:t>
            </a:r>
            <a:r>
              <a:rPr lang="tr-TR" sz="800" dirty="0"/>
              <a:t>.</a:t>
            </a:r>
            <a:r>
              <a:rPr lang="en-US" sz="800" dirty="0"/>
              <a:t> The Pharmacy Guild of Australia. </a:t>
            </a:r>
            <a:r>
              <a:rPr lang="en-US" sz="800" dirty="0" err="1"/>
              <a:t>MedsCheck</a:t>
            </a:r>
            <a:r>
              <a:rPr lang="en-US" sz="800" dirty="0"/>
              <a:t> and Diabetes </a:t>
            </a:r>
            <a:r>
              <a:rPr lang="en-US" sz="800" dirty="0" err="1"/>
              <a:t>MedsCheck</a:t>
            </a:r>
            <a:r>
              <a:rPr lang="en-US" sz="800" dirty="0"/>
              <a:t> [Internet], 2014. Available at: </a:t>
            </a:r>
            <a:r>
              <a:rPr lang="en-US" sz="800" dirty="0">
                <a:hlinkClick r:id="rId5"/>
              </a:rPr>
              <a:t>http://www.5cpa.com.au/initiatives-programs/medication-management/medscheck-and-diabetes-medscheck</a:t>
            </a:r>
            <a:r>
              <a:rPr lang="en-US" sz="800" dirty="0"/>
              <a:t>, accessed 20 July 2013.</a:t>
            </a:r>
            <a:endParaRPr lang="tr-TR" sz="800" dirty="0"/>
          </a:p>
          <a:p>
            <a:r>
              <a:rPr lang="tr-TR" sz="800" dirty="0"/>
              <a:t>24.</a:t>
            </a:r>
            <a:r>
              <a:rPr lang="en-US" sz="800" dirty="0"/>
              <a:t> Government of Western Australia Department of Health. Pharmacist vaccination code, 2014.</a:t>
            </a:r>
            <a:endParaRPr lang="tr-TR" sz="800" dirty="0"/>
          </a:p>
          <a:p>
            <a:r>
              <a:rPr lang="tr-TR" sz="800" dirty="0"/>
              <a:t>25.</a:t>
            </a:r>
            <a:r>
              <a:rPr lang="en-US" sz="800" dirty="0"/>
              <a:t> Australian Government: Office of the Australian Information Commissioner. Privacy law reform [Internet], 2014. Available at: </a:t>
            </a:r>
            <a:r>
              <a:rPr lang="en-US" sz="800" dirty="0">
                <a:hlinkClick r:id="rId6"/>
              </a:rPr>
              <a:t>http://www.oaic.gov.au/privacy/privacy-act/privacy-law-reform</a:t>
            </a:r>
            <a:r>
              <a:rPr lang="en-US" sz="800" dirty="0"/>
              <a:t>, accessed 17 March 2014.</a:t>
            </a:r>
            <a:endParaRPr lang="tr-TR" sz="800" dirty="0"/>
          </a:p>
          <a:p>
            <a:r>
              <a:rPr lang="tr-TR" sz="800" dirty="0"/>
              <a:t>26.</a:t>
            </a:r>
            <a:r>
              <a:rPr lang="en-US" sz="800" dirty="0"/>
              <a:t> Pharmacy Board of Australia. Code of conduct for registered health practitioners: Standard 3.2 [Internet], 2013. Available at: </a:t>
            </a:r>
            <a:r>
              <a:rPr lang="en-US" sz="800" dirty="0">
                <a:hlinkClick r:id="rId7"/>
              </a:rPr>
              <a:t>www.pharmacyboard.gov.au/Codes-Guidelines.aspx</a:t>
            </a:r>
            <a:r>
              <a:rPr lang="en-US" sz="800" dirty="0"/>
              <a:t>, accessed 17 July 2014.</a:t>
            </a:r>
            <a:endParaRPr lang="tr-TR" sz="800" dirty="0"/>
          </a:p>
          <a:p>
            <a:r>
              <a:rPr lang="tr-TR" sz="800" dirty="0"/>
              <a:t>27.</a:t>
            </a:r>
            <a:r>
              <a:rPr lang="en-US" sz="800" dirty="0"/>
              <a:t> Pharmaceutical Society of Australia. Code of ethics for pharmacists: pharmaceutical society of Australia [Internet], 2011. Available at: </a:t>
            </a:r>
            <a:r>
              <a:rPr lang="en-US" sz="800" dirty="0">
                <a:hlinkClick r:id="rId8"/>
              </a:rPr>
              <a:t>http://www.psa.org.au/membership/ethics</a:t>
            </a:r>
            <a:r>
              <a:rPr lang="en-US" sz="800" dirty="0"/>
              <a:t>, accessed 17 July 2014.</a:t>
            </a:r>
            <a:endParaRPr lang="tr-TR" sz="800" dirty="0"/>
          </a:p>
          <a:p>
            <a:r>
              <a:rPr lang="tr-TR" sz="800" dirty="0"/>
              <a:t>28.</a:t>
            </a:r>
            <a:r>
              <a:rPr lang="en-US" sz="800" dirty="0"/>
              <a:t> Pharmaceutical Society of Australia. </a:t>
            </a:r>
            <a:r>
              <a:rPr lang="en-US" sz="800" i="1" dirty="0"/>
              <a:t>Professional Practice Standards. Standard 17: Disease State Management</a:t>
            </a:r>
            <a:r>
              <a:rPr lang="en-US" sz="800" dirty="0"/>
              <a:t>. Canberra, ACT: Pharmaceutical Society of Australia, 2010.</a:t>
            </a:r>
            <a:endParaRPr lang="tr-TR" sz="800" dirty="0"/>
          </a:p>
          <a:p>
            <a:r>
              <a:rPr lang="tr-TR" sz="800" dirty="0"/>
              <a:t>29.</a:t>
            </a:r>
            <a:r>
              <a:rPr lang="en-US" sz="800" dirty="0"/>
              <a:t> </a:t>
            </a:r>
            <a:r>
              <a:rPr lang="en-US" sz="800" dirty="0" err="1"/>
              <a:t>Rieck</a:t>
            </a:r>
            <a:r>
              <a:rPr lang="en-US" sz="800" dirty="0"/>
              <a:t> A, Pettigrew S. Consumer perceptions of community pharmacists delivering chronic disease management programs. </a:t>
            </a:r>
            <a:r>
              <a:rPr lang="en-US" sz="800" i="1" dirty="0"/>
              <a:t>Australian Pharmacist</a:t>
            </a:r>
            <a:r>
              <a:rPr lang="en-US" sz="800" dirty="0"/>
              <a:t>, 2013; </a:t>
            </a:r>
            <a:r>
              <a:rPr lang="en-US" sz="800" b="1" dirty="0"/>
              <a:t>32</a:t>
            </a:r>
            <a:r>
              <a:rPr lang="en-US" sz="800" dirty="0"/>
              <a:t>: 66–70.</a:t>
            </a:r>
            <a:endParaRPr lang="tr-TR" sz="800" dirty="0"/>
          </a:p>
          <a:p>
            <a:r>
              <a:rPr lang="tr-TR" sz="800" dirty="0"/>
              <a:t>30.</a:t>
            </a:r>
            <a:r>
              <a:rPr lang="en-US" sz="800" dirty="0"/>
              <a:t> </a:t>
            </a:r>
            <a:r>
              <a:rPr lang="tr-TR" sz="800" dirty="0"/>
              <a:t>S</a:t>
            </a:r>
            <a:r>
              <a:rPr lang="en-US" sz="800" dirty="0" err="1"/>
              <a:t>aramunee</a:t>
            </a:r>
            <a:r>
              <a:rPr lang="en-US" sz="800" dirty="0"/>
              <a:t> K, </a:t>
            </a:r>
            <a:r>
              <a:rPr lang="en-US" sz="800" dirty="0" err="1"/>
              <a:t>Krska</a:t>
            </a:r>
            <a:r>
              <a:rPr lang="en-US" sz="800" dirty="0"/>
              <a:t> J, </a:t>
            </a:r>
            <a:r>
              <a:rPr lang="en-US" sz="800" dirty="0" err="1"/>
              <a:t>Mackridge</a:t>
            </a:r>
            <a:r>
              <a:rPr lang="en-US" sz="800" dirty="0"/>
              <a:t> A, Richards J, </a:t>
            </a:r>
            <a:r>
              <a:rPr lang="en-US" sz="800" dirty="0" err="1"/>
              <a:t>Suttajit</a:t>
            </a:r>
            <a:r>
              <a:rPr lang="en-US" sz="800" dirty="0"/>
              <a:t> S, Phillips-Howard P. How to enhance public health service utilization in community pharmacy?: general public and health providers’ perspectives. </a:t>
            </a:r>
            <a:r>
              <a:rPr lang="en-US" sz="800" i="1" dirty="0"/>
              <a:t>Research in Social &amp; Administrative Pharmacy</a:t>
            </a:r>
            <a:r>
              <a:rPr lang="en-US" sz="800" dirty="0"/>
              <a:t>, 2014; </a:t>
            </a:r>
            <a:r>
              <a:rPr lang="en-US" sz="800" b="1" dirty="0"/>
              <a:t>10</a:t>
            </a:r>
            <a:r>
              <a:rPr lang="en-US" sz="800" dirty="0"/>
              <a:t>: 272–84.</a:t>
            </a:r>
            <a:endParaRPr lang="tr-TR" sz="800" dirty="0"/>
          </a:p>
          <a:p>
            <a:r>
              <a:rPr lang="tr-TR" sz="800" dirty="0"/>
              <a:t>31.</a:t>
            </a:r>
            <a:r>
              <a:rPr lang="en-US" sz="800" dirty="0"/>
              <a:t> </a:t>
            </a:r>
            <a:r>
              <a:rPr lang="en-US" sz="800" dirty="0" err="1"/>
              <a:t>Pronk</a:t>
            </a:r>
            <a:r>
              <a:rPr lang="en-US" sz="800" dirty="0"/>
              <a:t> M, </a:t>
            </a:r>
            <a:r>
              <a:rPr lang="en-US" sz="800" dirty="0" err="1"/>
              <a:t>Blom</a:t>
            </a:r>
            <a:r>
              <a:rPr lang="en-US" sz="800" dirty="0"/>
              <a:t> A, </a:t>
            </a:r>
            <a:r>
              <a:rPr lang="en-US" sz="800" dirty="0" err="1"/>
              <a:t>Jonkers</a:t>
            </a:r>
            <a:r>
              <a:rPr lang="en-US" sz="800" dirty="0"/>
              <a:t> R, Bakker A. Evaluation of patient opinions in a pharmacy-level intervention study. </a:t>
            </a:r>
            <a:r>
              <a:rPr lang="en-US" sz="800" i="1" dirty="0"/>
              <a:t>The International Journal of Pharmacy Practice</a:t>
            </a:r>
            <a:r>
              <a:rPr lang="en-US" sz="800" dirty="0"/>
              <a:t>, 2003; </a:t>
            </a:r>
            <a:r>
              <a:rPr lang="en-US" sz="800" b="1" dirty="0"/>
              <a:t>11</a:t>
            </a:r>
            <a:r>
              <a:rPr lang="en-US" sz="800" dirty="0"/>
              <a:t>: 143–51.</a:t>
            </a:r>
            <a:endParaRPr lang="tr-TR" sz="800" dirty="0"/>
          </a:p>
          <a:p>
            <a:r>
              <a:rPr lang="tr-TR" sz="800" dirty="0"/>
              <a:t>32.</a:t>
            </a:r>
            <a:r>
              <a:rPr lang="en-US" sz="800" dirty="0"/>
              <a:t> </a:t>
            </a:r>
            <a:r>
              <a:rPr lang="tr-TR" sz="800" dirty="0">
                <a:hlinkClick r:id="rId9"/>
              </a:rPr>
              <a:t>Hani M. J. </a:t>
            </a:r>
            <a:r>
              <a:rPr lang="tr-TR" sz="800" dirty="0" err="1">
                <a:hlinkClick r:id="rId9"/>
              </a:rPr>
              <a:t>Khojah</a:t>
            </a:r>
            <a:r>
              <a:rPr lang="tr-TR" sz="800" dirty="0"/>
              <a:t>, </a:t>
            </a:r>
            <a:r>
              <a:rPr lang="en-US" sz="800" b="1" dirty="0"/>
              <a:t>Privacy Level in Private Community Pharmacies in Saudi Arabia: A Simulated Client Survey</a:t>
            </a:r>
            <a:r>
              <a:rPr lang="tr-TR" sz="800" b="1" dirty="0"/>
              <a:t>, </a:t>
            </a:r>
            <a:r>
              <a:rPr lang="en-US" sz="800" dirty="0">
                <a:hlinkClick r:id="rId10" tooltip="Pharmacology &amp; Pharmacy"/>
              </a:rPr>
              <a:t>Pharmacology &amp; Pharmacy</a:t>
            </a:r>
            <a:r>
              <a:rPr lang="en-US" sz="800" dirty="0"/>
              <a:t> </a:t>
            </a:r>
            <a:r>
              <a:rPr lang="tr-TR" sz="800" dirty="0"/>
              <a:t>, </a:t>
            </a:r>
            <a:r>
              <a:rPr lang="en-US" sz="800" dirty="0">
                <a:hlinkClick r:id="rId11"/>
              </a:rPr>
              <a:t>Vol.10 No.10, October 2019</a:t>
            </a:r>
            <a:r>
              <a:rPr lang="tr-TR" sz="800" dirty="0"/>
              <a:t>.</a:t>
            </a:r>
          </a:p>
          <a:p>
            <a:r>
              <a:rPr lang="tr-TR" sz="800" dirty="0"/>
              <a:t>33.</a:t>
            </a:r>
            <a:r>
              <a:rPr lang="en-US" sz="800" dirty="0"/>
              <a:t>Rapport F, </a:t>
            </a:r>
            <a:r>
              <a:rPr lang="en-US" sz="800" dirty="0" err="1"/>
              <a:t>Doel</a:t>
            </a:r>
            <a:r>
              <a:rPr lang="en-US" sz="800" dirty="0"/>
              <a:t> M, </a:t>
            </a:r>
            <a:r>
              <a:rPr lang="en-US" sz="800" dirty="0" err="1"/>
              <a:t>Jerzembeck</a:t>
            </a:r>
            <a:r>
              <a:rPr lang="en-US" sz="800" dirty="0"/>
              <a:t> G. “Convenient space” or “a tight squeeze”: insider views on the community pharmacy. </a:t>
            </a:r>
            <a:r>
              <a:rPr lang="en-US" sz="800" i="1" dirty="0"/>
              <a:t>Health &amp; Place</a:t>
            </a:r>
            <a:r>
              <a:rPr lang="en-US" sz="800" dirty="0"/>
              <a:t>, 2009; </a:t>
            </a:r>
            <a:r>
              <a:rPr lang="en-US" sz="800" b="1" dirty="0"/>
              <a:t>15</a:t>
            </a:r>
            <a:r>
              <a:rPr lang="en-US" sz="800" dirty="0"/>
              <a:t>: 315–22.</a:t>
            </a:r>
            <a:endParaRPr lang="tr-TR" sz="800" dirty="0"/>
          </a:p>
          <a:p>
            <a:endParaRPr lang="tr-TR" sz="900" dirty="0"/>
          </a:p>
        </p:txBody>
      </p:sp>
    </p:spTree>
    <p:extLst>
      <p:ext uri="{BB962C8B-B14F-4D97-AF65-F5344CB8AC3E}">
        <p14:creationId xmlns:p14="http://schemas.microsoft.com/office/powerpoint/2010/main" val="4110374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2469" y="1387639"/>
            <a:ext cx="8156028" cy="4140802"/>
          </a:xfrm>
        </p:spPr>
        <p:txBody>
          <a:bodyPr>
            <a:normAutofit fontScale="92500" lnSpcReduction="20000"/>
          </a:bodyPr>
          <a:lstStyle/>
          <a:p>
            <a:pPr algn="just"/>
            <a:r>
              <a:rPr lang="tr-TR" dirty="0" smtClean="0"/>
              <a:t>Mahremiyet, bireyin </a:t>
            </a:r>
            <a:r>
              <a:rPr lang="tr-TR" dirty="0"/>
              <a:t>özel hayat kavramı ile iç içe ve sınırlarının belirlenmesi oldukça güç bir kavramdır. </a:t>
            </a:r>
            <a:endParaRPr lang="tr-TR" dirty="0" smtClean="0"/>
          </a:p>
          <a:p>
            <a:pPr algn="just"/>
            <a:r>
              <a:rPr lang="tr-TR" dirty="0" smtClean="0"/>
              <a:t>Bireyin</a:t>
            </a:r>
            <a:r>
              <a:rPr lang="tr-TR" dirty="0"/>
              <a:t>, diğer bireylerle paylaşmak ya da gizli kalmasını/dokunulmazlık olmasını istediği hayat alanı, bireyin özel hayatını oluşturmaktadır. </a:t>
            </a:r>
            <a:endParaRPr lang="tr-TR" dirty="0" smtClean="0"/>
          </a:p>
          <a:p>
            <a:pPr algn="just"/>
            <a:r>
              <a:rPr lang="tr-TR" dirty="0" smtClean="0"/>
              <a:t>Bireyin </a:t>
            </a:r>
            <a:r>
              <a:rPr lang="tr-TR" dirty="0"/>
              <a:t>özel hayatının korunmasında, “özel hayatın gizlilik hakkı” </a:t>
            </a:r>
            <a:r>
              <a:rPr lang="tr-TR" dirty="0" smtClean="0"/>
              <a:t>temel insan hakları arasındadır. </a:t>
            </a:r>
          </a:p>
          <a:p>
            <a:pPr algn="just"/>
            <a:r>
              <a:rPr lang="tr-TR" dirty="0" smtClean="0"/>
              <a:t>Bu </a:t>
            </a:r>
            <a:r>
              <a:rPr lang="tr-TR" dirty="0"/>
              <a:t>hak, kişinin özel yaşamına </a:t>
            </a:r>
            <a:r>
              <a:rPr lang="tr-TR" dirty="0" smtClean="0"/>
              <a:t>tüm </a:t>
            </a:r>
            <a:r>
              <a:rPr lang="tr-TR" dirty="0"/>
              <a:t>müdahalelerin engellenmesini talep hakkını ifade etmektedir. Ulusal ve Uluslararası </a:t>
            </a:r>
            <a:r>
              <a:rPr lang="tr-TR" dirty="0" smtClean="0"/>
              <a:t>düzenlemelerle </a:t>
            </a:r>
            <a:r>
              <a:rPr lang="tr-TR" dirty="0"/>
              <a:t>bu haklar </a:t>
            </a:r>
            <a:r>
              <a:rPr lang="tr-TR" dirty="0" smtClean="0"/>
              <a:t>korunmuştur (3).</a:t>
            </a:r>
            <a:endParaRPr lang="tr-TR" dirty="0"/>
          </a:p>
          <a:p>
            <a:endParaRPr lang="tr-TR" dirty="0"/>
          </a:p>
        </p:txBody>
      </p:sp>
    </p:spTree>
    <p:extLst>
      <p:ext uri="{BB962C8B-B14F-4D97-AF65-F5344CB8AC3E}">
        <p14:creationId xmlns:p14="http://schemas.microsoft.com/office/powerpoint/2010/main" val="1982779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91861" y="1272025"/>
            <a:ext cx="8292662" cy="4298458"/>
          </a:xfrm>
        </p:spPr>
        <p:txBody>
          <a:bodyPr>
            <a:normAutofit/>
          </a:bodyPr>
          <a:lstStyle/>
          <a:p>
            <a:pPr algn="just"/>
            <a:r>
              <a:rPr lang="tr-TR" dirty="0"/>
              <a:t>İnsan haklarının sağlık hizmetlerine yansıması ile ortaya çıkan hasta hakları </a:t>
            </a:r>
            <a:r>
              <a:rPr lang="tr-TR" dirty="0" smtClean="0"/>
              <a:t>belirlenmesinde </a:t>
            </a:r>
            <a:r>
              <a:rPr lang="tr-TR" dirty="0"/>
              <a:t>özel hayatın gizliliğine saygı hakkına da önem verilmiştir. Kişinin “özel hayatının gizliliği hakkı</a:t>
            </a:r>
            <a:r>
              <a:rPr lang="tr-TR" dirty="0" smtClean="0"/>
              <a:t>” sağlık </a:t>
            </a:r>
            <a:r>
              <a:rPr lang="tr-TR" dirty="0"/>
              <a:t>hizmetlerinde mahremiyet hakkı çerçevesinde değerlendirilmektedir.  </a:t>
            </a:r>
            <a:endParaRPr lang="tr-TR" dirty="0" smtClean="0"/>
          </a:p>
          <a:p>
            <a:pPr algn="just"/>
            <a:r>
              <a:rPr lang="tr-TR" dirty="0"/>
              <a:t>Hasta mahremiyeti hakkı </a:t>
            </a:r>
            <a:r>
              <a:rPr lang="tr-TR" dirty="0" smtClean="0"/>
              <a:t>kişinin </a:t>
            </a:r>
            <a:r>
              <a:rPr lang="tr-TR" dirty="0"/>
              <a:t>tıbbi müdahalelerin yapılabilmesi için gerekli konularda açıklamak zorunda olduğu ancak sınırlarını kendisinin belirlediği ve bunun haricinde kimsenin bilmesini istemediği özel yaşam alanıdır (11).</a:t>
            </a:r>
          </a:p>
          <a:p>
            <a:pPr algn="just"/>
            <a:endParaRPr lang="tr-TR" dirty="0"/>
          </a:p>
          <a:p>
            <a:endParaRPr lang="tr-TR" dirty="0"/>
          </a:p>
        </p:txBody>
      </p:sp>
    </p:spTree>
    <p:extLst>
      <p:ext uri="{BB962C8B-B14F-4D97-AF65-F5344CB8AC3E}">
        <p14:creationId xmlns:p14="http://schemas.microsoft.com/office/powerpoint/2010/main" val="1919430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7477" y="1555804"/>
            <a:ext cx="7735614" cy="3541714"/>
          </a:xfrm>
        </p:spPr>
        <p:txBody>
          <a:bodyPr/>
          <a:lstStyle/>
          <a:p>
            <a:pPr algn="just"/>
            <a:r>
              <a:rPr lang="tr-TR" dirty="0"/>
              <a:t>Dünya Sağlık </a:t>
            </a:r>
            <a:r>
              <a:rPr lang="tr-TR" dirty="0" smtClean="0"/>
              <a:t>Örgütü,  </a:t>
            </a:r>
            <a:r>
              <a:rPr lang="tr-TR" dirty="0"/>
              <a:t>Hasta mahremiyeti kavramını </a:t>
            </a:r>
            <a:r>
              <a:rPr lang="tr-TR" dirty="0" smtClean="0"/>
              <a:t>“</a:t>
            </a:r>
            <a:r>
              <a:rPr lang="tr-TR" dirty="0"/>
              <a:t>bireyin kişisel sağlık bilgilerine erişebilmeyi belirleme hakkı” şeklinde tanımlamıştır (WHO 2000). </a:t>
            </a:r>
            <a:endParaRPr lang="tr-TR" dirty="0" smtClean="0"/>
          </a:p>
          <a:p>
            <a:endParaRPr lang="tr-TR" dirty="0"/>
          </a:p>
        </p:txBody>
      </p:sp>
    </p:spTree>
    <p:extLst>
      <p:ext uri="{BB962C8B-B14F-4D97-AF65-F5344CB8AC3E}">
        <p14:creationId xmlns:p14="http://schemas.microsoft.com/office/powerpoint/2010/main" val="2242824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0296" y="420414"/>
            <a:ext cx="10167718" cy="6437586"/>
          </a:xfrm>
        </p:spPr>
        <p:txBody>
          <a:bodyPr>
            <a:normAutofit fontScale="70000" lnSpcReduction="20000"/>
          </a:bodyPr>
          <a:lstStyle/>
          <a:p>
            <a:r>
              <a:rPr lang="tr-TR" sz="3300" b="1" dirty="0" smtClean="0"/>
              <a:t>Mahremiyet hakkı;</a:t>
            </a:r>
          </a:p>
          <a:p>
            <a:pPr algn="just"/>
            <a:r>
              <a:rPr lang="tr-TR" sz="2600" dirty="0"/>
              <a:t>Ulusal ve uluslararası mevzuatta temel hak ve hürriyetlerden biri olarak tanınmış olan mahremiyet hakkı, gerçek kişilere özel bir haktır. Dayanakları ise şöyle sıralanabilir;</a:t>
            </a:r>
          </a:p>
          <a:p>
            <a:endParaRPr lang="tr-TR" sz="2900" dirty="0" smtClean="0"/>
          </a:p>
          <a:p>
            <a:r>
              <a:rPr lang="tr-TR" sz="2900" b="1" dirty="0"/>
              <a:t>Avrupa İnsan Hakları Sözleşmesi </a:t>
            </a:r>
            <a:r>
              <a:rPr lang="tr-TR" sz="2900" dirty="0" smtClean="0"/>
              <a:t>sisteminde özel hayata ve aile hayatına saygı hakkı,</a:t>
            </a:r>
          </a:p>
          <a:p>
            <a:r>
              <a:rPr lang="tr-TR" sz="2900" dirty="0"/>
              <a:t>Birleşmiş Milletler Medeni ve Siyasi Haklar Sözleşmesi </a:t>
            </a:r>
            <a:r>
              <a:rPr lang="tr-TR" sz="2900" dirty="0" smtClean="0"/>
              <a:t>sisteminde özel yaşamın gizliliğini korunması hakkı, (m.17)</a:t>
            </a:r>
          </a:p>
          <a:p>
            <a:r>
              <a:rPr lang="tr-TR" sz="2900" b="1" dirty="0"/>
              <a:t>Biyoloji ve Tıbbın Uygulanması Bakımından İnsan Hakları ve İnsan Haysiyetinin Korunması </a:t>
            </a:r>
            <a:r>
              <a:rPr lang="tr-TR" sz="2900" b="1" dirty="0" smtClean="0"/>
              <a:t>Sözleşmesi</a:t>
            </a:r>
            <a:r>
              <a:rPr lang="tr-TR" sz="2900" dirty="0" smtClean="0"/>
              <a:t>, </a:t>
            </a:r>
            <a:r>
              <a:rPr lang="tr-TR" sz="2900" dirty="0"/>
              <a:t>Biyotıp </a:t>
            </a:r>
            <a:r>
              <a:rPr lang="tr-TR" sz="2900" dirty="0" smtClean="0"/>
              <a:t>sözleşmesi, özel yaşam </a:t>
            </a:r>
            <a:r>
              <a:rPr lang="tr-TR" sz="2900" dirty="0"/>
              <a:t>ve </a:t>
            </a:r>
            <a:r>
              <a:rPr lang="tr-TR" sz="2900" dirty="0" smtClean="0"/>
              <a:t>bilgi edinme hakkı (m.10)</a:t>
            </a:r>
          </a:p>
          <a:p>
            <a:pPr algn="just"/>
            <a:r>
              <a:rPr lang="tr-TR" sz="2900" b="1" dirty="0" smtClean="0"/>
              <a:t>Anayasa</a:t>
            </a:r>
            <a:r>
              <a:rPr lang="tr-TR" sz="2900" dirty="0" smtClean="0"/>
              <a:t>’da özel hayatına ve aile hayatına saygı gösterilmesini isteme hakkı ve sağlık </a:t>
            </a:r>
            <a:r>
              <a:rPr lang="tr-TR" sz="2900" dirty="0"/>
              <a:t>hizmetine erişimi ve tedavi </a:t>
            </a:r>
            <a:r>
              <a:rPr lang="tr-TR" sz="2900" dirty="0" smtClean="0"/>
              <a:t>olabilmeyi, bu </a:t>
            </a:r>
            <a:r>
              <a:rPr lang="tr-TR" sz="2900" dirty="0"/>
              <a:t>hakkın efektif kullanılabilmesini sağlayabilmek için hasta mahremiyetine saygı </a:t>
            </a:r>
            <a:r>
              <a:rPr lang="tr-TR" sz="2900" dirty="0" smtClean="0"/>
              <a:t>gösterilmesini, (m.20, m.56)</a:t>
            </a:r>
          </a:p>
          <a:p>
            <a:pPr algn="just"/>
            <a:r>
              <a:rPr lang="tr-TR" sz="2900" b="1" dirty="0" smtClean="0"/>
              <a:t>Hasta Hakları Yönetmeliği</a:t>
            </a:r>
            <a:r>
              <a:rPr lang="tr-TR" sz="2900" dirty="0" smtClean="0"/>
              <a:t>, </a:t>
            </a:r>
            <a:r>
              <a:rPr lang="tr-TR" sz="2900" dirty="0"/>
              <a:t>Hastanın, sağlık durumu ile ilgili tıbbi değerlendirmelerin gizlilik içerisinde </a:t>
            </a:r>
            <a:r>
              <a:rPr lang="tr-TR" sz="2900" dirty="0" smtClean="0"/>
              <a:t>yürütülmesi le ilgili uygulamalarını (m.21) </a:t>
            </a:r>
            <a:r>
              <a:rPr lang="tr-TR" sz="2900" dirty="0"/>
              <a:t>kapsamaktadır</a:t>
            </a:r>
            <a:r>
              <a:rPr lang="tr-TR" sz="2900" dirty="0" smtClean="0"/>
              <a:t>.</a:t>
            </a:r>
          </a:p>
          <a:p>
            <a:pPr algn="just"/>
            <a:r>
              <a:rPr lang="tr-TR" sz="2900" dirty="0" smtClean="0"/>
              <a:t> </a:t>
            </a:r>
            <a:r>
              <a:rPr lang="tr-TR" sz="2900" b="1" dirty="0" smtClean="0"/>
              <a:t>Bireyin maddi ve manevi varlığının korunması ve geliştirilmesi ancak özel hayatına saygı duyulması ile sağlanabilir </a:t>
            </a:r>
            <a:r>
              <a:rPr lang="tr-TR" sz="2900" dirty="0" smtClean="0"/>
              <a:t>(7).</a:t>
            </a:r>
          </a:p>
          <a:p>
            <a:pPr algn="just"/>
            <a:endParaRPr lang="tr-TR" dirty="0"/>
          </a:p>
        </p:txBody>
      </p:sp>
    </p:spTree>
    <p:extLst>
      <p:ext uri="{BB962C8B-B14F-4D97-AF65-F5344CB8AC3E}">
        <p14:creationId xmlns:p14="http://schemas.microsoft.com/office/powerpoint/2010/main" val="673093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4717" y="1408660"/>
            <a:ext cx="8145517" cy="3541714"/>
          </a:xfrm>
        </p:spPr>
        <p:txBody>
          <a:bodyPr>
            <a:normAutofit/>
          </a:bodyPr>
          <a:lstStyle/>
          <a:p>
            <a:pPr algn="just"/>
            <a:r>
              <a:rPr lang="tr-TR" dirty="0" smtClean="0"/>
              <a:t>Özel hayata saygı hakkının iç hukuktaki bir boyutu da kişisel verilerin korunmasıdır. </a:t>
            </a:r>
          </a:p>
          <a:p>
            <a:pPr algn="just"/>
            <a:r>
              <a:rPr lang="tr-TR" dirty="0" smtClean="0"/>
              <a:t>Kişisel veri ise;  </a:t>
            </a:r>
            <a:r>
              <a:rPr lang="tr-TR" dirty="0"/>
              <a:t>Kimliği belirli veya belirlenebilir gerçek kişiye ilişkin her türlü bilgiyi</a:t>
            </a:r>
            <a:r>
              <a:rPr lang="tr-TR" dirty="0" smtClean="0"/>
              <a:t> içermektedir (6698 sayılı KVKK).</a:t>
            </a:r>
          </a:p>
          <a:p>
            <a:pPr algn="just"/>
            <a:r>
              <a:rPr lang="tr-TR" dirty="0"/>
              <a:t>Sağlık verileri, özel hayatın gizliliği ile yakından bağlantısı olan bir kişisel veri türüdür (15) . </a:t>
            </a:r>
          </a:p>
          <a:p>
            <a:pPr algn="just"/>
            <a:endParaRPr lang="tr-TR" dirty="0"/>
          </a:p>
        </p:txBody>
      </p:sp>
    </p:spTree>
    <p:extLst>
      <p:ext uri="{BB962C8B-B14F-4D97-AF65-F5344CB8AC3E}">
        <p14:creationId xmlns:p14="http://schemas.microsoft.com/office/powerpoint/2010/main" val="88410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3186" y="766258"/>
            <a:ext cx="8534400" cy="5098513"/>
          </a:xfrm>
        </p:spPr>
        <p:txBody>
          <a:bodyPr>
            <a:normAutofit fontScale="92500" lnSpcReduction="10000"/>
          </a:bodyPr>
          <a:lstStyle/>
          <a:p>
            <a:pPr algn="just"/>
            <a:r>
              <a:rPr lang="tr-TR" dirty="0" smtClean="0"/>
              <a:t>Tıp hukuku bakımından hastanın sağlık mesleği mensubuna, tedavisi nedeniyle açıkladığı ve başkaları tarafından öğrenilmesinden rahatsızlık duyacağı bilgileri, sağlık verileri kapsamındadır (17). </a:t>
            </a:r>
          </a:p>
          <a:p>
            <a:pPr algn="just"/>
            <a:r>
              <a:rPr lang="tr-TR" dirty="0" smtClean="0"/>
              <a:t>Hastanın başkasının duymasını istemeyeceği verilerin kapsamı belirlenirken objektif değil, </a:t>
            </a:r>
            <a:r>
              <a:rPr lang="tr-TR" dirty="0" err="1" smtClean="0"/>
              <a:t>subjektif</a:t>
            </a:r>
            <a:r>
              <a:rPr lang="tr-TR" dirty="0" smtClean="0"/>
              <a:t> ölçüt dikkate alınmaktadır. Yani bizzat o hastanın kişisel görüşüne, inancına göre başkalarının duymasını istemeyeceği veriler esas alınır.</a:t>
            </a:r>
          </a:p>
          <a:p>
            <a:pPr algn="just"/>
            <a:r>
              <a:rPr lang="tr-TR" dirty="0" smtClean="0"/>
              <a:t> Ayrıca yalnız sağlık personeline aktarılan veriler değil; kişinin hekimi, hastaneyi ziyaret etmesi ve buna ilişkin kayıtlar da bu kapsamdadır. Hastalığın türü, hastanın öyküsü, teşhis, tedavi, psikolojik belirtiler, hasta dosyası, muayene sonuçları, kişisel, ailevi, ekonomik durumuna ilişkin tüm veriler kişisel veridir (18). </a:t>
            </a:r>
          </a:p>
        </p:txBody>
      </p:sp>
    </p:spTree>
    <p:extLst>
      <p:ext uri="{BB962C8B-B14F-4D97-AF65-F5344CB8AC3E}">
        <p14:creationId xmlns:p14="http://schemas.microsoft.com/office/powerpoint/2010/main" val="611239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2438</TotalTime>
  <Words>3058</Words>
  <Application>Microsoft Office PowerPoint</Application>
  <PresentationFormat>Geniş ekran</PresentationFormat>
  <Paragraphs>171</Paragraphs>
  <Slides>31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Trebuchet MS</vt:lpstr>
      <vt:lpstr>Tw Cen MT</vt:lpstr>
      <vt:lpstr>Devre</vt:lpstr>
      <vt:lpstr>TÜRK ECZACILIK MEVZUATINDA MAHREMİYET  VE  ETİK BAKIŞ AÇISI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ECZACILIK MEVZUATINDA MAHREMİYET  VE  ETİK BAKIŞ AÇISI</dc:title>
  <dc:creator>gülbin özçelikay</dc:creator>
  <cp:lastModifiedBy>gülbin özçelikay</cp:lastModifiedBy>
  <cp:revision>163</cp:revision>
  <cp:lastPrinted>2021-08-25T05:51:00Z</cp:lastPrinted>
  <dcterms:created xsi:type="dcterms:W3CDTF">2021-08-25T04:57:02Z</dcterms:created>
  <dcterms:modified xsi:type="dcterms:W3CDTF">2021-11-08T13:05:23Z</dcterms:modified>
</cp:coreProperties>
</file>