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2" r:id="rId3"/>
    <p:sldId id="288" r:id="rId4"/>
    <p:sldId id="289" r:id="rId5"/>
    <p:sldId id="290" r:id="rId6"/>
    <p:sldId id="291" r:id="rId7"/>
    <p:sldId id="287" r:id="rId8"/>
    <p:sldId id="267" r:id="rId9"/>
    <p:sldId id="279"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46C117F-5CCF-4837-BE5F-2B92066CAFAF}"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4EB90BD-B6CE-46B7-997F-7313B992CCDC}"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DB9D11F-B188-461D-B23F-39381795C052}"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2E6D8D9-55A2-4063-B0F3-121F44549695}"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D4B24536-994D-4021-A283-9F449C0DB509}" type="datetimeFigureOut">
              <a:rPr lang="en-US" dirty="0"/>
              <a:t>4/22/2019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3CBBBB78-C96F-47B7-AB17-D852CA960AC9}" type="datetimeFigureOut">
              <a:rPr lang="en-US" dirty="0"/>
              <a:t>4/22/2019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4/22/2019</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578ACC-22D6-47C1-A373-4FD133E34F3C}"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4/22/2019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4/22/2019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4/22/2019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31444B-B92B-4E27-8C94-BB93EAF5CB18}"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63EFA5E-FA76-400D-B3DC-F0BA90E6D107}"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4/22/2019</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Eğitim Kültür Sanat Muhabirliği</a:t>
            </a:r>
            <a:endParaRPr lang="tr-TR" dirty="0"/>
          </a:p>
        </p:txBody>
      </p:sp>
      <p:sp>
        <p:nvSpPr>
          <p:cNvPr id="3" name="Alt Başlık 2"/>
          <p:cNvSpPr>
            <a:spLocks noGrp="1"/>
          </p:cNvSpPr>
          <p:nvPr>
            <p:ph type="subTitle" idx="1"/>
          </p:nvPr>
        </p:nvSpPr>
        <p:spPr/>
        <p:txBody>
          <a:bodyPr/>
          <a:lstStyle/>
          <a:p>
            <a:r>
              <a:rPr lang="tr-TR" smtClean="0"/>
              <a:t>9. </a:t>
            </a:r>
            <a:r>
              <a:rPr lang="tr-TR" dirty="0" smtClean="0"/>
              <a:t>Hafta</a:t>
            </a:r>
            <a:endParaRPr lang="tr-TR" dirty="0"/>
          </a:p>
        </p:txBody>
      </p:sp>
    </p:spTree>
    <p:extLst>
      <p:ext uri="{BB962C8B-B14F-4D97-AF65-F5344CB8AC3E}">
        <p14:creationId xmlns:p14="http://schemas.microsoft.com/office/powerpoint/2010/main" val="3564333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977900"/>
            <a:ext cx="9603275" cy="875854"/>
          </a:xfrm>
        </p:spPr>
        <p:txBody>
          <a:bodyPr/>
          <a:lstStyle/>
          <a:p>
            <a:r>
              <a:rPr lang="tr-TR" dirty="0" smtClean="0"/>
              <a:t>Kavramlar ve tartışma</a:t>
            </a:r>
            <a:endParaRPr lang="tr-TR" dirty="0"/>
          </a:p>
        </p:txBody>
      </p:sp>
      <p:sp>
        <p:nvSpPr>
          <p:cNvPr id="3" name="İçerik Yer Tutucusu 2"/>
          <p:cNvSpPr>
            <a:spLocks noGrp="1"/>
          </p:cNvSpPr>
          <p:nvPr>
            <p:ph idx="1"/>
          </p:nvPr>
        </p:nvSpPr>
        <p:spPr/>
        <p:txBody>
          <a:bodyPr/>
          <a:lstStyle/>
          <a:p>
            <a:r>
              <a:rPr lang="tr-TR" dirty="0" err="1" smtClean="0"/>
              <a:t>Elitization</a:t>
            </a:r>
            <a:r>
              <a:rPr lang="tr-TR" dirty="0" smtClean="0"/>
              <a:t> </a:t>
            </a:r>
          </a:p>
          <a:p>
            <a:r>
              <a:rPr lang="tr-TR" dirty="0" err="1" smtClean="0"/>
              <a:t>Popularization</a:t>
            </a:r>
            <a:r>
              <a:rPr lang="tr-TR" dirty="0" smtClean="0"/>
              <a:t> </a:t>
            </a:r>
          </a:p>
          <a:p>
            <a:r>
              <a:rPr lang="tr-TR" dirty="0" err="1" smtClean="0"/>
              <a:t>Commercialization</a:t>
            </a:r>
            <a:endParaRPr lang="tr-TR" dirty="0" smtClean="0"/>
          </a:p>
          <a:p>
            <a:r>
              <a:rPr lang="tr-TR" dirty="0" err="1" smtClean="0"/>
              <a:t>Journalistification</a:t>
            </a:r>
            <a:endParaRPr lang="tr-TR" dirty="0" smtClean="0"/>
          </a:p>
          <a:p>
            <a:r>
              <a:rPr lang="tr-TR" dirty="0" smtClean="0"/>
              <a:t>Professional </a:t>
            </a:r>
            <a:r>
              <a:rPr lang="tr-TR" dirty="0" err="1" smtClean="0"/>
              <a:t>Apathy</a:t>
            </a:r>
            <a:endParaRPr lang="tr-TR" dirty="0" smtClean="0"/>
          </a:p>
          <a:p>
            <a:pPr marL="0" indent="0" algn="r">
              <a:buNone/>
            </a:pPr>
            <a:r>
              <a:rPr lang="tr-TR" dirty="0" smtClean="0"/>
              <a:t>(</a:t>
            </a:r>
            <a:r>
              <a:rPr lang="tr-TR" dirty="0" err="1" smtClean="0"/>
              <a:t>Jaakkola</a:t>
            </a:r>
            <a:r>
              <a:rPr lang="tr-TR" dirty="0" smtClean="0"/>
              <a:t> 2014)</a:t>
            </a:r>
            <a:endParaRPr lang="tr-TR" dirty="0"/>
          </a:p>
        </p:txBody>
      </p:sp>
    </p:spTree>
    <p:extLst>
      <p:ext uri="{BB962C8B-B14F-4D97-AF65-F5344CB8AC3E}">
        <p14:creationId xmlns:p14="http://schemas.microsoft.com/office/powerpoint/2010/main" val="2531756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804519"/>
            <a:ext cx="9603275" cy="833781"/>
          </a:xfrm>
        </p:spPr>
        <p:txBody>
          <a:bodyPr/>
          <a:lstStyle/>
          <a:p>
            <a:r>
              <a:rPr lang="tr-TR" dirty="0"/>
              <a:t>Kavramlar ve tartışma</a:t>
            </a:r>
          </a:p>
        </p:txBody>
      </p:sp>
      <p:sp>
        <p:nvSpPr>
          <p:cNvPr id="3" name="İçerik Yer Tutucusu 2"/>
          <p:cNvSpPr>
            <a:spLocks noGrp="1"/>
          </p:cNvSpPr>
          <p:nvPr>
            <p:ph idx="1"/>
          </p:nvPr>
        </p:nvSpPr>
        <p:spPr>
          <a:xfrm>
            <a:off x="1451579" y="1828800"/>
            <a:ext cx="9603275" cy="4140200"/>
          </a:xfrm>
        </p:spPr>
        <p:txBody>
          <a:bodyPr>
            <a:normAutofit/>
          </a:bodyPr>
          <a:lstStyle/>
          <a:p>
            <a:r>
              <a:rPr lang="tr-TR" sz="2400" b="1" u="sng" dirty="0" err="1" smtClean="0"/>
              <a:t>Commercialization</a:t>
            </a:r>
            <a:r>
              <a:rPr lang="tr-TR" sz="2400" b="1" u="sng" dirty="0" smtClean="0"/>
              <a:t>:</a:t>
            </a:r>
          </a:p>
          <a:p>
            <a:r>
              <a:rPr lang="tr-TR" dirty="0" smtClean="0"/>
              <a:t>Ödül törenleri</a:t>
            </a:r>
          </a:p>
          <a:p>
            <a:r>
              <a:rPr lang="tr-TR" dirty="0" smtClean="0"/>
              <a:t>Ünlüler</a:t>
            </a:r>
          </a:p>
          <a:p>
            <a:r>
              <a:rPr lang="tr-TR" dirty="0" smtClean="0"/>
              <a:t>Medyatik olay ve etkinlikler </a:t>
            </a:r>
          </a:p>
          <a:p>
            <a:r>
              <a:rPr lang="tr-TR" dirty="0" smtClean="0"/>
              <a:t>Magazin </a:t>
            </a:r>
          </a:p>
          <a:p>
            <a:r>
              <a:rPr lang="tr-TR" dirty="0" smtClean="0"/>
              <a:t>Moda</a:t>
            </a:r>
          </a:p>
          <a:p>
            <a:r>
              <a:rPr lang="tr-TR" dirty="0" smtClean="0"/>
              <a:t>Eğlence sektörü</a:t>
            </a:r>
          </a:p>
          <a:p>
            <a:r>
              <a:rPr lang="tr-TR" dirty="0" smtClean="0"/>
              <a:t>Yaşam tarzı</a:t>
            </a:r>
          </a:p>
          <a:p>
            <a:r>
              <a:rPr lang="tr-TR" dirty="0" smtClean="0"/>
              <a:t>Turizm</a:t>
            </a:r>
          </a:p>
          <a:p>
            <a:endParaRPr lang="tr-TR" dirty="0" smtClean="0"/>
          </a:p>
          <a:p>
            <a:endParaRPr lang="tr-TR" dirty="0" smtClean="0"/>
          </a:p>
          <a:p>
            <a:endParaRPr lang="tr-TR" sz="2400" dirty="0" smtClean="0"/>
          </a:p>
          <a:p>
            <a:pPr marL="457200" lvl="1" indent="0">
              <a:buNone/>
            </a:pPr>
            <a:endParaRPr lang="tr-TR" dirty="0"/>
          </a:p>
        </p:txBody>
      </p:sp>
    </p:spTree>
    <p:extLst>
      <p:ext uri="{BB962C8B-B14F-4D97-AF65-F5344CB8AC3E}">
        <p14:creationId xmlns:p14="http://schemas.microsoft.com/office/powerpoint/2010/main" val="3302907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Kavramlar ve tartışma</a:t>
            </a:r>
          </a:p>
        </p:txBody>
      </p:sp>
      <p:sp>
        <p:nvSpPr>
          <p:cNvPr id="3" name="İçerik Yer Tutucusu 2"/>
          <p:cNvSpPr>
            <a:spLocks noGrp="1"/>
          </p:cNvSpPr>
          <p:nvPr>
            <p:ph idx="1"/>
          </p:nvPr>
        </p:nvSpPr>
        <p:spPr/>
        <p:txBody>
          <a:bodyPr>
            <a:normAutofit lnSpcReduction="10000"/>
          </a:bodyPr>
          <a:lstStyle/>
          <a:p>
            <a:r>
              <a:rPr lang="tr-TR" sz="2400" b="1" u="sng" dirty="0" err="1" smtClean="0"/>
              <a:t>Commercialization</a:t>
            </a:r>
            <a:r>
              <a:rPr lang="tr-TR" sz="2400" b="1" u="sng" dirty="0" smtClean="0"/>
              <a:t>:</a:t>
            </a:r>
          </a:p>
          <a:p>
            <a:r>
              <a:rPr lang="tr-TR" dirty="0" smtClean="0"/>
              <a:t>Kültür ve sanat alanındaki gazetecilik açısından bu durum</a:t>
            </a:r>
          </a:p>
          <a:p>
            <a:r>
              <a:rPr lang="tr-TR" dirty="0" smtClean="0"/>
              <a:t>Tüketimin yüceltilmesi</a:t>
            </a:r>
          </a:p>
          <a:p>
            <a:r>
              <a:rPr lang="tr-TR" dirty="0" smtClean="0"/>
              <a:t>Ve eleştirinin de aslında bir tür pazarlama tekniği olarak kullanılması anlamına gelir. </a:t>
            </a:r>
          </a:p>
          <a:p>
            <a:r>
              <a:rPr lang="tr-TR" dirty="0" smtClean="0"/>
              <a:t>İleri kapitalizmin kurumları ve emek sürecini yeniden şekillendiren </a:t>
            </a:r>
            <a:r>
              <a:rPr lang="tr-TR" dirty="0" err="1" smtClean="0"/>
              <a:t>neoliberal</a:t>
            </a:r>
            <a:r>
              <a:rPr lang="tr-TR" dirty="0" smtClean="0"/>
              <a:t> pazar gündemi geleneksel entelektüel kimlikleri daha da sürdürülemez hale getirme eğiliminde.</a:t>
            </a:r>
          </a:p>
          <a:p>
            <a:r>
              <a:rPr lang="tr-TR" dirty="0" smtClean="0"/>
              <a:t>(</a:t>
            </a:r>
            <a:r>
              <a:rPr lang="tr-TR" dirty="0" err="1" smtClean="0"/>
              <a:t>Jaakkola</a:t>
            </a:r>
            <a:r>
              <a:rPr lang="tr-TR" dirty="0" smtClean="0"/>
              <a:t> 2014; </a:t>
            </a:r>
            <a:r>
              <a:rPr lang="tr-TR" dirty="0" err="1" smtClean="0"/>
              <a:t>Connell</a:t>
            </a:r>
            <a:r>
              <a:rPr lang="tr-TR" dirty="0" smtClean="0"/>
              <a:t>, 2006)</a:t>
            </a:r>
          </a:p>
          <a:p>
            <a:endParaRPr lang="tr-TR" sz="2400" dirty="0" smtClean="0"/>
          </a:p>
          <a:p>
            <a:pPr marL="457200" lvl="1" indent="0">
              <a:buNone/>
            </a:pPr>
            <a:endParaRPr lang="tr-TR" dirty="0"/>
          </a:p>
        </p:txBody>
      </p:sp>
    </p:spTree>
    <p:extLst>
      <p:ext uri="{BB962C8B-B14F-4D97-AF65-F5344CB8AC3E}">
        <p14:creationId xmlns:p14="http://schemas.microsoft.com/office/powerpoint/2010/main" val="3014240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Kavramlar ve tartışma</a:t>
            </a:r>
          </a:p>
        </p:txBody>
      </p:sp>
      <p:sp>
        <p:nvSpPr>
          <p:cNvPr id="3" name="İçerik Yer Tutucusu 2"/>
          <p:cNvSpPr>
            <a:spLocks noGrp="1"/>
          </p:cNvSpPr>
          <p:nvPr>
            <p:ph idx="1"/>
          </p:nvPr>
        </p:nvSpPr>
        <p:spPr/>
        <p:txBody>
          <a:bodyPr>
            <a:normAutofit lnSpcReduction="10000"/>
          </a:bodyPr>
          <a:lstStyle/>
          <a:p>
            <a:r>
              <a:rPr lang="tr-TR" sz="2400" b="1" u="sng" dirty="0" err="1" smtClean="0"/>
              <a:t>Commercialization</a:t>
            </a:r>
            <a:r>
              <a:rPr lang="tr-TR" sz="2400" b="1" u="sng" dirty="0" smtClean="0"/>
              <a:t>:</a:t>
            </a:r>
          </a:p>
          <a:p>
            <a:r>
              <a:rPr lang="tr-TR" dirty="0" smtClean="0"/>
              <a:t>Bu tür bir yönelim gazetecileri kültür ve sanat alanındaki eleştirmenler olmak yerine ticari ve endüstriyel işbirliği içinde çalışan ve sektör tarafından yönlendirilen kişilere dönüştürme eğilimi taşır. </a:t>
            </a:r>
          </a:p>
          <a:p>
            <a:r>
              <a:rPr lang="tr-TR" dirty="0" smtClean="0"/>
              <a:t>Kültürel mal ve hizmetlerin gündelik dolaşımında, bunların tanıtımı, belirli bir yaşam tarzının pazarlanması, belirli konu ve alanlara sembolik değer kazandırılması ve böylece yeni bir kültürün üretilmesinin aracıları olarak yapılan bir gazetecilikten söz edilebilir. </a:t>
            </a:r>
          </a:p>
          <a:p>
            <a:endParaRPr lang="tr-TR" dirty="0" smtClean="0"/>
          </a:p>
          <a:p>
            <a:endParaRPr lang="tr-TR" sz="2400" dirty="0" smtClean="0"/>
          </a:p>
          <a:p>
            <a:pPr marL="457200" lvl="1" indent="0">
              <a:buNone/>
            </a:pPr>
            <a:endParaRPr lang="tr-TR" dirty="0"/>
          </a:p>
        </p:txBody>
      </p:sp>
    </p:spTree>
    <p:extLst>
      <p:ext uri="{BB962C8B-B14F-4D97-AF65-F5344CB8AC3E}">
        <p14:creationId xmlns:p14="http://schemas.microsoft.com/office/powerpoint/2010/main" val="2129600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Kavramlar ve tartışma</a:t>
            </a:r>
          </a:p>
        </p:txBody>
      </p:sp>
      <p:sp>
        <p:nvSpPr>
          <p:cNvPr id="3" name="İçerik Yer Tutucusu 2"/>
          <p:cNvSpPr>
            <a:spLocks noGrp="1"/>
          </p:cNvSpPr>
          <p:nvPr>
            <p:ph idx="1"/>
          </p:nvPr>
        </p:nvSpPr>
        <p:spPr/>
        <p:txBody>
          <a:bodyPr/>
          <a:lstStyle/>
          <a:p>
            <a:r>
              <a:rPr lang="tr-TR" b="1" u="sng" dirty="0" err="1" smtClean="0"/>
              <a:t>Commercialization</a:t>
            </a:r>
            <a:endParaRPr lang="tr-TR" b="1" u="sng" dirty="0" smtClean="0"/>
          </a:p>
          <a:p>
            <a:r>
              <a:rPr lang="tr-TR" dirty="0" err="1" smtClean="0"/>
              <a:t>Hoberman’a</a:t>
            </a:r>
            <a:r>
              <a:rPr lang="tr-TR" dirty="0" smtClean="0"/>
              <a:t> göre (</a:t>
            </a:r>
            <a:r>
              <a:rPr lang="tr-TR" dirty="0" err="1" smtClean="0"/>
              <a:t>Hoberman</a:t>
            </a:r>
            <a:r>
              <a:rPr lang="tr-TR" dirty="0" smtClean="0"/>
              <a:t>, 1998:76)</a:t>
            </a:r>
          </a:p>
          <a:p>
            <a:r>
              <a:rPr lang="tr-TR" dirty="0" smtClean="0"/>
              <a:t>reklamcılar gazetecileri kullanım değerine göre sınıflandırmakta ve kendi kültürel üretimlerinin dağıtım makinesi olarak görmekte.</a:t>
            </a:r>
          </a:p>
          <a:p>
            <a:r>
              <a:rPr lang="tr-TR" u="sng" dirty="0" err="1" smtClean="0"/>
              <a:t>Blurb</a:t>
            </a:r>
            <a:r>
              <a:rPr lang="tr-TR" u="sng" dirty="0" smtClean="0"/>
              <a:t> </a:t>
            </a:r>
            <a:r>
              <a:rPr lang="tr-TR" u="sng" dirty="0" err="1" smtClean="0"/>
              <a:t>whore</a:t>
            </a:r>
            <a:r>
              <a:rPr lang="tr-TR" dirty="0" smtClean="0"/>
              <a:t>: bir ürün/konu </a:t>
            </a:r>
            <a:r>
              <a:rPr lang="tr-TR" dirty="0" err="1" smtClean="0"/>
              <a:t>vs</a:t>
            </a:r>
            <a:r>
              <a:rPr lang="tr-TR" dirty="0" smtClean="0"/>
              <a:t> hakkında belli bir şey (yemek, seyahat, hediye) karşılığında yazı yazan kişi. (in/</a:t>
            </a:r>
            <a:r>
              <a:rPr lang="tr-TR" dirty="0" err="1" smtClean="0"/>
              <a:t>out</a:t>
            </a:r>
            <a:r>
              <a:rPr lang="tr-TR" dirty="0" smtClean="0"/>
              <a:t>)</a:t>
            </a:r>
          </a:p>
          <a:p>
            <a:r>
              <a:rPr lang="tr-TR" dirty="0" smtClean="0"/>
              <a:t>Ör:  bu film kendi alanında bir başyapıt</a:t>
            </a:r>
          </a:p>
          <a:p>
            <a:endParaRPr lang="tr-TR" dirty="0" smtClean="0"/>
          </a:p>
          <a:p>
            <a:pPr marL="457200" lvl="1" indent="0">
              <a:buNone/>
            </a:pPr>
            <a:endParaRPr lang="tr-TR" dirty="0"/>
          </a:p>
        </p:txBody>
      </p:sp>
    </p:spTree>
    <p:extLst>
      <p:ext uri="{BB962C8B-B14F-4D97-AF65-F5344CB8AC3E}">
        <p14:creationId xmlns:p14="http://schemas.microsoft.com/office/powerpoint/2010/main" val="3094829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Tartışma Soruları</a:t>
            </a:r>
            <a:br>
              <a:rPr lang="tr-TR" dirty="0" smtClean="0"/>
            </a:br>
            <a:endParaRPr lang="tr-TR" dirty="0"/>
          </a:p>
        </p:txBody>
      </p:sp>
      <p:sp>
        <p:nvSpPr>
          <p:cNvPr id="3" name="İçerik Yer Tutucusu 2"/>
          <p:cNvSpPr>
            <a:spLocks noGrp="1"/>
          </p:cNvSpPr>
          <p:nvPr>
            <p:ph idx="1"/>
          </p:nvPr>
        </p:nvSpPr>
        <p:spPr/>
        <p:txBody>
          <a:bodyPr/>
          <a:lstStyle/>
          <a:p>
            <a:r>
              <a:rPr lang="tr-TR" dirty="0" smtClean="0"/>
              <a:t>Eleştiri ve yorum habere dahil edilmeli midir?</a:t>
            </a:r>
          </a:p>
          <a:p>
            <a:r>
              <a:rPr lang="tr-TR" dirty="0" smtClean="0"/>
              <a:t>Kültür ve Sanat alanın gazetecilik yaparken bu konuda bir farklılık sergilenebilir mi?</a:t>
            </a:r>
          </a:p>
          <a:p>
            <a:r>
              <a:rPr lang="tr-TR" dirty="0" smtClean="0"/>
              <a:t>Kültür ve sanat alanındaki haberlerde kullanılan dil nasıl olmalıdır?</a:t>
            </a:r>
          </a:p>
          <a:p>
            <a:r>
              <a:rPr lang="tr-TR" dirty="0" smtClean="0"/>
              <a:t>Nasıl bir hedef kitleye hitap edilmelidir?</a:t>
            </a:r>
          </a:p>
          <a:p>
            <a:r>
              <a:rPr lang="tr-TR" dirty="0" smtClean="0"/>
              <a:t>Sadece haber verme amaçlı mı olmalıdır, eser ya da etkinlik ile ilgili daha ayrıntılı bir bilgi içermeli midir?</a:t>
            </a:r>
          </a:p>
          <a:p>
            <a:endParaRPr lang="tr-TR" dirty="0"/>
          </a:p>
        </p:txBody>
      </p:sp>
    </p:spTree>
    <p:extLst>
      <p:ext uri="{BB962C8B-B14F-4D97-AF65-F5344CB8AC3E}">
        <p14:creationId xmlns:p14="http://schemas.microsoft.com/office/powerpoint/2010/main" val="3041902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Tartışma ve Uygulama</a:t>
            </a:r>
            <a:endParaRPr lang="tr-TR" dirty="0"/>
          </a:p>
        </p:txBody>
      </p:sp>
      <p:sp>
        <p:nvSpPr>
          <p:cNvPr id="3" name="İçerik Yer Tutucusu 2"/>
          <p:cNvSpPr>
            <a:spLocks noGrp="1"/>
          </p:cNvSpPr>
          <p:nvPr>
            <p:ph idx="1"/>
          </p:nvPr>
        </p:nvSpPr>
        <p:spPr/>
        <p:txBody>
          <a:bodyPr/>
          <a:lstStyle/>
          <a:p>
            <a:r>
              <a:rPr lang="tr-TR" dirty="0" smtClean="0"/>
              <a:t>Günün gazetelerinden konuyla ilgili bir haber seçilip bu ilkeler çerçevesinde değerlendirilerek tartışılır</a:t>
            </a:r>
            <a:endParaRPr lang="tr-TR" dirty="0"/>
          </a:p>
        </p:txBody>
      </p:sp>
    </p:spTree>
    <p:extLst>
      <p:ext uri="{BB962C8B-B14F-4D97-AF65-F5344CB8AC3E}">
        <p14:creationId xmlns:p14="http://schemas.microsoft.com/office/powerpoint/2010/main" val="350652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804519"/>
            <a:ext cx="9603275" cy="922681"/>
          </a:xfrm>
        </p:spPr>
        <p:txBody>
          <a:bodyPr/>
          <a:lstStyle/>
          <a:p>
            <a:r>
              <a:rPr lang="tr-TR" dirty="0" smtClean="0"/>
              <a:t>KAYNAKÇA</a:t>
            </a:r>
            <a:endParaRPr lang="tr-TR" dirty="0"/>
          </a:p>
        </p:txBody>
      </p:sp>
      <p:sp>
        <p:nvSpPr>
          <p:cNvPr id="3" name="İçerik Yer Tutucusu 2"/>
          <p:cNvSpPr>
            <a:spLocks noGrp="1"/>
          </p:cNvSpPr>
          <p:nvPr>
            <p:ph idx="1"/>
          </p:nvPr>
        </p:nvSpPr>
        <p:spPr>
          <a:xfrm>
            <a:off x="1451579" y="1853754"/>
            <a:ext cx="9603275" cy="4458146"/>
          </a:xfrm>
        </p:spPr>
        <p:txBody>
          <a:bodyPr>
            <a:normAutofit lnSpcReduction="10000"/>
          </a:bodyPr>
          <a:lstStyle/>
          <a:p>
            <a:r>
              <a:rPr lang="tr-TR" dirty="0" err="1" smtClean="0"/>
              <a:t>Chalaby</a:t>
            </a:r>
            <a:r>
              <a:rPr lang="tr-TR" dirty="0" smtClean="0"/>
              <a:t> JK (1996) </a:t>
            </a:r>
            <a:r>
              <a:rPr lang="tr-TR" dirty="0" err="1" smtClean="0"/>
              <a:t>Journalism</a:t>
            </a:r>
            <a:r>
              <a:rPr lang="tr-TR" dirty="0" smtClean="0"/>
              <a:t> as an </a:t>
            </a:r>
            <a:r>
              <a:rPr lang="tr-TR" dirty="0" err="1" smtClean="0"/>
              <a:t>anglo-American</a:t>
            </a:r>
            <a:r>
              <a:rPr lang="tr-TR" dirty="0" smtClean="0"/>
              <a:t> </a:t>
            </a:r>
            <a:r>
              <a:rPr lang="tr-TR" dirty="0" err="1" smtClean="0"/>
              <a:t>invention:a</a:t>
            </a:r>
            <a:r>
              <a:rPr lang="tr-TR" dirty="0" smtClean="0"/>
              <a:t> </a:t>
            </a:r>
            <a:r>
              <a:rPr lang="tr-TR" dirty="0" err="1" smtClean="0"/>
              <a:t>comparison</a:t>
            </a:r>
            <a:r>
              <a:rPr lang="tr-TR" dirty="0" smtClean="0"/>
              <a:t> of </a:t>
            </a:r>
            <a:r>
              <a:rPr lang="tr-TR" dirty="0" err="1" smtClean="0"/>
              <a:t>the</a:t>
            </a:r>
            <a:r>
              <a:rPr lang="tr-TR" dirty="0" smtClean="0"/>
              <a:t> </a:t>
            </a:r>
            <a:r>
              <a:rPr lang="tr-TR" dirty="0" err="1" smtClean="0"/>
              <a:t>development</a:t>
            </a:r>
            <a:r>
              <a:rPr lang="tr-TR" dirty="0" smtClean="0"/>
              <a:t> of French </a:t>
            </a:r>
            <a:r>
              <a:rPr lang="tr-TR" dirty="0" err="1" smtClean="0"/>
              <a:t>and</a:t>
            </a:r>
            <a:r>
              <a:rPr lang="tr-TR" dirty="0" smtClean="0"/>
              <a:t> </a:t>
            </a:r>
            <a:r>
              <a:rPr lang="tr-TR" dirty="0" err="1" smtClean="0"/>
              <a:t>Anglo-American</a:t>
            </a:r>
            <a:r>
              <a:rPr lang="tr-TR" dirty="0" smtClean="0"/>
              <a:t> </a:t>
            </a:r>
            <a:r>
              <a:rPr lang="tr-TR" dirty="0" err="1" smtClean="0"/>
              <a:t>journalism</a:t>
            </a:r>
            <a:r>
              <a:rPr lang="tr-TR" dirty="0" smtClean="0"/>
              <a:t>, 1830s-1920s. </a:t>
            </a:r>
            <a:r>
              <a:rPr lang="tr-TR" dirty="0" err="1" smtClean="0"/>
              <a:t>European</a:t>
            </a:r>
            <a:r>
              <a:rPr lang="tr-TR" dirty="0" smtClean="0"/>
              <a:t> </a:t>
            </a:r>
            <a:r>
              <a:rPr lang="tr-TR" dirty="0" err="1" smtClean="0"/>
              <a:t>Journal</a:t>
            </a:r>
            <a:r>
              <a:rPr lang="tr-TR" dirty="0" smtClean="0"/>
              <a:t> of </a:t>
            </a:r>
            <a:r>
              <a:rPr lang="tr-TR" dirty="0" err="1" smtClean="0"/>
              <a:t>Communication</a:t>
            </a:r>
            <a:r>
              <a:rPr lang="tr-TR" dirty="0" smtClean="0"/>
              <a:t> 11(3):303-326 </a:t>
            </a:r>
          </a:p>
          <a:p>
            <a:r>
              <a:rPr lang="tr-TR" dirty="0" err="1" smtClean="0"/>
              <a:t>Esser</a:t>
            </a:r>
            <a:r>
              <a:rPr lang="tr-TR" dirty="0" smtClean="0"/>
              <a:t> F (1998) </a:t>
            </a:r>
            <a:r>
              <a:rPr lang="tr-TR" dirty="0" err="1" smtClean="0"/>
              <a:t>Editorial</a:t>
            </a:r>
            <a:r>
              <a:rPr lang="tr-TR" dirty="0" smtClean="0"/>
              <a:t> </a:t>
            </a:r>
            <a:r>
              <a:rPr lang="tr-TR" dirty="0" err="1" smtClean="0"/>
              <a:t>structures</a:t>
            </a:r>
            <a:r>
              <a:rPr lang="tr-TR" dirty="0" smtClean="0"/>
              <a:t> </a:t>
            </a:r>
            <a:r>
              <a:rPr lang="tr-TR" dirty="0" err="1" smtClean="0"/>
              <a:t>and</a:t>
            </a:r>
            <a:r>
              <a:rPr lang="tr-TR" dirty="0" smtClean="0"/>
              <a:t> </a:t>
            </a:r>
            <a:r>
              <a:rPr lang="tr-TR" dirty="0" err="1" smtClean="0"/>
              <a:t>work</a:t>
            </a:r>
            <a:r>
              <a:rPr lang="tr-TR" dirty="0" smtClean="0"/>
              <a:t> </a:t>
            </a:r>
            <a:r>
              <a:rPr lang="tr-TR" dirty="0" err="1" smtClean="0"/>
              <a:t>principles</a:t>
            </a:r>
            <a:r>
              <a:rPr lang="tr-TR" dirty="0" smtClean="0"/>
              <a:t> in British </a:t>
            </a:r>
            <a:r>
              <a:rPr lang="tr-TR" dirty="0" err="1" smtClean="0"/>
              <a:t>and</a:t>
            </a:r>
            <a:r>
              <a:rPr lang="tr-TR" dirty="0" smtClean="0"/>
              <a:t> </a:t>
            </a:r>
            <a:r>
              <a:rPr lang="tr-TR" dirty="0" err="1" smtClean="0"/>
              <a:t>German</a:t>
            </a:r>
            <a:r>
              <a:rPr lang="tr-TR" dirty="0" smtClean="0"/>
              <a:t> </a:t>
            </a:r>
            <a:r>
              <a:rPr lang="tr-TR" dirty="0" err="1" smtClean="0"/>
              <a:t>newsrooms</a:t>
            </a:r>
            <a:r>
              <a:rPr lang="tr-TR" dirty="0" smtClean="0"/>
              <a:t>. </a:t>
            </a:r>
            <a:r>
              <a:rPr lang="tr-TR" dirty="0" err="1" smtClean="0"/>
              <a:t>European</a:t>
            </a:r>
            <a:r>
              <a:rPr lang="tr-TR" dirty="0" smtClean="0"/>
              <a:t> </a:t>
            </a:r>
            <a:r>
              <a:rPr lang="tr-TR" dirty="0" err="1" smtClean="0"/>
              <a:t>Journal</a:t>
            </a:r>
            <a:r>
              <a:rPr lang="tr-TR" dirty="0" smtClean="0"/>
              <a:t> of </a:t>
            </a:r>
            <a:r>
              <a:rPr lang="tr-TR" dirty="0" err="1" smtClean="0"/>
              <a:t>Communication</a:t>
            </a:r>
            <a:r>
              <a:rPr lang="tr-TR" dirty="0" smtClean="0"/>
              <a:t> 13(3): 375-405</a:t>
            </a:r>
          </a:p>
          <a:p>
            <a:r>
              <a:rPr lang="tr-TR" dirty="0" smtClean="0"/>
              <a:t>Hallin DC </a:t>
            </a:r>
            <a:r>
              <a:rPr lang="tr-TR" dirty="0" err="1" smtClean="0"/>
              <a:t>and</a:t>
            </a:r>
            <a:r>
              <a:rPr lang="tr-TR" dirty="0" smtClean="0"/>
              <a:t> </a:t>
            </a:r>
            <a:r>
              <a:rPr lang="tr-TR" dirty="0" err="1" smtClean="0"/>
              <a:t>Mancii</a:t>
            </a:r>
            <a:r>
              <a:rPr lang="tr-TR" dirty="0" smtClean="0"/>
              <a:t> P (2004) </a:t>
            </a:r>
            <a:r>
              <a:rPr lang="tr-TR" dirty="0" err="1" smtClean="0"/>
              <a:t>Comparing</a:t>
            </a:r>
            <a:r>
              <a:rPr lang="tr-TR" dirty="0" smtClean="0"/>
              <a:t> Media </a:t>
            </a:r>
            <a:r>
              <a:rPr lang="tr-TR" dirty="0" err="1" smtClean="0"/>
              <a:t>Systems</a:t>
            </a:r>
            <a:r>
              <a:rPr lang="tr-TR" dirty="0" smtClean="0"/>
              <a:t>: Three </a:t>
            </a:r>
            <a:r>
              <a:rPr lang="tr-TR" dirty="0" err="1" smtClean="0"/>
              <a:t>Models</a:t>
            </a:r>
            <a:r>
              <a:rPr lang="tr-TR" dirty="0" smtClean="0"/>
              <a:t> of Media </a:t>
            </a:r>
            <a:r>
              <a:rPr lang="tr-TR" dirty="0" err="1" smtClean="0"/>
              <a:t>and</a:t>
            </a:r>
            <a:r>
              <a:rPr lang="tr-TR" dirty="0" smtClean="0"/>
              <a:t> </a:t>
            </a:r>
            <a:r>
              <a:rPr lang="tr-TR" dirty="0" err="1" smtClean="0"/>
              <a:t>Politics</a:t>
            </a:r>
            <a:r>
              <a:rPr lang="tr-TR" dirty="0" smtClean="0"/>
              <a:t>. Cambridge: </a:t>
            </a:r>
            <a:r>
              <a:rPr lang="tr-TR" dirty="0" err="1" smtClean="0"/>
              <a:t>Canbridge</a:t>
            </a:r>
            <a:r>
              <a:rPr lang="tr-TR" dirty="0" smtClean="0"/>
              <a:t> </a:t>
            </a:r>
            <a:r>
              <a:rPr lang="tr-TR" dirty="0" err="1" smtClean="0"/>
              <a:t>University</a:t>
            </a:r>
            <a:r>
              <a:rPr lang="tr-TR" dirty="0" smtClean="0"/>
              <a:t> </a:t>
            </a:r>
            <a:r>
              <a:rPr lang="tr-TR" dirty="0" err="1" smtClean="0"/>
              <a:t>Press</a:t>
            </a:r>
            <a:r>
              <a:rPr lang="tr-TR" dirty="0" smtClean="0"/>
              <a:t>. </a:t>
            </a:r>
          </a:p>
          <a:p>
            <a:r>
              <a:rPr lang="tr-TR" dirty="0" err="1" smtClean="0"/>
              <a:t>Jaakkola</a:t>
            </a:r>
            <a:r>
              <a:rPr lang="tr-TR" dirty="0" smtClean="0"/>
              <a:t> M (2012) </a:t>
            </a:r>
            <a:r>
              <a:rPr lang="tr-TR" dirty="0" err="1" smtClean="0"/>
              <a:t>Promoting</a:t>
            </a:r>
            <a:r>
              <a:rPr lang="tr-TR" dirty="0" smtClean="0"/>
              <a:t> </a:t>
            </a:r>
            <a:r>
              <a:rPr lang="tr-TR" dirty="0" err="1" smtClean="0"/>
              <a:t>aesthetic</a:t>
            </a:r>
            <a:r>
              <a:rPr lang="tr-TR" dirty="0" smtClean="0"/>
              <a:t> </a:t>
            </a:r>
            <a:r>
              <a:rPr lang="tr-TR" dirty="0" err="1" smtClean="0"/>
              <a:t>tourism</a:t>
            </a:r>
            <a:r>
              <a:rPr lang="tr-TR" dirty="0" smtClean="0"/>
              <a:t>: </a:t>
            </a:r>
            <a:r>
              <a:rPr lang="tr-TR" dirty="0" err="1" smtClean="0"/>
              <a:t>transgressions</a:t>
            </a:r>
            <a:r>
              <a:rPr lang="tr-TR" dirty="0" smtClean="0"/>
              <a:t> </a:t>
            </a:r>
            <a:r>
              <a:rPr lang="tr-TR" dirty="0" err="1" smtClean="0"/>
              <a:t>between</a:t>
            </a:r>
            <a:r>
              <a:rPr lang="tr-TR" dirty="0" smtClean="0"/>
              <a:t> </a:t>
            </a:r>
            <a:r>
              <a:rPr lang="tr-TR" dirty="0" err="1" smtClean="0"/>
              <a:t>generalist</a:t>
            </a:r>
            <a:r>
              <a:rPr lang="tr-TR" dirty="0" smtClean="0"/>
              <a:t> </a:t>
            </a:r>
            <a:r>
              <a:rPr lang="tr-TR" dirty="0" err="1" smtClean="0"/>
              <a:t>and</a:t>
            </a:r>
            <a:r>
              <a:rPr lang="tr-TR" dirty="0" smtClean="0"/>
              <a:t> </a:t>
            </a:r>
            <a:r>
              <a:rPr lang="tr-TR" dirty="0" err="1" smtClean="0"/>
              <a:t>specialist</a:t>
            </a:r>
            <a:r>
              <a:rPr lang="tr-TR" dirty="0" smtClean="0"/>
              <a:t> </a:t>
            </a:r>
            <a:r>
              <a:rPr lang="tr-TR" dirty="0" err="1" smtClean="0"/>
              <a:t>subfields</a:t>
            </a:r>
            <a:r>
              <a:rPr lang="tr-TR" dirty="0" smtClean="0"/>
              <a:t> in </a:t>
            </a:r>
            <a:r>
              <a:rPr lang="tr-TR" dirty="0" err="1" smtClean="0"/>
              <a:t>cultural</a:t>
            </a:r>
            <a:r>
              <a:rPr lang="tr-TR" dirty="0" smtClean="0"/>
              <a:t> </a:t>
            </a:r>
            <a:r>
              <a:rPr lang="tr-TR" dirty="0" err="1" smtClean="0"/>
              <a:t>journalism</a:t>
            </a:r>
            <a:r>
              <a:rPr lang="tr-TR" dirty="0" smtClean="0"/>
              <a:t>. </a:t>
            </a:r>
            <a:r>
              <a:rPr lang="tr-TR" dirty="0" err="1" smtClean="0"/>
              <a:t>Journalism</a:t>
            </a:r>
            <a:r>
              <a:rPr lang="tr-TR" dirty="0" smtClean="0"/>
              <a:t> </a:t>
            </a:r>
            <a:r>
              <a:rPr lang="tr-TR" dirty="0" err="1" smtClean="0"/>
              <a:t>Practice</a:t>
            </a:r>
            <a:r>
              <a:rPr lang="tr-TR" dirty="0" smtClean="0"/>
              <a:t> 6(4):482-496</a:t>
            </a:r>
            <a:endParaRPr lang="tr-TR" dirty="0"/>
          </a:p>
        </p:txBody>
      </p:sp>
    </p:spTree>
    <p:extLst>
      <p:ext uri="{BB962C8B-B14F-4D97-AF65-F5344CB8AC3E}">
        <p14:creationId xmlns:p14="http://schemas.microsoft.com/office/powerpoint/2010/main" val="1155343688"/>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26</TotalTime>
  <Words>401</Words>
  <Application>Microsoft Office PowerPoint</Application>
  <PresentationFormat>Geniş ekran</PresentationFormat>
  <Paragraphs>52</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Trebuchet MS</vt:lpstr>
      <vt:lpstr>Berlin</vt:lpstr>
      <vt:lpstr>Eğitim Kültür Sanat Muhabirliği</vt:lpstr>
      <vt:lpstr>Kavramlar ve tartışma</vt:lpstr>
      <vt:lpstr>Kavramlar ve tartışma</vt:lpstr>
      <vt:lpstr>Kavramlar ve tartışma</vt:lpstr>
      <vt:lpstr>Kavramlar ve tartışma</vt:lpstr>
      <vt:lpstr>Kavramlar ve tartışma</vt:lpstr>
      <vt:lpstr>Tartışma Soruları </vt:lpstr>
      <vt:lpstr>Tartışma ve Uygulama</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Kültür Sanat Muhabirliği</dc:title>
  <dc:creator>OZGUN DINCER</dc:creator>
  <cp:lastModifiedBy>OZGUN DINCER</cp:lastModifiedBy>
  <cp:revision>11</cp:revision>
  <dcterms:created xsi:type="dcterms:W3CDTF">2019-04-22T11:47:35Z</dcterms:created>
  <dcterms:modified xsi:type="dcterms:W3CDTF">2019-04-22T12:14:33Z</dcterms:modified>
</cp:coreProperties>
</file>