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6" r:id="rId11"/>
    <p:sldId id="267" r:id="rId12"/>
    <p:sldId id="268" r:id="rId13"/>
    <p:sldId id="272" r:id="rId14"/>
    <p:sldId id="273" r:id="rId15"/>
    <p:sldId id="269" r:id="rId16"/>
    <p:sldId id="270" r:id="rId17"/>
    <p:sldId id="274" r:id="rId18"/>
    <p:sldId id="271" r:id="rId19"/>
    <p:sldId id="275" r:id="rId2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3" d="2"/>
        <a:sy n="3" d="2"/>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9" name="Slide Number Placeholder 8"/>
          <p:cNvSpPr>
            <a:spLocks noGrp="1"/>
          </p:cNvSpPr>
          <p:nvPr>
            <p:ph type="sldNum" sz="quarter" idx="11"/>
          </p:nvPr>
        </p:nvSpPr>
        <p:spPr/>
        <p:txBody>
          <a:bodyPr/>
          <a:lstStyle/>
          <a:p>
            <a:fld id="{A4A79FAF-17FE-4BE9-9BC5-91CC924553B7}" type="slidenum">
              <a:rPr lang="tr-TR" smtClean="0"/>
              <a:pPr/>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4A79FAF-17FE-4BE9-9BC5-91CC924553B7}" type="slidenum">
              <a:rPr lang="tr-TR" smtClean="0"/>
              <a:pPr/>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50A27CA-C6FC-40AD-8678-777B813C4F7B}" type="datetimeFigureOut">
              <a:rPr lang="tr-TR" smtClean="0"/>
              <a:pPr/>
              <a:t>28.04.2020</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AİLE HUKUKU -1</a:t>
            </a:r>
            <a:endParaRPr lang="tr-TR" dirty="0"/>
          </a:p>
        </p:txBody>
      </p:sp>
      <p:sp>
        <p:nvSpPr>
          <p:cNvPr id="3" name="Alt Başlık 2"/>
          <p:cNvSpPr>
            <a:spLocks noGrp="1"/>
          </p:cNvSpPr>
          <p:nvPr>
            <p:ph type="subTitle" idx="1"/>
          </p:nvPr>
        </p:nvSpPr>
        <p:spPr/>
        <p:txBody>
          <a:bodyPr/>
          <a:lstStyle/>
          <a:p>
            <a:r>
              <a:rPr lang="tr-TR" dirty="0" smtClean="0"/>
              <a:t>AİLE KAVRAMI </a:t>
            </a:r>
            <a:endParaRPr lang="tr-TR" dirty="0"/>
          </a:p>
        </p:txBody>
      </p:sp>
    </p:spTree>
    <p:extLst>
      <p:ext uri="{BB962C8B-B14F-4D97-AF65-F5344CB8AC3E}">
        <p14:creationId xmlns:p14="http://schemas.microsoft.com/office/powerpoint/2010/main" xmlns="" val="5294376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Aile Hukukunun Özellikleri </a:t>
            </a:r>
            <a:endParaRPr lang="tr-TR" dirty="0"/>
          </a:p>
        </p:txBody>
      </p:sp>
      <p:sp>
        <p:nvSpPr>
          <p:cNvPr id="3" name="2 İçerik Yer Tutucusu"/>
          <p:cNvSpPr>
            <a:spLocks noGrp="1"/>
          </p:cNvSpPr>
          <p:nvPr>
            <p:ph idx="1"/>
          </p:nvPr>
        </p:nvSpPr>
        <p:spPr/>
        <p:txBody>
          <a:bodyPr/>
          <a:lstStyle/>
          <a:p>
            <a:pPr>
              <a:buNone/>
            </a:pPr>
            <a:r>
              <a:rPr lang="tr-TR" b="1" dirty="0" smtClean="0"/>
              <a:t>5. Eşler arasında eşitlik ilkesi : </a:t>
            </a:r>
          </a:p>
          <a:p>
            <a:pPr>
              <a:buNone/>
            </a:pPr>
            <a:r>
              <a:rPr lang="tr-TR" dirty="0" smtClean="0"/>
              <a:t> 2001 öncesi TMK bazı durumlarda kocanın  oyuna üstünlük tanınarak eşitlik bozulmuştur. </a:t>
            </a:r>
          </a:p>
          <a:p>
            <a:pPr>
              <a:buNone/>
            </a:pPr>
            <a:r>
              <a:rPr lang="tr-TR" dirty="0" smtClean="0"/>
              <a:t>AY 41 de ailenin eşler arasında eşitlik ilkesine  dayandığı açık biçimde kabul edilmiştir. </a:t>
            </a:r>
          </a:p>
          <a:p>
            <a:pPr>
              <a:buNone/>
            </a:pPr>
            <a:r>
              <a:rPr lang="tr-TR" dirty="0" smtClean="0"/>
              <a:t>AY 10  “ kadın ve erkek eşit haklara sahiptir ve devlet bunu sağlamakla yükümlüdür. </a:t>
            </a:r>
          </a:p>
          <a:p>
            <a:r>
              <a:rPr lang="tr-TR" dirty="0" smtClean="0"/>
              <a:t>TMK  karı- koca yerine eş kavramı kullanılmıştır. </a:t>
            </a:r>
          </a:p>
          <a:p>
            <a:r>
              <a:rPr lang="tr-TR" dirty="0" smtClean="0"/>
              <a:t>Ortak karar  ve eşit oy kavramı getirilmiştir. </a:t>
            </a:r>
          </a:p>
          <a:p>
            <a:pPr>
              <a:buNone/>
            </a:pPr>
            <a:endParaRPr lang="tr-TR" dirty="0" smtClean="0"/>
          </a:p>
          <a:p>
            <a:pPr>
              <a:buNone/>
            </a:pPr>
            <a:r>
              <a:rPr lang="tr-TR" dirty="0" smtClean="0"/>
              <a:t> </a:t>
            </a:r>
            <a:endParaRPr lang="tr-T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AİLE MAHKEMESİ</a:t>
            </a:r>
            <a:endParaRPr lang="tr-TR" dirty="0"/>
          </a:p>
        </p:txBody>
      </p:sp>
      <p:sp>
        <p:nvSpPr>
          <p:cNvPr id="3" name="2 İçerik Yer Tutucusu"/>
          <p:cNvSpPr>
            <a:spLocks noGrp="1"/>
          </p:cNvSpPr>
          <p:nvPr>
            <p:ph idx="1"/>
          </p:nvPr>
        </p:nvSpPr>
        <p:spPr/>
        <p:txBody>
          <a:bodyPr/>
          <a:lstStyle/>
          <a:p>
            <a:r>
              <a:rPr lang="tr-TR" dirty="0" smtClean="0"/>
              <a:t>09.01.2003 tarih ve 4787 Sayılı  Aile Mahkemelerinin Kuruluş  Görev ve  Yargılama  Usullerine Dair Kanun 18 Ocak 2003 de RG de yayımlanarak yürürlüğe girmiştir. </a:t>
            </a:r>
          </a:p>
          <a:p>
            <a:r>
              <a:rPr lang="tr-TR" dirty="0" smtClean="0"/>
              <a:t>Hakimlerin  adli yargıda görevli tercihan evli ve çocuk sahibi, otuz yaşını bitirmiş ve aile hukuku alanında yüksek lisans yapmış hakimler arasından seçilir. </a:t>
            </a:r>
          </a:p>
          <a:p>
            <a:r>
              <a:rPr lang="tr-TR" dirty="0" smtClean="0"/>
              <a:t>Aile mahkemesi bulunmayan yerlerde Asliye Hukuk Mahkemesi görevlidir.</a:t>
            </a:r>
            <a:endParaRPr lang="tr-T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Görevleri </a:t>
            </a:r>
            <a:endParaRPr lang="tr-TR" dirty="0"/>
          </a:p>
        </p:txBody>
      </p:sp>
      <p:sp>
        <p:nvSpPr>
          <p:cNvPr id="3" name="2 İçerik Yer Tutucusu"/>
          <p:cNvSpPr>
            <a:spLocks noGrp="1"/>
          </p:cNvSpPr>
          <p:nvPr>
            <p:ph idx="1"/>
          </p:nvPr>
        </p:nvSpPr>
        <p:spPr/>
        <p:txBody>
          <a:bodyPr/>
          <a:lstStyle/>
          <a:p>
            <a:pPr marL="571500" indent="-457200">
              <a:buAutoNum type="arabicPeriod"/>
            </a:pPr>
            <a:r>
              <a:rPr lang="tr-TR" dirty="0" smtClean="0"/>
              <a:t>Aile hukukundan doğan işler ( vesayet sulh hukuk mahkemesine verilmiştir) </a:t>
            </a:r>
          </a:p>
          <a:p>
            <a:pPr marL="571500" indent="-457200">
              <a:buAutoNum type="arabicPeriod"/>
            </a:pPr>
            <a:r>
              <a:rPr lang="tr-TR" dirty="0" smtClean="0"/>
              <a:t>Aile hukukuna ilişkin yabancı mahkeme  kararlarının tanıma ve </a:t>
            </a:r>
            <a:r>
              <a:rPr lang="tr-TR" dirty="0" err="1" smtClean="0"/>
              <a:t>tenfizi</a:t>
            </a:r>
            <a:r>
              <a:rPr lang="tr-TR" dirty="0" smtClean="0"/>
              <a:t> </a:t>
            </a:r>
          </a:p>
          <a:p>
            <a:pPr marL="571500" indent="-457200">
              <a:buAutoNum type="arabicPeriod"/>
            </a:pPr>
            <a:r>
              <a:rPr lang="tr-TR" dirty="0" smtClean="0"/>
              <a:t>Kanunla verilen diğer  görevler ( 6284 Ailenin Korunması Hakkında Kanun  uyarıca alınacak tedbirler, ÇKK Kanunu uyarınca alınacak tedbirler gibi ) </a:t>
            </a:r>
          </a:p>
          <a:p>
            <a:pPr marL="571500" indent="-457200">
              <a:buNone/>
            </a:pPr>
            <a:r>
              <a:rPr lang="tr-TR" dirty="0" smtClean="0"/>
              <a:t> </a:t>
            </a:r>
            <a:endParaRPr lang="tr-T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Koruyucu, eğitici , sosyal önlemler </a:t>
            </a:r>
            <a:endParaRPr lang="tr-TR" dirty="0"/>
          </a:p>
        </p:txBody>
      </p:sp>
      <p:sp>
        <p:nvSpPr>
          <p:cNvPr id="3" name="2 İçerik Yer Tutucusu"/>
          <p:cNvSpPr>
            <a:spLocks noGrp="1"/>
          </p:cNvSpPr>
          <p:nvPr>
            <p:ph idx="1"/>
          </p:nvPr>
        </p:nvSpPr>
        <p:spPr/>
        <p:txBody>
          <a:bodyPr>
            <a:normAutofit lnSpcReduction="10000"/>
          </a:bodyPr>
          <a:lstStyle/>
          <a:p>
            <a:pPr marL="571500" indent="-457200">
              <a:buAutoNum type="arabicPeriod"/>
            </a:pPr>
            <a:r>
              <a:rPr lang="tr-TR" b="1" dirty="0" smtClean="0"/>
              <a:t>Yetişkinler hakkında</a:t>
            </a:r>
          </a:p>
          <a:p>
            <a:pPr marL="571500" indent="-457200">
              <a:buNone/>
            </a:pPr>
            <a:r>
              <a:rPr lang="tr-TR" dirty="0" smtClean="0"/>
              <a:t>a) Evlilik birliğinden doğan yükümlülükleri konusunda eşleri uyararak, gerektiğinde uzlaştırmaya, </a:t>
            </a:r>
          </a:p>
          <a:p>
            <a:pPr marL="571500" indent="-457200">
              <a:buAutoNum type="arabicPeriod"/>
            </a:pPr>
            <a:endParaRPr lang="tr-TR" dirty="0" smtClean="0"/>
          </a:p>
          <a:p>
            <a:pPr marL="571500" indent="-457200">
              <a:buNone/>
            </a:pPr>
            <a:r>
              <a:rPr lang="tr-TR" dirty="0" smtClean="0"/>
              <a:t>b) Ailenin ekonomik varlığının korunması veya evlilik birliğinden doğan malî yükümlülüklerin yerine getirilmesine ilişkin gerekli önlemleri almaya,</a:t>
            </a:r>
          </a:p>
          <a:p>
            <a:pPr marL="571500" indent="-457200">
              <a:buNone/>
            </a:pPr>
            <a:r>
              <a:rPr lang="tr-TR" dirty="0" smtClean="0"/>
              <a:t>c) Resmî veya özel sağlık veya sosyal hizmet kurumlarına, huzur evlerine veya benzeri yerlere yerleştirmeye,</a:t>
            </a:r>
          </a:p>
          <a:p>
            <a:pPr marL="571500" indent="-457200">
              <a:buNone/>
            </a:pPr>
            <a:r>
              <a:rPr lang="tr-TR" dirty="0" smtClean="0"/>
              <a:t>d) Bir meslek edinme kursuna veya uygun görülecek bir eğitim kurumuna vermeye,</a:t>
            </a:r>
          </a:p>
          <a:p>
            <a:pPr marL="571500" indent="-457200">
              <a:buNone/>
            </a:pPr>
            <a:endParaRPr lang="tr-TR" dirty="0" smtClean="0"/>
          </a:p>
          <a:p>
            <a:pPr marL="571500" indent="-457200">
              <a:buNone/>
            </a:pPr>
            <a:r>
              <a:rPr lang="tr-TR" dirty="0" smtClean="0"/>
              <a:t> </a:t>
            </a:r>
            <a:endParaRPr lang="tr-T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Koruyucu, eğitici , sosyal önlemler </a:t>
            </a:r>
            <a:endParaRPr lang="tr-TR" dirty="0"/>
          </a:p>
        </p:txBody>
      </p:sp>
      <p:sp>
        <p:nvSpPr>
          <p:cNvPr id="3" name="2 İçerik Yer Tutucusu"/>
          <p:cNvSpPr>
            <a:spLocks noGrp="1"/>
          </p:cNvSpPr>
          <p:nvPr>
            <p:ph idx="1"/>
          </p:nvPr>
        </p:nvSpPr>
        <p:spPr/>
        <p:txBody>
          <a:bodyPr/>
          <a:lstStyle/>
          <a:p>
            <a:r>
              <a:rPr lang="tr-TR" b="1" dirty="0" smtClean="0"/>
              <a:t>Küçükler hakkında </a:t>
            </a:r>
          </a:p>
          <a:p>
            <a:pPr>
              <a:buNone/>
            </a:pPr>
            <a:r>
              <a:rPr lang="tr-TR" dirty="0" smtClean="0"/>
              <a:t>a) Bakım ve gözetime yönelik nafaka yükümlülüğü konusunda gerekli önlemleri almaya,</a:t>
            </a:r>
          </a:p>
          <a:p>
            <a:pPr>
              <a:buNone/>
            </a:pPr>
            <a:r>
              <a:rPr lang="tr-TR" dirty="0" smtClean="0"/>
              <a:t>b) Bedensel ve zihinsel gelişmesi tehlikede bulunan veya manen terk edilmiş halde kalan küçüğü, ana ve babadan alarak bir aile yanına veya resmî ya da özel sağlık kurumuna veya eğitimi güç çocuklara mahsus kuruma yerleştirmeye, </a:t>
            </a:r>
          </a:p>
          <a:p>
            <a:pPr>
              <a:buNone/>
            </a:pPr>
            <a:r>
              <a:rPr lang="tr-TR" dirty="0" smtClean="0"/>
              <a:t>c) Çocuk mallarının yönetimi ve korunmasına ilişkin önlemleri almaya,   </a:t>
            </a:r>
          </a:p>
          <a:p>
            <a:pPr>
              <a:buNone/>
            </a:pPr>
            <a:r>
              <a:rPr lang="tr-TR" dirty="0" smtClean="0"/>
              <a:t>d) Genel ve katma bütçeli daireler, mahallî idareler, kamu iktisadî teşebbüsleri ve bankalar tarafından kurulmuş teşekkül, müessese veya işletmelere veya benzeri işyerlerine yahut meslek sahibi birinin yanına yerleştirmeye,</a:t>
            </a:r>
          </a:p>
          <a:p>
            <a:pPr>
              <a:buNone/>
            </a:pPr>
            <a:endParaRPr lang="tr-TR" dirty="0" smtClean="0"/>
          </a:p>
          <a:p>
            <a:pPr>
              <a:buNone/>
            </a:pPr>
            <a:endParaRPr lang="tr-TR" dirty="0" smtClean="0"/>
          </a:p>
          <a:p>
            <a:endParaRPr lang="tr-TR"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Uzmanlar </a:t>
            </a:r>
            <a:endParaRPr lang="tr-TR" dirty="0"/>
          </a:p>
        </p:txBody>
      </p:sp>
      <p:sp>
        <p:nvSpPr>
          <p:cNvPr id="3" name="2 İçerik Yer Tutucusu"/>
          <p:cNvSpPr>
            <a:spLocks noGrp="1"/>
          </p:cNvSpPr>
          <p:nvPr>
            <p:ph idx="1"/>
          </p:nvPr>
        </p:nvSpPr>
        <p:spPr/>
        <p:txBody>
          <a:bodyPr/>
          <a:lstStyle/>
          <a:p>
            <a:r>
              <a:rPr lang="tr-TR" dirty="0" smtClean="0"/>
              <a:t>Üzere Adalet Bakanlığınca, tercihan; evli ve çocuk sahibi, otuz yaşını doldurmuş ve aile sorunları alanında lisansüstü eğitim yapmış olanlar arasından, birer psikolog, pedagog ve sosyal çalışmacı atanır.</a:t>
            </a:r>
          </a:p>
          <a:p>
            <a:r>
              <a:rPr lang="tr-TR" dirty="0" smtClean="0"/>
              <a:t>Bu görevlilerin bulunmaması, iş durumlarının müsait olmaması veya görevin bunlar tarafından yapılmasında hukukî veya fiilî herhangi bir engel bulunması ya da başka bir uzmanlık dalına ihtiyaç duyulması hallerinde, diğer kamu kurum ve kuruluşlarında çalışanlar veya serbest meslek icra edenlerden yararlanılır.</a:t>
            </a:r>
          </a:p>
          <a:p>
            <a:r>
              <a:rPr lang="tr-TR" dirty="0" smtClean="0"/>
              <a:t>Hakimin reddi sebeplerine göre reddedilebilir </a:t>
            </a:r>
            <a:endParaRPr lang="tr-T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Uzmanların Görevleri </a:t>
            </a:r>
            <a:endParaRPr lang="tr-TR" dirty="0"/>
          </a:p>
        </p:txBody>
      </p:sp>
      <p:sp>
        <p:nvSpPr>
          <p:cNvPr id="3" name="2 İçerik Yer Tutucusu"/>
          <p:cNvSpPr>
            <a:spLocks noGrp="1"/>
          </p:cNvSpPr>
          <p:nvPr>
            <p:ph idx="1"/>
          </p:nvPr>
        </p:nvSpPr>
        <p:spPr/>
        <p:txBody>
          <a:bodyPr/>
          <a:lstStyle/>
          <a:p>
            <a:pPr>
              <a:buNone/>
            </a:pPr>
            <a:r>
              <a:rPr lang="tr-TR" dirty="0" smtClean="0"/>
              <a:t>1. Davanın esasına girilmeden önce veya davanın görülmesi sırasında, mahkemece istenen konular hakkında taraflar arasındaki uyuşmazlık nedenlerine ilişkin araştırma ve inceleme yapmak ve sonucunu bildirmek,</a:t>
            </a:r>
          </a:p>
          <a:p>
            <a:pPr>
              <a:buNone/>
            </a:pPr>
            <a:r>
              <a:rPr lang="tr-TR" dirty="0" smtClean="0"/>
              <a:t>2. Mahkemenin gerekli gördüğü hallerde duruşmada hazır bulunmak, istenilen konularla ilgili çalışmalar yapmak ve görüş bildirmek,</a:t>
            </a:r>
          </a:p>
          <a:p>
            <a:pPr>
              <a:buNone/>
            </a:pPr>
            <a:r>
              <a:rPr lang="tr-TR" dirty="0" smtClean="0"/>
              <a:t>3. Mahkemece verilecek tedbirleri izlemek </a:t>
            </a:r>
          </a:p>
          <a:p>
            <a:pPr>
              <a:buNone/>
            </a:pPr>
            <a:r>
              <a:rPr lang="tr-TR" dirty="0" smtClean="0"/>
              <a:t>4. Mahkemece verilecek diğer görevleri yapmak, </a:t>
            </a:r>
          </a:p>
          <a:p>
            <a:endParaRPr lang="tr-T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Uzmanlar hangi konularda inceleme yapıyor</a:t>
            </a:r>
            <a:endParaRPr lang="tr-TR" dirty="0"/>
          </a:p>
        </p:txBody>
      </p:sp>
      <p:sp>
        <p:nvSpPr>
          <p:cNvPr id="3" name="2 İçerik Yer Tutucusu"/>
          <p:cNvSpPr>
            <a:spLocks noGrp="1"/>
          </p:cNvSpPr>
          <p:nvPr>
            <p:ph idx="1"/>
          </p:nvPr>
        </p:nvSpPr>
        <p:spPr/>
        <p:txBody>
          <a:bodyPr/>
          <a:lstStyle/>
          <a:p>
            <a:pPr>
              <a:buNone/>
            </a:pPr>
            <a:r>
              <a:rPr lang="tr-TR" dirty="0" smtClean="0"/>
              <a:t>1. Evlilik birliğindeki uyuşmazlık nedenleri </a:t>
            </a:r>
          </a:p>
          <a:p>
            <a:pPr>
              <a:buNone/>
            </a:pPr>
            <a:r>
              <a:rPr lang="tr-TR" dirty="0" smtClean="0"/>
              <a:t>2. Velayetin  belirlenmesi / kısıtlanması/ kaldırılması </a:t>
            </a:r>
          </a:p>
          <a:p>
            <a:pPr>
              <a:buNone/>
            </a:pPr>
            <a:r>
              <a:rPr lang="tr-TR" dirty="0" smtClean="0"/>
              <a:t>3. Kişisel ilişkinin süresi ve biçimi </a:t>
            </a:r>
          </a:p>
          <a:p>
            <a:pPr>
              <a:buNone/>
            </a:pPr>
            <a:r>
              <a:rPr lang="tr-TR" dirty="0" smtClean="0"/>
              <a:t>4. Evlat edinme</a:t>
            </a:r>
          </a:p>
          <a:p>
            <a:pPr marL="571500" indent="-457200">
              <a:buAutoNum type="arabicPeriod" startAt="5"/>
            </a:pPr>
            <a:r>
              <a:rPr lang="tr-TR" dirty="0" smtClean="0"/>
              <a:t>Babalığın hükümle kurulması </a:t>
            </a:r>
          </a:p>
          <a:p>
            <a:pPr marL="571500" indent="-457200">
              <a:buAutoNum type="arabicPeriod" startAt="5"/>
            </a:pPr>
            <a:r>
              <a:rPr lang="tr-TR" dirty="0" smtClean="0"/>
              <a:t>Evlenmeye izin </a:t>
            </a:r>
          </a:p>
          <a:p>
            <a:pPr marL="571500" indent="-457200">
              <a:buAutoNum type="arabicPeriod" startAt="5"/>
            </a:pPr>
            <a:r>
              <a:rPr lang="tr-TR" dirty="0" smtClean="0"/>
              <a:t>Uygun tedbirin tespiti </a:t>
            </a:r>
          </a:p>
          <a:p>
            <a:pPr marL="571500" indent="-457200">
              <a:buAutoNum type="arabicPeriod" startAt="5"/>
            </a:pPr>
            <a:r>
              <a:rPr lang="tr-TR" dirty="0" smtClean="0"/>
              <a:t>Mahkemece verilen diğer konularda …. </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Yargılama</a:t>
            </a:r>
            <a:endParaRPr lang="tr-TR" dirty="0"/>
          </a:p>
        </p:txBody>
      </p:sp>
      <p:sp>
        <p:nvSpPr>
          <p:cNvPr id="3" name="2 İçerik Yer Tutucusu"/>
          <p:cNvSpPr>
            <a:spLocks noGrp="1"/>
          </p:cNvSpPr>
          <p:nvPr>
            <p:ph idx="1"/>
          </p:nvPr>
        </p:nvSpPr>
        <p:spPr/>
        <p:txBody>
          <a:bodyPr/>
          <a:lstStyle/>
          <a:p>
            <a:pPr>
              <a:buNone/>
            </a:pPr>
            <a:endParaRPr lang="tr-TR" dirty="0" smtClean="0"/>
          </a:p>
          <a:p>
            <a:pPr>
              <a:buNone/>
            </a:pPr>
            <a:r>
              <a:rPr lang="tr-TR" dirty="0" smtClean="0"/>
              <a:t>    Aile mahkemeleri, önlerine gelen dava ve işlerin özelliklerine göre, esasa girmeden önce, aile içindeki karşılıklı sevgi, saygı ve hoşgörünün korunması bakımından eşlerin ve çocukların karşı karşıya oldukları sorunları tespit ederek bunların sulh yoluyla çözümünü, gerektiğinde uzmanlardan da yararlanarak teşvik eder. </a:t>
            </a:r>
          </a:p>
          <a:p>
            <a:pPr>
              <a:buNone/>
            </a:pPr>
            <a:r>
              <a:rPr lang="tr-TR" dirty="0" smtClean="0"/>
              <a:t>   </a:t>
            </a:r>
          </a:p>
          <a:p>
            <a:pPr>
              <a:buNone/>
            </a:pPr>
            <a:r>
              <a:rPr lang="tr-TR" dirty="0" smtClean="0"/>
              <a:t>   Sulh sağlanamadığı takdirde yargılamaya devam olunarak esas hakkında karar verilir.</a:t>
            </a:r>
          </a:p>
          <a:p>
            <a:endParaRPr lang="tr-T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z="2800" b="1" dirty="0" smtClean="0">
                <a:latin typeface="Times New Roman" pitchFamily="18" charset="0"/>
                <a:cs typeface="Times New Roman" pitchFamily="18" charset="0"/>
              </a:rPr>
              <a:t>Kaynaklar</a:t>
            </a:r>
            <a:endParaRPr lang="tr-TR" sz="2800" b="1" dirty="0">
              <a:latin typeface="Times New Roman" pitchFamily="18" charset="0"/>
              <a:cs typeface="Times New Roman" pitchFamily="18" charset="0"/>
            </a:endParaRPr>
          </a:p>
        </p:txBody>
      </p:sp>
      <p:sp>
        <p:nvSpPr>
          <p:cNvPr id="3" name="2 İçerik Yer Tutucusu"/>
          <p:cNvSpPr>
            <a:spLocks noGrp="1"/>
          </p:cNvSpPr>
          <p:nvPr>
            <p:ph idx="1"/>
          </p:nvPr>
        </p:nvSpPr>
        <p:spPr/>
        <p:txBody>
          <a:bodyPr/>
          <a:lstStyle/>
          <a:p>
            <a:pPr>
              <a:buNone/>
            </a:pPr>
            <a:r>
              <a:rPr lang="tr-TR" dirty="0" smtClean="0"/>
              <a:t>Turgut </a:t>
            </a:r>
            <a:r>
              <a:rPr lang="tr-TR" dirty="0" err="1" smtClean="0"/>
              <a:t>Akıntürk</a:t>
            </a:r>
            <a:r>
              <a:rPr lang="tr-TR" dirty="0" smtClean="0"/>
              <a:t> Aile Hukuku, Seçkin Yay. </a:t>
            </a:r>
            <a:endParaRPr lang="tr-TR" dirty="0" smtClean="0"/>
          </a:p>
          <a:p>
            <a:pPr>
              <a:buNone/>
            </a:pPr>
            <a:r>
              <a:rPr lang="tr-TR" dirty="0" smtClean="0"/>
              <a:t>Çocuk </a:t>
            </a:r>
            <a:r>
              <a:rPr lang="tr-TR" dirty="0" smtClean="0"/>
              <a:t>Hakları Sözleşmesi 14. Genel Yorum </a:t>
            </a:r>
            <a:endParaRPr lang="tr-TR" dirty="0" smtClean="0"/>
          </a:p>
          <a:p>
            <a:pPr>
              <a:buNone/>
            </a:pPr>
            <a:r>
              <a:rPr lang="tr-TR" dirty="0" err="1" smtClean="0"/>
              <a:t>Ian</a:t>
            </a:r>
            <a:r>
              <a:rPr lang="tr-TR" dirty="0" smtClean="0"/>
              <a:t> </a:t>
            </a:r>
            <a:r>
              <a:rPr lang="tr-TR" dirty="0" err="1" smtClean="0"/>
              <a:t>McEwan</a:t>
            </a:r>
            <a:r>
              <a:rPr lang="tr-TR" dirty="0" smtClean="0"/>
              <a:t>, Çocuk Yasası </a:t>
            </a:r>
            <a:endParaRPr lang="tr-TR" dirty="0" smtClean="0"/>
          </a:p>
          <a:p>
            <a:pPr>
              <a:buNone/>
            </a:pPr>
            <a:r>
              <a:rPr lang="tr-TR" dirty="0" smtClean="0"/>
              <a:t>Örnek </a:t>
            </a:r>
            <a:r>
              <a:rPr lang="tr-TR" dirty="0" smtClean="0"/>
              <a:t>Sosyal İnceleme Raporları </a:t>
            </a:r>
            <a:endParaRPr lang="tr-TR" dirty="0" smtClean="0"/>
          </a:p>
          <a:p>
            <a:pPr>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Aile Nedir ?</a:t>
            </a:r>
            <a:endParaRPr lang="tr-TR" dirty="0"/>
          </a:p>
        </p:txBody>
      </p:sp>
      <p:sp>
        <p:nvSpPr>
          <p:cNvPr id="3" name="İçerik Yer Tutucusu 2"/>
          <p:cNvSpPr>
            <a:spLocks noGrp="1"/>
          </p:cNvSpPr>
          <p:nvPr>
            <p:ph idx="1"/>
          </p:nvPr>
        </p:nvSpPr>
        <p:spPr/>
        <p:txBody>
          <a:bodyPr/>
          <a:lstStyle/>
          <a:p>
            <a:pPr>
              <a:buNone/>
            </a:pPr>
            <a:r>
              <a:rPr lang="tr-TR" dirty="0" smtClean="0"/>
              <a:t>Ekonomik işbölümünün olmadığı dönemlerde  birlikte yaşamak zorunda olan toplulukları aile olarak kabul ediyoruz.  </a:t>
            </a:r>
          </a:p>
          <a:p>
            <a:pPr>
              <a:buNone/>
            </a:pPr>
            <a:endParaRPr lang="tr-TR" dirty="0" smtClean="0"/>
          </a:p>
          <a:p>
            <a:pPr>
              <a:buNone/>
            </a:pPr>
            <a:r>
              <a:rPr lang="tr-TR" dirty="0" smtClean="0"/>
              <a:t>Ekonomik yaşamın gelişmesi ile  aile kavramı da değişmiş, hukukun düzenlemesi ile de  farklı anlamlar kazanmıştır. </a:t>
            </a:r>
          </a:p>
          <a:p>
            <a:pPr>
              <a:buNone/>
            </a:pPr>
            <a:endParaRPr lang="tr-TR" dirty="0" smtClean="0"/>
          </a:p>
          <a:p>
            <a:pPr>
              <a:buNone/>
            </a:pPr>
            <a:endParaRPr lang="tr-TR" dirty="0"/>
          </a:p>
        </p:txBody>
      </p:sp>
    </p:spTree>
    <p:extLst>
      <p:ext uri="{BB962C8B-B14F-4D97-AF65-F5344CB8AC3E}">
        <p14:creationId xmlns:p14="http://schemas.microsoft.com/office/powerpoint/2010/main" xmlns="" val="20881609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Medeni Kanun’ da aile </a:t>
            </a:r>
            <a:endParaRPr lang="tr-TR" dirty="0"/>
          </a:p>
        </p:txBody>
      </p:sp>
      <p:sp>
        <p:nvSpPr>
          <p:cNvPr id="3" name="2 İçerik Yer Tutucusu"/>
          <p:cNvSpPr>
            <a:spLocks noGrp="1"/>
          </p:cNvSpPr>
          <p:nvPr>
            <p:ph idx="1"/>
          </p:nvPr>
        </p:nvSpPr>
        <p:spPr/>
        <p:txBody>
          <a:bodyPr/>
          <a:lstStyle/>
          <a:p>
            <a:pPr marL="571500" indent="-457200">
              <a:buAutoNum type="arabicPeriod"/>
            </a:pPr>
            <a:r>
              <a:rPr lang="tr-TR" b="1" dirty="0" smtClean="0"/>
              <a:t>Dar Anlamda Aile :  </a:t>
            </a:r>
            <a:r>
              <a:rPr lang="tr-TR" dirty="0" smtClean="0"/>
              <a:t> Sadece eşlerden oluşan birliktir.  Evlilik birliğinin tarafları aile olarak tanımlanmış , birliği düzenleyen tüm hükümler  dar anlamda aileyi ilgilendirmektedir. </a:t>
            </a:r>
          </a:p>
          <a:p>
            <a:pPr marL="571500" indent="-457200">
              <a:buAutoNum type="arabicPeriod"/>
            </a:pPr>
            <a:r>
              <a:rPr lang="tr-TR" b="1" dirty="0" smtClean="0"/>
              <a:t>Geniş Anlamda Aile : </a:t>
            </a:r>
            <a:r>
              <a:rPr lang="tr-TR" dirty="0" smtClean="0"/>
              <a:t> ana ,baba ve çocukların oluşturduğu topluluktur.  Velayeti kapsayan bir kurumdur. Çoğunlukla ana babanın çocuğa karşı hak ve yükümlülüklerini düzenler. </a:t>
            </a:r>
            <a:endParaRPr lang="tr-TR" b="1" dirty="0" smtClean="0"/>
          </a:p>
          <a:p>
            <a:pPr marL="571500" indent="-457200">
              <a:buAutoNum type="arabicPeriod"/>
            </a:pPr>
            <a:r>
              <a:rPr lang="tr-TR" b="1" dirty="0" smtClean="0"/>
              <a:t>En Geniş Anlamada Aile : </a:t>
            </a:r>
            <a:r>
              <a:rPr lang="tr-TR" dirty="0" smtClean="0"/>
              <a:t> ev başkanının yönetiminde aynı çatı altında yaşayan bireylerden oluşmuş insan topluluğudur. </a:t>
            </a:r>
          </a:p>
          <a:p>
            <a:pPr marL="571500" indent="-457200">
              <a:buNone/>
            </a:pPr>
            <a:r>
              <a:rPr lang="tr-TR" dirty="0" smtClean="0"/>
              <a:t>        Kan ve  kayın hısımlığını, sözleşme ilişkisi içinde yaşayan diğer bireyleri de kapsar.  </a:t>
            </a:r>
            <a:endParaRPr lang="tr-TR" b="1"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Aile Hukuku Kavramı </a:t>
            </a:r>
            <a:endParaRPr lang="tr-TR" dirty="0"/>
          </a:p>
        </p:txBody>
      </p:sp>
      <p:sp>
        <p:nvSpPr>
          <p:cNvPr id="3" name="2 İçerik Yer Tutucusu"/>
          <p:cNvSpPr>
            <a:spLocks noGrp="1"/>
          </p:cNvSpPr>
          <p:nvPr>
            <p:ph idx="1"/>
          </p:nvPr>
        </p:nvSpPr>
        <p:spPr/>
        <p:txBody>
          <a:bodyPr/>
          <a:lstStyle/>
          <a:p>
            <a:r>
              <a:rPr lang="tr-TR" dirty="0" smtClean="0"/>
              <a:t>Eşler arasındaki , ana baba – çocuk arasındaki kişisel ve mali ilişkileri düzenlemek üzere  oluşan kuralların tümüne </a:t>
            </a:r>
            <a:r>
              <a:rPr lang="tr-TR" b="1" dirty="0" smtClean="0"/>
              <a:t>aile hukuku </a:t>
            </a:r>
            <a:r>
              <a:rPr lang="tr-TR" dirty="0" smtClean="0"/>
              <a:t>denir. </a:t>
            </a:r>
          </a:p>
          <a:p>
            <a:r>
              <a:rPr lang="tr-TR" dirty="0" smtClean="0"/>
              <a:t>Her devletin kendi yapısına uygun olarak oluşturduğu milli aile hukuku  vardır. </a:t>
            </a:r>
          </a:p>
          <a:p>
            <a:r>
              <a:rPr lang="tr-TR" dirty="0" smtClean="0"/>
              <a:t>Türk  Aile Hukuku , Türk Medeni  Kanunu ile düzenlenmiştir. </a:t>
            </a:r>
            <a:endParaRPr lang="tr-T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Aile Hukukunun Kapsamı</a:t>
            </a:r>
            <a:endParaRPr lang="tr-TR" dirty="0"/>
          </a:p>
        </p:txBody>
      </p:sp>
      <p:sp>
        <p:nvSpPr>
          <p:cNvPr id="3" name="2 İçerik Yer Tutucusu"/>
          <p:cNvSpPr>
            <a:spLocks noGrp="1"/>
          </p:cNvSpPr>
          <p:nvPr>
            <p:ph idx="1"/>
          </p:nvPr>
        </p:nvSpPr>
        <p:spPr/>
        <p:txBody>
          <a:bodyPr/>
          <a:lstStyle/>
          <a:p>
            <a:pPr marL="571500" indent="-457200">
              <a:buAutoNum type="arabicPeriod"/>
            </a:pPr>
            <a:endParaRPr lang="tr-TR" dirty="0" smtClean="0"/>
          </a:p>
          <a:p>
            <a:pPr marL="571500" indent="-457200">
              <a:buAutoNum type="arabicPeriod"/>
            </a:pPr>
            <a:endParaRPr lang="tr-TR" dirty="0" smtClean="0"/>
          </a:p>
          <a:p>
            <a:pPr marL="571500" indent="-457200">
              <a:buAutoNum type="arabicPeriod"/>
            </a:pPr>
            <a:r>
              <a:rPr lang="tr-TR" dirty="0" smtClean="0"/>
              <a:t>Evlilik Hukuku ( Evlenme, boşanma , evliliğin genel hükümleri, mal rejimi) </a:t>
            </a:r>
          </a:p>
          <a:p>
            <a:pPr marL="571500" indent="-457200">
              <a:buAutoNum type="arabicPeriod"/>
            </a:pPr>
            <a:r>
              <a:rPr lang="tr-TR" dirty="0" smtClean="0"/>
              <a:t>Hısımlık  ( </a:t>
            </a:r>
            <a:r>
              <a:rPr lang="tr-TR" dirty="0" err="1" smtClean="0"/>
              <a:t>soybağının</a:t>
            </a:r>
            <a:r>
              <a:rPr lang="tr-TR" dirty="0" smtClean="0"/>
              <a:t>  kurulması, aile)</a:t>
            </a:r>
          </a:p>
          <a:p>
            <a:pPr marL="571500" indent="-457200">
              <a:buAutoNum type="arabicPeriod"/>
            </a:pPr>
            <a:r>
              <a:rPr lang="tr-TR" dirty="0" smtClean="0"/>
              <a:t>Vesayet ( Vesayetin düzeni, yürütülmesi, sona ermesi ) </a:t>
            </a:r>
          </a:p>
          <a:p>
            <a:pPr marL="571500" indent="-457200">
              <a:buAutoNum type="arabicPeriod"/>
            </a:pPr>
            <a:endParaRPr lang="tr-T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Aile Hukukunun Özellikleri </a:t>
            </a:r>
            <a:endParaRPr lang="tr-TR" dirty="0"/>
          </a:p>
        </p:txBody>
      </p:sp>
      <p:sp>
        <p:nvSpPr>
          <p:cNvPr id="3" name="2 İçerik Yer Tutucusu"/>
          <p:cNvSpPr>
            <a:spLocks noGrp="1"/>
          </p:cNvSpPr>
          <p:nvPr>
            <p:ph idx="1"/>
          </p:nvPr>
        </p:nvSpPr>
        <p:spPr/>
        <p:txBody>
          <a:bodyPr/>
          <a:lstStyle/>
          <a:p>
            <a:pPr marL="571500" indent="-457200">
              <a:buAutoNum type="arabicPeriod"/>
            </a:pPr>
            <a:endParaRPr lang="tr-TR" b="1" dirty="0" smtClean="0"/>
          </a:p>
          <a:p>
            <a:pPr marL="571500" indent="-457200">
              <a:buAutoNum type="arabicPeriod"/>
            </a:pPr>
            <a:r>
              <a:rPr lang="tr-TR" b="1" dirty="0" smtClean="0"/>
              <a:t>Süreklilik ve birlik  ilkesi </a:t>
            </a:r>
          </a:p>
          <a:p>
            <a:pPr marL="571500" indent="-457200"/>
            <a:r>
              <a:rPr lang="tr-TR" dirty="0" smtClean="0"/>
              <a:t>Tek yanlı irade açıklaması ile ortadan kaldırılamaz. </a:t>
            </a:r>
          </a:p>
          <a:p>
            <a:pPr marL="571500" indent="-457200"/>
            <a:r>
              <a:rPr lang="tr-TR" dirty="0" smtClean="0"/>
              <a:t>Tüzel kişiliği yoktur ancak ortak yükümlülük olması açısından hukukta bir birlik olarak görülür. </a:t>
            </a:r>
          </a:p>
          <a:p>
            <a:pPr marL="571500" indent="-457200"/>
            <a:r>
              <a:rPr lang="tr-TR" dirty="0" smtClean="0"/>
              <a:t>Tüzel kişi gibi korunmuştur. </a:t>
            </a:r>
          </a:p>
          <a:p>
            <a:pPr marL="571500" indent="-457200"/>
            <a:endParaRPr lang="tr-TR" b="1" dirty="0" smtClean="0"/>
          </a:p>
          <a:p>
            <a:endParaRPr lang="tr-T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Aile Hukukunun Özellikleri </a:t>
            </a:r>
            <a:endParaRPr lang="tr-TR" dirty="0"/>
          </a:p>
        </p:txBody>
      </p:sp>
      <p:sp>
        <p:nvSpPr>
          <p:cNvPr id="3" name="2 İçerik Yer Tutucusu"/>
          <p:cNvSpPr>
            <a:spLocks noGrp="1"/>
          </p:cNvSpPr>
          <p:nvPr>
            <p:ph idx="1"/>
          </p:nvPr>
        </p:nvSpPr>
        <p:spPr/>
        <p:txBody>
          <a:bodyPr/>
          <a:lstStyle/>
          <a:p>
            <a:pPr>
              <a:buNone/>
            </a:pPr>
            <a:endParaRPr lang="tr-TR" b="1" dirty="0" smtClean="0"/>
          </a:p>
          <a:p>
            <a:pPr>
              <a:buNone/>
            </a:pPr>
            <a:r>
              <a:rPr lang="tr-TR" b="1" dirty="0" smtClean="0"/>
              <a:t>2. Zayıfların Korunması İlkesi</a:t>
            </a:r>
            <a:r>
              <a:rPr lang="tr-TR" dirty="0" smtClean="0"/>
              <a:t> </a:t>
            </a:r>
          </a:p>
          <a:p>
            <a:r>
              <a:rPr lang="tr-TR" dirty="0" smtClean="0"/>
              <a:t>Çocukları ana ve babaya karşı korumaktadır. ( Velayetin kısıtlanması kaldırılması) </a:t>
            </a:r>
          </a:p>
          <a:p>
            <a:r>
              <a:rPr lang="tr-TR" dirty="0" smtClean="0"/>
              <a:t>Eşitlik esas alındığı için kadını   erkeğe karşı özel olarak korunması  </a:t>
            </a:r>
            <a:r>
              <a:rPr lang="tr-TR" dirty="0" err="1" smtClean="0"/>
              <a:t>sözkonusu</a:t>
            </a:r>
            <a:r>
              <a:rPr lang="tr-TR" dirty="0" smtClean="0"/>
              <a:t> değildir. </a:t>
            </a:r>
          </a:p>
          <a:p>
            <a:r>
              <a:rPr lang="tr-TR" dirty="0" smtClean="0"/>
              <a:t>Evlilik birliğinin  giderlerine mal varlığı ve gücü oranında katılmayı  öngörerek zayıfı korumuştur. </a:t>
            </a:r>
          </a:p>
          <a:p>
            <a:endParaRPr lang="tr-T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Aile Hukukunun Özellikleri </a:t>
            </a:r>
            <a:endParaRPr lang="tr-TR" dirty="0"/>
          </a:p>
        </p:txBody>
      </p:sp>
      <p:sp>
        <p:nvSpPr>
          <p:cNvPr id="3" name="2 İçerik Yer Tutucusu"/>
          <p:cNvSpPr>
            <a:spLocks noGrp="1"/>
          </p:cNvSpPr>
          <p:nvPr>
            <p:ph idx="1"/>
          </p:nvPr>
        </p:nvSpPr>
        <p:spPr/>
        <p:txBody>
          <a:bodyPr/>
          <a:lstStyle/>
          <a:p>
            <a:pPr>
              <a:buNone/>
            </a:pPr>
            <a:r>
              <a:rPr lang="tr-TR" b="1" dirty="0" smtClean="0"/>
              <a:t>3. Düzenleme  serbestisi bulunmaması : </a:t>
            </a:r>
          </a:p>
          <a:p>
            <a:pPr>
              <a:buNone/>
            </a:pPr>
            <a:r>
              <a:rPr lang="tr-TR" dirty="0" smtClean="0"/>
              <a:t>  Kanunla düzenlenmemiş bir durumu anlaşma  ile düzenlenmesi  mümkün değildir. </a:t>
            </a:r>
          </a:p>
          <a:p>
            <a:r>
              <a:rPr lang="tr-TR" dirty="0" smtClean="0"/>
              <a:t>  Kanunda düzenlenmiş 4 mal rejimi dışında sözleşme yapmaları mümkün değildir.</a:t>
            </a:r>
          </a:p>
          <a:p>
            <a:r>
              <a:rPr lang="tr-TR" dirty="0" smtClean="0"/>
              <a:t>Evlatlıktan </a:t>
            </a:r>
            <a:r>
              <a:rPr lang="tr-TR" dirty="0" err="1" smtClean="0"/>
              <a:t>red</a:t>
            </a:r>
            <a:r>
              <a:rPr lang="tr-TR" dirty="0" smtClean="0"/>
              <a:t> diye bir kurum yoktur. </a:t>
            </a:r>
          </a:p>
          <a:p>
            <a:r>
              <a:rPr lang="tr-TR" dirty="0" smtClean="0"/>
              <a:t>Kardeş edinme gibi bir kurum sözleşme ile oluşturulamaz.</a:t>
            </a:r>
          </a:p>
          <a:p>
            <a:pPr>
              <a:buNone/>
            </a:pPr>
            <a:endParaRPr lang="tr-T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Aile Hukukunun Özellikleri </a:t>
            </a:r>
            <a:endParaRPr lang="tr-TR" dirty="0"/>
          </a:p>
        </p:txBody>
      </p:sp>
      <p:sp>
        <p:nvSpPr>
          <p:cNvPr id="3" name="2 İçerik Yer Tutucusu"/>
          <p:cNvSpPr>
            <a:spLocks noGrp="1"/>
          </p:cNvSpPr>
          <p:nvPr>
            <p:ph idx="1"/>
          </p:nvPr>
        </p:nvSpPr>
        <p:spPr/>
        <p:txBody>
          <a:bodyPr/>
          <a:lstStyle/>
          <a:p>
            <a:r>
              <a:rPr lang="tr-TR" b="1" dirty="0" smtClean="0"/>
              <a:t>4. Devletin Karışması İlkesi </a:t>
            </a:r>
          </a:p>
          <a:p>
            <a:pPr algn="just">
              <a:buNone/>
            </a:pPr>
            <a:r>
              <a:rPr lang="tr-TR" dirty="0" smtClean="0"/>
              <a:t> Kamu düzenini ilgilendiren bir kurum sayıldığı için   devlet, kurulması , devamı ve sona ermesine müdahale ve denetleme yetkisine sahiptir. </a:t>
            </a:r>
          </a:p>
          <a:p>
            <a:pPr algn="just">
              <a:buNone/>
            </a:pPr>
            <a:endParaRPr lang="tr-TR" dirty="0" smtClean="0"/>
          </a:p>
          <a:p>
            <a:pPr algn="just"/>
            <a:r>
              <a:rPr lang="tr-TR" dirty="0" smtClean="0"/>
              <a:t>Evlenmenin resmi memur önünde yapılması</a:t>
            </a:r>
          </a:p>
          <a:p>
            <a:pPr algn="just"/>
            <a:r>
              <a:rPr lang="tr-TR" dirty="0" smtClean="0"/>
              <a:t>Evlenmenin iptali ya da yok sayılması  için Cumhuriyet Savcısının yetkisinin olması  </a:t>
            </a:r>
          </a:p>
          <a:p>
            <a:pPr algn="just"/>
            <a:r>
              <a:rPr lang="tr-TR" dirty="0" smtClean="0"/>
              <a:t>Boşanmanın ancak mahkeme kararıyla olması </a:t>
            </a:r>
          </a:p>
          <a:p>
            <a:pPr algn="just"/>
            <a:r>
              <a:rPr lang="tr-TR" dirty="0" smtClean="0"/>
              <a:t>Birliği korumak için bazı yetkilerin kısıtlanması </a:t>
            </a:r>
          </a:p>
          <a:p>
            <a:pPr algn="just"/>
            <a:endParaRPr lang="tr-TR" dirty="0" smtClean="0"/>
          </a:p>
          <a:p>
            <a:pPr algn="just"/>
            <a:endParaRPr lang="tr-T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356</TotalTime>
  <Words>1015</Words>
  <Application>Microsoft Office PowerPoint</Application>
  <PresentationFormat>Ekran Gösterisi (4:3)</PresentationFormat>
  <Paragraphs>109</Paragraphs>
  <Slides>19</Slides>
  <Notes>0</Notes>
  <HiddenSlides>0</HiddenSlides>
  <MMClips>0</MMClips>
  <ScaleCrop>false</ScaleCrop>
  <HeadingPairs>
    <vt:vector size="4" baseType="variant">
      <vt:variant>
        <vt:lpstr>Tema</vt:lpstr>
      </vt:variant>
      <vt:variant>
        <vt:i4>1</vt:i4>
      </vt:variant>
      <vt:variant>
        <vt:lpstr>Slayt Başlıkları</vt:lpstr>
      </vt:variant>
      <vt:variant>
        <vt:i4>19</vt:i4>
      </vt:variant>
    </vt:vector>
  </HeadingPairs>
  <TitlesOfParts>
    <vt:vector size="20" baseType="lpstr">
      <vt:lpstr>Bitişiklik</vt:lpstr>
      <vt:lpstr>AİLE HUKUKU -1</vt:lpstr>
      <vt:lpstr>Aile Nedir ?</vt:lpstr>
      <vt:lpstr>Medeni Kanun’ da aile </vt:lpstr>
      <vt:lpstr>Aile Hukuku Kavramı </vt:lpstr>
      <vt:lpstr>Aile Hukukunun Kapsamı</vt:lpstr>
      <vt:lpstr>Aile Hukukunun Özellikleri </vt:lpstr>
      <vt:lpstr>Aile Hukukunun Özellikleri </vt:lpstr>
      <vt:lpstr>Aile Hukukunun Özellikleri </vt:lpstr>
      <vt:lpstr>Aile Hukukunun Özellikleri </vt:lpstr>
      <vt:lpstr>Aile Hukukunun Özellikleri </vt:lpstr>
      <vt:lpstr>AİLE MAHKEMESİ</vt:lpstr>
      <vt:lpstr>Görevleri </vt:lpstr>
      <vt:lpstr>Koruyucu, eğitici , sosyal önlemler </vt:lpstr>
      <vt:lpstr>Koruyucu, eğitici , sosyal önlemler </vt:lpstr>
      <vt:lpstr>Uzmanlar </vt:lpstr>
      <vt:lpstr>Uzmanların Görevleri </vt:lpstr>
      <vt:lpstr>Uzmanlar hangi konularda inceleme yapıyor</vt:lpstr>
      <vt:lpstr>Yargılama</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HUKUKU -2</dc:title>
  <dc:creator>TOSHIBA</dc:creator>
  <cp:lastModifiedBy>İrfan</cp:lastModifiedBy>
  <cp:revision>18</cp:revision>
  <dcterms:created xsi:type="dcterms:W3CDTF">2013-03-04T12:41:19Z</dcterms:created>
  <dcterms:modified xsi:type="dcterms:W3CDTF">2020-04-28T11:28:31Z</dcterms:modified>
</cp:coreProperties>
</file>