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7" r:id="rId48"/>
    <p:sldId id="326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38" r:id="rId60"/>
    <p:sldId id="339" r:id="rId61"/>
    <p:sldId id="340" r:id="rId62"/>
    <p:sldId id="341" r:id="rId63"/>
    <p:sldId id="342" r:id="rId64"/>
    <p:sldId id="343" r:id="rId65"/>
    <p:sldId id="344" r:id="rId66"/>
    <p:sldId id="345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 varScale="1">
        <p:scale>
          <a:sx n="66" d="100"/>
          <a:sy n="66" d="100"/>
        </p:scale>
        <p:origin x="132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3C565-F6BB-4F42-8E95-4790F5B9E375}" type="datetimeFigureOut">
              <a:rPr lang="tr-TR" smtClean="0"/>
              <a:pPr/>
              <a:t>21.05.2020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ED1EF-6818-4705-9CDF-60C5D763D88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99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3CE3403-E2B5-4E8A-89D8-A2C3643C3380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D9AE-622D-4D6E-B1FA-FF86DCF8EC81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7825-6EB5-4069-AE4D-CD6FFECBD5A8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9553-24D1-43E6-A105-C5B7D4915F5D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F120-8076-4A7A-B793-2274FBA28191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B68B-BF11-44FC-994F-5C1FD159CE2B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4FA-4925-4400-B613-A21B29FA01B5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596D-A42C-4123-A2C9-1AA75A8A164E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0925-351C-415F-AE54-F89DB471B483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1209-091D-4FEB-A8CD-380AAC3CD9EC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83C6-5B46-4D44-83C2-F3FA9C4C41C5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77C9E0A-1FB2-4327-A4E0-FE2C9CA9BF1A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BLM0267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522520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tr-TR" dirty="0" smtClean="0"/>
              <a:t>15: Hashing and Collision</a:t>
            </a:r>
            <a:endParaRPr lang="en-US" dirty="0" smtClean="0"/>
          </a:p>
          <a:p>
            <a:r>
              <a:rPr lang="en-US" b="1" dirty="0" smtClean="0"/>
              <a:t>Data Structures Using C, </a:t>
            </a:r>
            <a:r>
              <a:rPr lang="tr-TR" b="1" dirty="0" err="1" smtClean="0"/>
              <a:t>Second</a:t>
            </a:r>
            <a:r>
              <a:rPr lang="tr-TR" b="1" dirty="0" smtClean="0"/>
              <a:t> </a:t>
            </a:r>
            <a:r>
              <a:rPr lang="tr-TR" b="1" dirty="0" err="1" smtClean="0"/>
              <a:t>Edition</a:t>
            </a:r>
            <a:endParaRPr lang="en-US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5303520" y="5638800"/>
            <a:ext cx="2831592" cy="446291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Tables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2563" y="1504950"/>
            <a:ext cx="62388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hash function is a mathematical formula which, when applied to a key, produces an integer</a:t>
            </a:r>
            <a:r>
              <a:rPr lang="tr-TR" dirty="0" smtClean="0"/>
              <a:t> </a:t>
            </a:r>
            <a:r>
              <a:rPr lang="en-US" dirty="0" smtClean="0"/>
              <a:t>which can be used as an index for the key in the hash table.</a:t>
            </a:r>
            <a:endParaRPr lang="tr-TR" dirty="0" smtClean="0"/>
          </a:p>
          <a:p>
            <a:r>
              <a:rPr lang="en-US" dirty="0" smtClean="0"/>
              <a:t>The main aim of a hash function is</a:t>
            </a:r>
            <a:r>
              <a:rPr lang="tr-TR" dirty="0" smtClean="0"/>
              <a:t> </a:t>
            </a:r>
            <a:r>
              <a:rPr lang="en-US" dirty="0" smtClean="0"/>
              <a:t>that elements should be relatively, randomly, and uniformly distributed. </a:t>
            </a:r>
            <a:endParaRPr lang="tr-TR" dirty="0" smtClean="0"/>
          </a:p>
          <a:p>
            <a:r>
              <a:rPr lang="en-US" dirty="0" smtClean="0"/>
              <a:t>It produces a unique set</a:t>
            </a:r>
            <a:r>
              <a:rPr lang="tr-TR" dirty="0" smtClean="0"/>
              <a:t> </a:t>
            </a:r>
            <a:r>
              <a:rPr lang="en-US" dirty="0" smtClean="0"/>
              <a:t>of integers within some suitable range in order to reduce the number of collisions. </a:t>
            </a:r>
            <a:endParaRPr lang="tr-TR" dirty="0" smtClean="0"/>
          </a:p>
          <a:p>
            <a:r>
              <a:rPr lang="en-US" dirty="0" smtClean="0"/>
              <a:t>In practice,</a:t>
            </a:r>
            <a:r>
              <a:rPr lang="tr-TR" dirty="0" smtClean="0"/>
              <a:t> </a:t>
            </a:r>
            <a:r>
              <a:rPr lang="en-US" dirty="0" smtClean="0"/>
              <a:t>there is no hash function that eliminates collisions completely. </a:t>
            </a:r>
            <a:endParaRPr lang="tr-TR" dirty="0" smtClean="0"/>
          </a:p>
          <a:p>
            <a:r>
              <a:rPr lang="en-US" dirty="0" smtClean="0"/>
              <a:t>A good hash function can only</a:t>
            </a:r>
            <a:r>
              <a:rPr lang="tr-TR" dirty="0" smtClean="0"/>
              <a:t> </a:t>
            </a:r>
            <a:r>
              <a:rPr lang="en-US" dirty="0" smtClean="0"/>
              <a:t>minimize the number of collisions by spreading the elements uniformly throughout the array.</a:t>
            </a:r>
          </a:p>
          <a:p>
            <a:r>
              <a:rPr lang="en-US" dirty="0" smtClean="0"/>
              <a:t>In this section, we will discuss the popular hash functions which help to minimize collisions.</a:t>
            </a:r>
          </a:p>
          <a:p>
            <a:r>
              <a:rPr lang="en-US" dirty="0" smtClean="0"/>
              <a:t>But before that, let us first look at the properties of a good hash function.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 smtClean="0"/>
              <a:t>Properties of a Good Hash Function</a:t>
            </a:r>
          </a:p>
          <a:p>
            <a:r>
              <a:rPr lang="en-US" b="1" i="1" dirty="0" smtClean="0"/>
              <a:t>Low cost </a:t>
            </a:r>
            <a:r>
              <a:rPr lang="en-US" dirty="0" smtClean="0"/>
              <a:t>The cost of executing a hash function must be small, so that using the hashing technique</a:t>
            </a:r>
            <a:r>
              <a:rPr lang="tr-TR" dirty="0" smtClean="0"/>
              <a:t> </a:t>
            </a:r>
            <a:r>
              <a:rPr lang="en-US" dirty="0" smtClean="0"/>
              <a:t>becomes preferable over other approaches. </a:t>
            </a:r>
            <a:endParaRPr lang="tr-TR" dirty="0" smtClean="0"/>
          </a:p>
          <a:p>
            <a:r>
              <a:rPr lang="en-US" dirty="0" smtClean="0"/>
              <a:t>For example, if binary search algorithm can search an</a:t>
            </a:r>
            <a:r>
              <a:rPr lang="tr-TR" dirty="0" smtClean="0"/>
              <a:t> </a:t>
            </a:r>
            <a:r>
              <a:rPr lang="en-US" dirty="0" smtClean="0"/>
              <a:t>element from a sorted table of n items with log</a:t>
            </a:r>
            <a:r>
              <a:rPr lang="en-US" baseline="-25000" dirty="0" smtClean="0"/>
              <a:t>2</a:t>
            </a:r>
            <a:r>
              <a:rPr lang="en-US" dirty="0" smtClean="0"/>
              <a:t>n key comparisons, then the hash function must</a:t>
            </a:r>
            <a:r>
              <a:rPr lang="tr-TR" dirty="0" smtClean="0"/>
              <a:t> </a:t>
            </a:r>
            <a:r>
              <a:rPr lang="en-US" dirty="0" smtClean="0"/>
              <a:t>cost less than performing log</a:t>
            </a:r>
            <a:r>
              <a:rPr lang="en-US" baseline="-25000" dirty="0" smtClean="0"/>
              <a:t>2</a:t>
            </a:r>
            <a:r>
              <a:rPr lang="en-US" dirty="0" smtClean="0"/>
              <a:t>n key comparisons.</a:t>
            </a:r>
          </a:p>
          <a:p>
            <a:r>
              <a:rPr lang="en-US" b="1" i="1" dirty="0" smtClean="0"/>
              <a:t>Determinism </a:t>
            </a:r>
            <a:r>
              <a:rPr lang="en-US" dirty="0" smtClean="0"/>
              <a:t>A hash procedure must be deterministic.</a:t>
            </a:r>
            <a:endParaRPr lang="tr-TR" dirty="0" smtClean="0"/>
          </a:p>
          <a:p>
            <a:r>
              <a:rPr lang="en-US" dirty="0" smtClean="0"/>
              <a:t>This means that the same hash value must</a:t>
            </a:r>
            <a:r>
              <a:rPr lang="tr-TR" dirty="0" smtClean="0"/>
              <a:t> </a:t>
            </a:r>
            <a:r>
              <a:rPr lang="en-US" dirty="0" smtClean="0"/>
              <a:t>be generated for a given input value. </a:t>
            </a:r>
            <a:endParaRPr lang="tr-TR" dirty="0" smtClean="0"/>
          </a:p>
          <a:p>
            <a:r>
              <a:rPr lang="en-US" dirty="0" smtClean="0"/>
              <a:t>However, this criteria excludes hash functions that depend</a:t>
            </a:r>
            <a:r>
              <a:rPr lang="tr-TR" dirty="0" smtClean="0"/>
              <a:t> </a:t>
            </a:r>
            <a:r>
              <a:rPr lang="en-US" dirty="0" smtClean="0"/>
              <a:t>on external variable parameters (such as the time of day) and on the memory address of the object</a:t>
            </a:r>
            <a:r>
              <a:rPr lang="tr-TR" dirty="0" smtClean="0"/>
              <a:t> </a:t>
            </a:r>
            <a:r>
              <a:rPr lang="en-US" dirty="0" smtClean="0"/>
              <a:t>being hashed (because address of the object may change during processing).</a:t>
            </a:r>
          </a:p>
          <a:p>
            <a:r>
              <a:rPr lang="en-US" b="1" i="1" dirty="0" smtClean="0"/>
              <a:t>Uniformity </a:t>
            </a:r>
            <a:r>
              <a:rPr lang="en-US" dirty="0" smtClean="0"/>
              <a:t>A good hash function must map the keys as evenly as possible over its output range.</a:t>
            </a:r>
          </a:p>
          <a:p>
            <a:r>
              <a:rPr lang="en-US" dirty="0" smtClean="0"/>
              <a:t>This means that the probability of generating every hash value in the output range should roughly</a:t>
            </a:r>
            <a:r>
              <a:rPr lang="tr-TR" dirty="0" smtClean="0"/>
              <a:t> </a:t>
            </a:r>
            <a:r>
              <a:rPr lang="en-US" dirty="0" smtClean="0"/>
              <a:t>be the same. </a:t>
            </a:r>
            <a:endParaRPr lang="tr-TR" dirty="0" smtClean="0"/>
          </a:p>
          <a:p>
            <a:r>
              <a:rPr lang="en-US" dirty="0" smtClean="0"/>
              <a:t>The property of uniformity also minimizes the number of collisions.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6858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In this section, we will discuss the hash functions which use numeric keys. </a:t>
            </a:r>
            <a:endParaRPr lang="tr-TR" dirty="0" smtClean="0"/>
          </a:p>
          <a:p>
            <a:r>
              <a:rPr lang="en-US" dirty="0" smtClean="0"/>
              <a:t>However, there can</a:t>
            </a:r>
            <a:r>
              <a:rPr lang="tr-TR" dirty="0" smtClean="0"/>
              <a:t> </a:t>
            </a:r>
            <a:r>
              <a:rPr lang="en-US" dirty="0" smtClean="0"/>
              <a:t>be cases in real-world applications where we can have alphanumeric keys rather than simple</a:t>
            </a:r>
            <a:r>
              <a:rPr lang="tr-TR" dirty="0" smtClean="0"/>
              <a:t> </a:t>
            </a:r>
            <a:r>
              <a:rPr lang="en-US" dirty="0" smtClean="0"/>
              <a:t>numeric keys. </a:t>
            </a:r>
            <a:endParaRPr lang="tr-TR" dirty="0" smtClean="0"/>
          </a:p>
          <a:p>
            <a:r>
              <a:rPr lang="en-US" dirty="0" smtClean="0"/>
              <a:t>In such cases, the ASCII value of the character can be used to transform it into its</a:t>
            </a:r>
            <a:r>
              <a:rPr lang="tr-TR" dirty="0" smtClean="0"/>
              <a:t> </a:t>
            </a:r>
            <a:r>
              <a:rPr lang="en-US" dirty="0" smtClean="0"/>
              <a:t>equivalent numeric key. </a:t>
            </a:r>
            <a:endParaRPr lang="tr-TR" dirty="0" smtClean="0"/>
          </a:p>
          <a:p>
            <a:r>
              <a:rPr lang="en-US" dirty="0" smtClean="0"/>
              <a:t>Once this transformation is done, any of the hash functions given below</a:t>
            </a:r>
            <a:r>
              <a:rPr lang="tr-TR" dirty="0" smtClean="0"/>
              <a:t> </a:t>
            </a:r>
            <a:r>
              <a:rPr lang="en-US" dirty="0" smtClean="0"/>
              <a:t>can be applied to generate the hash value.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6858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5029200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err="1" smtClean="0"/>
              <a:t>Division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  <a:p>
            <a:r>
              <a:rPr lang="en-US" dirty="0" smtClean="0"/>
              <a:t>It is the most simple method of hashing an integer x</a:t>
            </a:r>
            <a:r>
              <a:rPr lang="en-US" i="1" dirty="0" smtClean="0"/>
              <a:t>. </a:t>
            </a:r>
            <a:endParaRPr lang="tr-TR" i="1" dirty="0" smtClean="0"/>
          </a:p>
          <a:p>
            <a:r>
              <a:rPr lang="en-US" i="1" dirty="0" smtClean="0"/>
              <a:t>This method divides x by M and then uses</a:t>
            </a:r>
            <a:r>
              <a:rPr lang="tr-TR" i="1" dirty="0" smtClean="0"/>
              <a:t> </a:t>
            </a:r>
            <a:r>
              <a:rPr lang="en-US" dirty="0" smtClean="0"/>
              <a:t>the remainder obtained. </a:t>
            </a:r>
            <a:endParaRPr lang="tr-TR" dirty="0" smtClean="0"/>
          </a:p>
          <a:p>
            <a:r>
              <a:rPr lang="en-US" dirty="0" smtClean="0"/>
              <a:t>In this case, the hash function can be given as</a:t>
            </a:r>
          </a:p>
          <a:p>
            <a:pPr>
              <a:buNone/>
            </a:pPr>
            <a:r>
              <a:rPr lang="tr-TR" dirty="0" smtClean="0"/>
              <a:t>				h(x) = x </a:t>
            </a:r>
            <a:r>
              <a:rPr lang="tr-TR" dirty="0" err="1" smtClean="0"/>
              <a:t>mod</a:t>
            </a:r>
            <a:r>
              <a:rPr lang="tr-TR" dirty="0" smtClean="0"/>
              <a:t> M</a:t>
            </a:r>
          </a:p>
          <a:p>
            <a:r>
              <a:rPr lang="en-US" dirty="0" smtClean="0"/>
              <a:t>The division method is quite good for just about any value of M and since it requires only a single</a:t>
            </a:r>
            <a:r>
              <a:rPr lang="tr-TR" dirty="0" smtClean="0"/>
              <a:t> </a:t>
            </a:r>
            <a:r>
              <a:rPr lang="en-US" dirty="0" smtClean="0"/>
              <a:t>division operation, the method works very fast. </a:t>
            </a:r>
            <a:endParaRPr lang="tr-TR" dirty="0" smtClean="0"/>
          </a:p>
          <a:p>
            <a:r>
              <a:rPr lang="en-US" dirty="0" smtClean="0"/>
              <a:t>However, extra care should be taken to select a</a:t>
            </a:r>
            <a:r>
              <a:rPr lang="tr-TR" dirty="0" smtClean="0"/>
              <a:t> </a:t>
            </a:r>
            <a:r>
              <a:rPr lang="tr-TR" dirty="0" err="1" smtClean="0"/>
              <a:t>suitable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M.</a:t>
            </a:r>
          </a:p>
          <a:p>
            <a:r>
              <a:rPr lang="en-US" dirty="0" smtClean="0"/>
              <a:t>For example, suppose M is an even number then h(x) is even if x is even and h(x) is odd if x is</a:t>
            </a:r>
            <a:r>
              <a:rPr lang="tr-TR" dirty="0" smtClean="0"/>
              <a:t> </a:t>
            </a:r>
            <a:r>
              <a:rPr lang="en-US" dirty="0" smtClean="0"/>
              <a:t>odd. </a:t>
            </a:r>
            <a:endParaRPr lang="tr-TR" dirty="0" smtClean="0"/>
          </a:p>
          <a:p>
            <a:r>
              <a:rPr lang="en-US" dirty="0" smtClean="0"/>
              <a:t>If all possible keys are </a:t>
            </a:r>
            <a:r>
              <a:rPr lang="en-US" dirty="0" err="1" smtClean="0"/>
              <a:t>equi</a:t>
            </a:r>
            <a:r>
              <a:rPr lang="en-US" dirty="0" smtClean="0"/>
              <a:t>-probable, then this is not a problem. </a:t>
            </a:r>
            <a:endParaRPr lang="tr-TR" dirty="0" smtClean="0"/>
          </a:p>
          <a:p>
            <a:r>
              <a:rPr lang="en-US" dirty="0" smtClean="0"/>
              <a:t>But if even keys are more</a:t>
            </a:r>
            <a:r>
              <a:rPr lang="tr-TR" dirty="0" smtClean="0"/>
              <a:t> </a:t>
            </a:r>
            <a:r>
              <a:rPr lang="en-US" dirty="0" smtClean="0"/>
              <a:t>likely than odd keys, then the division method will not spread the hashed values uniformly.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6858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5029200"/>
          </a:xfrm>
        </p:spPr>
        <p:txBody>
          <a:bodyPr>
            <a:normAutofit fontScale="85000" lnSpcReduction="10000"/>
          </a:bodyPr>
          <a:lstStyle/>
          <a:p>
            <a:r>
              <a:rPr lang="tr-TR" b="1" dirty="0" err="1" smtClean="0"/>
              <a:t>Division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  <a:p>
            <a:r>
              <a:rPr lang="en-US" dirty="0" smtClean="0"/>
              <a:t>Generally, it is best to choose M to be a prime number because making M a prime number increases</a:t>
            </a:r>
            <a:r>
              <a:rPr lang="tr-TR" dirty="0" smtClean="0"/>
              <a:t> </a:t>
            </a:r>
            <a:r>
              <a:rPr lang="en-US" dirty="0" smtClean="0"/>
              <a:t>the likelihood that the keys are mapped with a uniformity in the output range of values. </a:t>
            </a:r>
            <a:endParaRPr lang="tr-TR" dirty="0" smtClean="0"/>
          </a:p>
          <a:p>
            <a:r>
              <a:rPr lang="en-US" dirty="0" smtClean="0"/>
              <a:t>M should</a:t>
            </a:r>
            <a:r>
              <a:rPr lang="tr-TR" dirty="0" smtClean="0"/>
              <a:t> </a:t>
            </a:r>
            <a:r>
              <a:rPr lang="en-US" dirty="0" smtClean="0"/>
              <a:t>also be not too close to the exact powers of 2. </a:t>
            </a:r>
            <a:endParaRPr lang="tr-TR" dirty="0" smtClean="0"/>
          </a:p>
          <a:p>
            <a:r>
              <a:rPr lang="en-US" dirty="0" smtClean="0"/>
              <a:t>If we have</a:t>
            </a:r>
          </a:p>
          <a:p>
            <a:pPr>
              <a:buNone/>
            </a:pPr>
            <a:r>
              <a:rPr lang="tr-TR" dirty="0" smtClean="0"/>
              <a:t>			h(x) = x </a:t>
            </a:r>
            <a:r>
              <a:rPr lang="tr-TR" dirty="0" err="1" smtClean="0"/>
              <a:t>mod</a:t>
            </a:r>
            <a:r>
              <a:rPr lang="tr-TR" dirty="0" smtClean="0"/>
              <a:t> 2k</a:t>
            </a:r>
          </a:p>
          <a:p>
            <a:r>
              <a:rPr lang="en-US" dirty="0" smtClean="0"/>
              <a:t>then the function will simply extract the lowest k bits of the binary representation of x.</a:t>
            </a:r>
          </a:p>
          <a:p>
            <a:r>
              <a:rPr lang="en-US" dirty="0" smtClean="0"/>
              <a:t>The division method is extremely simple to implement. </a:t>
            </a:r>
            <a:endParaRPr lang="tr-TR" dirty="0" smtClean="0"/>
          </a:p>
          <a:p>
            <a:r>
              <a:rPr lang="en-US" dirty="0" smtClean="0"/>
              <a:t>The following code segment illustrates</a:t>
            </a:r>
            <a:r>
              <a:rPr lang="tr-TR" dirty="0" smtClean="0"/>
              <a:t> </a:t>
            </a:r>
            <a:r>
              <a:rPr lang="tr-TR" dirty="0" err="1" smtClean="0"/>
              <a:t>how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do </a:t>
            </a:r>
            <a:r>
              <a:rPr lang="tr-TR" dirty="0" err="1" smtClean="0"/>
              <a:t>this</a:t>
            </a:r>
            <a:r>
              <a:rPr lang="tr-TR" dirty="0" smtClean="0"/>
              <a:t>: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en-US" dirty="0" err="1" smtClean="0"/>
              <a:t>int</a:t>
            </a:r>
            <a:r>
              <a:rPr lang="en-US" dirty="0" smtClean="0"/>
              <a:t> const M = 97; // a prime number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int</a:t>
            </a:r>
            <a:r>
              <a:rPr lang="tr-TR" dirty="0" smtClean="0"/>
              <a:t> h (</a:t>
            </a:r>
            <a:r>
              <a:rPr lang="tr-TR" dirty="0" err="1" smtClean="0"/>
              <a:t>int</a:t>
            </a:r>
            <a:r>
              <a:rPr lang="tr-TR" dirty="0" smtClean="0"/>
              <a:t> x)</a:t>
            </a:r>
          </a:p>
          <a:p>
            <a:pPr>
              <a:buNone/>
            </a:pPr>
            <a:r>
              <a:rPr lang="tr-TR" dirty="0" smtClean="0"/>
              <a:t>		{ </a:t>
            </a:r>
            <a:r>
              <a:rPr lang="tr-TR" dirty="0" err="1" smtClean="0"/>
              <a:t>return</a:t>
            </a:r>
            <a:r>
              <a:rPr lang="tr-TR" dirty="0" smtClean="0"/>
              <a:t> (x % M); }</a:t>
            </a:r>
          </a:p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6858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2667000"/>
          </a:xfrm>
        </p:spPr>
        <p:txBody>
          <a:bodyPr>
            <a:normAutofit fontScale="85000" lnSpcReduction="10000"/>
          </a:bodyPr>
          <a:lstStyle/>
          <a:p>
            <a:r>
              <a:rPr lang="tr-TR" b="1" dirty="0" err="1" smtClean="0"/>
              <a:t>Division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  <a:p>
            <a:r>
              <a:rPr lang="en-US" dirty="0" smtClean="0"/>
              <a:t>A potential drawback of the division method is that while using this method, consecutive keys</a:t>
            </a:r>
            <a:r>
              <a:rPr lang="tr-TR" dirty="0" smtClean="0"/>
              <a:t> </a:t>
            </a:r>
            <a:r>
              <a:rPr lang="en-US" dirty="0" smtClean="0"/>
              <a:t>map to consecutive hash values. </a:t>
            </a:r>
            <a:endParaRPr lang="tr-TR" dirty="0" smtClean="0"/>
          </a:p>
          <a:p>
            <a:r>
              <a:rPr lang="en-US" dirty="0" smtClean="0"/>
              <a:t>On one hand, this is good as it ensures that consecutive keys do</a:t>
            </a:r>
            <a:r>
              <a:rPr lang="tr-TR" dirty="0" smtClean="0"/>
              <a:t> </a:t>
            </a:r>
            <a:r>
              <a:rPr lang="en-US" dirty="0" smtClean="0"/>
              <a:t>not collide, but on the other, it also means that consecutive array locations will be occupied. </a:t>
            </a:r>
            <a:endParaRPr lang="tr-TR" dirty="0" smtClean="0"/>
          </a:p>
          <a:p>
            <a:r>
              <a:rPr lang="en-US" dirty="0" smtClean="0"/>
              <a:t>This</a:t>
            </a:r>
            <a:r>
              <a:rPr lang="tr-TR" dirty="0" smtClean="0"/>
              <a:t> </a:t>
            </a:r>
            <a:r>
              <a:rPr lang="en-US" dirty="0" smtClean="0"/>
              <a:t>may lead to degradation in performance.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267200"/>
            <a:ext cx="68199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6858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4876800"/>
          </a:xfrm>
        </p:spPr>
        <p:txBody>
          <a:bodyPr>
            <a:normAutofit fontScale="92500"/>
          </a:bodyPr>
          <a:lstStyle/>
          <a:p>
            <a:r>
              <a:rPr lang="tr-TR" b="1" dirty="0" err="1" smtClean="0"/>
              <a:t>Multiplication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  <a:p>
            <a:r>
              <a:rPr lang="en-US" dirty="0" smtClean="0"/>
              <a:t>The steps involved in the multiplication method are as follows:</a:t>
            </a:r>
          </a:p>
          <a:p>
            <a:r>
              <a:rPr lang="en-US" i="1" dirty="0" smtClean="0"/>
              <a:t>Step 1: Choose a constant A such that 0 &lt; A &lt; 1.</a:t>
            </a:r>
            <a:endParaRPr lang="tr-TR" i="1" dirty="0" smtClean="0"/>
          </a:p>
          <a:p>
            <a:r>
              <a:rPr lang="en-US" i="1" dirty="0" smtClean="0"/>
              <a:t>Step 2: Multiply the key k by A.</a:t>
            </a:r>
          </a:p>
          <a:p>
            <a:r>
              <a:rPr lang="en-US" i="1" dirty="0" smtClean="0"/>
              <a:t>Step 3: Extract the fractional part of kA.</a:t>
            </a:r>
          </a:p>
          <a:p>
            <a:r>
              <a:rPr lang="en-US" i="1" dirty="0" smtClean="0"/>
              <a:t>Step 4: Multiply the result of Step 3 by the size of hash table (m).</a:t>
            </a:r>
          </a:p>
          <a:p>
            <a:r>
              <a:rPr lang="en-US" dirty="0" smtClean="0"/>
              <a:t>Hence, the hash function can be given as: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da-DK" dirty="0" smtClean="0"/>
              <a:t>h(k) =  m (kA mod 1) 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en-US" dirty="0" smtClean="0"/>
              <a:t>where (kA mod 1) gives the fractional part of kA and m is the total number of indices in the hash table.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457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25908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Multiplication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  <a:p>
            <a:r>
              <a:rPr lang="en-US" dirty="0" smtClean="0"/>
              <a:t>The greatest advantage of this method is that it works practically with any value of A. </a:t>
            </a:r>
            <a:endParaRPr lang="tr-TR" dirty="0" smtClean="0"/>
          </a:p>
          <a:p>
            <a:r>
              <a:rPr lang="en-US" dirty="0" smtClean="0"/>
              <a:t>Although</a:t>
            </a:r>
            <a:r>
              <a:rPr lang="tr-TR" dirty="0" smtClean="0"/>
              <a:t> </a:t>
            </a:r>
            <a:r>
              <a:rPr lang="en-US" dirty="0" smtClean="0"/>
              <a:t>the algorithm works better with some values, the optimal choice depends on the characteristics</a:t>
            </a:r>
            <a:r>
              <a:rPr lang="tr-TR" dirty="0" smtClean="0"/>
              <a:t> </a:t>
            </a:r>
            <a:r>
              <a:rPr lang="en-US" dirty="0" smtClean="0"/>
              <a:t>of the data being hashed. </a:t>
            </a:r>
            <a:endParaRPr lang="tr-TR" dirty="0" smtClean="0"/>
          </a:p>
          <a:p>
            <a:r>
              <a:rPr lang="en-US" dirty="0" smtClean="0"/>
              <a:t>Knuth has suggested that the best choice of A is</a:t>
            </a:r>
          </a:p>
          <a:p>
            <a:pPr>
              <a:buNone/>
            </a:pPr>
            <a:r>
              <a:rPr lang="tr-TR" dirty="0" smtClean="0"/>
              <a:t>		(sqrt5 – 1) /2 = 0.6180339887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57600"/>
            <a:ext cx="7391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457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4876800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err="1" smtClean="0"/>
              <a:t>Mid</a:t>
            </a:r>
            <a:r>
              <a:rPr lang="tr-TR" b="1" dirty="0" smtClean="0"/>
              <a:t>-</a:t>
            </a:r>
            <a:r>
              <a:rPr lang="tr-TR" b="1" dirty="0" err="1" smtClean="0"/>
              <a:t>square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  <a:p>
            <a:r>
              <a:rPr lang="en-US" dirty="0" smtClean="0"/>
              <a:t>The mid-square method is a good hash function which works in two steps:</a:t>
            </a:r>
          </a:p>
          <a:p>
            <a:r>
              <a:rPr lang="en-US" i="1" dirty="0" smtClean="0"/>
              <a:t>Step 1: Square the value of the key. That is, find k</a:t>
            </a:r>
            <a:r>
              <a:rPr lang="en-US" i="1" baseline="30000" dirty="0" smtClean="0"/>
              <a:t>2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Step 2: Extract the middle r digits of the result obtained in Step 1.</a:t>
            </a:r>
          </a:p>
          <a:p>
            <a:r>
              <a:rPr lang="en-US" dirty="0" smtClean="0"/>
              <a:t>The algorithm works well because most or all digits of the key value contribute to the result. </a:t>
            </a:r>
            <a:endParaRPr lang="tr-TR" dirty="0" smtClean="0"/>
          </a:p>
          <a:p>
            <a:r>
              <a:rPr lang="en-US" dirty="0" smtClean="0"/>
              <a:t>This</a:t>
            </a:r>
            <a:r>
              <a:rPr lang="tr-TR" dirty="0" smtClean="0"/>
              <a:t> </a:t>
            </a:r>
            <a:r>
              <a:rPr lang="en-US" dirty="0" smtClean="0"/>
              <a:t>is because all the digits in the original key value contribute to produce the middle digits of the</a:t>
            </a:r>
            <a:r>
              <a:rPr lang="tr-TR" dirty="0" smtClean="0"/>
              <a:t> </a:t>
            </a:r>
            <a:r>
              <a:rPr lang="en-US" dirty="0" smtClean="0"/>
              <a:t>squared value. </a:t>
            </a:r>
            <a:endParaRPr lang="tr-TR" dirty="0" smtClean="0"/>
          </a:p>
          <a:p>
            <a:r>
              <a:rPr lang="en-US" dirty="0" smtClean="0"/>
              <a:t>Therefore, the result is not dominated by the distribution of the bottom digit or the</a:t>
            </a:r>
            <a:r>
              <a:rPr lang="tr-TR" dirty="0" smtClean="0"/>
              <a:t> </a:t>
            </a:r>
            <a:r>
              <a:rPr lang="en-US" dirty="0" smtClean="0"/>
              <a:t>top digit of the original key value.</a:t>
            </a:r>
          </a:p>
          <a:p>
            <a:r>
              <a:rPr lang="en-US" dirty="0" smtClean="0"/>
              <a:t>In the mid-square method, the same r digits must be chosen from all the keys. </a:t>
            </a:r>
            <a:endParaRPr lang="tr-TR" dirty="0" smtClean="0"/>
          </a:p>
          <a:p>
            <a:r>
              <a:rPr lang="en-US" dirty="0" smtClean="0"/>
              <a:t>Therefore, the</a:t>
            </a:r>
            <a:r>
              <a:rPr lang="tr-TR" dirty="0" smtClean="0"/>
              <a:t> </a:t>
            </a:r>
            <a:r>
              <a:rPr lang="en-US" dirty="0" smtClean="0"/>
              <a:t>hash function can be given as:</a:t>
            </a:r>
          </a:p>
          <a:p>
            <a:pPr>
              <a:buNone/>
            </a:pPr>
            <a:r>
              <a:rPr lang="tr-TR" dirty="0" smtClean="0"/>
              <a:t>				h(k) = s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en-US" dirty="0" smtClean="0"/>
              <a:t>where s is obtained by selecting r digits from k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492" y="990600"/>
            <a:ext cx="7186108" cy="5105399"/>
          </a:xfrm>
        </p:spPr>
        <p:txBody>
          <a:bodyPr/>
          <a:lstStyle/>
          <a:p>
            <a:r>
              <a:rPr lang="tr-TR" dirty="0" err="1" smtClean="0"/>
              <a:t>Introduction</a:t>
            </a:r>
            <a:endParaRPr lang="tr-TR" dirty="0" smtClean="0"/>
          </a:p>
          <a:p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Tables</a:t>
            </a:r>
            <a:endParaRPr lang="tr-TR" dirty="0" smtClean="0"/>
          </a:p>
          <a:p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tr-TR" dirty="0" smtClean="0"/>
          </a:p>
          <a:p>
            <a:r>
              <a:rPr lang="tr-TR" smtClean="0"/>
              <a:t>Collisions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641448" y="5715000"/>
            <a:ext cx="3502152" cy="50228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457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53340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Mid</a:t>
            </a:r>
            <a:r>
              <a:rPr lang="tr-TR" b="1" dirty="0" smtClean="0"/>
              <a:t>-</a:t>
            </a:r>
            <a:r>
              <a:rPr lang="tr-TR" b="1" dirty="0" err="1" smtClean="0"/>
              <a:t>square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457450"/>
            <a:ext cx="78581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457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4953000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err="1" smtClean="0"/>
              <a:t>Folding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  <a:p>
            <a:r>
              <a:rPr lang="en-US" dirty="0" smtClean="0"/>
              <a:t>The folding method works in the following two steps:</a:t>
            </a:r>
          </a:p>
          <a:p>
            <a:r>
              <a:rPr lang="en-US" i="1" dirty="0" smtClean="0"/>
              <a:t>Step 1: Divide the key value into a number of parts. </a:t>
            </a:r>
            <a:endParaRPr lang="tr-TR" i="1" dirty="0" smtClean="0"/>
          </a:p>
          <a:p>
            <a:r>
              <a:rPr lang="en-US" i="1" dirty="0" smtClean="0"/>
              <a:t>That is, divide k into parts k</a:t>
            </a:r>
            <a:r>
              <a:rPr lang="en-US" i="1" baseline="-25000" dirty="0" smtClean="0"/>
              <a:t>1</a:t>
            </a:r>
            <a:r>
              <a:rPr lang="en-US" i="1" dirty="0" smtClean="0"/>
              <a:t>, k</a:t>
            </a:r>
            <a:r>
              <a:rPr lang="en-US" i="1" baseline="-25000" dirty="0" smtClean="0"/>
              <a:t>2</a:t>
            </a:r>
            <a:r>
              <a:rPr lang="en-US" i="1" dirty="0" smtClean="0"/>
              <a:t>, ...,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, where</a:t>
            </a:r>
            <a:r>
              <a:rPr lang="tr-TR" i="1" dirty="0" smtClean="0"/>
              <a:t> </a:t>
            </a:r>
            <a:r>
              <a:rPr lang="en-US" dirty="0" smtClean="0"/>
              <a:t>each part has the same number of digits except the last part which may have lesser digits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parts</a:t>
            </a:r>
            <a:r>
              <a:rPr lang="tr-TR" dirty="0" smtClean="0"/>
              <a:t>.</a:t>
            </a:r>
          </a:p>
          <a:p>
            <a:r>
              <a:rPr lang="en-US" i="1" dirty="0" smtClean="0"/>
              <a:t>Step 2: Add the individual parts. That is, obtain the sum of k</a:t>
            </a:r>
            <a:r>
              <a:rPr lang="en-US" i="1" baseline="-25000" dirty="0" smtClean="0"/>
              <a:t>1</a:t>
            </a:r>
            <a:r>
              <a:rPr lang="en-US" i="1" dirty="0" smtClean="0"/>
              <a:t> + k</a:t>
            </a:r>
            <a:r>
              <a:rPr lang="en-US" i="1" baseline="-25000" dirty="0" smtClean="0"/>
              <a:t>2</a:t>
            </a:r>
            <a:r>
              <a:rPr lang="en-US" i="1" dirty="0" smtClean="0"/>
              <a:t> + ... + k</a:t>
            </a:r>
            <a:r>
              <a:rPr lang="en-US" i="1" baseline="-25000" dirty="0" smtClean="0"/>
              <a:t>n</a:t>
            </a:r>
            <a:r>
              <a:rPr lang="en-US" i="1" dirty="0" smtClean="0"/>
              <a:t>. </a:t>
            </a:r>
            <a:endParaRPr lang="tr-TR" i="1" dirty="0" smtClean="0"/>
          </a:p>
          <a:p>
            <a:r>
              <a:rPr lang="en-US" i="1" dirty="0" smtClean="0"/>
              <a:t>The hash value is</a:t>
            </a:r>
            <a:r>
              <a:rPr lang="tr-TR" i="1" dirty="0" smtClean="0"/>
              <a:t> </a:t>
            </a:r>
            <a:r>
              <a:rPr lang="en-US" dirty="0" smtClean="0"/>
              <a:t>produced by ignoring the last carry, if any.</a:t>
            </a:r>
          </a:p>
          <a:p>
            <a:r>
              <a:rPr lang="en-US" dirty="0" smtClean="0"/>
              <a:t>Note that the number of digits in each part of the key will vary depending upon the size of the</a:t>
            </a:r>
            <a:r>
              <a:rPr lang="tr-TR" dirty="0" smtClean="0"/>
              <a:t> </a:t>
            </a:r>
            <a:r>
              <a:rPr lang="en-US" dirty="0" smtClean="0"/>
              <a:t>hash table. </a:t>
            </a:r>
            <a:endParaRPr lang="tr-TR" dirty="0" smtClean="0"/>
          </a:p>
          <a:p>
            <a:r>
              <a:rPr lang="en-US" dirty="0" smtClean="0"/>
              <a:t>For example, if the hash table has a size of 1000, then there are 1000 locations in the</a:t>
            </a:r>
            <a:r>
              <a:rPr lang="tr-TR" dirty="0" smtClean="0"/>
              <a:t> </a:t>
            </a:r>
            <a:r>
              <a:rPr lang="en-US" dirty="0" smtClean="0"/>
              <a:t>hash table. </a:t>
            </a:r>
            <a:endParaRPr lang="tr-TR" dirty="0" smtClean="0"/>
          </a:p>
          <a:p>
            <a:r>
              <a:rPr lang="en-US" dirty="0" smtClean="0"/>
              <a:t>To address these 1000 locations, we need at least three digits; therefore, each part of</a:t>
            </a:r>
            <a:r>
              <a:rPr lang="tr-TR" dirty="0" smtClean="0"/>
              <a:t> </a:t>
            </a:r>
            <a:r>
              <a:rPr lang="en-US" dirty="0" smtClean="0"/>
              <a:t>the key must have three digits except the last part which may have lesser digits.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457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45720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Folding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" y="2114550"/>
            <a:ext cx="7867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457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 discussed earlier in this chapter, collisions occur when the hash function maps two different</a:t>
            </a:r>
            <a:r>
              <a:rPr lang="tr-TR" dirty="0" smtClean="0"/>
              <a:t> </a:t>
            </a:r>
            <a:r>
              <a:rPr lang="en-US" dirty="0" smtClean="0"/>
              <a:t>keys to the same location. </a:t>
            </a:r>
            <a:endParaRPr lang="tr-TR" dirty="0" smtClean="0"/>
          </a:p>
          <a:p>
            <a:r>
              <a:rPr lang="en-US" dirty="0" smtClean="0"/>
              <a:t>Obviously, two records cannot be stored in the same location. </a:t>
            </a:r>
            <a:endParaRPr lang="tr-TR" dirty="0" smtClean="0"/>
          </a:p>
          <a:p>
            <a:r>
              <a:rPr lang="en-US" dirty="0" smtClean="0"/>
              <a:t>Therefore,</a:t>
            </a:r>
            <a:r>
              <a:rPr lang="tr-TR" dirty="0" smtClean="0"/>
              <a:t> </a:t>
            </a:r>
            <a:r>
              <a:rPr lang="en-US" dirty="0" smtClean="0"/>
              <a:t>a method used to solve the problem of collision, also called </a:t>
            </a:r>
            <a:r>
              <a:rPr lang="en-US" i="1" dirty="0" smtClean="0"/>
              <a:t>collision resolution technique, is</a:t>
            </a:r>
            <a:r>
              <a:rPr lang="tr-TR" i="1" dirty="0" smtClean="0"/>
              <a:t> </a:t>
            </a:r>
            <a:r>
              <a:rPr lang="en-US" dirty="0" smtClean="0"/>
              <a:t>applied. </a:t>
            </a:r>
            <a:endParaRPr lang="tr-TR" dirty="0" smtClean="0"/>
          </a:p>
          <a:p>
            <a:r>
              <a:rPr lang="en-US" dirty="0" smtClean="0"/>
              <a:t>The two most popular methods of resolving collisions are:</a:t>
            </a:r>
          </a:p>
          <a:p>
            <a:pPr>
              <a:buNone/>
            </a:pPr>
            <a:r>
              <a:rPr lang="tr-TR" dirty="0" smtClean="0"/>
              <a:t>		1. </a:t>
            </a:r>
            <a:r>
              <a:rPr lang="tr-TR" dirty="0" err="1" smtClean="0"/>
              <a:t>Open</a:t>
            </a:r>
            <a:r>
              <a:rPr lang="tr-TR" dirty="0" smtClean="0"/>
              <a:t> </a:t>
            </a:r>
            <a:r>
              <a:rPr lang="tr-TR" dirty="0" err="1" smtClean="0"/>
              <a:t>addressing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	2. </a:t>
            </a:r>
            <a:r>
              <a:rPr lang="tr-TR" dirty="0" err="1" smtClean="0"/>
              <a:t>Chaining</a:t>
            </a:r>
            <a:endParaRPr lang="tr-TR" dirty="0" smtClean="0"/>
          </a:p>
          <a:p>
            <a:r>
              <a:rPr lang="en-US" dirty="0" smtClean="0"/>
              <a:t>In this section, we will discuss both these techniques in detail.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-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848600" cy="6096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Collision Resolution by Open Addressing</a:t>
            </a:r>
          </a:p>
          <a:p>
            <a:r>
              <a:rPr lang="en-US" dirty="0" smtClean="0"/>
              <a:t>Once a collision takes place, open addressing or closed hashing computes new positions using a</a:t>
            </a:r>
            <a:r>
              <a:rPr lang="tr-TR" dirty="0" smtClean="0"/>
              <a:t> </a:t>
            </a:r>
            <a:r>
              <a:rPr lang="en-US" dirty="0" smtClean="0"/>
              <a:t>probe sequence and the next record is stored in that position. </a:t>
            </a:r>
            <a:endParaRPr lang="tr-TR" dirty="0" smtClean="0"/>
          </a:p>
          <a:p>
            <a:r>
              <a:rPr lang="en-US" dirty="0" smtClean="0"/>
              <a:t>In this technique, all the values are</a:t>
            </a:r>
            <a:r>
              <a:rPr lang="tr-TR" dirty="0" smtClean="0"/>
              <a:t> </a:t>
            </a:r>
            <a:r>
              <a:rPr lang="en-US" dirty="0" smtClean="0"/>
              <a:t>stored in the hash table. </a:t>
            </a:r>
            <a:endParaRPr lang="tr-TR" dirty="0" smtClean="0"/>
          </a:p>
          <a:p>
            <a:r>
              <a:rPr lang="en-US" dirty="0" smtClean="0"/>
              <a:t>The hash table contains two types of values: </a:t>
            </a:r>
            <a:r>
              <a:rPr lang="en-US" i="1" dirty="0" smtClean="0"/>
              <a:t>sentinel values (e.g., –1) and</a:t>
            </a:r>
            <a:r>
              <a:rPr lang="tr-TR" i="1" dirty="0" smtClean="0"/>
              <a:t> </a:t>
            </a:r>
            <a:r>
              <a:rPr lang="en-US" i="1" dirty="0" smtClean="0"/>
              <a:t>data values. </a:t>
            </a:r>
            <a:endParaRPr lang="tr-TR" i="1" dirty="0" smtClean="0"/>
          </a:p>
          <a:p>
            <a:r>
              <a:rPr lang="en-US" i="1" dirty="0" smtClean="0"/>
              <a:t>The presence of a sentinel value indicates that the location contains no data value at</a:t>
            </a:r>
            <a:r>
              <a:rPr lang="tr-TR" i="1" dirty="0" smtClean="0"/>
              <a:t> </a:t>
            </a:r>
            <a:r>
              <a:rPr lang="en-US" dirty="0" smtClean="0"/>
              <a:t>present but can be used to hold a value.</a:t>
            </a:r>
          </a:p>
          <a:p>
            <a:r>
              <a:rPr lang="en-US" dirty="0" smtClean="0"/>
              <a:t>When a key is mapped to a particular memory location, then the value it holds is checked. </a:t>
            </a:r>
            <a:endParaRPr lang="tr-TR" dirty="0" smtClean="0"/>
          </a:p>
          <a:p>
            <a:r>
              <a:rPr lang="en-US" dirty="0" smtClean="0"/>
              <a:t>If it</a:t>
            </a:r>
            <a:r>
              <a:rPr lang="tr-TR" dirty="0" smtClean="0"/>
              <a:t> </a:t>
            </a:r>
            <a:r>
              <a:rPr lang="en-US" dirty="0" smtClean="0"/>
              <a:t>contains a sentinel value, then the location is free and the data value can be stored in it. </a:t>
            </a:r>
            <a:endParaRPr lang="tr-TR" dirty="0" smtClean="0"/>
          </a:p>
          <a:p>
            <a:r>
              <a:rPr lang="en-US" dirty="0" smtClean="0"/>
              <a:t>However,</a:t>
            </a:r>
            <a:r>
              <a:rPr lang="tr-TR" dirty="0" smtClean="0"/>
              <a:t> </a:t>
            </a:r>
            <a:r>
              <a:rPr lang="en-US" dirty="0" smtClean="0"/>
              <a:t>if the location already has some data value stored in it, then other slots are examined systematically</a:t>
            </a:r>
            <a:r>
              <a:rPr lang="tr-TR" dirty="0" smtClean="0"/>
              <a:t> </a:t>
            </a:r>
            <a:r>
              <a:rPr lang="en-US" dirty="0" smtClean="0"/>
              <a:t>in the forward direction to find a free slot. </a:t>
            </a:r>
            <a:endParaRPr lang="tr-TR" dirty="0" smtClean="0"/>
          </a:p>
          <a:p>
            <a:r>
              <a:rPr lang="en-US" dirty="0" smtClean="0"/>
              <a:t>If even a single free location is not found, then we have</a:t>
            </a:r>
            <a:r>
              <a:rPr lang="tr-TR" dirty="0" smtClean="0"/>
              <a:t> an OVERFLOW </a:t>
            </a:r>
            <a:r>
              <a:rPr lang="tr-TR" dirty="0" err="1" smtClean="0"/>
              <a:t>condition</a:t>
            </a:r>
            <a:r>
              <a:rPr lang="tr-TR" dirty="0" smtClean="0"/>
              <a:t>.</a:t>
            </a:r>
          </a:p>
          <a:p>
            <a:r>
              <a:rPr lang="en-US" dirty="0" smtClean="0"/>
              <a:t>The process of examining memory locations in the hash table is called </a:t>
            </a:r>
            <a:r>
              <a:rPr lang="en-US" i="1" dirty="0" smtClean="0"/>
              <a:t>probing. </a:t>
            </a:r>
            <a:endParaRPr lang="tr-TR" i="1" dirty="0" smtClean="0"/>
          </a:p>
          <a:p>
            <a:r>
              <a:rPr lang="en-US" i="1" dirty="0" smtClean="0"/>
              <a:t>Open addressing</a:t>
            </a:r>
            <a:r>
              <a:rPr lang="tr-TR" i="1" dirty="0" smtClean="0"/>
              <a:t> </a:t>
            </a:r>
            <a:r>
              <a:rPr lang="en-US" dirty="0" smtClean="0"/>
              <a:t>technique can be implemented using linear probing, quadratic probing, double hashing, and</a:t>
            </a:r>
            <a:r>
              <a:rPr lang="tr-TR" dirty="0" smtClean="0"/>
              <a:t> </a:t>
            </a:r>
            <a:r>
              <a:rPr lang="tr-TR" dirty="0" err="1" smtClean="0"/>
              <a:t>rehashing</a:t>
            </a:r>
            <a:r>
              <a:rPr lang="tr-TR" dirty="0" smtClean="0"/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2578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Linear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  <a:p>
            <a:r>
              <a:rPr lang="en-US" dirty="0" smtClean="0"/>
              <a:t>The simplest approach to resolve a collision is linear probing. </a:t>
            </a:r>
            <a:endParaRPr lang="tr-TR" dirty="0" smtClean="0"/>
          </a:p>
          <a:p>
            <a:r>
              <a:rPr lang="en-US" dirty="0" smtClean="0"/>
              <a:t>In this technique, if a value is already</a:t>
            </a:r>
            <a:r>
              <a:rPr lang="tr-TR" dirty="0" smtClean="0"/>
              <a:t> </a:t>
            </a:r>
            <a:r>
              <a:rPr lang="en-US" dirty="0" smtClean="0"/>
              <a:t>stored at a location generated by h(k), then the following hash function is used to resolve the</a:t>
            </a:r>
            <a:r>
              <a:rPr lang="tr-TR" dirty="0" smtClean="0"/>
              <a:t> </a:t>
            </a:r>
            <a:r>
              <a:rPr lang="tr-TR" dirty="0" err="1" smtClean="0"/>
              <a:t>collision</a:t>
            </a:r>
            <a:r>
              <a:rPr lang="tr-TR" dirty="0" smtClean="0"/>
              <a:t>:</a:t>
            </a:r>
          </a:p>
          <a:p>
            <a:pPr>
              <a:buNone/>
            </a:pPr>
            <a:r>
              <a:rPr lang="tr-TR" dirty="0" smtClean="0"/>
              <a:t>			</a:t>
            </a:r>
            <a:r>
              <a:rPr lang="da-DK" dirty="0" smtClean="0"/>
              <a:t>h(k, i) = [h′(k) + i] mod m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w</a:t>
            </a:r>
            <a:r>
              <a:rPr lang="en-US" dirty="0" smtClean="0"/>
              <a:t>here m is the size of the hash table,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  <a:r>
              <a:rPr lang="en-US" dirty="0" smtClean="0"/>
              <a:t>h′(k) = (k mod m), and </a:t>
            </a:r>
            <a:r>
              <a:rPr lang="en-US" dirty="0" err="1" smtClean="0"/>
              <a:t>i</a:t>
            </a:r>
            <a:r>
              <a:rPr lang="en-US" dirty="0" smtClean="0"/>
              <a:t> is the probe number that varies from</a:t>
            </a:r>
            <a:r>
              <a:rPr lang="tr-TR" dirty="0" smtClean="0"/>
              <a:t> 0 </a:t>
            </a:r>
            <a:r>
              <a:rPr lang="tr-TR" dirty="0" err="1" smtClean="0"/>
              <a:t>to</a:t>
            </a:r>
            <a:r>
              <a:rPr lang="tr-TR" dirty="0" smtClean="0"/>
              <a:t> m–1.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2578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Linear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  <a:p>
            <a:r>
              <a:rPr lang="en-US" dirty="0" smtClean="0"/>
              <a:t>Therefore, for a given key k, first the location generated by [h′(k) mod m] is probed because for</a:t>
            </a:r>
            <a:r>
              <a:rPr lang="tr-TR" dirty="0" smtClean="0"/>
              <a:t> </a:t>
            </a:r>
            <a:r>
              <a:rPr lang="en-US" dirty="0" smtClean="0"/>
              <a:t>the first time </a:t>
            </a:r>
            <a:r>
              <a:rPr lang="en-US" dirty="0" err="1" smtClean="0"/>
              <a:t>i</a:t>
            </a:r>
            <a:r>
              <a:rPr lang="en-US" dirty="0" smtClean="0"/>
              <a:t>=0. </a:t>
            </a:r>
            <a:endParaRPr lang="tr-TR" dirty="0" smtClean="0"/>
          </a:p>
          <a:p>
            <a:r>
              <a:rPr lang="en-US" dirty="0" smtClean="0"/>
              <a:t>If the location is free, the value is stored in it, else the second probe generates</a:t>
            </a:r>
            <a:r>
              <a:rPr lang="tr-TR" dirty="0" smtClean="0"/>
              <a:t> </a:t>
            </a:r>
            <a:r>
              <a:rPr lang="en-US" dirty="0" smtClean="0"/>
              <a:t>the address of the location given by [h′ (k) + 1]mod m. </a:t>
            </a:r>
            <a:endParaRPr lang="tr-TR" dirty="0" smtClean="0"/>
          </a:p>
          <a:p>
            <a:r>
              <a:rPr lang="en-US" dirty="0" smtClean="0"/>
              <a:t>Similarly, if the location is occupied, then</a:t>
            </a:r>
            <a:r>
              <a:rPr lang="tr-TR" dirty="0" smtClean="0"/>
              <a:t> </a:t>
            </a:r>
            <a:r>
              <a:rPr lang="en-US" dirty="0" smtClean="0"/>
              <a:t>subsequent probes generate the address as [h′(k) + 2]mod m, [h′(k) + 3]mod m, [h′(k) + 4]mod m, [h′(k)+ 5]mod m, and so on, until a free location is found.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334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Linear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79248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334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Linear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63" y="1438275"/>
            <a:ext cx="71532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334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Linear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70580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743200"/>
            <a:ext cx="70008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Introduction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4800600"/>
          </a:xfrm>
        </p:spPr>
        <p:txBody>
          <a:bodyPr>
            <a:normAutofit/>
          </a:bodyPr>
          <a:lstStyle/>
          <a:p>
            <a:r>
              <a:rPr lang="tr-TR" dirty="0" err="1" smtClean="0"/>
              <a:t>Linear</a:t>
            </a:r>
            <a:r>
              <a:rPr lang="tr-TR" dirty="0" smtClean="0"/>
              <a:t> </a:t>
            </a:r>
            <a:r>
              <a:rPr lang="tr-TR" dirty="0" err="1" smtClean="0"/>
              <a:t>search</a:t>
            </a:r>
            <a:r>
              <a:rPr lang="tr-TR" dirty="0" smtClean="0"/>
              <a:t> </a:t>
            </a:r>
            <a:r>
              <a:rPr lang="en-US" dirty="0" smtClean="0"/>
              <a:t>has a running time proportional to O(n), while binary search takes time proportional to O(log n),</a:t>
            </a:r>
            <a:r>
              <a:rPr lang="tr-TR" dirty="0" smtClean="0"/>
              <a:t> </a:t>
            </a:r>
            <a:r>
              <a:rPr lang="en-US" dirty="0" smtClean="0"/>
              <a:t>where n is the number of elements in the array. </a:t>
            </a:r>
            <a:endParaRPr lang="tr-TR" dirty="0" smtClean="0"/>
          </a:p>
          <a:p>
            <a:r>
              <a:rPr lang="en-US" dirty="0" smtClean="0"/>
              <a:t>Binary search and binary search trees are efficient</a:t>
            </a:r>
            <a:r>
              <a:rPr lang="tr-TR" dirty="0" smtClean="0"/>
              <a:t> </a:t>
            </a:r>
            <a:r>
              <a:rPr lang="en-US" dirty="0" smtClean="0"/>
              <a:t>algorithms to search for an element. </a:t>
            </a:r>
            <a:endParaRPr lang="tr-TR" dirty="0" smtClean="0"/>
          </a:p>
          <a:p>
            <a:r>
              <a:rPr lang="en-US" dirty="0" smtClean="0"/>
              <a:t>But what if we want to perform the search operation in time</a:t>
            </a:r>
            <a:r>
              <a:rPr lang="tr-TR" dirty="0" smtClean="0"/>
              <a:t> </a:t>
            </a:r>
            <a:r>
              <a:rPr lang="en-US" dirty="0" smtClean="0"/>
              <a:t>proportional to O(1)</a:t>
            </a:r>
            <a:r>
              <a:rPr lang="tr-TR" dirty="0" smtClean="0"/>
              <a:t>?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en-US" dirty="0" smtClean="0"/>
              <a:t>In other words, is there a way to search an array in constant time, irrespective</a:t>
            </a:r>
            <a:r>
              <a:rPr lang="tr-TR" dirty="0" smtClean="0"/>
              <a:t> of </a:t>
            </a:r>
            <a:r>
              <a:rPr lang="tr-TR" dirty="0" err="1" smtClean="0"/>
              <a:t>its</a:t>
            </a:r>
            <a:r>
              <a:rPr lang="tr-TR" dirty="0" smtClean="0"/>
              <a:t> size?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334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Linear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850" y="2419350"/>
            <a:ext cx="6972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334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Linear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332891"/>
            <a:ext cx="6172200" cy="506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334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Linear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599"/>
            <a:ext cx="6248400" cy="339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Searching a Value using Linear Probing</a:t>
            </a:r>
          </a:p>
          <a:p>
            <a:r>
              <a:rPr lang="en-US" dirty="0" smtClean="0"/>
              <a:t>The procedure for searching a value in a hash table is same as for storing a value in a hash table.</a:t>
            </a:r>
          </a:p>
          <a:p>
            <a:r>
              <a:rPr lang="en-US" dirty="0" smtClean="0"/>
              <a:t>While searching for a value in a hash table, the array index is re-computed and the key of the element</a:t>
            </a:r>
            <a:r>
              <a:rPr lang="tr-TR" dirty="0" smtClean="0"/>
              <a:t> </a:t>
            </a:r>
            <a:r>
              <a:rPr lang="en-US" dirty="0" smtClean="0"/>
              <a:t>stored at that location is compared with the value that has to be searched. </a:t>
            </a:r>
            <a:endParaRPr lang="tr-TR" dirty="0" smtClean="0"/>
          </a:p>
          <a:p>
            <a:r>
              <a:rPr lang="en-US" dirty="0" smtClean="0"/>
              <a:t>If a match is found, then</a:t>
            </a:r>
            <a:r>
              <a:rPr lang="tr-TR" dirty="0" smtClean="0"/>
              <a:t> </a:t>
            </a:r>
            <a:r>
              <a:rPr lang="en-US" dirty="0" smtClean="0"/>
              <a:t>the search operation is successful. The search time in this case is given as O(1). </a:t>
            </a:r>
            <a:endParaRPr lang="tr-TR" dirty="0" smtClean="0"/>
          </a:p>
          <a:p>
            <a:r>
              <a:rPr lang="en-US" dirty="0" smtClean="0"/>
              <a:t>If the key does</a:t>
            </a:r>
            <a:r>
              <a:rPr lang="tr-TR" dirty="0" smtClean="0"/>
              <a:t> </a:t>
            </a:r>
            <a:r>
              <a:rPr lang="en-US" dirty="0" smtClean="0"/>
              <a:t>not match, then the search function begins a sequential search of the array that continues until:</a:t>
            </a:r>
          </a:p>
          <a:p>
            <a:pPr lvl="1"/>
            <a:r>
              <a:rPr lang="en-US" dirty="0" smtClean="0"/>
              <a:t>the value is found, or</a:t>
            </a:r>
          </a:p>
          <a:p>
            <a:pPr lvl="1"/>
            <a:r>
              <a:rPr lang="en-US" dirty="0" smtClean="0"/>
              <a:t>the search function encounters a vacant location in the array, indicating that the value is not</a:t>
            </a:r>
            <a:r>
              <a:rPr lang="tr-TR" dirty="0" smtClean="0"/>
              <a:t> present, or</a:t>
            </a:r>
            <a:r>
              <a:rPr lang="tr-TR" dirty="0"/>
              <a:t> </a:t>
            </a:r>
            <a:r>
              <a:rPr lang="en-US" dirty="0" smtClean="0"/>
              <a:t>the search function terminates because it reaches the end of the table and the value is not</a:t>
            </a:r>
            <a:r>
              <a:rPr lang="tr-TR" dirty="0" smtClean="0"/>
              <a:t> </a:t>
            </a:r>
            <a:r>
              <a:rPr lang="tr-TR" dirty="0" err="1" smtClean="0"/>
              <a:t>present</a:t>
            </a:r>
            <a:r>
              <a:rPr lang="tr-TR" dirty="0" smtClean="0"/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8674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Searching a Value using Linear Probing</a:t>
            </a:r>
          </a:p>
          <a:p>
            <a:r>
              <a:rPr lang="en-US" dirty="0" smtClean="0"/>
              <a:t>In the worst case, the search operation may have to make n–1 comparisons, and the running time of</a:t>
            </a:r>
            <a:r>
              <a:rPr lang="tr-TR" dirty="0" smtClean="0"/>
              <a:t> </a:t>
            </a:r>
            <a:r>
              <a:rPr lang="en-US" dirty="0" smtClean="0"/>
              <a:t>the search algorithm may take O(n) time. </a:t>
            </a:r>
            <a:endParaRPr lang="tr-TR" dirty="0" smtClean="0"/>
          </a:p>
          <a:p>
            <a:r>
              <a:rPr lang="en-US" dirty="0" smtClean="0"/>
              <a:t>The worst case will be encountered when after scanning</a:t>
            </a:r>
            <a:r>
              <a:rPr lang="tr-TR" dirty="0" smtClean="0"/>
              <a:t> </a:t>
            </a:r>
            <a:r>
              <a:rPr lang="en-US" dirty="0" smtClean="0"/>
              <a:t>all the n–1 elements, the value is either present at the last location or not present in the table.</a:t>
            </a:r>
          </a:p>
          <a:p>
            <a:r>
              <a:rPr lang="en-US" dirty="0" smtClean="0"/>
              <a:t>Thus, we see that with the increase in the number of collisions, the distance between the array</a:t>
            </a:r>
            <a:r>
              <a:rPr lang="tr-TR" dirty="0" smtClean="0"/>
              <a:t> </a:t>
            </a:r>
            <a:r>
              <a:rPr lang="en-US" dirty="0" smtClean="0"/>
              <a:t>index computed by the hash function and the actual location of the element increases, thereby</a:t>
            </a:r>
            <a:r>
              <a:rPr lang="tr-TR" dirty="0" smtClean="0"/>
              <a:t> </a:t>
            </a:r>
            <a:r>
              <a:rPr lang="tr-TR" dirty="0" err="1" smtClean="0"/>
              <a:t>increasing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search</a:t>
            </a:r>
            <a:r>
              <a:rPr lang="tr-TR" dirty="0" smtClean="0"/>
              <a:t> time.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334000"/>
          </a:xfrm>
        </p:spPr>
        <p:txBody>
          <a:bodyPr>
            <a:normAutofit fontScale="92500" lnSpcReduction="20000"/>
          </a:bodyPr>
          <a:lstStyle/>
          <a:p>
            <a:r>
              <a:rPr lang="tr-TR" b="1" i="1" dirty="0" err="1" smtClean="0"/>
              <a:t>Pros</a:t>
            </a:r>
            <a:r>
              <a:rPr lang="tr-TR" b="1" i="1" dirty="0" smtClean="0"/>
              <a:t> </a:t>
            </a:r>
            <a:r>
              <a:rPr lang="tr-TR" b="1" i="1" dirty="0" err="1" smtClean="0"/>
              <a:t>and</a:t>
            </a:r>
            <a:r>
              <a:rPr lang="tr-TR" b="1" i="1" dirty="0" smtClean="0"/>
              <a:t> </a:t>
            </a:r>
            <a:r>
              <a:rPr lang="tr-TR" b="1" i="1" dirty="0" err="1" smtClean="0"/>
              <a:t>Cons</a:t>
            </a:r>
            <a:endParaRPr lang="tr-TR" b="1" i="1" dirty="0" smtClean="0"/>
          </a:p>
          <a:p>
            <a:r>
              <a:rPr lang="en-US" dirty="0" smtClean="0"/>
              <a:t>Linear probing finds an empty location by doing a linear search in the array beginning from</a:t>
            </a:r>
            <a:r>
              <a:rPr lang="tr-TR" dirty="0" smtClean="0"/>
              <a:t> </a:t>
            </a:r>
            <a:r>
              <a:rPr lang="en-US" dirty="0" smtClean="0"/>
              <a:t>position h(k).</a:t>
            </a:r>
            <a:endParaRPr lang="tr-TR" dirty="0" smtClean="0"/>
          </a:p>
          <a:p>
            <a:r>
              <a:rPr lang="en-US" dirty="0" smtClean="0"/>
              <a:t>Although the algorithm provides good memory caching through good locality of</a:t>
            </a:r>
            <a:r>
              <a:rPr lang="tr-TR" dirty="0" smtClean="0"/>
              <a:t> r</a:t>
            </a:r>
            <a:r>
              <a:rPr lang="en-US" dirty="0" err="1" smtClean="0"/>
              <a:t>eference</a:t>
            </a:r>
            <a:r>
              <a:rPr lang="en-US" dirty="0" smtClean="0"/>
              <a:t>, the drawback of this algorithm is that it results in clustering, and thus there is a higher</a:t>
            </a:r>
            <a:r>
              <a:rPr lang="tr-TR" dirty="0" smtClean="0"/>
              <a:t> </a:t>
            </a:r>
            <a:r>
              <a:rPr lang="en-US" dirty="0" smtClean="0"/>
              <a:t>risk of more collisions where one collision has already taken place.</a:t>
            </a:r>
            <a:endParaRPr lang="tr-TR" dirty="0" smtClean="0"/>
          </a:p>
          <a:p>
            <a:r>
              <a:rPr lang="en-US" dirty="0" smtClean="0"/>
              <a:t>The performance of linear</a:t>
            </a:r>
            <a:r>
              <a:rPr lang="tr-TR" dirty="0" smtClean="0"/>
              <a:t> </a:t>
            </a:r>
            <a:r>
              <a:rPr lang="en-US" dirty="0" smtClean="0"/>
              <a:t>probing is sensitive to the distribution of input values.</a:t>
            </a:r>
          </a:p>
          <a:p>
            <a:r>
              <a:rPr lang="en-US" dirty="0" smtClean="0"/>
              <a:t>As the hash table fills, clusters of consecutive cells are formed and the time required for a search</a:t>
            </a:r>
            <a:r>
              <a:rPr lang="tr-TR" dirty="0" smtClean="0"/>
              <a:t> </a:t>
            </a:r>
            <a:r>
              <a:rPr lang="en-US" dirty="0" smtClean="0"/>
              <a:t>increases with the size of the cluster. </a:t>
            </a:r>
            <a:endParaRPr lang="tr-TR" dirty="0" smtClean="0"/>
          </a:p>
          <a:p>
            <a:r>
              <a:rPr lang="en-US" dirty="0" smtClean="0"/>
              <a:t>In addition to this, when a new value has to be inserted into the</a:t>
            </a:r>
            <a:r>
              <a:rPr lang="tr-TR" dirty="0" smtClean="0"/>
              <a:t> </a:t>
            </a:r>
            <a:r>
              <a:rPr lang="en-US" dirty="0" smtClean="0"/>
              <a:t>table at a position which is already occupied, that value is inserted at the end of the cluster, which</a:t>
            </a:r>
            <a:r>
              <a:rPr lang="tr-TR" dirty="0" smtClean="0"/>
              <a:t> </a:t>
            </a:r>
            <a:r>
              <a:rPr lang="en-US" dirty="0" smtClean="0"/>
              <a:t>again increases the length of the cluster. 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334000"/>
          </a:xfrm>
        </p:spPr>
        <p:txBody>
          <a:bodyPr>
            <a:normAutofit fontScale="92500"/>
          </a:bodyPr>
          <a:lstStyle/>
          <a:p>
            <a:r>
              <a:rPr lang="tr-TR" b="1" i="1" dirty="0" err="1" smtClean="0"/>
              <a:t>Pros</a:t>
            </a:r>
            <a:r>
              <a:rPr lang="tr-TR" b="1" i="1" dirty="0" smtClean="0"/>
              <a:t> </a:t>
            </a:r>
            <a:r>
              <a:rPr lang="tr-TR" b="1" i="1" dirty="0" err="1" smtClean="0"/>
              <a:t>and</a:t>
            </a:r>
            <a:r>
              <a:rPr lang="tr-TR" b="1" i="1" dirty="0" smtClean="0"/>
              <a:t> </a:t>
            </a:r>
            <a:r>
              <a:rPr lang="tr-TR" b="1" i="1" dirty="0" err="1" smtClean="0"/>
              <a:t>Cons</a:t>
            </a:r>
            <a:endParaRPr lang="tr-TR" b="1" i="1" dirty="0" smtClean="0"/>
          </a:p>
          <a:p>
            <a:r>
              <a:rPr lang="en-US" dirty="0" smtClean="0"/>
              <a:t>Generally, an insertion is made between two clusters</a:t>
            </a:r>
            <a:r>
              <a:rPr lang="tr-TR" dirty="0" smtClean="0"/>
              <a:t> </a:t>
            </a:r>
            <a:r>
              <a:rPr lang="en-US" dirty="0" smtClean="0"/>
              <a:t>that are separated by one vacant location. </a:t>
            </a:r>
            <a:endParaRPr lang="tr-TR" dirty="0" smtClean="0"/>
          </a:p>
          <a:p>
            <a:r>
              <a:rPr lang="en-US" dirty="0" smtClean="0"/>
              <a:t>But with linear probing, there are more chances that</a:t>
            </a:r>
            <a:r>
              <a:rPr lang="tr-TR" dirty="0" smtClean="0"/>
              <a:t> </a:t>
            </a:r>
            <a:r>
              <a:rPr lang="en-US" dirty="0" smtClean="0"/>
              <a:t>subsequent insertions will also end up in one of the clusters, thereby potentially increasing the</a:t>
            </a:r>
            <a:r>
              <a:rPr lang="tr-TR" dirty="0" smtClean="0"/>
              <a:t> </a:t>
            </a:r>
            <a:r>
              <a:rPr lang="en-US" dirty="0" smtClean="0"/>
              <a:t>cluster length by an amount much greater than one.</a:t>
            </a:r>
            <a:endParaRPr lang="tr-TR" dirty="0" smtClean="0"/>
          </a:p>
          <a:p>
            <a:r>
              <a:rPr lang="en-US" dirty="0" smtClean="0"/>
              <a:t>More the number of collisions, higher the</a:t>
            </a:r>
            <a:r>
              <a:rPr lang="tr-TR" dirty="0" smtClean="0"/>
              <a:t> </a:t>
            </a:r>
            <a:r>
              <a:rPr lang="en-US" dirty="0" smtClean="0"/>
              <a:t>probes that are required to find a free location and lesser is the performance. </a:t>
            </a:r>
            <a:endParaRPr lang="tr-TR" dirty="0" smtClean="0"/>
          </a:p>
          <a:p>
            <a:r>
              <a:rPr lang="en-US" dirty="0" smtClean="0"/>
              <a:t>This phenomenon is</a:t>
            </a:r>
            <a:r>
              <a:rPr lang="tr-TR" dirty="0" smtClean="0"/>
              <a:t> </a:t>
            </a:r>
            <a:r>
              <a:rPr lang="en-US" dirty="0" smtClean="0"/>
              <a:t>called </a:t>
            </a:r>
            <a:r>
              <a:rPr lang="en-US" i="1" dirty="0" smtClean="0"/>
              <a:t>primary clustering. </a:t>
            </a:r>
            <a:endParaRPr lang="tr-TR" i="1" dirty="0" smtClean="0"/>
          </a:p>
          <a:p>
            <a:r>
              <a:rPr lang="en-US" i="1" dirty="0" smtClean="0"/>
              <a:t>To avoid primary clustering, other techniques such as quadratic probing</a:t>
            </a:r>
            <a:r>
              <a:rPr lang="tr-TR" i="1" dirty="0" smtClean="0"/>
              <a:t> </a:t>
            </a:r>
            <a:r>
              <a:rPr lang="en-US" dirty="0" smtClean="0"/>
              <a:t>and double hashing are used.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816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Quadratic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  <a:p>
            <a:r>
              <a:rPr lang="en-US" dirty="0" smtClean="0"/>
              <a:t>In this technique, if a value is already stored at a location generated by h(k), then the following</a:t>
            </a:r>
            <a:r>
              <a:rPr lang="tr-TR" dirty="0" smtClean="0"/>
              <a:t> </a:t>
            </a:r>
            <a:r>
              <a:rPr lang="en-US" dirty="0" smtClean="0"/>
              <a:t>hash function is used to resolve the collision: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da-DK" dirty="0" smtClean="0"/>
              <a:t>h(k, i) = [h′(k) + c</a:t>
            </a:r>
            <a:r>
              <a:rPr lang="da-DK" baseline="-25000" dirty="0" smtClean="0"/>
              <a:t>1</a:t>
            </a:r>
            <a:r>
              <a:rPr lang="da-DK" dirty="0" smtClean="0"/>
              <a:t>i + c</a:t>
            </a:r>
            <a:r>
              <a:rPr lang="da-DK" baseline="-25000" dirty="0" smtClean="0"/>
              <a:t>2</a:t>
            </a:r>
            <a:r>
              <a:rPr lang="da-DK" dirty="0" smtClean="0"/>
              <a:t>i</a:t>
            </a:r>
            <a:r>
              <a:rPr lang="da-DK" baseline="30000" dirty="0" smtClean="0"/>
              <a:t>2</a:t>
            </a:r>
            <a:r>
              <a:rPr lang="da-DK" dirty="0" smtClean="0"/>
              <a:t>] mod m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en-US" dirty="0" smtClean="0"/>
              <a:t>where m is the size of the hash table,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  <a:r>
              <a:rPr lang="en-US" dirty="0" smtClean="0"/>
              <a:t>h′(k) = (k mod m), </a:t>
            </a:r>
            <a:r>
              <a:rPr lang="en-US" dirty="0" err="1" smtClean="0"/>
              <a:t>i</a:t>
            </a:r>
            <a:r>
              <a:rPr lang="en-US" dirty="0" smtClean="0"/>
              <a:t> is the probe number that varies from 0 to</a:t>
            </a:r>
            <a:r>
              <a:rPr lang="tr-TR" dirty="0" smtClean="0"/>
              <a:t> </a:t>
            </a:r>
            <a:r>
              <a:rPr lang="en-US" dirty="0" smtClean="0"/>
              <a:t>m–1, and c</a:t>
            </a:r>
            <a:r>
              <a:rPr lang="en-US" baseline="-25000" dirty="0" smtClean="0"/>
              <a:t>1</a:t>
            </a:r>
            <a:r>
              <a:rPr lang="en-US" dirty="0" smtClean="0"/>
              <a:t> and c</a:t>
            </a:r>
            <a:r>
              <a:rPr lang="en-US" baseline="-25000" dirty="0" smtClean="0"/>
              <a:t>2</a:t>
            </a:r>
            <a:r>
              <a:rPr lang="en-US" dirty="0" smtClean="0"/>
              <a:t> are constants such that c</a:t>
            </a:r>
            <a:r>
              <a:rPr lang="en-US" baseline="-25000" dirty="0" smtClean="0"/>
              <a:t>1</a:t>
            </a:r>
            <a:r>
              <a:rPr lang="en-US" dirty="0" smtClean="0"/>
              <a:t> and c</a:t>
            </a:r>
            <a:r>
              <a:rPr lang="en-US" baseline="-25000" dirty="0" smtClean="0"/>
              <a:t>2</a:t>
            </a:r>
            <a:r>
              <a:rPr lang="en-US" dirty="0" smtClean="0"/>
              <a:t> ≠ 0.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81600"/>
          </a:xfrm>
        </p:spPr>
        <p:txBody>
          <a:bodyPr>
            <a:normAutofit fontScale="92500"/>
          </a:bodyPr>
          <a:lstStyle/>
          <a:p>
            <a:r>
              <a:rPr lang="tr-TR" b="1" i="1" dirty="0" err="1" smtClean="0"/>
              <a:t>Quadratic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  <a:p>
            <a:r>
              <a:rPr lang="en-US" dirty="0" smtClean="0"/>
              <a:t>Quadratic probing eliminates the primary clustering phenomenon of linear probing because</a:t>
            </a:r>
            <a:r>
              <a:rPr lang="tr-TR" dirty="0" smtClean="0"/>
              <a:t> </a:t>
            </a:r>
            <a:r>
              <a:rPr lang="en-US" dirty="0" smtClean="0"/>
              <a:t>instead of doing a linear search, it does a quadratic search. </a:t>
            </a:r>
            <a:endParaRPr lang="tr-TR" dirty="0" smtClean="0"/>
          </a:p>
          <a:p>
            <a:r>
              <a:rPr lang="en-US" dirty="0" smtClean="0"/>
              <a:t>For a given key k</a:t>
            </a:r>
            <a:r>
              <a:rPr lang="en-US" i="1" dirty="0" smtClean="0"/>
              <a:t>, first the location</a:t>
            </a:r>
            <a:r>
              <a:rPr lang="tr-TR" i="1" dirty="0" smtClean="0"/>
              <a:t> </a:t>
            </a:r>
            <a:r>
              <a:rPr lang="en-US" dirty="0" smtClean="0"/>
              <a:t>generated by h′(k) mod m is probed. </a:t>
            </a:r>
            <a:endParaRPr lang="tr-TR" dirty="0" smtClean="0"/>
          </a:p>
          <a:p>
            <a:r>
              <a:rPr lang="en-US" dirty="0" smtClean="0"/>
              <a:t>If the location is free, the value is stored in it, else subsequent</a:t>
            </a:r>
            <a:r>
              <a:rPr lang="tr-TR" dirty="0" smtClean="0"/>
              <a:t> </a:t>
            </a:r>
            <a:r>
              <a:rPr lang="en-US" dirty="0" smtClean="0"/>
              <a:t>locations probed are offset by factors that depend in a quadratic manner on the probe number </a:t>
            </a:r>
            <a:r>
              <a:rPr lang="en-US" dirty="0" err="1" smtClean="0"/>
              <a:t>i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Although quadratic probing performs better than linear probing, in order to maximize the utilization</a:t>
            </a:r>
            <a:r>
              <a:rPr lang="tr-TR" dirty="0" smtClean="0"/>
              <a:t> </a:t>
            </a:r>
            <a:r>
              <a:rPr lang="en-US" dirty="0" smtClean="0"/>
              <a:t>of the hash table, the values of c</a:t>
            </a:r>
            <a:r>
              <a:rPr lang="en-US" baseline="-25000" dirty="0" smtClean="0"/>
              <a:t>1</a:t>
            </a:r>
            <a:r>
              <a:rPr lang="en-US" dirty="0" smtClean="0"/>
              <a:t>, c</a:t>
            </a:r>
            <a:r>
              <a:rPr lang="en-US" baseline="-25000" dirty="0" smtClean="0"/>
              <a:t>2</a:t>
            </a:r>
            <a:r>
              <a:rPr lang="en-US" dirty="0" smtClean="0"/>
              <a:t>, and m need to be constrained.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Quadratic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1" y="1557338"/>
            <a:ext cx="7162800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Introduction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There are two solutions to this problem.</a:t>
            </a:r>
          </a:p>
          <a:p>
            <a:r>
              <a:rPr lang="en-US" dirty="0" smtClean="0"/>
              <a:t>Let us take an example to explain the first</a:t>
            </a:r>
            <a:r>
              <a:rPr lang="tr-TR" dirty="0" smtClean="0"/>
              <a:t> </a:t>
            </a:r>
            <a:r>
              <a:rPr lang="en-US" dirty="0" smtClean="0"/>
              <a:t>solution. In a small company of 100 employees,</a:t>
            </a:r>
            <a:r>
              <a:rPr lang="tr-TR" dirty="0" smtClean="0"/>
              <a:t> </a:t>
            </a:r>
            <a:r>
              <a:rPr lang="en-US" dirty="0" smtClean="0"/>
              <a:t>each employee is assigned an </a:t>
            </a:r>
            <a:r>
              <a:rPr lang="en-US" dirty="0" err="1" smtClean="0"/>
              <a:t>Emp_ID</a:t>
            </a:r>
            <a:r>
              <a:rPr lang="en-US" dirty="0" smtClean="0"/>
              <a:t> in the</a:t>
            </a:r>
            <a:r>
              <a:rPr lang="tr-TR" dirty="0" smtClean="0"/>
              <a:t> </a:t>
            </a:r>
            <a:r>
              <a:rPr lang="en-US" dirty="0" smtClean="0"/>
              <a:t>range 0–99. </a:t>
            </a:r>
            <a:endParaRPr lang="tr-TR" dirty="0" smtClean="0"/>
          </a:p>
          <a:p>
            <a:r>
              <a:rPr lang="en-US" dirty="0" smtClean="0"/>
              <a:t>To store the records in an array,</a:t>
            </a:r>
            <a:r>
              <a:rPr lang="tr-TR" dirty="0" smtClean="0"/>
              <a:t> </a:t>
            </a:r>
            <a:r>
              <a:rPr lang="en-US" dirty="0" smtClean="0"/>
              <a:t>each employee’s </a:t>
            </a:r>
            <a:r>
              <a:rPr lang="en-US" dirty="0" err="1" smtClean="0"/>
              <a:t>Emp_ID</a:t>
            </a:r>
            <a:r>
              <a:rPr lang="en-US" dirty="0" smtClean="0"/>
              <a:t> acts as an index into</a:t>
            </a:r>
            <a:r>
              <a:rPr lang="tr-TR" dirty="0" smtClean="0"/>
              <a:t> </a:t>
            </a:r>
            <a:r>
              <a:rPr lang="en-US" dirty="0" smtClean="0"/>
              <a:t>the array where the employee’s record will be</a:t>
            </a:r>
            <a:r>
              <a:rPr lang="tr-TR" dirty="0" smtClean="0"/>
              <a:t> </a:t>
            </a:r>
            <a:r>
              <a:rPr lang="en-US" dirty="0" smtClean="0"/>
              <a:t>stored as shown in Fig. 15.1.</a:t>
            </a:r>
          </a:p>
          <a:p>
            <a:r>
              <a:rPr lang="en-US" dirty="0" smtClean="0"/>
              <a:t>In this case, we can directly access the</a:t>
            </a:r>
            <a:r>
              <a:rPr lang="tr-TR" dirty="0" smtClean="0"/>
              <a:t> </a:t>
            </a:r>
            <a:r>
              <a:rPr lang="en-US" dirty="0" smtClean="0"/>
              <a:t>record of any employee, once we know his</a:t>
            </a:r>
            <a:r>
              <a:rPr lang="tr-TR" dirty="0" smtClean="0"/>
              <a:t> </a:t>
            </a:r>
            <a:r>
              <a:rPr lang="en-US" dirty="0" err="1" smtClean="0"/>
              <a:t>Emp_ID</a:t>
            </a:r>
            <a:r>
              <a:rPr lang="en-US" dirty="0" smtClean="0"/>
              <a:t>, because the array index is the same</a:t>
            </a:r>
            <a:r>
              <a:rPr lang="tr-TR" dirty="0" smtClean="0"/>
              <a:t> </a:t>
            </a:r>
            <a:r>
              <a:rPr lang="en-US" dirty="0" smtClean="0"/>
              <a:t>as the </a:t>
            </a:r>
            <a:r>
              <a:rPr lang="en-US" dirty="0" err="1" smtClean="0"/>
              <a:t>Emp_ID</a:t>
            </a:r>
            <a:r>
              <a:rPr lang="en-US" dirty="0" smtClean="0"/>
              <a:t> number. </a:t>
            </a:r>
            <a:endParaRPr lang="tr-TR" dirty="0" smtClean="0"/>
          </a:p>
          <a:p>
            <a:r>
              <a:rPr lang="en-US" dirty="0" smtClean="0"/>
              <a:t>But practically, this</a:t>
            </a:r>
            <a:r>
              <a:rPr lang="tr-TR" dirty="0" smtClean="0"/>
              <a:t> </a:t>
            </a:r>
            <a:r>
              <a:rPr lang="tr-TR" dirty="0" err="1" smtClean="0"/>
              <a:t>implementation</a:t>
            </a:r>
            <a:r>
              <a:rPr lang="tr-TR" dirty="0" smtClean="0"/>
              <a:t> is </a:t>
            </a:r>
            <a:r>
              <a:rPr lang="tr-TR" dirty="0" err="1" smtClean="0"/>
              <a:t>hardly</a:t>
            </a:r>
            <a:r>
              <a:rPr lang="tr-TR" dirty="0" smtClean="0"/>
              <a:t> </a:t>
            </a:r>
            <a:r>
              <a:rPr lang="tr-TR" dirty="0" err="1" smtClean="0"/>
              <a:t>feasible</a:t>
            </a:r>
            <a:r>
              <a:rPr lang="tr-TR" dirty="0" smtClean="0"/>
              <a:t>.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3505199"/>
            <a:ext cx="5326110" cy="28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Quadratic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3" y="2295524"/>
            <a:ext cx="69246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Quadratic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66294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Quadratic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00200"/>
            <a:ext cx="66198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Quadratic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73342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657600"/>
            <a:ext cx="6629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Searching a Value using Quadratic Probing</a:t>
            </a:r>
          </a:p>
          <a:p>
            <a:r>
              <a:rPr lang="en-US" dirty="0" smtClean="0"/>
              <a:t>While searching a value using the quadratic probing technique, the array index is re-computed</a:t>
            </a:r>
            <a:r>
              <a:rPr lang="tr-TR" dirty="0" smtClean="0"/>
              <a:t> </a:t>
            </a:r>
            <a:r>
              <a:rPr lang="en-US" dirty="0" smtClean="0"/>
              <a:t>and the key of the element stored at that location is compared with the value that has to be searched.</a:t>
            </a:r>
          </a:p>
          <a:p>
            <a:r>
              <a:rPr lang="en-US" dirty="0" smtClean="0"/>
              <a:t>If the desired key value matches with the key value at that location, then the element is present</a:t>
            </a:r>
            <a:r>
              <a:rPr lang="tr-TR" dirty="0" smtClean="0"/>
              <a:t> </a:t>
            </a:r>
            <a:r>
              <a:rPr lang="en-US" dirty="0" smtClean="0"/>
              <a:t>in the hash table and the search is said to be successful. </a:t>
            </a:r>
            <a:endParaRPr lang="tr-TR" dirty="0" smtClean="0"/>
          </a:p>
          <a:p>
            <a:r>
              <a:rPr lang="en-US" dirty="0" smtClean="0"/>
              <a:t>In this case, the search time is given as</a:t>
            </a:r>
            <a:r>
              <a:rPr lang="tr-TR" dirty="0" smtClean="0"/>
              <a:t> </a:t>
            </a:r>
            <a:r>
              <a:rPr lang="en-US" dirty="0" smtClean="0"/>
              <a:t>O(1). </a:t>
            </a:r>
            <a:endParaRPr lang="tr-TR" dirty="0" smtClean="0"/>
          </a:p>
          <a:p>
            <a:r>
              <a:rPr lang="en-US" dirty="0" smtClean="0"/>
              <a:t>However, if the value does not match, then the search function begins a sequential search</a:t>
            </a:r>
            <a:r>
              <a:rPr lang="tr-TR" dirty="0" smtClean="0"/>
              <a:t> </a:t>
            </a:r>
            <a:r>
              <a:rPr lang="en-US" dirty="0" smtClean="0"/>
              <a:t>of the array that continues until:</a:t>
            </a:r>
          </a:p>
          <a:p>
            <a:pPr lvl="1"/>
            <a:r>
              <a:rPr lang="en-US" dirty="0" smtClean="0"/>
              <a:t>the value is found, or</a:t>
            </a:r>
          </a:p>
          <a:p>
            <a:pPr lvl="1"/>
            <a:r>
              <a:rPr lang="en-US" dirty="0" smtClean="0"/>
              <a:t>the search function encounters a vacant location in the array, indicating that the value is</a:t>
            </a:r>
            <a:r>
              <a:rPr lang="tr-TR" dirty="0" smtClean="0"/>
              <a:t> not </a:t>
            </a:r>
            <a:r>
              <a:rPr lang="tr-TR" dirty="0" err="1" smtClean="0"/>
              <a:t>present</a:t>
            </a:r>
            <a:r>
              <a:rPr lang="tr-TR" dirty="0" smtClean="0"/>
              <a:t>, </a:t>
            </a:r>
            <a:r>
              <a:rPr lang="tr-TR" dirty="0" err="1" smtClean="0"/>
              <a:t>or</a:t>
            </a:r>
            <a:endParaRPr lang="tr-TR" dirty="0" smtClean="0"/>
          </a:p>
          <a:p>
            <a:pPr lvl="1"/>
            <a:r>
              <a:rPr lang="en-US" dirty="0" smtClean="0"/>
              <a:t>the search function terminates because it reaches the end of the table and the value is not</a:t>
            </a:r>
            <a:r>
              <a:rPr lang="tr-TR" dirty="0" smtClean="0"/>
              <a:t> </a:t>
            </a:r>
            <a:r>
              <a:rPr lang="tr-TR" dirty="0" err="1" smtClean="0"/>
              <a:t>present</a:t>
            </a:r>
            <a:r>
              <a:rPr lang="tr-TR" dirty="0" smtClean="0"/>
              <a:t>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054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Searching a Value using Quadratic Probing</a:t>
            </a:r>
          </a:p>
          <a:p>
            <a:r>
              <a:rPr lang="en-US" dirty="0" smtClean="0"/>
              <a:t>In the worst case, the search operation may take n–1 comparisons, and the running time of the</a:t>
            </a:r>
            <a:r>
              <a:rPr lang="tr-TR" dirty="0" smtClean="0"/>
              <a:t> </a:t>
            </a:r>
            <a:r>
              <a:rPr lang="en-US" dirty="0" smtClean="0"/>
              <a:t>search algorithm may be O(n). </a:t>
            </a:r>
            <a:endParaRPr lang="tr-TR" dirty="0" smtClean="0"/>
          </a:p>
          <a:p>
            <a:r>
              <a:rPr lang="en-US" dirty="0" smtClean="0"/>
              <a:t>The worst case will be encountered when after scanning all the n–1</a:t>
            </a:r>
            <a:r>
              <a:rPr lang="tr-TR" dirty="0" smtClean="0"/>
              <a:t> </a:t>
            </a:r>
            <a:r>
              <a:rPr lang="en-US" dirty="0" smtClean="0"/>
              <a:t>elements, the value is either present at the last location or not present in the table.</a:t>
            </a:r>
          </a:p>
          <a:p>
            <a:r>
              <a:rPr lang="en-US" dirty="0" smtClean="0"/>
              <a:t>Thus, we see that with the increase in the number of collisions, the distance between the array</a:t>
            </a:r>
            <a:r>
              <a:rPr lang="tr-TR" dirty="0" smtClean="0"/>
              <a:t> </a:t>
            </a:r>
            <a:r>
              <a:rPr lang="en-US" dirty="0" smtClean="0"/>
              <a:t>index computed by the hash function and the actual location of the element increases, thereby</a:t>
            </a:r>
            <a:r>
              <a:rPr lang="tr-TR" dirty="0" smtClean="0"/>
              <a:t> </a:t>
            </a:r>
            <a:r>
              <a:rPr lang="tr-TR" dirty="0" err="1" smtClean="0"/>
              <a:t>increasing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search</a:t>
            </a:r>
            <a:r>
              <a:rPr lang="tr-TR" dirty="0" smtClean="0"/>
              <a:t> time.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05400"/>
          </a:xfrm>
        </p:spPr>
        <p:txBody>
          <a:bodyPr>
            <a:normAutofit fontScale="92500" lnSpcReduction="20000"/>
          </a:bodyPr>
          <a:lstStyle/>
          <a:p>
            <a:r>
              <a:rPr lang="tr-TR" b="1" i="1" dirty="0" err="1" smtClean="0"/>
              <a:t>Pros</a:t>
            </a:r>
            <a:r>
              <a:rPr lang="tr-TR" b="1" i="1" dirty="0" smtClean="0"/>
              <a:t> </a:t>
            </a:r>
            <a:r>
              <a:rPr lang="tr-TR" b="1" i="1" dirty="0" err="1" smtClean="0"/>
              <a:t>and</a:t>
            </a:r>
            <a:r>
              <a:rPr lang="tr-TR" b="1" i="1" dirty="0" smtClean="0"/>
              <a:t> </a:t>
            </a:r>
            <a:r>
              <a:rPr lang="tr-TR" b="1" i="1" dirty="0" err="1" smtClean="0"/>
              <a:t>Cons</a:t>
            </a:r>
            <a:endParaRPr lang="tr-TR" b="1" i="1" dirty="0" smtClean="0"/>
          </a:p>
          <a:p>
            <a:r>
              <a:rPr lang="en-US" dirty="0" smtClean="0"/>
              <a:t>Quadratic probing resolves the primary clustering problem that exists in the linear probing</a:t>
            </a:r>
            <a:r>
              <a:rPr lang="tr-TR" dirty="0" smtClean="0"/>
              <a:t> </a:t>
            </a:r>
            <a:r>
              <a:rPr lang="en-US" dirty="0" smtClean="0"/>
              <a:t>technique.</a:t>
            </a:r>
            <a:endParaRPr lang="tr-TR" dirty="0" smtClean="0"/>
          </a:p>
          <a:p>
            <a:r>
              <a:rPr lang="en-US" dirty="0" smtClean="0"/>
              <a:t>Quadratic probing provides good memory caching because it preserves some locality</a:t>
            </a:r>
            <a:r>
              <a:rPr lang="tr-TR" dirty="0" smtClean="0"/>
              <a:t> </a:t>
            </a:r>
            <a:r>
              <a:rPr lang="en-US" dirty="0" smtClean="0"/>
              <a:t>of reference. </a:t>
            </a:r>
            <a:endParaRPr lang="tr-TR" dirty="0" smtClean="0"/>
          </a:p>
          <a:p>
            <a:r>
              <a:rPr lang="en-US" dirty="0" smtClean="0"/>
              <a:t>But linear probing does this task better and gives a better cache performance.</a:t>
            </a:r>
          </a:p>
          <a:p>
            <a:r>
              <a:rPr lang="en-US" dirty="0" smtClean="0"/>
              <a:t>One of the major drawbacks of quadratic probing is that a sequence of successive probes may</a:t>
            </a:r>
            <a:r>
              <a:rPr lang="tr-TR" dirty="0" smtClean="0"/>
              <a:t> </a:t>
            </a:r>
            <a:r>
              <a:rPr lang="en-US" dirty="0" smtClean="0"/>
              <a:t>only explore a fraction of the table, and this fraction may be quite small. </a:t>
            </a:r>
            <a:endParaRPr lang="tr-TR" dirty="0" smtClean="0"/>
          </a:p>
          <a:p>
            <a:r>
              <a:rPr lang="en-US" dirty="0" smtClean="0"/>
              <a:t>If this happens, then we</a:t>
            </a:r>
            <a:r>
              <a:rPr lang="tr-TR" dirty="0" smtClean="0"/>
              <a:t> </a:t>
            </a:r>
            <a:r>
              <a:rPr lang="en-US" dirty="0" smtClean="0"/>
              <a:t>will not be able to find an empty location in the table despite the fact that the table is by no means</a:t>
            </a:r>
            <a:r>
              <a:rPr lang="tr-TR" dirty="0" smtClean="0"/>
              <a:t> </a:t>
            </a:r>
            <a:r>
              <a:rPr lang="en-US" dirty="0" smtClean="0"/>
              <a:t>full. </a:t>
            </a:r>
            <a:endParaRPr lang="tr-TR" dirty="0" smtClean="0"/>
          </a:p>
          <a:p>
            <a:r>
              <a:rPr lang="en-US" dirty="0" smtClean="0"/>
              <a:t>In Example 15.6 try to insert the key 92 and you will encounter this problem.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05400"/>
          </a:xfrm>
        </p:spPr>
        <p:txBody>
          <a:bodyPr>
            <a:normAutofit lnSpcReduction="10000"/>
          </a:bodyPr>
          <a:lstStyle/>
          <a:p>
            <a:r>
              <a:rPr lang="tr-TR" b="1" i="1" dirty="0" err="1" smtClean="0"/>
              <a:t>Pros</a:t>
            </a:r>
            <a:r>
              <a:rPr lang="tr-TR" b="1" i="1" dirty="0" smtClean="0"/>
              <a:t> </a:t>
            </a:r>
            <a:r>
              <a:rPr lang="tr-TR" b="1" i="1" dirty="0" err="1" smtClean="0"/>
              <a:t>and</a:t>
            </a:r>
            <a:r>
              <a:rPr lang="tr-TR" b="1" i="1" dirty="0" smtClean="0"/>
              <a:t> </a:t>
            </a:r>
            <a:r>
              <a:rPr lang="tr-TR" b="1" i="1" dirty="0" err="1" smtClean="0"/>
              <a:t>Cons</a:t>
            </a:r>
            <a:endParaRPr lang="tr-TR" b="1" i="1" dirty="0" smtClean="0"/>
          </a:p>
          <a:p>
            <a:r>
              <a:rPr lang="en-US" dirty="0" smtClean="0"/>
              <a:t>Although quadratic probing is free from primary clustering, it is still liable to what is known as</a:t>
            </a:r>
            <a:r>
              <a:rPr lang="tr-TR" dirty="0" smtClean="0"/>
              <a:t> </a:t>
            </a:r>
            <a:r>
              <a:rPr lang="en-US" i="1" dirty="0" smtClean="0"/>
              <a:t>secondary clustering. </a:t>
            </a:r>
            <a:endParaRPr lang="tr-TR" i="1" dirty="0" smtClean="0"/>
          </a:p>
          <a:p>
            <a:r>
              <a:rPr lang="en-US" i="1" dirty="0" smtClean="0"/>
              <a:t>It means that if there is a collision between two keys, then the same probe</a:t>
            </a:r>
            <a:r>
              <a:rPr lang="tr-TR" i="1" dirty="0" smtClean="0"/>
              <a:t> </a:t>
            </a:r>
            <a:r>
              <a:rPr lang="en-US" dirty="0" smtClean="0"/>
              <a:t>sequence will be followed for both. </a:t>
            </a:r>
            <a:endParaRPr lang="tr-TR" dirty="0" smtClean="0"/>
          </a:p>
          <a:p>
            <a:r>
              <a:rPr lang="en-US" dirty="0" smtClean="0"/>
              <a:t>With quadratic probing, the probability for multiple collisions</a:t>
            </a:r>
            <a:r>
              <a:rPr lang="tr-TR" dirty="0" smtClean="0"/>
              <a:t> </a:t>
            </a:r>
            <a:r>
              <a:rPr lang="en-US" dirty="0" smtClean="0"/>
              <a:t>increases as the table becomes full. </a:t>
            </a:r>
            <a:endParaRPr lang="tr-TR" dirty="0" smtClean="0"/>
          </a:p>
          <a:p>
            <a:r>
              <a:rPr lang="en-US" dirty="0" smtClean="0"/>
              <a:t>This situation is usually encountered when the hash table is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full</a:t>
            </a:r>
            <a:r>
              <a:rPr lang="tr-TR" dirty="0" smtClean="0"/>
              <a:t>.</a:t>
            </a:r>
          </a:p>
          <a:p>
            <a:r>
              <a:rPr lang="en-US" dirty="0" smtClean="0"/>
              <a:t>Quadratic probing is widely applied in the Berkeley Fast File System to allocate free blocks.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05400"/>
          </a:xfrm>
        </p:spPr>
        <p:txBody>
          <a:bodyPr>
            <a:normAutofit fontScale="92500" lnSpcReduction="20000"/>
          </a:bodyPr>
          <a:lstStyle/>
          <a:p>
            <a:r>
              <a:rPr lang="tr-TR" b="1" i="1" dirty="0" err="1" smtClean="0"/>
              <a:t>Double</a:t>
            </a:r>
            <a:r>
              <a:rPr lang="tr-TR" b="1" i="1" dirty="0" smtClean="0"/>
              <a:t> </a:t>
            </a:r>
            <a:r>
              <a:rPr lang="tr-TR" b="1" i="1" dirty="0" err="1" smtClean="0"/>
              <a:t>Hashing</a:t>
            </a:r>
            <a:endParaRPr lang="tr-TR" b="1" i="1" dirty="0" smtClean="0"/>
          </a:p>
          <a:p>
            <a:r>
              <a:rPr lang="en-US" dirty="0" smtClean="0"/>
              <a:t>To start with, double hashing uses one hash value and then repeatedly steps forward an interval</a:t>
            </a:r>
            <a:r>
              <a:rPr lang="tr-TR" dirty="0" smtClean="0"/>
              <a:t> </a:t>
            </a:r>
            <a:r>
              <a:rPr lang="en-US" dirty="0" smtClean="0"/>
              <a:t>until an empty location is reached. </a:t>
            </a:r>
            <a:endParaRPr lang="tr-TR" dirty="0" smtClean="0"/>
          </a:p>
          <a:p>
            <a:r>
              <a:rPr lang="en-US" dirty="0" smtClean="0"/>
              <a:t>The interval is decided using a second, independent hash function,</a:t>
            </a:r>
            <a:r>
              <a:rPr lang="tr-TR" dirty="0" smtClean="0"/>
              <a:t> </a:t>
            </a:r>
            <a:r>
              <a:rPr lang="en-US" dirty="0" smtClean="0"/>
              <a:t>hence the name </a:t>
            </a:r>
            <a:r>
              <a:rPr lang="en-US" i="1" dirty="0" smtClean="0"/>
              <a:t>double hashing. </a:t>
            </a:r>
            <a:endParaRPr lang="tr-TR" i="1" dirty="0" smtClean="0"/>
          </a:p>
          <a:p>
            <a:r>
              <a:rPr lang="en-US" i="1" dirty="0" smtClean="0"/>
              <a:t>In double hashing, we use two hash functions rather than a single</a:t>
            </a:r>
            <a:r>
              <a:rPr lang="tr-TR" i="1" dirty="0" smtClean="0"/>
              <a:t> </a:t>
            </a:r>
            <a:r>
              <a:rPr lang="en-US" dirty="0" smtClean="0"/>
              <a:t>function. </a:t>
            </a:r>
            <a:endParaRPr lang="tr-TR" dirty="0" smtClean="0"/>
          </a:p>
          <a:p>
            <a:r>
              <a:rPr lang="en-US" dirty="0" smtClean="0"/>
              <a:t>The hash function in the case of double hashing can be given as: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pt-BR" dirty="0" smtClean="0"/>
              <a:t>h(k, i) = [h</a:t>
            </a:r>
            <a:r>
              <a:rPr lang="pt-BR" baseline="-25000" dirty="0" smtClean="0"/>
              <a:t>1</a:t>
            </a:r>
            <a:r>
              <a:rPr lang="pt-BR" dirty="0" smtClean="0"/>
              <a:t>(k) + ih</a:t>
            </a:r>
            <a:r>
              <a:rPr lang="pt-BR" baseline="-25000" dirty="0" smtClean="0"/>
              <a:t>2</a:t>
            </a:r>
            <a:r>
              <a:rPr lang="pt-BR" dirty="0" smtClean="0"/>
              <a:t>(k)] mod m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en-US" dirty="0" smtClean="0"/>
              <a:t>where m is the size of the hash table, h</a:t>
            </a:r>
            <a:r>
              <a:rPr lang="en-US" baseline="-25000" dirty="0" smtClean="0"/>
              <a:t>1</a:t>
            </a:r>
            <a:r>
              <a:rPr lang="en-US" dirty="0" smtClean="0"/>
              <a:t>(k) and h</a:t>
            </a:r>
            <a:r>
              <a:rPr lang="en-US" baseline="-25000" dirty="0" smtClean="0"/>
              <a:t>2</a:t>
            </a:r>
            <a:r>
              <a:rPr lang="en-US" dirty="0" smtClean="0"/>
              <a:t>(k) are two hash functions given as h</a:t>
            </a:r>
            <a:r>
              <a:rPr lang="en-US" baseline="-25000" dirty="0" smtClean="0"/>
              <a:t>1</a:t>
            </a:r>
            <a:r>
              <a:rPr lang="en-US" dirty="0" smtClean="0"/>
              <a:t>(k) = k mod</a:t>
            </a:r>
            <a:r>
              <a:rPr lang="tr-TR" dirty="0" smtClean="0"/>
              <a:t> </a:t>
            </a:r>
            <a:r>
              <a:rPr lang="en-US" dirty="0" smtClean="0"/>
              <a:t>m,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(k) = k mod m', </a:t>
            </a:r>
            <a:r>
              <a:rPr lang="en-US" dirty="0" err="1" smtClean="0"/>
              <a:t>i</a:t>
            </a:r>
            <a:r>
              <a:rPr lang="en-US" dirty="0" smtClean="0"/>
              <a:t> is the probe number that varies from 0 to m–1, and m' is chosen to be less than</a:t>
            </a:r>
            <a:r>
              <a:rPr lang="tr-TR" dirty="0" smtClean="0"/>
              <a:t> </a:t>
            </a:r>
            <a:r>
              <a:rPr lang="en-US" dirty="0" smtClean="0"/>
              <a:t>m. We can choose m' = m–1 or m–2.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05400"/>
          </a:xfrm>
        </p:spPr>
        <p:txBody>
          <a:bodyPr>
            <a:normAutofit fontScale="85000" lnSpcReduction="20000"/>
          </a:bodyPr>
          <a:lstStyle/>
          <a:p>
            <a:r>
              <a:rPr lang="tr-TR" b="1" i="1" dirty="0" err="1" smtClean="0"/>
              <a:t>Double</a:t>
            </a:r>
            <a:r>
              <a:rPr lang="tr-TR" b="1" i="1" dirty="0" smtClean="0"/>
              <a:t> </a:t>
            </a:r>
            <a:r>
              <a:rPr lang="tr-TR" b="1" i="1" dirty="0" err="1" smtClean="0"/>
              <a:t>Hashing</a:t>
            </a:r>
            <a:endParaRPr lang="tr-TR" b="1" i="1" dirty="0" smtClean="0"/>
          </a:p>
          <a:p>
            <a:r>
              <a:rPr lang="en-US" dirty="0" smtClean="0"/>
              <a:t>When we have to insert a key k in the hash table, we first probe the location given by applying</a:t>
            </a:r>
          </a:p>
          <a:p>
            <a:r>
              <a:rPr lang="en-US" dirty="0" smtClean="0"/>
              <a:t>[h</a:t>
            </a:r>
            <a:r>
              <a:rPr lang="en-US" baseline="-25000" dirty="0" smtClean="0"/>
              <a:t>1</a:t>
            </a:r>
            <a:r>
              <a:rPr lang="en-US" dirty="0" smtClean="0"/>
              <a:t>(k) mod m] because during the first probe, </a:t>
            </a:r>
            <a:r>
              <a:rPr lang="en-US" dirty="0" err="1" smtClean="0"/>
              <a:t>i</a:t>
            </a:r>
            <a:r>
              <a:rPr lang="en-US" dirty="0" smtClean="0"/>
              <a:t> = 0. </a:t>
            </a:r>
            <a:endParaRPr lang="tr-TR" dirty="0" smtClean="0"/>
          </a:p>
          <a:p>
            <a:r>
              <a:rPr lang="en-US" dirty="0" smtClean="0"/>
              <a:t>If the location is vacant, the key is inserted into</a:t>
            </a:r>
            <a:r>
              <a:rPr lang="tr-TR" dirty="0" smtClean="0"/>
              <a:t> </a:t>
            </a:r>
            <a:r>
              <a:rPr lang="en-US" dirty="0" smtClean="0"/>
              <a:t>it, else subsequent probes generate locations that are at an offset of [h</a:t>
            </a:r>
            <a:r>
              <a:rPr lang="en-US" baseline="-25000" dirty="0" smtClean="0"/>
              <a:t>2</a:t>
            </a:r>
            <a:r>
              <a:rPr lang="en-US" dirty="0" smtClean="0"/>
              <a:t>(k) mod m] from the previous</a:t>
            </a:r>
            <a:r>
              <a:rPr lang="tr-TR" dirty="0" smtClean="0"/>
              <a:t> </a:t>
            </a:r>
            <a:r>
              <a:rPr lang="en-US" dirty="0" smtClean="0"/>
              <a:t>location. </a:t>
            </a:r>
            <a:endParaRPr lang="tr-TR" dirty="0" smtClean="0"/>
          </a:p>
          <a:p>
            <a:r>
              <a:rPr lang="en-US" dirty="0" smtClean="0"/>
              <a:t>Since the offset may vary with every probe depending on the value generated by the</a:t>
            </a:r>
          </a:p>
          <a:p>
            <a:r>
              <a:rPr lang="en-US" dirty="0" smtClean="0"/>
              <a:t>second hash function, the performance of double hashing is very close to the performance of the</a:t>
            </a:r>
            <a:r>
              <a:rPr lang="tr-TR" dirty="0" smtClean="0"/>
              <a:t> </a:t>
            </a:r>
            <a:r>
              <a:rPr lang="en-US" dirty="0" smtClean="0"/>
              <a:t>ideal scheme of uniform hashing.</a:t>
            </a:r>
          </a:p>
          <a:p>
            <a:r>
              <a:rPr lang="tr-TR" b="1" i="1" dirty="0" err="1" smtClean="0"/>
              <a:t>Pros</a:t>
            </a:r>
            <a:r>
              <a:rPr lang="tr-TR" b="1" i="1" dirty="0" smtClean="0"/>
              <a:t> </a:t>
            </a:r>
            <a:r>
              <a:rPr lang="tr-TR" b="1" i="1" dirty="0" err="1" smtClean="0"/>
              <a:t>and</a:t>
            </a:r>
            <a:r>
              <a:rPr lang="tr-TR" b="1" i="1" dirty="0" smtClean="0"/>
              <a:t> </a:t>
            </a:r>
            <a:r>
              <a:rPr lang="tr-TR" b="1" i="1" dirty="0" err="1" smtClean="0"/>
              <a:t>Cons</a:t>
            </a:r>
            <a:endParaRPr lang="tr-TR" b="1" i="1" dirty="0" smtClean="0"/>
          </a:p>
          <a:p>
            <a:r>
              <a:rPr lang="en-US" dirty="0" smtClean="0"/>
              <a:t>Double hashing minimizes repeated collisions and the effects of clustering. </a:t>
            </a:r>
            <a:endParaRPr lang="tr-TR" dirty="0" smtClean="0"/>
          </a:p>
          <a:p>
            <a:r>
              <a:rPr lang="en-US" dirty="0" smtClean="0"/>
              <a:t>That is, double hashing</a:t>
            </a:r>
            <a:r>
              <a:rPr lang="tr-TR" dirty="0" smtClean="0"/>
              <a:t> </a:t>
            </a:r>
            <a:r>
              <a:rPr lang="en-US" dirty="0" smtClean="0"/>
              <a:t>is free from problems associated with primary clustering as well as secondary clustering.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Introduction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2667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Let us assume that the same company uses a five-digit </a:t>
            </a:r>
            <a:r>
              <a:rPr lang="en-US" dirty="0" err="1" smtClean="0"/>
              <a:t>Emp_ID</a:t>
            </a:r>
            <a:r>
              <a:rPr lang="en-US" dirty="0" smtClean="0"/>
              <a:t> as the primary key. </a:t>
            </a:r>
            <a:endParaRPr lang="tr-TR" dirty="0" smtClean="0"/>
          </a:p>
          <a:p>
            <a:r>
              <a:rPr lang="en-US" dirty="0" smtClean="0"/>
              <a:t>In this case,</a:t>
            </a:r>
            <a:r>
              <a:rPr lang="tr-TR" dirty="0" smtClean="0"/>
              <a:t> </a:t>
            </a:r>
            <a:r>
              <a:rPr lang="en-US" dirty="0" smtClean="0"/>
              <a:t>key values will range from 00000 to 99999. If we want to use the same technique as above, we need</a:t>
            </a:r>
            <a:r>
              <a:rPr lang="tr-TR" dirty="0" smtClean="0"/>
              <a:t> </a:t>
            </a:r>
            <a:r>
              <a:rPr lang="en-US" dirty="0" smtClean="0"/>
              <a:t>an array of size 100,000, of which only 100 elements will be used. </a:t>
            </a:r>
            <a:endParaRPr lang="tr-TR" dirty="0" smtClean="0"/>
          </a:p>
          <a:p>
            <a:r>
              <a:rPr lang="en-US" dirty="0" smtClean="0"/>
              <a:t>This is illustrated in Fig. 15.2.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429000"/>
            <a:ext cx="66484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Double</a:t>
            </a:r>
            <a:r>
              <a:rPr lang="tr-TR" b="1" i="1" dirty="0" smtClean="0"/>
              <a:t> </a:t>
            </a:r>
            <a:r>
              <a:rPr lang="tr-TR" b="1" i="1" dirty="0" err="1" smtClean="0"/>
              <a:t>Hashing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150" y="1562100"/>
            <a:ext cx="66484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Double</a:t>
            </a:r>
            <a:r>
              <a:rPr lang="tr-TR" b="1" i="1" dirty="0" smtClean="0"/>
              <a:t> </a:t>
            </a:r>
            <a:r>
              <a:rPr lang="tr-TR" b="1" i="1" dirty="0" err="1" smtClean="0"/>
              <a:t>Hashing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76400"/>
            <a:ext cx="56007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657600"/>
            <a:ext cx="53625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Double</a:t>
            </a:r>
            <a:r>
              <a:rPr lang="tr-TR" b="1" i="1" dirty="0" smtClean="0"/>
              <a:t> </a:t>
            </a:r>
            <a:r>
              <a:rPr lang="tr-TR" b="1" i="1" dirty="0" err="1" smtClean="0"/>
              <a:t>Hashing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799" y="1676400"/>
            <a:ext cx="586803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Double</a:t>
            </a:r>
            <a:r>
              <a:rPr lang="tr-TR" b="1" i="1" dirty="0" smtClean="0"/>
              <a:t> </a:t>
            </a:r>
            <a:r>
              <a:rPr lang="tr-TR" b="1" i="1" dirty="0" err="1" smtClean="0"/>
              <a:t>Hashing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343025"/>
            <a:ext cx="58864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10000"/>
            <a:ext cx="5924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Double</a:t>
            </a:r>
            <a:r>
              <a:rPr lang="tr-TR" b="1" i="1" dirty="0" smtClean="0"/>
              <a:t> </a:t>
            </a:r>
            <a:r>
              <a:rPr lang="tr-TR" b="1" i="1" dirty="0" err="1" smtClean="0"/>
              <a:t>Hashing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4475" y="1614488"/>
            <a:ext cx="6115050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257800"/>
          </a:xfrm>
        </p:spPr>
        <p:txBody>
          <a:bodyPr>
            <a:normAutofit fontScale="85000" lnSpcReduction="10000"/>
          </a:bodyPr>
          <a:lstStyle/>
          <a:p>
            <a:r>
              <a:rPr lang="tr-TR" b="1" i="1" dirty="0" err="1" smtClean="0"/>
              <a:t>Rehashing</a:t>
            </a:r>
            <a:endParaRPr lang="tr-TR" b="1" i="1" dirty="0" smtClean="0"/>
          </a:p>
          <a:p>
            <a:r>
              <a:rPr lang="en-US" dirty="0" smtClean="0"/>
              <a:t>When the hash table becomes nearly full, the number of collisions increases, thereby degrading</a:t>
            </a:r>
            <a:r>
              <a:rPr lang="tr-TR" dirty="0" smtClean="0"/>
              <a:t> </a:t>
            </a:r>
            <a:r>
              <a:rPr lang="en-US" dirty="0" smtClean="0"/>
              <a:t>the performance of insertion and search operations. </a:t>
            </a:r>
            <a:endParaRPr lang="tr-TR" dirty="0" smtClean="0"/>
          </a:p>
          <a:p>
            <a:r>
              <a:rPr lang="en-US" dirty="0" smtClean="0"/>
              <a:t>In such cases, a better option is to create a</a:t>
            </a:r>
            <a:r>
              <a:rPr lang="tr-TR" dirty="0" smtClean="0"/>
              <a:t> </a:t>
            </a:r>
            <a:r>
              <a:rPr lang="en-US" dirty="0" smtClean="0"/>
              <a:t>new hash table with size double of the original hash table.</a:t>
            </a:r>
          </a:p>
          <a:p>
            <a:r>
              <a:rPr lang="en-US" dirty="0" smtClean="0"/>
              <a:t>All the entries in the original hash table will then have to be moved to the new hash table. </a:t>
            </a:r>
            <a:endParaRPr lang="tr-TR" dirty="0" smtClean="0"/>
          </a:p>
          <a:p>
            <a:r>
              <a:rPr lang="en-US" dirty="0" smtClean="0"/>
              <a:t>This</a:t>
            </a:r>
            <a:r>
              <a:rPr lang="tr-TR" dirty="0" smtClean="0"/>
              <a:t> </a:t>
            </a:r>
            <a:r>
              <a:rPr lang="en-US" dirty="0" smtClean="0"/>
              <a:t>is done by taking each entry, computing its new hash value, and then inserting it in the new hash</a:t>
            </a:r>
            <a:r>
              <a:rPr lang="tr-TR" dirty="0" smtClean="0"/>
              <a:t> </a:t>
            </a:r>
            <a:r>
              <a:rPr lang="tr-TR" dirty="0" err="1" smtClean="0"/>
              <a:t>table</a:t>
            </a:r>
            <a:r>
              <a:rPr lang="tr-TR" dirty="0" smtClean="0"/>
              <a:t>.</a:t>
            </a:r>
          </a:p>
          <a:p>
            <a:r>
              <a:rPr lang="en-US" dirty="0" smtClean="0"/>
              <a:t>Though rehashing seems to be a simple process, it is quite expensive and must therefore not</a:t>
            </a:r>
            <a:r>
              <a:rPr lang="tr-TR" dirty="0" smtClean="0"/>
              <a:t> </a:t>
            </a:r>
            <a:r>
              <a:rPr lang="en-US" dirty="0" smtClean="0"/>
              <a:t>be done frequently. </a:t>
            </a:r>
            <a:endParaRPr lang="tr-TR" dirty="0" smtClean="0"/>
          </a:p>
          <a:p>
            <a:r>
              <a:rPr lang="en-US" dirty="0" smtClean="0"/>
              <a:t>Consider the hash table of size 5 given below. </a:t>
            </a:r>
            <a:endParaRPr lang="tr-TR" dirty="0" smtClean="0"/>
          </a:p>
          <a:p>
            <a:r>
              <a:rPr lang="en-US" dirty="0" smtClean="0"/>
              <a:t>The hash function used is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		</a:t>
            </a:r>
            <a:r>
              <a:rPr lang="en-US" dirty="0" smtClean="0"/>
              <a:t>h(x)</a:t>
            </a:r>
            <a:r>
              <a:rPr lang="tr-TR" dirty="0" smtClean="0"/>
              <a:t> </a:t>
            </a:r>
            <a:r>
              <a:rPr lang="en-US" dirty="0" smtClean="0"/>
              <a:t>= x % 5. </a:t>
            </a:r>
            <a:endParaRPr lang="tr-TR" dirty="0" smtClean="0"/>
          </a:p>
          <a:p>
            <a:r>
              <a:rPr lang="en-US" dirty="0" smtClean="0"/>
              <a:t>Rehash the entries into to a new hash table.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Rehashing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858" y="2185988"/>
            <a:ext cx="7253742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33400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Collision</a:t>
            </a:r>
            <a:r>
              <a:rPr lang="tr-TR" b="1" dirty="0" smtClean="0"/>
              <a:t> </a:t>
            </a:r>
            <a:r>
              <a:rPr lang="tr-TR" b="1" dirty="0" err="1" smtClean="0"/>
              <a:t>Resolution</a:t>
            </a:r>
            <a:r>
              <a:rPr lang="tr-TR" b="1" dirty="0" smtClean="0"/>
              <a:t> </a:t>
            </a:r>
            <a:r>
              <a:rPr lang="tr-TR" b="1" dirty="0" err="1" smtClean="0"/>
              <a:t>by</a:t>
            </a:r>
            <a:r>
              <a:rPr lang="tr-TR" b="1" dirty="0" smtClean="0"/>
              <a:t> </a:t>
            </a:r>
            <a:r>
              <a:rPr lang="tr-TR" b="1" dirty="0" err="1" smtClean="0"/>
              <a:t>Chaining</a:t>
            </a:r>
            <a:endParaRPr lang="tr-TR" b="1" dirty="0" smtClean="0"/>
          </a:p>
          <a:p>
            <a:r>
              <a:rPr lang="en-US" dirty="0" smtClean="0"/>
              <a:t>In chaining, each location in a hash table stores a pointer to a linked list that contains all the key</a:t>
            </a:r>
            <a:r>
              <a:rPr lang="tr-TR" dirty="0" smtClean="0"/>
              <a:t> </a:t>
            </a:r>
            <a:r>
              <a:rPr lang="en-US" dirty="0" smtClean="0"/>
              <a:t>values that were hashed to that location. </a:t>
            </a:r>
            <a:endParaRPr lang="tr-TR" dirty="0" smtClean="0"/>
          </a:p>
          <a:p>
            <a:r>
              <a:rPr lang="en-US" dirty="0" smtClean="0"/>
              <a:t>That is, location l in the hash table points to the head of</a:t>
            </a:r>
            <a:r>
              <a:rPr lang="tr-TR" dirty="0" smtClean="0"/>
              <a:t> </a:t>
            </a:r>
            <a:r>
              <a:rPr lang="en-US" dirty="0" smtClean="0"/>
              <a:t>the linked list of all the key values that hashed to l. </a:t>
            </a:r>
            <a:endParaRPr lang="tr-TR" dirty="0" smtClean="0"/>
          </a:p>
          <a:p>
            <a:r>
              <a:rPr lang="en-US" dirty="0" smtClean="0"/>
              <a:t>However, if no key value hashes to l, then</a:t>
            </a:r>
            <a:r>
              <a:rPr lang="tr-TR" dirty="0" smtClean="0"/>
              <a:t> </a:t>
            </a:r>
            <a:r>
              <a:rPr lang="en-US" dirty="0" smtClean="0"/>
              <a:t>location l in the hash table contains NULL. </a:t>
            </a:r>
            <a:endParaRPr lang="tr-TR" dirty="0" smtClean="0"/>
          </a:p>
          <a:p>
            <a:r>
              <a:rPr lang="en-US" dirty="0" smtClean="0"/>
              <a:t>Figure 15.5 shows how the key values are mapped to a</a:t>
            </a:r>
            <a:r>
              <a:rPr lang="tr-TR" dirty="0" smtClean="0"/>
              <a:t> </a:t>
            </a:r>
            <a:r>
              <a:rPr lang="en-US" dirty="0" smtClean="0"/>
              <a:t>location in the hash table and stored in a linked list that corresponds to that location.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Collision</a:t>
            </a:r>
            <a:r>
              <a:rPr lang="tr-TR" b="1" dirty="0" smtClean="0"/>
              <a:t> </a:t>
            </a:r>
            <a:r>
              <a:rPr lang="tr-TR" b="1" dirty="0" err="1" smtClean="0"/>
              <a:t>Resolution</a:t>
            </a:r>
            <a:r>
              <a:rPr lang="tr-TR" b="1" dirty="0" smtClean="0"/>
              <a:t> </a:t>
            </a:r>
            <a:r>
              <a:rPr lang="tr-TR" b="1" dirty="0" err="1" smtClean="0"/>
              <a:t>by</a:t>
            </a:r>
            <a:r>
              <a:rPr lang="tr-TR" b="1" dirty="0" smtClean="0"/>
              <a:t> </a:t>
            </a:r>
            <a:r>
              <a:rPr lang="tr-TR" b="1" dirty="0" err="1" smtClean="0"/>
              <a:t>Chaining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81200"/>
            <a:ext cx="6911177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Operations on a Chained Hash Table</a:t>
            </a:r>
          </a:p>
          <a:p>
            <a:r>
              <a:rPr lang="en-US" dirty="0" smtClean="0"/>
              <a:t>Searching for a value in a chained hash table is as simple as scanning a linked list for an entry</a:t>
            </a:r>
            <a:r>
              <a:rPr lang="tr-TR" dirty="0" smtClean="0"/>
              <a:t> </a:t>
            </a:r>
            <a:r>
              <a:rPr lang="en-US" dirty="0" smtClean="0"/>
              <a:t>with the given key. </a:t>
            </a:r>
            <a:endParaRPr lang="tr-TR" dirty="0" smtClean="0"/>
          </a:p>
          <a:p>
            <a:r>
              <a:rPr lang="en-US" dirty="0" smtClean="0"/>
              <a:t>Insertion operation appends the key to the end of the linked list pointed by the</a:t>
            </a:r>
            <a:r>
              <a:rPr lang="tr-TR" dirty="0" smtClean="0"/>
              <a:t> </a:t>
            </a:r>
            <a:r>
              <a:rPr lang="en-US" dirty="0" smtClean="0"/>
              <a:t>hashed location. </a:t>
            </a:r>
            <a:endParaRPr lang="tr-TR" dirty="0" smtClean="0"/>
          </a:p>
          <a:p>
            <a:r>
              <a:rPr lang="en-US" dirty="0" smtClean="0"/>
              <a:t>Deleting a key requires searching the list and removing the element.</a:t>
            </a:r>
          </a:p>
          <a:p>
            <a:r>
              <a:rPr lang="en-US" dirty="0" smtClean="0"/>
              <a:t>Chained hash tables with linked lists are widely used due to the simplicity of the algorithms</a:t>
            </a:r>
            <a:r>
              <a:rPr lang="tr-TR" dirty="0" smtClean="0"/>
              <a:t> </a:t>
            </a:r>
            <a:r>
              <a:rPr lang="en-US" dirty="0" smtClean="0"/>
              <a:t>to insert, delete, and search a key. </a:t>
            </a:r>
            <a:endParaRPr lang="tr-TR" dirty="0" smtClean="0"/>
          </a:p>
          <a:p>
            <a:r>
              <a:rPr lang="en-US" dirty="0" smtClean="0"/>
              <a:t>The code for these algorithms is exactly the same as that for</a:t>
            </a:r>
            <a:r>
              <a:rPr lang="tr-TR" dirty="0" smtClean="0"/>
              <a:t> </a:t>
            </a:r>
            <a:r>
              <a:rPr lang="en-US" dirty="0" smtClean="0"/>
              <a:t>inserting, deleting, and searching a value in a single linked list that we have already studied in</a:t>
            </a:r>
            <a:r>
              <a:rPr lang="tr-TR" dirty="0" smtClean="0"/>
              <a:t> </a:t>
            </a:r>
            <a:r>
              <a:rPr lang="tr-TR" dirty="0" err="1" smtClean="0"/>
              <a:t>Chapter</a:t>
            </a:r>
            <a:r>
              <a:rPr lang="tr-TR" dirty="0" smtClean="0"/>
              <a:t> 6.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Introduction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It is impractical to waste so much storage space just to ensure that each employee’s record is</a:t>
            </a:r>
            <a:r>
              <a:rPr lang="tr-TR" dirty="0" smtClean="0"/>
              <a:t> </a:t>
            </a:r>
            <a:r>
              <a:rPr lang="en-US" dirty="0" smtClean="0"/>
              <a:t>in a unique and predictable location.</a:t>
            </a:r>
          </a:p>
          <a:p>
            <a:r>
              <a:rPr lang="en-US" dirty="0" smtClean="0"/>
              <a:t>Whether we use a two-digit primary key (</a:t>
            </a:r>
            <a:r>
              <a:rPr lang="en-US" dirty="0" err="1" smtClean="0"/>
              <a:t>Emp_ID</a:t>
            </a:r>
            <a:r>
              <a:rPr lang="en-US" dirty="0" smtClean="0"/>
              <a:t>) or a five-digit key, there are just 100 employees</a:t>
            </a:r>
            <a:r>
              <a:rPr lang="tr-TR" dirty="0" smtClean="0"/>
              <a:t> </a:t>
            </a:r>
            <a:r>
              <a:rPr lang="en-US" dirty="0" smtClean="0"/>
              <a:t>in the company. </a:t>
            </a:r>
            <a:endParaRPr lang="tr-TR" dirty="0" smtClean="0"/>
          </a:p>
          <a:p>
            <a:r>
              <a:rPr lang="en-US" dirty="0" smtClean="0"/>
              <a:t>Thus, we will be using only 100 locations in the array. Therefore, in order to keep</a:t>
            </a:r>
            <a:r>
              <a:rPr lang="tr-TR" dirty="0" smtClean="0"/>
              <a:t> </a:t>
            </a:r>
            <a:r>
              <a:rPr lang="en-US" dirty="0" smtClean="0"/>
              <a:t>the array size down to the size that we will actually be using (100 elements), another good option</a:t>
            </a:r>
            <a:r>
              <a:rPr lang="tr-TR" dirty="0" smtClean="0"/>
              <a:t> </a:t>
            </a:r>
            <a:r>
              <a:rPr lang="en-US" dirty="0" smtClean="0"/>
              <a:t>is to use just the last two digits of the key to identify each employee. </a:t>
            </a:r>
            <a:endParaRPr lang="tr-TR" dirty="0" smtClean="0"/>
          </a:p>
          <a:p>
            <a:r>
              <a:rPr lang="en-US" dirty="0" smtClean="0"/>
              <a:t>For example, the employee</a:t>
            </a:r>
            <a:r>
              <a:rPr lang="tr-TR" dirty="0" smtClean="0"/>
              <a:t> </a:t>
            </a:r>
            <a:r>
              <a:rPr lang="en-US" dirty="0" smtClean="0"/>
              <a:t>with </a:t>
            </a:r>
            <a:r>
              <a:rPr lang="en-US" dirty="0" err="1" smtClean="0"/>
              <a:t>Emp_ID</a:t>
            </a:r>
            <a:r>
              <a:rPr lang="en-US" dirty="0" smtClean="0"/>
              <a:t> 79439 will be stored in the element of the array with index 39. </a:t>
            </a:r>
            <a:endParaRPr lang="tr-TR" dirty="0" smtClean="0"/>
          </a:p>
          <a:p>
            <a:r>
              <a:rPr lang="en-US" dirty="0" smtClean="0"/>
              <a:t>Similarly, the employee</a:t>
            </a:r>
            <a:r>
              <a:rPr lang="tr-TR" dirty="0" smtClean="0"/>
              <a:t> </a:t>
            </a:r>
            <a:r>
              <a:rPr lang="en-US" dirty="0" smtClean="0"/>
              <a:t>with </a:t>
            </a:r>
            <a:r>
              <a:rPr lang="en-US" dirty="0" err="1" smtClean="0"/>
              <a:t>Emp_ID</a:t>
            </a:r>
            <a:r>
              <a:rPr lang="en-US" dirty="0" smtClean="0"/>
              <a:t> 12345 will have his record stored in the array at the 45th location.</a:t>
            </a:r>
          </a:p>
          <a:p>
            <a:r>
              <a:rPr lang="en-US" dirty="0" smtClean="0"/>
              <a:t>In the second solution, the elements are not stored according to the </a:t>
            </a:r>
            <a:r>
              <a:rPr lang="en-US" i="1" dirty="0" smtClean="0"/>
              <a:t>value of the key. </a:t>
            </a:r>
            <a:endParaRPr lang="tr-TR" i="1" dirty="0" smtClean="0"/>
          </a:p>
          <a:p>
            <a:r>
              <a:rPr lang="en-US" i="1" dirty="0" smtClean="0"/>
              <a:t>So in this</a:t>
            </a:r>
            <a:r>
              <a:rPr lang="tr-TR" i="1" dirty="0" smtClean="0"/>
              <a:t> </a:t>
            </a:r>
            <a:r>
              <a:rPr lang="en-US" dirty="0" smtClean="0"/>
              <a:t>case, we need a way to convert a five-digit key number to a two-digit array index. </a:t>
            </a:r>
            <a:endParaRPr lang="tr-TR" dirty="0" smtClean="0"/>
          </a:p>
          <a:p>
            <a:r>
              <a:rPr lang="en-US" dirty="0" smtClean="0"/>
              <a:t>We need a</a:t>
            </a:r>
            <a:r>
              <a:rPr lang="tr-TR" dirty="0" smtClean="0"/>
              <a:t> </a:t>
            </a:r>
            <a:r>
              <a:rPr lang="en-US" dirty="0" smtClean="0"/>
              <a:t>function which will do the transformation. In this case, we will use the term </a:t>
            </a:r>
            <a:r>
              <a:rPr lang="en-US" i="1" dirty="0" smtClean="0"/>
              <a:t>hash table for an array</a:t>
            </a:r>
            <a:r>
              <a:rPr lang="tr-TR" i="1" dirty="0" smtClean="0"/>
              <a:t> </a:t>
            </a:r>
            <a:r>
              <a:rPr lang="en-US" dirty="0" smtClean="0"/>
              <a:t>and the function that will carry out the transformation will be called a </a:t>
            </a:r>
            <a:r>
              <a:rPr lang="en-US" i="1" dirty="0" smtClean="0"/>
              <a:t>hash function.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Operations on a Chained Hash Table</a:t>
            </a:r>
            <a:endParaRPr lang="tr-TR" b="1" i="1" dirty="0" smtClean="0"/>
          </a:p>
          <a:p>
            <a:r>
              <a:rPr lang="en-US" dirty="0" smtClean="0"/>
              <a:t>While the cost of inserting a key in a chained hash table is O(1), the cost of deleting and searching</a:t>
            </a:r>
            <a:r>
              <a:rPr lang="tr-TR" dirty="0" smtClean="0"/>
              <a:t> </a:t>
            </a:r>
            <a:r>
              <a:rPr lang="en-US" dirty="0" smtClean="0"/>
              <a:t>a value is given as O(m) where m is the number of elements in the list of that location. </a:t>
            </a:r>
            <a:endParaRPr lang="tr-TR" dirty="0" smtClean="0"/>
          </a:p>
          <a:p>
            <a:r>
              <a:rPr lang="en-US" dirty="0" smtClean="0"/>
              <a:t>Searching</a:t>
            </a:r>
            <a:r>
              <a:rPr lang="tr-TR" dirty="0" smtClean="0"/>
              <a:t> </a:t>
            </a:r>
            <a:r>
              <a:rPr lang="en-US" dirty="0" smtClean="0"/>
              <a:t>and deleting takes more time because these operations scan the entries of the selected location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desired</a:t>
            </a:r>
            <a:r>
              <a:rPr lang="tr-TR" dirty="0" smtClean="0"/>
              <a:t> </a:t>
            </a:r>
            <a:r>
              <a:rPr lang="tr-TR" dirty="0" err="1" smtClean="0"/>
              <a:t>key</a:t>
            </a:r>
            <a:r>
              <a:rPr lang="tr-TR" dirty="0" smtClean="0"/>
              <a:t>.</a:t>
            </a:r>
          </a:p>
          <a:p>
            <a:r>
              <a:rPr lang="en-US" dirty="0" smtClean="0"/>
              <a:t>In the worst case, searching a value may take a running time of O(n), where n is the number of</a:t>
            </a:r>
            <a:r>
              <a:rPr lang="tr-TR" dirty="0" smtClean="0"/>
              <a:t> </a:t>
            </a:r>
            <a:r>
              <a:rPr lang="en-US" dirty="0" smtClean="0"/>
              <a:t>key values stored in the chained hash table. </a:t>
            </a:r>
            <a:endParaRPr lang="tr-TR" dirty="0" smtClean="0"/>
          </a:p>
          <a:p>
            <a:r>
              <a:rPr lang="en-US" dirty="0" smtClean="0"/>
              <a:t>This case arises when all the key values are inserted into</a:t>
            </a:r>
            <a:r>
              <a:rPr lang="tr-TR" dirty="0" smtClean="0"/>
              <a:t> </a:t>
            </a:r>
            <a:r>
              <a:rPr lang="en-US" dirty="0" smtClean="0"/>
              <a:t>the linked list of the same location (of the hash table). </a:t>
            </a:r>
            <a:endParaRPr lang="tr-TR" dirty="0" smtClean="0"/>
          </a:p>
          <a:p>
            <a:r>
              <a:rPr lang="en-US" dirty="0" smtClean="0"/>
              <a:t>In this case, the hash table is ineffective.</a:t>
            </a:r>
          </a:p>
          <a:p>
            <a:r>
              <a:rPr lang="en-US" dirty="0" smtClean="0"/>
              <a:t>Table 15.1 gives the code to initialize a hash table as well as the codes to insert, delete and</a:t>
            </a:r>
            <a:r>
              <a:rPr lang="tr-TR" dirty="0" smtClean="0"/>
              <a:t> </a:t>
            </a:r>
            <a:r>
              <a:rPr lang="en-US" dirty="0" smtClean="0"/>
              <a:t>search a value in a chained hash table.</a:t>
            </a:r>
            <a:endParaRPr lang="en-US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3810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Operations on a Chained Hash Table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685323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3810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Operations on a Chained Hash Table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488" y="1409700"/>
            <a:ext cx="59150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3810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Operations on a Chained Hash Table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719263"/>
            <a:ext cx="6701752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3810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Operations on a Chained Hash Table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76375"/>
            <a:ext cx="5943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3810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Operations on a Chained Hash Table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676972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486400"/>
          </a:xfrm>
        </p:spPr>
        <p:txBody>
          <a:bodyPr>
            <a:normAutofit fontScale="70000" lnSpcReduction="20000"/>
          </a:bodyPr>
          <a:lstStyle/>
          <a:p>
            <a:r>
              <a:rPr lang="tr-TR" b="1" i="1" dirty="0" err="1" smtClean="0"/>
              <a:t>Pros</a:t>
            </a:r>
            <a:r>
              <a:rPr lang="tr-TR" b="1" i="1" dirty="0" smtClean="0"/>
              <a:t> </a:t>
            </a:r>
            <a:r>
              <a:rPr lang="tr-TR" b="1" i="1" dirty="0" err="1" smtClean="0"/>
              <a:t>and</a:t>
            </a:r>
            <a:r>
              <a:rPr lang="tr-TR" b="1" i="1" dirty="0" smtClean="0"/>
              <a:t> </a:t>
            </a:r>
            <a:r>
              <a:rPr lang="tr-TR" b="1" i="1" dirty="0" err="1" smtClean="0"/>
              <a:t>Cons</a:t>
            </a:r>
            <a:endParaRPr lang="tr-TR" b="1" i="1" dirty="0" smtClean="0"/>
          </a:p>
          <a:p>
            <a:r>
              <a:rPr lang="en-US" dirty="0" smtClean="0"/>
              <a:t>The main advantage of using a chained hash table is that it remains effective even when the number</a:t>
            </a:r>
            <a:r>
              <a:rPr lang="tr-TR" dirty="0" smtClean="0"/>
              <a:t> </a:t>
            </a:r>
            <a:r>
              <a:rPr lang="en-US" dirty="0" smtClean="0"/>
              <a:t>of key values to be stored is much higher than the number of locations in the hash table. </a:t>
            </a:r>
            <a:endParaRPr lang="tr-TR" dirty="0" smtClean="0"/>
          </a:p>
          <a:p>
            <a:r>
              <a:rPr lang="en-US" dirty="0" smtClean="0"/>
              <a:t>However,</a:t>
            </a:r>
            <a:r>
              <a:rPr lang="tr-TR" dirty="0" smtClean="0"/>
              <a:t> </a:t>
            </a:r>
            <a:r>
              <a:rPr lang="en-US" dirty="0" smtClean="0"/>
              <a:t>with the increase in the number of keys to be stored, the performance of a chained hash table does</a:t>
            </a:r>
            <a:r>
              <a:rPr lang="tr-TR" dirty="0" smtClean="0"/>
              <a:t> </a:t>
            </a:r>
            <a:r>
              <a:rPr lang="en-US" dirty="0" smtClean="0"/>
              <a:t>degrade gradually (linearly). </a:t>
            </a:r>
            <a:endParaRPr lang="tr-TR" dirty="0" smtClean="0"/>
          </a:p>
          <a:p>
            <a:r>
              <a:rPr lang="en-US" dirty="0" smtClean="0"/>
              <a:t>For example, a chained hash table with 1000 memory locations and</a:t>
            </a:r>
            <a:r>
              <a:rPr lang="tr-TR" dirty="0" smtClean="0"/>
              <a:t> </a:t>
            </a:r>
            <a:r>
              <a:rPr lang="en-US" dirty="0" smtClean="0"/>
              <a:t>10,000 stored keys will give 5 to 10 times less performance as compared to a chained hash table</a:t>
            </a:r>
            <a:r>
              <a:rPr lang="tr-TR" dirty="0" smtClean="0"/>
              <a:t> </a:t>
            </a:r>
            <a:r>
              <a:rPr lang="en-US" dirty="0" smtClean="0"/>
              <a:t>with 10,000 locations. </a:t>
            </a:r>
            <a:endParaRPr lang="tr-TR" dirty="0" smtClean="0"/>
          </a:p>
          <a:p>
            <a:r>
              <a:rPr lang="en-US" dirty="0" smtClean="0"/>
              <a:t>But a chained hash table is still 1000 times faster than a simple hash table.</a:t>
            </a:r>
          </a:p>
          <a:p>
            <a:r>
              <a:rPr lang="en-US" dirty="0" smtClean="0"/>
              <a:t>The other advantage of using chaining for collision resolution is that its performance, unlike</a:t>
            </a:r>
            <a:r>
              <a:rPr lang="tr-TR" dirty="0" smtClean="0"/>
              <a:t> </a:t>
            </a:r>
            <a:r>
              <a:rPr lang="en-US" dirty="0" smtClean="0"/>
              <a:t>quadratic probing, does not degrade when the table is more than half full. </a:t>
            </a:r>
            <a:endParaRPr lang="tr-TR" dirty="0" smtClean="0"/>
          </a:p>
          <a:p>
            <a:r>
              <a:rPr lang="en-US" dirty="0" smtClean="0"/>
              <a:t>This technique is absolutely</a:t>
            </a:r>
            <a:r>
              <a:rPr lang="tr-TR" dirty="0" smtClean="0"/>
              <a:t> </a:t>
            </a:r>
            <a:r>
              <a:rPr lang="en-US" dirty="0" smtClean="0"/>
              <a:t>free from clustering problems and thus provides an efficient mechanism to handle collisions.</a:t>
            </a:r>
            <a:endParaRPr lang="tr-TR" dirty="0" smtClean="0"/>
          </a:p>
          <a:p>
            <a:r>
              <a:rPr lang="en-US" dirty="0" smtClean="0"/>
              <a:t>However, chained hash tables inherit the disadvantages of linked lists. First, to store a key</a:t>
            </a:r>
            <a:r>
              <a:rPr lang="tr-TR" dirty="0" smtClean="0"/>
              <a:t> </a:t>
            </a:r>
            <a:r>
              <a:rPr lang="en-US" dirty="0" smtClean="0"/>
              <a:t>value, the space overhead of the next pointer in each entry can be significant. </a:t>
            </a:r>
            <a:endParaRPr lang="tr-TR" dirty="0" smtClean="0"/>
          </a:p>
          <a:p>
            <a:r>
              <a:rPr lang="en-US" dirty="0" smtClean="0"/>
              <a:t>Second, traversing</a:t>
            </a:r>
            <a:r>
              <a:rPr lang="tr-TR" dirty="0" smtClean="0"/>
              <a:t> </a:t>
            </a:r>
            <a:r>
              <a:rPr lang="en-US" dirty="0" smtClean="0"/>
              <a:t>a linked list has poor cache performance, making the processor cache ineffective.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Tables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Hash table is a data structure in which keys are mapped to array positions by a hash function. </a:t>
            </a:r>
            <a:endParaRPr lang="tr-TR" dirty="0" smtClean="0"/>
          </a:p>
          <a:p>
            <a:r>
              <a:rPr lang="en-US" dirty="0" smtClean="0"/>
              <a:t>In</a:t>
            </a:r>
            <a:r>
              <a:rPr lang="tr-TR" dirty="0" smtClean="0"/>
              <a:t> </a:t>
            </a:r>
            <a:r>
              <a:rPr lang="en-US" dirty="0" smtClean="0"/>
              <a:t>the example discussed here we will use a hash function that extracts the last two digits of the key.</a:t>
            </a:r>
          </a:p>
          <a:p>
            <a:r>
              <a:rPr lang="en-US" dirty="0" smtClean="0"/>
              <a:t>Therefore, we map the keys to array locations or array indices. </a:t>
            </a:r>
            <a:endParaRPr lang="tr-TR" dirty="0" smtClean="0"/>
          </a:p>
          <a:p>
            <a:r>
              <a:rPr lang="en-US" dirty="0" smtClean="0"/>
              <a:t>A value stored in a hash table can</a:t>
            </a:r>
            <a:r>
              <a:rPr lang="tr-TR" dirty="0" smtClean="0"/>
              <a:t> </a:t>
            </a:r>
            <a:r>
              <a:rPr lang="en-US" dirty="0" smtClean="0"/>
              <a:t>be searched in O(1) time by using a hash function which generates an address from the key (by</a:t>
            </a:r>
            <a:r>
              <a:rPr lang="tr-TR" dirty="0" smtClean="0"/>
              <a:t> </a:t>
            </a:r>
            <a:r>
              <a:rPr lang="en-US" dirty="0" smtClean="0"/>
              <a:t>producing the index of the array where the value is stored).</a:t>
            </a:r>
          </a:p>
          <a:p>
            <a:r>
              <a:rPr lang="en-US" dirty="0" smtClean="0"/>
              <a:t>Figure 15.3 shows a direct correspondence between the keys and the indices of the array. This</a:t>
            </a:r>
            <a:r>
              <a:rPr lang="tr-TR" dirty="0" smtClean="0"/>
              <a:t> </a:t>
            </a:r>
            <a:r>
              <a:rPr lang="en-US" dirty="0" smtClean="0"/>
              <a:t>concept is useful when the total universe of keys is small and when most of the keys are actually</a:t>
            </a:r>
            <a:r>
              <a:rPr lang="tr-TR" dirty="0" smtClean="0"/>
              <a:t> </a:t>
            </a:r>
            <a:r>
              <a:rPr lang="en-US" dirty="0" smtClean="0"/>
              <a:t>used from the whole set of keys. </a:t>
            </a:r>
            <a:endParaRPr lang="tr-TR" dirty="0" smtClean="0"/>
          </a:p>
          <a:p>
            <a:r>
              <a:rPr lang="en-US" dirty="0" smtClean="0"/>
              <a:t>This is equivalent to our first example, where there are 100 keys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100 </a:t>
            </a:r>
            <a:r>
              <a:rPr lang="tr-TR" dirty="0" err="1" smtClean="0"/>
              <a:t>employees</a:t>
            </a:r>
            <a:r>
              <a:rPr lang="tr-TR" dirty="0" smtClean="0"/>
              <a:t>.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Tables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743075"/>
            <a:ext cx="63627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Tables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However, when the set K of keys that are actually used is smaller than the universe of keys (U),</a:t>
            </a:r>
            <a:r>
              <a:rPr lang="tr-TR" dirty="0" smtClean="0"/>
              <a:t> </a:t>
            </a:r>
            <a:r>
              <a:rPr lang="en-US" dirty="0" smtClean="0"/>
              <a:t>a hash table consumes less storage space. </a:t>
            </a:r>
            <a:endParaRPr lang="tr-TR" dirty="0" smtClean="0"/>
          </a:p>
          <a:p>
            <a:r>
              <a:rPr lang="en-US" dirty="0" smtClean="0"/>
              <a:t>The storage requirement for a hash table is O(k), where</a:t>
            </a:r>
            <a:r>
              <a:rPr lang="tr-TR" dirty="0" smtClean="0"/>
              <a:t> </a:t>
            </a:r>
            <a:r>
              <a:rPr lang="en-US" dirty="0" smtClean="0"/>
              <a:t>k is the number of keys actually used.</a:t>
            </a:r>
          </a:p>
          <a:p>
            <a:r>
              <a:rPr lang="en-US" dirty="0" smtClean="0"/>
              <a:t>In a hash table, an element with key k is stored at index h(k) and not k. </a:t>
            </a:r>
            <a:endParaRPr lang="tr-TR" dirty="0" smtClean="0"/>
          </a:p>
          <a:p>
            <a:r>
              <a:rPr lang="en-US" dirty="0" smtClean="0"/>
              <a:t>It means a hash function</a:t>
            </a:r>
            <a:r>
              <a:rPr lang="tr-TR" dirty="0" smtClean="0"/>
              <a:t> </a:t>
            </a:r>
            <a:r>
              <a:rPr lang="en-US" dirty="0" smtClean="0"/>
              <a:t>h is used to calculate the index at which the element with key k will be stored</a:t>
            </a:r>
            <a:r>
              <a:rPr lang="tr-TR" dirty="0" smtClean="0"/>
              <a:t>.</a:t>
            </a:r>
          </a:p>
          <a:p>
            <a:r>
              <a:rPr lang="en-US" dirty="0" smtClean="0"/>
              <a:t>This process of</a:t>
            </a:r>
            <a:r>
              <a:rPr lang="tr-TR" dirty="0" smtClean="0"/>
              <a:t> </a:t>
            </a:r>
            <a:r>
              <a:rPr lang="en-US" dirty="0" smtClean="0"/>
              <a:t>mapping the keys to appropriate locations (or indices) in a hash table is called </a:t>
            </a:r>
            <a:r>
              <a:rPr lang="en-US" i="1" dirty="0" smtClean="0"/>
              <a:t>hashing.</a:t>
            </a:r>
          </a:p>
          <a:p>
            <a:r>
              <a:rPr lang="en-US" dirty="0" smtClean="0"/>
              <a:t>Figure 15.4 shows a hash table in which each key from the set K is mapped to locations generated</a:t>
            </a:r>
            <a:r>
              <a:rPr lang="tr-TR" dirty="0" smtClean="0"/>
              <a:t> </a:t>
            </a:r>
            <a:r>
              <a:rPr lang="en-US" dirty="0" smtClean="0"/>
              <a:t>by using a hash function. </a:t>
            </a:r>
            <a:endParaRPr lang="tr-TR" dirty="0" smtClean="0"/>
          </a:p>
          <a:p>
            <a:r>
              <a:rPr lang="en-US" dirty="0" smtClean="0"/>
              <a:t>Note that keys k2 and k6 point to the same memory location. </a:t>
            </a:r>
            <a:endParaRPr lang="tr-TR" dirty="0" smtClean="0"/>
          </a:p>
          <a:p>
            <a:r>
              <a:rPr lang="en-US" dirty="0" smtClean="0"/>
              <a:t>This is</a:t>
            </a:r>
            <a:r>
              <a:rPr lang="tr-TR" dirty="0" smtClean="0"/>
              <a:t> </a:t>
            </a:r>
            <a:r>
              <a:rPr lang="en-US" dirty="0" smtClean="0"/>
              <a:t>known as </a:t>
            </a:r>
            <a:r>
              <a:rPr lang="en-US" i="1" dirty="0" smtClean="0"/>
              <a:t>collision. That is, when two or more keys map to the same memory location, a collision</a:t>
            </a:r>
            <a:r>
              <a:rPr lang="tr-TR" i="1" dirty="0" smtClean="0"/>
              <a:t> </a:t>
            </a:r>
            <a:r>
              <a:rPr lang="en-US" dirty="0" smtClean="0"/>
              <a:t>is said to occur. </a:t>
            </a:r>
            <a:endParaRPr lang="tr-TR" dirty="0" smtClean="0"/>
          </a:p>
          <a:p>
            <a:r>
              <a:rPr lang="en-US" dirty="0" smtClean="0"/>
              <a:t>Similarly, keys k5 and k7 also collide. The main goal of using a hash function is</a:t>
            </a:r>
            <a:r>
              <a:rPr lang="tr-TR" dirty="0" smtClean="0"/>
              <a:t> </a:t>
            </a:r>
            <a:r>
              <a:rPr lang="en-US" dirty="0" smtClean="0"/>
              <a:t>to reduce the range of array indices that have to be handled. </a:t>
            </a:r>
            <a:endParaRPr lang="tr-TR" dirty="0" smtClean="0"/>
          </a:p>
          <a:p>
            <a:r>
              <a:rPr lang="en-US" dirty="0" smtClean="0"/>
              <a:t>Thus, instead of having U values, we</a:t>
            </a:r>
            <a:r>
              <a:rPr lang="tr-TR" dirty="0" smtClean="0"/>
              <a:t> </a:t>
            </a:r>
            <a:r>
              <a:rPr lang="en-US" dirty="0" smtClean="0"/>
              <a:t>just need K values, thereby reducing the amount of storage space required.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10368</TotalTime>
  <Words>5316</Words>
  <Application>Microsoft Office PowerPoint</Application>
  <PresentationFormat>On-screen Show (4:3)</PresentationFormat>
  <Paragraphs>613</Paragraphs>
  <Slides>66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Calibri</vt:lpstr>
      <vt:lpstr>Century Gothic</vt:lpstr>
      <vt:lpstr>Wingdings 2</vt:lpstr>
      <vt:lpstr>Austin</vt:lpstr>
      <vt:lpstr>BLM0267</vt:lpstr>
      <vt:lpstr>PowerPoint Presentation</vt:lpstr>
      <vt:lpstr>Introduction</vt:lpstr>
      <vt:lpstr>Introduction</vt:lpstr>
      <vt:lpstr>Introduction</vt:lpstr>
      <vt:lpstr>Introduction</vt:lpstr>
      <vt:lpstr>Hash Tables</vt:lpstr>
      <vt:lpstr>Hash Tables</vt:lpstr>
      <vt:lpstr>Hash Tables</vt:lpstr>
      <vt:lpstr>Hash Tables</vt:lpstr>
      <vt:lpstr>Hash Functions</vt:lpstr>
      <vt:lpstr>Hash Functions</vt:lpstr>
      <vt:lpstr>Different Hash Functions</vt:lpstr>
      <vt:lpstr>Different Hash Functions</vt:lpstr>
      <vt:lpstr>Different Hash Functions</vt:lpstr>
      <vt:lpstr>Different Hash Functions</vt:lpstr>
      <vt:lpstr>Different Hash Functions</vt:lpstr>
      <vt:lpstr>Different Hash Functions</vt:lpstr>
      <vt:lpstr>Different Hash Functions</vt:lpstr>
      <vt:lpstr>Different Hash Functions</vt:lpstr>
      <vt:lpstr>Different Hash Functions</vt:lpstr>
      <vt:lpstr>Different Hash Functions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COM267</dc:title>
  <dc:creator>AR</dc:creator>
  <cp:lastModifiedBy>Microsoft account</cp:lastModifiedBy>
  <cp:revision>435</cp:revision>
  <dcterms:created xsi:type="dcterms:W3CDTF">2006-08-16T00:00:00Z</dcterms:created>
  <dcterms:modified xsi:type="dcterms:W3CDTF">2020-05-21T18:58:20Z</dcterms:modified>
</cp:coreProperties>
</file>