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7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83BC2-F1CA-42BB-850F-3B90D83B9EF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DD0B7-C2BF-4FED-B45B-CBFADF075ED3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4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6971-803F-44BA-988D-73CFA68F19B0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386C-9545-4240-ABD6-A905AEA8E632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27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CDA34-4F0D-4F8B-ACC7-486404FC985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4BCC7-B636-433C-8E0A-22730C267EE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724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B4772-AB65-43F5-BB0D-CA72EB06AA1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C5CC-9042-4A26-BF10-29B839189FC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29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A37E5-D09E-457F-8A17-021A604422D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27912-0DB3-4817-BC2A-FAB7E922D11C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7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F487D-1B7F-46BD-8222-2A508DD8E582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3C9D-74B2-4DAC-B1BB-B1C527AC2C0F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0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3381D-2E27-4F98-826D-01497ACD13F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BEEFE-B86C-4F5D-91C3-F5207F11A85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782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C7F8E-05DE-4813-B4CB-6316241628C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982D-CBE3-42FD-98B3-D5064B64C45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23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AFA53-FEBC-4432-B57D-DA3D84B3EED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49B8B-B1B9-4412-8014-97494782C3F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522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A06AE-FD22-493E-8E68-52B46062CB8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FFED-9D8C-41E8-9119-BFCD26E8B8F9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93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E02B9-7756-4DFA-B336-A63F6EF26D28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BBEB8-ADA5-4D63-80E2-077D10658D94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5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AD54F-B017-4C91-B547-A64D7724B8D4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6511-FE3C-49CD-B8E6-4BEE556C148B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952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49BA-285E-4B10-B3F3-BB93D8E407E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17ED1-165A-4D28-9585-C27CF3915D3F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864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ED9DD-F207-4B79-822A-86921411258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232AA-ED6B-4044-9DD4-A6EA30B7CB4D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039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40159-F19C-4D04-949C-E4B58B114F3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CABE-47AE-40E3-839B-4D4C8E5D6AEE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61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1460-71BD-4A8C-8561-45B7E267FFC1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D35C2-B249-4FE7-86F3-8558462057D4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96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5CA7-D9F5-41C0-8CA3-F1E705A59CD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FA975-BB56-418A-95D0-62DA7A58848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4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6EEB1-F176-48C5-B636-016D26B94566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F7B9E-DE1F-46F5-8212-BA877A962D69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4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FD5-1496-45D7-95A6-6E11D64B478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7B626-0976-4161-8A8E-004132A0E355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A45EF-9738-4580-9615-236DDCABC6C8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691E8-FB7A-46F2-9FD3-FC50BEB29E97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5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C2CA-51D5-41F9-9A6F-71BAA5D5DFE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0D4F7-FD29-41CD-AE26-CD5EE4AA5A14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23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5A24-9394-4C0C-B6F1-E874C0E9C566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87B59-A702-4501-8A1C-F3E944F22879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51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23EC53-B3AA-489E-9E33-CD22C2DF20C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AF8579-3244-4EB7-AC13-09D588A32D6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0D7D7B-E583-4E59-BABA-019B875AE3B8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384BE7-B756-4433-8D31-E713409B053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7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stax.org/books/anatomy-and-physiology/pages/22-1-organs-and-structures-of-the-respiratory-system" TargetMode="Externa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965200" y="1525588"/>
            <a:ext cx="7169150" cy="32972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216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66CCFF"/>
                </a:solidFill>
                <a:latin typeface="Arial" panose="020B0604020202020204" pitchFamily="34" charset="0"/>
              </a:rPr>
              <a:t>Solunum sistemi hastalıklarında kullanılan ilaçların temel farmakolojisi</a:t>
            </a:r>
            <a:endParaRPr lang="tr-TR" altLang="en-US" sz="3600" b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en-US" sz="3600" b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i="1" dirty="0" smtClean="0">
                <a:solidFill>
                  <a:srgbClr val="66CCFF"/>
                </a:solidFill>
                <a:latin typeface="Arial" panose="020B0604020202020204" pitchFamily="34" charset="0"/>
              </a:rPr>
              <a:t>Ankara Üniversitesi Tıp Fakültesi Farmakoloji </a:t>
            </a:r>
            <a:r>
              <a:rPr lang="tr-TR" altLang="en-US" sz="1800" i="1" dirty="0" err="1" smtClean="0">
                <a:solidFill>
                  <a:srgbClr val="66CCFF"/>
                </a:solidFill>
                <a:latin typeface="Arial" panose="020B0604020202020204" pitchFamily="34" charset="0"/>
              </a:rPr>
              <a:t>Ab.D</a:t>
            </a:r>
            <a:r>
              <a:rPr lang="tr-TR" altLang="en-US" sz="1800" i="1" dirty="0" smtClean="0">
                <a:solidFill>
                  <a:srgbClr val="66CCFF"/>
                </a:solidFill>
                <a:latin typeface="Arial" panose="020B0604020202020204" pitchFamily="34" charset="0"/>
              </a:rPr>
              <a:t>.</a:t>
            </a:r>
            <a:endParaRPr lang="tr-TR" altLang="en-US" sz="1800" i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i="1" dirty="0">
                <a:solidFill>
                  <a:srgbClr val="66CCFF"/>
                </a:solidFill>
                <a:latin typeface="Arial" panose="020B0604020202020204" pitchFamily="34" charset="0"/>
              </a:rPr>
              <a:t>Ongun Onaran</a:t>
            </a:r>
            <a:endParaRPr lang="en-US" altLang="en-US" sz="1400" i="1" dirty="0">
              <a:solidFill>
                <a:srgbClr val="66CC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901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3012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KOAH ile Astım Tedavisinde Kullanılan İlaçlar</a:t>
            </a:r>
            <a:endParaRPr lang="tr-TR" altLang="en-US" sz="1600" b="1" dirty="0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73868" y="2008188"/>
            <a:ext cx="3848100" cy="1976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tr-TR" altLang="en-US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Bronkodilatörler</a:t>
            </a:r>
            <a:r>
              <a:rPr lang="tr-TR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β-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Adrenoseptör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Agonistleri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Metilliksantinler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(FDE* inhibitörleri)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Antimuskarinikler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Rectangle 1"/>
          <p:cNvSpPr>
            <a:spLocks noChangeArrowheads="1"/>
          </p:cNvSpPr>
          <p:nvPr/>
        </p:nvSpPr>
        <p:spPr bwMode="auto">
          <a:xfrm>
            <a:off x="4297363" y="6491288"/>
            <a:ext cx="4814887" cy="351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82800" rIns="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* FDE :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Fosfodiestaraz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; ikinci haberci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cAMP’yi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AMP ye dönüştürerek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inaktive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eder. </a:t>
            </a:r>
            <a:endParaRPr lang="tr-TR" altLang="en-US" sz="10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493421" y="2008188"/>
            <a:ext cx="4503738" cy="305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tr-TR" altLang="en-US" b="1" u="sng" dirty="0" smtClean="0">
                <a:solidFill>
                  <a:srgbClr val="65FF7F"/>
                </a:solidFill>
                <a:latin typeface="Arial" panose="020B0604020202020204" pitchFamily="34" charset="0"/>
              </a:rPr>
              <a:t>Anti </a:t>
            </a:r>
            <a:r>
              <a:rPr lang="tr-TR" altLang="en-US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inflamatuarlar</a:t>
            </a:r>
            <a:r>
              <a:rPr lang="tr-TR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Cys-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Leukotrien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inhibitörleri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Kromonlar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hücresi stabilizasyonu)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IgE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IL5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(interleukin-5)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IL5 ya da IL4 reseptörlerine karşı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monoklonal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antikorlar </a:t>
            </a:r>
          </a:p>
        </p:txBody>
      </p:sp>
    </p:spTree>
    <p:extLst>
      <p:ext uri="{BB962C8B-B14F-4D97-AF65-F5344CB8AC3E}">
        <p14:creationId xmlns:p14="http://schemas.microsoft.com/office/powerpoint/2010/main" val="2977586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317" grpId="0"/>
      <p:bldP spid="10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AEAEA"/>
            </a:gs>
            <a:gs pos="100000">
              <a:srgbClr val="F8F8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18"/>
          <p:cNvSpPr>
            <a:spLocks noChangeShapeType="1"/>
          </p:cNvSpPr>
          <p:nvPr/>
        </p:nvSpPr>
        <p:spPr bwMode="auto">
          <a:xfrm flipH="1">
            <a:off x="93663" y="3455988"/>
            <a:ext cx="2495550" cy="0"/>
          </a:xfrm>
          <a:prstGeom prst="line">
            <a:avLst/>
          </a:prstGeom>
          <a:noFill/>
          <a:ln w="12700" cap="rnd">
            <a:solidFill>
              <a:srgbClr val="5F5F5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170613" y="6319838"/>
            <a:ext cx="28606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i="1" dirty="0">
                <a:solidFill>
                  <a:prstClr val="black"/>
                </a:solidFill>
                <a:latin typeface="Arial" panose="020B0604020202020204" pitchFamily="34" charset="0"/>
              </a:rPr>
              <a:t>Picture </a:t>
            </a:r>
            <a:r>
              <a:rPr lang="en-US" altLang="en-US" sz="1000" i="1" dirty="0" err="1">
                <a:solidFill>
                  <a:prstClr val="black"/>
                </a:solidFill>
                <a:latin typeface="Arial" panose="020B0604020202020204" pitchFamily="34" charset="0"/>
              </a:rPr>
              <a:t>Liscence</a:t>
            </a:r>
            <a:r>
              <a:rPr lang="en-US" altLang="en-US" sz="1000" i="1" dirty="0">
                <a:solidFill>
                  <a:prstClr val="black"/>
                </a:solidFill>
                <a:latin typeface="Arial" panose="020B0604020202020204" pitchFamily="34" charset="0"/>
              </a:rPr>
              <a:t>, Creative Commons </a:t>
            </a:r>
            <a:r>
              <a:rPr lang="en-US" altLang="en-US" sz="1000" i="1" dirty="0" err="1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OpenStax</a:t>
            </a:r>
            <a:endParaRPr lang="en-US" altLang="en-US" sz="1000" i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5124" name="Picture 7" descr="2301_Major_Respiratory_Org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8" y="890588"/>
            <a:ext cx="6364287" cy="534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2655888" y="479425"/>
            <a:ext cx="6488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Solunum sistemini oluşturan yapılar </a:t>
            </a:r>
            <a:r>
              <a:rPr lang="en-US" altLang="en-US" sz="18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...</a:t>
            </a:r>
            <a:endParaRPr lang="en-US" altLang="en-US" sz="18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98904" y="1873250"/>
            <a:ext cx="518883" cy="3679825"/>
            <a:chOff x="2098904" y="1873250"/>
            <a:chExt cx="518883" cy="3679825"/>
          </a:xfrm>
        </p:grpSpPr>
        <p:sp>
          <p:nvSpPr>
            <p:cNvPr id="5125" name="AutoShape 8"/>
            <p:cNvSpPr>
              <a:spLocks/>
            </p:cNvSpPr>
            <p:nvPr/>
          </p:nvSpPr>
          <p:spPr bwMode="auto">
            <a:xfrm>
              <a:off x="2470014" y="1927225"/>
              <a:ext cx="143011" cy="1531938"/>
            </a:xfrm>
            <a:prstGeom prst="leftBracket">
              <a:avLst>
                <a:gd name="adj" fmla="val 82904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5126" name="AutoShape 9"/>
            <p:cNvSpPr>
              <a:spLocks/>
            </p:cNvSpPr>
            <p:nvPr/>
          </p:nvSpPr>
          <p:spPr bwMode="auto">
            <a:xfrm>
              <a:off x="2462980" y="3463925"/>
              <a:ext cx="154807" cy="2089150"/>
            </a:xfrm>
            <a:prstGeom prst="leftBracket">
              <a:avLst>
                <a:gd name="adj" fmla="val 104444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5128" name="Text Box 12"/>
            <p:cNvSpPr txBox="1">
              <a:spLocks noChangeArrowheads="1"/>
            </p:cNvSpPr>
            <p:nvPr/>
          </p:nvSpPr>
          <p:spPr bwMode="auto">
            <a:xfrm rot="-5400000">
              <a:off x="1461294" y="2526735"/>
              <a:ext cx="1522413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Üst solunum yolu</a:t>
              </a:r>
              <a:endParaRPr lang="en-US" altLang="en-US" sz="14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29" name="Text Box 13"/>
            <p:cNvSpPr txBox="1">
              <a:spLocks noChangeArrowheads="1"/>
            </p:cNvSpPr>
            <p:nvPr/>
          </p:nvSpPr>
          <p:spPr bwMode="auto">
            <a:xfrm rot="-5400000">
              <a:off x="1445419" y="4428560"/>
              <a:ext cx="1522413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Alt solunum yolu</a:t>
              </a:r>
              <a:endParaRPr lang="en-US" altLang="en-US" sz="14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1750" y="893763"/>
            <a:ext cx="2581275" cy="2509837"/>
            <a:chOff x="31750" y="893763"/>
            <a:chExt cx="2581275" cy="2509837"/>
          </a:xfrm>
        </p:grpSpPr>
        <p:sp>
          <p:nvSpPr>
            <p:cNvPr id="5130" name="Text Box 14"/>
            <p:cNvSpPr txBox="1">
              <a:spLocks noChangeArrowheads="1"/>
            </p:cNvSpPr>
            <p:nvPr/>
          </p:nvSpPr>
          <p:spPr bwMode="auto">
            <a:xfrm>
              <a:off x="31750" y="893763"/>
              <a:ext cx="2581275" cy="710552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108000" rIns="0" bIns="10800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600" b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İlaçlarla Müdahale</a:t>
              </a:r>
              <a:endParaRPr lang="en-US" altLang="en-US" sz="1600" b="1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600" b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Edilebilir Durumlar</a:t>
              </a:r>
              <a:endParaRPr lang="en-US" altLang="en-US" sz="1600" b="1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1" name="Text Box 15"/>
            <p:cNvSpPr txBox="1">
              <a:spLocks noChangeArrowheads="1"/>
            </p:cNvSpPr>
            <p:nvPr/>
          </p:nvSpPr>
          <p:spPr bwMode="auto">
            <a:xfrm>
              <a:off x="533400" y="1887538"/>
              <a:ext cx="1501775" cy="151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96969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marL="177800" indent="-1778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Enfeksiyonlar</a:t>
              </a:r>
              <a:endParaRPr lang="en-US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Alerjiler</a:t>
              </a:r>
              <a:endParaRPr lang="en-US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Tümörler</a:t>
              </a:r>
              <a:endParaRPr lang="en-US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Na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z</a:t>
              </a:r>
              <a:r>
                <a:rPr lang="en-US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al 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Konjesyon</a:t>
              </a:r>
              <a:endParaRPr lang="en-US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Öksürük</a:t>
              </a:r>
              <a:endParaRPr lang="en-US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Çeşitli 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inflamatuvar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semptomlar</a:t>
              </a:r>
            </a:p>
          </p:txBody>
        </p:sp>
      </p:grpSp>
      <p:sp>
        <p:nvSpPr>
          <p:cNvPr id="5132" name="Text Box 16"/>
          <p:cNvSpPr txBox="1">
            <a:spLocks noChangeArrowheads="1"/>
          </p:cNvSpPr>
          <p:nvPr/>
        </p:nvSpPr>
        <p:spPr bwMode="auto">
          <a:xfrm>
            <a:off x="534988" y="3725863"/>
            <a:ext cx="150177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>
                <a:solidFill>
                  <a:prstClr val="black"/>
                </a:solidFill>
                <a:latin typeface="Arial" panose="020B0604020202020204" pitchFamily="34" charset="0"/>
              </a:rPr>
              <a:t>Enfeksiyonlar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>
                <a:solidFill>
                  <a:prstClr val="black"/>
                </a:solidFill>
                <a:latin typeface="Arial" panose="020B0604020202020204" pitchFamily="34" charset="0"/>
              </a:rPr>
              <a:t>Alerjiler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Tümörler</a:t>
            </a:r>
            <a:endParaRPr lang="en-US" altLang="en-US" sz="12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KOAH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Astım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Öksürük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prstClr val="black"/>
                </a:solidFill>
                <a:latin typeface="Arial" panose="020B0604020202020204" pitchFamily="34" charset="0"/>
              </a:rPr>
              <a:t>Cystic Fibrosis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>
                <a:solidFill>
                  <a:prstClr val="black"/>
                </a:solidFill>
                <a:latin typeface="Arial" panose="020B0604020202020204" pitchFamily="34" charset="0"/>
              </a:rPr>
              <a:t>Çeşitli </a:t>
            </a:r>
            <a:r>
              <a:rPr lang="tr-TR" altLang="en-US" sz="1200" dirty="0" err="1">
                <a:solidFill>
                  <a:prstClr val="black"/>
                </a:solidFill>
                <a:latin typeface="Arial" panose="020B0604020202020204" pitchFamily="34" charset="0"/>
              </a:rPr>
              <a:t>inflamatuvar</a:t>
            </a:r>
            <a:r>
              <a:rPr lang="tr-TR" altLang="en-US" sz="12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semptomlar</a:t>
            </a:r>
            <a:endParaRPr lang="tr-TR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133" name="Text Box 17"/>
          <p:cNvSpPr txBox="1">
            <a:spLocks noChangeArrowheads="1"/>
          </p:cNvSpPr>
          <p:nvPr/>
        </p:nvSpPr>
        <p:spPr bwMode="auto">
          <a:xfrm>
            <a:off x="7474527" y="5680074"/>
            <a:ext cx="1450398" cy="381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200" b="1" dirty="0">
                <a:solidFill>
                  <a:srgbClr val="0033CC"/>
                </a:solidFill>
                <a:latin typeface="Arial" panose="020B0604020202020204" pitchFamily="34" charset="0"/>
              </a:rPr>
              <a:t>+ </a:t>
            </a:r>
          </a:p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000" b="1" dirty="0" smtClean="0">
                <a:solidFill>
                  <a:srgbClr val="0033CC"/>
                </a:solidFill>
                <a:latin typeface="Arial" panose="020B0604020202020204" pitchFamily="34" charset="0"/>
              </a:rPr>
              <a:t>Diğer solunum kasları</a:t>
            </a:r>
            <a:endParaRPr lang="en-US" altLang="en-US" sz="10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5952" y="4673600"/>
            <a:ext cx="864733" cy="261610"/>
          </a:xfrm>
          <a:prstGeom prst="rect">
            <a:avLst/>
          </a:prstGeom>
          <a:solidFill>
            <a:schemeClr val="bg1"/>
          </a:solidFill>
        </p:spPr>
        <p:txBody>
          <a:bodyPr wrap="square" lIns="0" rIns="7200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Sağ Akciğer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63393" y="4710064"/>
            <a:ext cx="661532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Sol Akciğer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3145" y="2265257"/>
            <a:ext cx="834797" cy="261610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Ağız boşluğu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3145" y="1887538"/>
            <a:ext cx="950912" cy="261610"/>
          </a:xfrm>
          <a:prstGeom prst="rect">
            <a:avLst/>
          </a:prstGeom>
          <a:solidFill>
            <a:schemeClr val="bg1"/>
          </a:solidFill>
        </p:spPr>
        <p:txBody>
          <a:bodyPr wrap="square" lIns="0" rIns="3600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Burun boşluğu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73123" y="3968760"/>
            <a:ext cx="712333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rIns="7200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Sağ Ana</a:t>
            </a:r>
          </a:p>
          <a:p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Bronchus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85617" y="3980277"/>
            <a:ext cx="712333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rIns="72000" rtlCol="0">
            <a:spAutoFit/>
          </a:bodyPr>
          <a:lstStyle/>
          <a:p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Sol Ana</a:t>
            </a:r>
          </a:p>
          <a:p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Bronchus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6109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636588" y="1778000"/>
            <a:ext cx="810736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Dekonjestanlar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Ekspektoran</a:t>
            </a: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</a:t>
            </a: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Mukolitikler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Antitus</a:t>
            </a: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ifler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 ve KOAH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*</a:t>
            </a: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da kullanılan spesifik ya da </a:t>
            </a: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nonspesifik</a:t>
            </a: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ilaçlar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381000" y="333375"/>
            <a:ext cx="8434388" cy="1309688"/>
          </a:xfrm>
          <a:prstGeom prst="rect">
            <a:avLst/>
          </a:prstGeom>
          <a:noFill/>
          <a:ln w="254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Solunum sistemiyle ilgili ilaçların kabaca sınıflandırması</a:t>
            </a:r>
            <a:endParaRPr lang="en-US" altLang="en-US" sz="3600" b="1" dirty="0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709737" y="3765550"/>
            <a:ext cx="6831590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Bronkodilatörler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</a:t>
            </a:r>
            <a:r>
              <a:rPr lang="en-US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</a:t>
            </a: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bu derste </a:t>
            </a: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ayrıntılandırılmıyorlar</a:t>
            </a:r>
            <a:r>
              <a:rPr lang="en-US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Diğer </a:t>
            </a:r>
            <a:r>
              <a:rPr lang="tr-TR" altLang="en-US" sz="2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antiinflamatuvar</a:t>
            </a:r>
            <a:r>
              <a:rPr lang="tr-TR" altLang="en-US" sz="2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ilaçlar</a:t>
            </a:r>
            <a:endParaRPr lang="en-US" altLang="en-US" sz="22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635000" y="5240338"/>
            <a:ext cx="8398164" cy="86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665663" algn="l"/>
              </a:tabLst>
            </a:pPr>
            <a:r>
              <a:rPr lang="tr-TR" altLang="en-US" sz="2200" dirty="0" smtClean="0">
                <a:solidFill>
                  <a:srgbClr val="C0C0C0"/>
                </a:solidFill>
                <a:latin typeface="Arial" panose="020B0604020202020204" pitchFamily="34" charset="0"/>
              </a:rPr>
              <a:t>Enfeksiyonlarda kullanılan ilaçlar</a:t>
            </a:r>
            <a:r>
              <a:rPr lang="en-US" altLang="en-US" sz="2200" dirty="0">
                <a:solidFill>
                  <a:srgbClr val="C0C0C0"/>
                </a:solidFill>
                <a:latin typeface="Arial" panose="020B0604020202020204" pitchFamily="34" charset="0"/>
              </a:rPr>
              <a:t>	</a:t>
            </a:r>
            <a:r>
              <a:rPr lang="en-US" altLang="en-US" sz="1600" dirty="0" smtClean="0">
                <a:solidFill>
                  <a:srgbClr val="C0C0C0"/>
                </a:solidFill>
                <a:latin typeface="Arial" panose="020B0604020202020204" pitchFamily="34" charset="0"/>
              </a:rPr>
              <a:t>(</a:t>
            </a:r>
            <a:r>
              <a:rPr lang="tr-TR" altLang="en-US" sz="1600" dirty="0" smtClean="0">
                <a:solidFill>
                  <a:srgbClr val="C0C0C0"/>
                </a:solidFill>
                <a:latin typeface="Arial" panose="020B0604020202020204" pitchFamily="34" charset="0"/>
              </a:rPr>
              <a:t>bu dersin kapsamında bulunmuyor</a:t>
            </a:r>
            <a:r>
              <a:rPr lang="en-US" altLang="en-US" sz="1600" dirty="0" smtClean="0">
                <a:solidFill>
                  <a:srgbClr val="C0C0C0"/>
                </a:solidFill>
                <a:latin typeface="Arial" panose="020B0604020202020204" pitchFamily="34" charset="0"/>
              </a:rPr>
              <a:t>)</a:t>
            </a:r>
            <a:endParaRPr lang="en-US" altLang="en-US" sz="1600" dirty="0">
              <a:solidFill>
                <a:srgbClr val="C0C0C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665663" algn="l"/>
              </a:tabLst>
            </a:pPr>
            <a:r>
              <a:rPr lang="tr-TR" altLang="en-US" sz="2200" dirty="0" smtClean="0">
                <a:solidFill>
                  <a:srgbClr val="C0C0C0"/>
                </a:solidFill>
                <a:latin typeface="Arial" panose="020B0604020202020204" pitchFamily="34" charset="0"/>
              </a:rPr>
              <a:t>Tümörlerde kullanılan ilaçlar</a:t>
            </a:r>
            <a:r>
              <a:rPr lang="en-US" altLang="en-US" sz="2200" dirty="0" smtClean="0">
                <a:solidFill>
                  <a:srgbClr val="C0C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200" dirty="0">
                <a:solidFill>
                  <a:srgbClr val="C0C0C0"/>
                </a:solidFill>
                <a:latin typeface="Arial" panose="020B0604020202020204" pitchFamily="34" charset="0"/>
              </a:rPr>
              <a:t>	</a:t>
            </a:r>
            <a:r>
              <a:rPr lang="en-US" altLang="en-US" sz="1600" dirty="0" smtClean="0">
                <a:solidFill>
                  <a:srgbClr val="C0C0C0"/>
                </a:solidFill>
                <a:latin typeface="Arial" panose="020B0604020202020204" pitchFamily="34" charset="0"/>
              </a:rPr>
              <a:t>(</a:t>
            </a:r>
            <a:r>
              <a:rPr lang="tr-TR" altLang="en-US" sz="1600" dirty="0">
                <a:solidFill>
                  <a:srgbClr val="C0C0C0"/>
                </a:solidFill>
                <a:latin typeface="Arial" panose="020B0604020202020204" pitchFamily="34" charset="0"/>
              </a:rPr>
              <a:t>bu dersin kapsamında bulunmuyor</a:t>
            </a:r>
            <a:r>
              <a:rPr lang="en-US" altLang="en-US" sz="1600" dirty="0" smtClean="0">
                <a:solidFill>
                  <a:srgbClr val="C0C0C0"/>
                </a:solidFill>
                <a:latin typeface="Arial" panose="020B0604020202020204" pitchFamily="34" charset="0"/>
              </a:rPr>
              <a:t>)</a:t>
            </a:r>
            <a:endParaRPr lang="en-US" altLang="en-US" sz="1600" dirty="0">
              <a:solidFill>
                <a:srgbClr val="C0C0C0"/>
              </a:solidFill>
              <a:latin typeface="Arial" panose="020B0604020202020204" pitchFamily="34" charset="0"/>
            </a:endParaRP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5802313" y="6462713"/>
            <a:ext cx="28184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i="1" dirty="0">
                <a:solidFill>
                  <a:srgbClr val="FFFFCC"/>
                </a:solidFill>
                <a:latin typeface="Arial" panose="020B0604020202020204" pitchFamily="34" charset="0"/>
              </a:rPr>
              <a:t>* 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KOAH</a:t>
            </a:r>
            <a:r>
              <a:rPr lang="en-US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000" i="1" dirty="0">
                <a:solidFill>
                  <a:srgbClr val="FFFFCC"/>
                </a:solidFill>
                <a:latin typeface="Arial" panose="020B0604020202020204" pitchFamily="34" charset="0"/>
              </a:rPr>
              <a:t>: 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Kronik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Obstrüktif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Akciğer Hastalıkları</a:t>
            </a:r>
            <a:endParaRPr lang="en-US" altLang="en-US" sz="10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24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6148" grpId="0"/>
      <p:bldP spid="6149" grpId="0"/>
      <p:bldP spid="6150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2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636588" y="1404938"/>
            <a:ext cx="7975600" cy="151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Burun boşluğundaki mukozanın,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concha’lardan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normal hava akımını engelleyecek şekilde şişmesi = Nazal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Konjesyon</a:t>
            </a:r>
            <a:r>
              <a:rPr lang="en-US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. </a:t>
            </a:r>
            <a:endParaRPr lang="en-US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Bu şişme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, (çoğunlukla </a:t>
            </a:r>
            <a:r>
              <a:rPr lang="tr-TR" altLang="en-US" sz="1400" i="1" dirty="0" err="1">
                <a:solidFill>
                  <a:srgbClr val="FFFFCC"/>
                </a:solidFill>
                <a:latin typeface="Arial" panose="020B0604020202020204" pitchFamily="34" charset="0"/>
              </a:rPr>
              <a:t>viral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) enfeksiyonların ya 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da alerjik etkenlerin yol açtığı ödeme,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vozodilatasyona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 aşırı mukus salgısına bağladır.</a:t>
            </a:r>
            <a:endParaRPr lang="en-US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Dekonjestanlar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‘bulguyu’ ortadan kaldırmak için kullanılan ilaçlardır.</a:t>
            </a:r>
            <a:r>
              <a:rPr lang="en-US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endParaRPr lang="en-US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381000" y="192088"/>
            <a:ext cx="8434388" cy="8683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99FFCC"/>
                </a:solidFill>
                <a:latin typeface="Arial" panose="020B0604020202020204" pitchFamily="34" charset="0"/>
              </a:rPr>
              <a:t>Dekonjestanlar</a:t>
            </a:r>
            <a:endParaRPr lang="en-US" altLang="en-US" sz="3600" b="1" dirty="0">
              <a:solidFill>
                <a:srgbClr val="99FFCC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1"/>
          <p:cNvSpPr>
            <a:spLocks noChangeArrowheads="1"/>
          </p:cNvSpPr>
          <p:nvPr/>
        </p:nvSpPr>
        <p:spPr bwMode="auto">
          <a:xfrm>
            <a:off x="585788" y="4268788"/>
            <a:ext cx="8113712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40370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0370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0370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0370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tabLst>
                <a:tab pos="3943350" algn="l"/>
              </a:tabLst>
            </a:pP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Simpatomimetikler</a:t>
            </a:r>
            <a:r>
              <a:rPr lang="en-US" altLang="en-US" sz="2000" dirty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(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nazal mukozada </a:t>
            </a: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vazokonstriksiyon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  <a:endParaRPr lang="en-US" altLang="en-US" sz="20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tabLst>
                <a:tab pos="3943350" algn="l"/>
              </a:tabLst>
            </a:pP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Histamin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H1 reseptör </a:t>
            </a: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blokörleri</a:t>
            </a:r>
            <a:r>
              <a:rPr lang="en-US" altLang="en-US" sz="2000" dirty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(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ödem ve kaşıntıyı azaltırlar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  <a:endParaRPr lang="en-US" altLang="en-US" sz="20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tabLst>
                <a:tab pos="3943350" algn="l"/>
              </a:tabLst>
            </a:pP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Antiinflamatuvarlar</a:t>
            </a:r>
            <a:r>
              <a:rPr lang="en-US" altLang="en-US" sz="2000" dirty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(</a:t>
            </a: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Antiinflamatuvar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20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Antipiretik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 etki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  <a:endParaRPr lang="en-US" altLang="en-US" sz="2000" dirty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tabLst>
                <a:tab pos="3943350" algn="l"/>
              </a:tabLst>
            </a:pPr>
            <a:r>
              <a:rPr lang="tr-TR" altLang="en-US" sz="2000" dirty="0" err="1" smtClean="0">
                <a:solidFill>
                  <a:srgbClr val="5F5F5F"/>
                </a:solidFill>
                <a:latin typeface="Arial" panose="020B0604020202020204" pitchFamily="34" charset="0"/>
              </a:rPr>
              <a:t>Antimuskarinikler</a:t>
            </a:r>
            <a:r>
              <a:rPr lang="en-US" altLang="en-US" sz="2000" dirty="0">
                <a:solidFill>
                  <a:srgbClr val="5F5F5F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5F5F5F"/>
                </a:solidFill>
                <a:latin typeface="Arial" panose="020B0604020202020204" pitchFamily="34" charset="0"/>
              </a:rPr>
              <a:t>(</a:t>
            </a:r>
            <a:r>
              <a:rPr lang="tr-TR" altLang="en-US" sz="2000" dirty="0" err="1" smtClean="0">
                <a:solidFill>
                  <a:srgbClr val="5F5F5F"/>
                </a:solidFill>
                <a:latin typeface="Arial" panose="020B0604020202020204" pitchFamily="34" charset="0"/>
              </a:rPr>
              <a:t>sekresyonu</a:t>
            </a:r>
            <a:r>
              <a:rPr lang="tr-TR" altLang="en-US" sz="2000" dirty="0" smtClean="0">
                <a:solidFill>
                  <a:srgbClr val="5F5F5F"/>
                </a:solidFill>
                <a:latin typeface="Arial" panose="020B0604020202020204" pitchFamily="34" charset="0"/>
              </a:rPr>
              <a:t> azaltırlar</a:t>
            </a:r>
            <a:r>
              <a:rPr lang="en-US" altLang="en-US" sz="2000" dirty="0" smtClean="0">
                <a:solidFill>
                  <a:srgbClr val="5F5F5F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    </a:t>
            </a:r>
            <a:endParaRPr lang="en-US" altLang="en-US" sz="20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TextBox 3"/>
          <p:cNvSpPr txBox="1">
            <a:spLocks noChangeArrowheads="1"/>
          </p:cNvSpPr>
          <p:nvPr/>
        </p:nvSpPr>
        <p:spPr bwMode="auto">
          <a:xfrm>
            <a:off x="401638" y="3451225"/>
            <a:ext cx="8434387" cy="5715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dirty="0" err="1" smtClean="0">
                <a:solidFill>
                  <a:srgbClr val="99FFCC"/>
                </a:solidFill>
                <a:latin typeface="Arial" panose="020B0604020202020204" pitchFamily="34" charset="0"/>
              </a:rPr>
              <a:t>Dekonjestanlar</a:t>
            </a:r>
            <a:r>
              <a:rPr lang="tr-TR" altLang="en-US" sz="2400" dirty="0" smtClean="0">
                <a:solidFill>
                  <a:srgbClr val="99FFCC"/>
                </a:solidFill>
                <a:latin typeface="Arial" panose="020B0604020202020204" pitchFamily="34" charset="0"/>
              </a:rPr>
              <a:t> şunlardan oluşur</a:t>
            </a:r>
            <a:r>
              <a:rPr lang="en-US" altLang="en-US" sz="2400" dirty="0" smtClean="0">
                <a:solidFill>
                  <a:srgbClr val="99FFCC"/>
                </a:solidFill>
                <a:latin typeface="Arial" panose="020B0604020202020204" pitchFamily="34" charset="0"/>
              </a:rPr>
              <a:t>:</a:t>
            </a:r>
            <a:endParaRPr lang="en-US" altLang="en-US" sz="2400" dirty="0">
              <a:solidFill>
                <a:srgbClr val="99FFCC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670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  <p:bldP spid="7172" grpId="0" build="p"/>
      <p:bldP spid="7173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2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304800" y="1358900"/>
            <a:ext cx="8545513" cy="99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Genellikle ‘soğuk algınlığı’ için, reçetesiz (tezgah üstü) satılırlar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Kombine preparatlar yaygındır (ör.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Oksimetazolin+Mepiramin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Oksimetazoline+Parasetamol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) 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Bazıları hem lokal, hem de sistemik olarak uygulanabilirler    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8683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99FFCC"/>
                </a:solidFill>
                <a:latin typeface="Arial" panose="020B0604020202020204" pitchFamily="34" charset="0"/>
              </a:rPr>
              <a:t>Dekonjestanlar</a:t>
            </a:r>
            <a:endParaRPr lang="tr-TR" altLang="en-US" sz="1800" b="1" dirty="0">
              <a:solidFill>
                <a:srgbClr val="99FFCC"/>
              </a:solidFill>
            </a:endParaRPr>
          </a:p>
        </p:txBody>
      </p:sp>
      <p:sp>
        <p:nvSpPr>
          <p:cNvPr id="8196" name="Rectangle 1"/>
          <p:cNvSpPr>
            <a:spLocks noChangeArrowheads="1"/>
          </p:cNvSpPr>
          <p:nvPr/>
        </p:nvSpPr>
        <p:spPr bwMode="auto">
          <a:xfrm>
            <a:off x="407988" y="2663825"/>
            <a:ext cx="8364537" cy="35835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505075" algn="l"/>
                <a:tab pos="60086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tr-TR" altLang="en-US" sz="2000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Simpatomimetikler</a:t>
            </a:r>
            <a:r>
              <a:rPr lang="tr-TR" altLang="en-US" sz="2000" dirty="0" smtClean="0">
                <a:solidFill>
                  <a:srgbClr val="FFFFCC"/>
                </a:solidFill>
                <a:latin typeface="Arial" panose="020B0604020202020204" pitchFamily="34" charset="0"/>
              </a:rPr>
              <a:t>	Etki	Uygulama Yolu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Oksimetazolin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1-AR antagonist	lokal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Fenilefrin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1-AR antagonist	lokal</a:t>
            </a:r>
            <a:endParaRPr lang="tr-TR" altLang="en-US" sz="16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Efedrin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	dolaylı </a:t>
            </a: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simpatik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uyarı	lokal / sistemik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Pseudoefedrin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	dolaylı </a:t>
            </a: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simpatik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uyarı 	lokal / sistemik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en-US" sz="12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Efedrin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ile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Pseudoefedrin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SSS uyarısına yol açabilirler. Çeşitli yan etkilerinin yanı sıra bağımlılık yapma olasılıkları vardır. Dikkatli kullanılmalıdırlar.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Sistemik uygulamada daha sık görülen yan etkiler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simpatik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uyarıdan kaynaklanır (ör. Taşikardi, hipertansiyon, uykusuzluk, huzursuzluk vb.). 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Lokal uygulanan reseptör antagonistleri yan etki bakımından göreli olarak güvenlidir. Ama tekrarlanan uygulamalardan sonra, tepkisel (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rebound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)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konjesyon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ortaya çıkabilmektedir. </a:t>
            </a:r>
            <a:endParaRPr lang="tr-TR" altLang="en-US" sz="16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dirty="0" err="1" smtClean="0">
                <a:solidFill>
                  <a:srgbClr val="FF9966"/>
                </a:solidFill>
                <a:latin typeface="Arial" panose="020B0604020202020204" pitchFamily="34" charset="0"/>
              </a:rPr>
              <a:t>Simpatomimetik</a:t>
            </a:r>
            <a:r>
              <a:rPr lang="tr-TR" altLang="en-US" sz="1200" dirty="0" smtClean="0">
                <a:solidFill>
                  <a:srgbClr val="FF9966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err="1" smtClean="0">
                <a:solidFill>
                  <a:srgbClr val="FF9966"/>
                </a:solidFill>
                <a:latin typeface="Arial" panose="020B0604020202020204" pitchFamily="34" charset="0"/>
              </a:rPr>
              <a:t>dekonjestanlar</a:t>
            </a:r>
            <a:r>
              <a:rPr lang="tr-TR" altLang="en-US" sz="1200" dirty="0" smtClean="0">
                <a:solidFill>
                  <a:srgbClr val="FF9966"/>
                </a:solidFill>
                <a:latin typeface="Arial" panose="020B0604020202020204" pitchFamily="34" charset="0"/>
              </a:rPr>
              <a:t> hipertansiyonu ya da prostat büyümesi olan hastalarda dikkatli kullanılmalıdır.</a:t>
            </a:r>
            <a:r>
              <a:rPr lang="tr-TR" altLang="en-US" sz="1200" dirty="0" smtClean="0">
                <a:solidFill>
                  <a:srgbClr val="FF5050"/>
                </a:solidFill>
                <a:latin typeface="Arial" panose="020B0604020202020204" pitchFamily="34" charset="0"/>
              </a:rPr>
              <a:t>  </a:t>
            </a:r>
            <a:endParaRPr lang="tr-TR" altLang="en-US" sz="1200" dirty="0">
              <a:solidFill>
                <a:srgbClr val="FF5050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301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2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8683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99FFCC"/>
                </a:solidFill>
                <a:latin typeface="Arial" panose="020B0604020202020204" pitchFamily="34" charset="0"/>
              </a:rPr>
              <a:t>Dekonjestanlar</a:t>
            </a:r>
            <a:r>
              <a:rPr lang="tr-TR" altLang="en-US" sz="3600" b="1" dirty="0" smtClean="0">
                <a:solidFill>
                  <a:srgbClr val="99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600" b="1" dirty="0" smtClean="0">
                <a:solidFill>
                  <a:srgbClr val="99FFCC"/>
                </a:solidFill>
                <a:latin typeface="Arial" panose="020B0604020202020204" pitchFamily="34" charset="0"/>
              </a:rPr>
              <a:t>(devam)</a:t>
            </a:r>
            <a:endParaRPr lang="tr-TR" altLang="en-US" sz="1600" b="1" dirty="0">
              <a:solidFill>
                <a:srgbClr val="99FFCC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403225" y="1335088"/>
            <a:ext cx="8597900" cy="481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2000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Histamin</a:t>
            </a:r>
            <a:r>
              <a:rPr lang="tr-TR" altLang="en-US" sz="2000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H1 reseptör antagonistleri</a:t>
            </a:r>
          </a:p>
          <a:p>
            <a:pPr marL="182563" indent="-182563"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Alerji ve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inflamasyon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sonucu salgılanan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histaminin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mukozal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etkilerini baskılarlar, böylece ödem ile kaşıntıyı azaltırlar.</a:t>
            </a:r>
          </a:p>
          <a:p>
            <a:pPr marL="182563" indent="-182563"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olarak tek başına kullanılmazlar. Genellikle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simpatomimetiklere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kombine edilirler.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Bazı Örnekler: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Uygulama yolu	Notlar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		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Klorfeniramin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sistemik	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Sedasyon</a:t>
            </a:r>
            <a:endParaRPr lang="tr-TR" altLang="en-US" sz="14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Difenhidramin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sistemik	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Şiddetli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sedasyon</a:t>
            </a:r>
            <a:endParaRPr lang="tr-TR" altLang="en-US" sz="14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Olopatadin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lokal	</a:t>
            </a:r>
            <a:r>
              <a:rPr lang="tr-TR" altLang="en-US" sz="1100" dirty="0" smtClean="0">
                <a:solidFill>
                  <a:srgbClr val="FFFFCC"/>
                </a:solidFill>
                <a:latin typeface="Arial" panose="020B0604020202020204" pitchFamily="34" charset="0"/>
              </a:rPr>
              <a:t>Az </a:t>
            </a:r>
            <a:r>
              <a:rPr lang="tr-TR" altLang="en-US" sz="11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sedativ</a:t>
            </a:r>
            <a:r>
              <a:rPr lang="tr-TR" altLang="en-US" sz="1100" dirty="0" smtClean="0">
                <a:solidFill>
                  <a:srgbClr val="FFFFCC"/>
                </a:solidFill>
                <a:latin typeface="Arial" panose="020B0604020202020204" pitchFamily="34" charset="0"/>
              </a:rPr>
              <a:t>. Ek </a:t>
            </a:r>
            <a:r>
              <a:rPr lang="tr-TR" altLang="en-US" sz="11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antiinfamatuar</a:t>
            </a:r>
            <a:r>
              <a:rPr lang="tr-TR" altLang="en-US" sz="1100" dirty="0" smtClean="0">
                <a:solidFill>
                  <a:srgbClr val="FFFFCC"/>
                </a:solidFill>
                <a:latin typeface="Arial" panose="020B0604020202020204" pitchFamily="34" charset="0"/>
              </a:rPr>
              <a:t> + </a:t>
            </a:r>
            <a:r>
              <a:rPr lang="tr-TR" altLang="en-US" sz="11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1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hücresi stabilizasyonu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None/>
              <a:defRPr/>
            </a:pPr>
            <a:r>
              <a:rPr lang="tr-TR" altLang="en-US" sz="16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Desloratadin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lokal / sistemik	</a:t>
            </a:r>
            <a:r>
              <a:rPr lang="tr-TR" altLang="en-US" sz="1100" dirty="0">
                <a:solidFill>
                  <a:srgbClr val="FFFFCC"/>
                </a:solidFill>
                <a:latin typeface="Arial" panose="020B0604020202020204" pitchFamily="34" charset="0"/>
              </a:rPr>
              <a:t>Az </a:t>
            </a:r>
            <a:r>
              <a:rPr lang="tr-TR" altLang="en-US" sz="1100" dirty="0" err="1">
                <a:solidFill>
                  <a:srgbClr val="FFFFCC"/>
                </a:solidFill>
                <a:latin typeface="Arial" panose="020B0604020202020204" pitchFamily="34" charset="0"/>
              </a:rPr>
              <a:t>sedativ</a:t>
            </a:r>
            <a:r>
              <a:rPr lang="tr-TR" altLang="en-US" sz="1100" dirty="0">
                <a:solidFill>
                  <a:srgbClr val="FFFFCC"/>
                </a:solidFill>
                <a:latin typeface="Arial" panose="020B0604020202020204" pitchFamily="34" charset="0"/>
              </a:rPr>
              <a:t>. Ek </a:t>
            </a:r>
            <a:r>
              <a:rPr lang="tr-TR" altLang="en-US" sz="1100" dirty="0" err="1">
                <a:solidFill>
                  <a:srgbClr val="FFFFCC"/>
                </a:solidFill>
                <a:latin typeface="Arial" panose="020B0604020202020204" pitchFamily="34" charset="0"/>
              </a:rPr>
              <a:t>antiinfamatuar</a:t>
            </a:r>
            <a:r>
              <a:rPr lang="tr-TR" altLang="en-US" sz="1100" dirty="0">
                <a:solidFill>
                  <a:srgbClr val="FFFFCC"/>
                </a:solidFill>
                <a:latin typeface="Arial" panose="020B0604020202020204" pitchFamily="34" charset="0"/>
              </a:rPr>
              <a:t> + </a:t>
            </a:r>
            <a:r>
              <a:rPr lang="tr-TR" altLang="en-US" sz="1100" dirty="0" err="1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100" dirty="0">
                <a:solidFill>
                  <a:srgbClr val="FFFFCC"/>
                </a:solidFill>
                <a:latin typeface="Arial" panose="020B0604020202020204" pitchFamily="34" charset="0"/>
              </a:rPr>
              <a:t> hücresi </a:t>
            </a:r>
            <a:r>
              <a:rPr lang="tr-TR" altLang="en-US" sz="1100" dirty="0" smtClean="0">
                <a:solidFill>
                  <a:srgbClr val="FFFFCC"/>
                </a:solidFill>
                <a:latin typeface="Arial" panose="020B0604020202020204" pitchFamily="34" charset="0"/>
              </a:rPr>
              <a:t>stabilizasyonu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endParaRPr lang="tr-TR" altLang="en-US" sz="11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2000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Non-Steroid</a:t>
            </a:r>
            <a:r>
              <a:rPr lang="tr-TR" altLang="en-US" sz="2000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Anti </a:t>
            </a:r>
            <a:r>
              <a:rPr lang="tr-TR" altLang="en-US" sz="2000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2000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ilaçlar (</a:t>
            </a:r>
            <a:r>
              <a:rPr lang="tr-TR" altLang="en-US" sz="2000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NSAIDs</a:t>
            </a:r>
            <a:r>
              <a:rPr lang="tr-TR" altLang="en-US" sz="2000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)</a:t>
            </a:r>
          </a:p>
          <a:p>
            <a:pPr marL="182563" indent="-182563"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Soğuk algınlığı ve alerjik 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nezlede (saman nezlesi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)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inflamasyonu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ilgili bulguları azaltırlar.  </a:t>
            </a:r>
          </a:p>
          <a:p>
            <a:pPr marL="182563" indent="-182563"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Tek başlarına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olarak kullanılmazlar. Kombine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preparatlarda bulunabilirler.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  <a:defRPr/>
            </a:pPr>
            <a:r>
              <a:rPr lang="tr-TR" altLang="en-US" sz="1600" b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Parasetamol</a:t>
            </a:r>
            <a:r>
              <a:rPr lang="tr-TR" altLang="en-US" sz="16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ile </a:t>
            </a:r>
            <a:r>
              <a:rPr lang="tr-TR" altLang="en-US" sz="1600" b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Ibuprofen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kombine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dekonjestan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preparatlarda en sık rastlananlardır. </a:t>
            </a:r>
            <a:r>
              <a:rPr lang="tr-TR" altLang="en-US" sz="16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endParaRPr lang="tr-TR" altLang="en-US" sz="12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91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1F204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Ekspektoranlar</a:t>
            </a:r>
            <a:r>
              <a:rPr lang="tr-TR" altLang="en-US" sz="3600" b="1" dirty="0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tr-TR" altLang="en-US" sz="3600" b="1" dirty="0" err="1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Mukolitikler</a:t>
            </a:r>
            <a:endParaRPr lang="tr-TR" altLang="en-US" sz="1600" b="1" dirty="0">
              <a:solidFill>
                <a:srgbClr val="CC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547688" y="828675"/>
            <a:ext cx="8274050" cy="158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Artan mukus salgısı ya da azalan mukus atılımı etkin solunumu bozar.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Çok çeşitli patolojilerde mukus salgısı artabilir: Kronik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Obstrüktif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Akciğer Hastalığı (KOAH; kronik bronşit, amfizem), Astım,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Kistik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Fibrozis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Adlarından da anlaşılacağı gibi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ekspektoranlar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mukolitikler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solunum yollarındaki mukus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klerensini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artırırlar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0244" name="Rectangle 1"/>
          <p:cNvSpPr>
            <a:spLocks noChangeArrowheads="1"/>
          </p:cNvSpPr>
          <p:nvPr/>
        </p:nvSpPr>
        <p:spPr bwMode="auto">
          <a:xfrm>
            <a:off x="555625" y="2298697"/>
            <a:ext cx="8274050" cy="3906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tr-TR" altLang="en-US" sz="1800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Ekspektoranlar</a:t>
            </a:r>
            <a:endParaRPr lang="tr-TR" altLang="en-US" sz="1800" b="1" u="sng" dirty="0" smtClean="0">
              <a:solidFill>
                <a:srgbClr val="65FF7F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Genel olarak salgılanmayı artırarak mukusun su içeriğini ve akışkanlığını artırırlar. Düşük dozlarda kullanılan «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emetiklerdir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».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Bir zamanlar çok kullanılmış olmalarına rağmen, etkinlikleriyle ilgili delil yetersizliğinden modası geçmiştir.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Örn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: 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Iyotun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Na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 ya da K tuzları, 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Ipeka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Guaifenesin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(ABD’de onaylı olan tek örnektir)</a:t>
            </a:r>
            <a:r>
              <a:rPr lang="tr-TR" altLang="en-US" sz="1200" dirty="0" smtClean="0">
                <a:solidFill>
                  <a:srgbClr val="CCFF33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tr-TR" altLang="en-US" sz="1800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Mokolitikler</a:t>
            </a:r>
            <a:endParaRPr lang="tr-TR" altLang="en-US" sz="1800" b="1" u="sng" dirty="0" smtClean="0">
              <a:solidFill>
                <a:srgbClr val="65FF7F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Mukusun yapısını değiştirerek (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depolimerizasyon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) viskozitesini azaltırlar.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N-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acetylcysteine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gibi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sistein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türevleri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disülfit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köprülerini indirgeyerek mukustaki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glikoproteinlerin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diğer proteinlerle etkileşimini engellerler. KOAH (artık) önerilmemektedir.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Dornaz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 alfa (</a:t>
            </a:r>
            <a:r>
              <a:rPr lang="tr-TR" altLang="en-US" sz="1400" b="1" dirty="0" err="1" smtClean="0">
                <a:solidFill>
                  <a:srgbClr val="CCFF33"/>
                </a:solidFill>
                <a:latin typeface="Arial" panose="020B0604020202020204" pitchFamily="34" charset="0"/>
              </a:rPr>
              <a:t>DNAz</a:t>
            </a:r>
            <a:r>
              <a:rPr lang="tr-TR" altLang="en-US" sz="1400" b="1" dirty="0" smtClean="0">
                <a:solidFill>
                  <a:srgbClr val="CCFF33"/>
                </a:solidFill>
                <a:latin typeface="Arial" panose="020B0604020202020204" pitchFamily="34" charset="0"/>
              </a:rPr>
              <a:t>)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kistik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fibrozisli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hastalarda balgam viskozitesini azaltır. Ama astım ya da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KOAH’da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etkili olduğuna dair güvenilir delil yoktur. 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98475" y="6119813"/>
            <a:ext cx="8340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err="1" smtClean="0">
                <a:solidFill>
                  <a:srgbClr val="FF9966"/>
                </a:solidFill>
                <a:latin typeface="Arial" panose="020B0604020202020204" pitchFamily="34" charset="0"/>
              </a:rPr>
              <a:t>Ekspektorasyon</a:t>
            </a:r>
            <a:r>
              <a:rPr lang="tr-TR" altLang="en-US" sz="1400" dirty="0" smtClean="0">
                <a:solidFill>
                  <a:srgbClr val="FF9966"/>
                </a:solidFill>
                <a:latin typeface="Arial" panose="020B0604020202020204" pitchFamily="34" charset="0"/>
              </a:rPr>
              <a:t> gerektiren hastalarda bu ilaçların hiçbiri, bazı ciddi durumlar dışında, uygun </a:t>
            </a:r>
            <a:r>
              <a:rPr lang="tr-TR" altLang="en-US" sz="1400" dirty="0" err="1" smtClean="0">
                <a:solidFill>
                  <a:srgbClr val="FF9966"/>
                </a:solidFill>
                <a:latin typeface="Arial" panose="020B0604020202020204" pitchFamily="34" charset="0"/>
              </a:rPr>
              <a:t>hidrasyon</a:t>
            </a:r>
            <a:r>
              <a:rPr lang="tr-TR" altLang="en-US" sz="1400" dirty="0" smtClean="0">
                <a:solidFill>
                  <a:srgbClr val="FF9966"/>
                </a:solidFill>
                <a:latin typeface="Arial" panose="020B0604020202020204" pitchFamily="34" charset="0"/>
              </a:rPr>
              <a:t> ya da su buharı </a:t>
            </a:r>
            <a:r>
              <a:rPr lang="tr-TR" altLang="en-US" sz="1400" dirty="0" err="1" smtClean="0">
                <a:solidFill>
                  <a:srgbClr val="FF9966"/>
                </a:solidFill>
                <a:latin typeface="Arial" panose="020B0604020202020204" pitchFamily="34" charset="0"/>
              </a:rPr>
              <a:t>inhalasyonundan</a:t>
            </a:r>
            <a:r>
              <a:rPr lang="tr-TR" altLang="en-US" sz="1400" dirty="0" smtClean="0">
                <a:solidFill>
                  <a:srgbClr val="FF9966"/>
                </a:solidFill>
                <a:latin typeface="Arial" panose="020B0604020202020204" pitchFamily="34" charset="0"/>
              </a:rPr>
              <a:t> daha  etkili bulunmamaktadır. </a:t>
            </a:r>
            <a:endParaRPr lang="tr-TR" altLang="en-US" sz="1400" dirty="0">
              <a:solidFill>
                <a:srgbClr val="FF9966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2288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bldLvl="3"/>
      <p:bldP spid="10245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12302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CC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ANTITUSİF İLAÇLAR</a:t>
            </a:r>
            <a:endParaRPr lang="tr-TR" altLang="en-US" sz="1600" b="1" dirty="0">
              <a:solidFill>
                <a:srgbClr val="CC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Rectangle 1"/>
          <p:cNvSpPr>
            <a:spLocks noChangeArrowheads="1"/>
          </p:cNvSpPr>
          <p:nvPr/>
        </p:nvSpPr>
        <p:spPr bwMode="auto">
          <a:xfrm>
            <a:off x="547688" y="828675"/>
            <a:ext cx="8274050" cy="4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Öksürük, solunum yollarını temizlemek için gelişmiş fizyolojik bir reflekstir: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1268" name="Rectangle 1"/>
          <p:cNvSpPr>
            <a:spLocks noChangeArrowheads="1"/>
          </p:cNvSpPr>
          <p:nvPr/>
        </p:nvSpPr>
        <p:spPr bwMode="auto">
          <a:xfrm>
            <a:off x="461963" y="4378325"/>
            <a:ext cx="44069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/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tr-TR" altLang="en-US" sz="1800" u="sng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Opioidler</a:t>
            </a:r>
            <a:r>
              <a:rPr lang="tr-TR" altLang="en-US" sz="1800" u="sng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4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Kodein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türevleri, ör. </a:t>
            </a:r>
            <a:r>
              <a:rPr lang="tr-TR" altLang="en-US" sz="14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hidrokodon</a:t>
            </a:r>
            <a:endParaRPr lang="tr-TR" altLang="en-US" sz="1400" b="1" u="sng" dirty="0" smtClean="0">
              <a:solidFill>
                <a:srgbClr val="00FF00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4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Dekstrometorfan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(etkisi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-reseptörü üzerinden değildir, NMDA reseptör antagonisti ve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serotonin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-geri alım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blokörüdür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).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MSS’deki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öksürük eşiğini yükseltir. Analjezik ve bağımlılık yapıcı etkisi yoktur)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Tüm -reseptör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agonistleri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doza 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bağlı olarak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narkotik analjeziklerin gösterdiği yan etkileri gösterirler.</a:t>
            </a:r>
            <a:endParaRPr lang="tr-TR" altLang="en-US" sz="12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Rectangle 1"/>
          <p:cNvSpPr>
            <a:spLocks noChangeArrowheads="1"/>
          </p:cNvSpPr>
          <p:nvPr/>
        </p:nvSpPr>
        <p:spPr bwMode="auto">
          <a:xfrm>
            <a:off x="1374775" y="1176338"/>
            <a:ext cx="6988175" cy="1681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Hava yolu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epitelindeki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duyu reseptörleri mekanik ya da kimyasal uyarıları algılar.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Vagus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sinirindeki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aferent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nöronlar bu uyarıları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MSS’ye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* ulaştırırlar.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İşlenen bu uyarılar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eferent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yollar aracılığıyla solunum kaslarına, ses tellerine ve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glotis’e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geri döner.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Kısa bir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inspirasyondan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sonra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glotis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kapanır, ses telleri kasılır hava akımı engellenir.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Solunum kasları kasılır, akciğer içindeki basınç artar.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Ses telleri gevşer,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glotis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açılır, basınçlı hava hızla akar.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Hızlı hava akımı yüzeylere tutunmuş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iritanları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süpürür.</a:t>
            </a:r>
            <a:endParaRPr lang="tr-TR" altLang="en-US" sz="12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1270" name="Rectangle 1"/>
          <p:cNvSpPr>
            <a:spLocks noChangeArrowheads="1"/>
          </p:cNvSpPr>
          <p:nvPr/>
        </p:nvSpPr>
        <p:spPr bwMode="auto">
          <a:xfrm>
            <a:off x="547688" y="2946400"/>
            <a:ext cx="8274050" cy="15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Antitusifler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mekanizmayı etkileyerek öksürük refleksini baskılarlar.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300" b="1" i="1" u="sng" dirty="0" smtClean="0">
                <a:solidFill>
                  <a:srgbClr val="FEDA02"/>
                </a:solidFill>
                <a:latin typeface="Arial" panose="020B0604020202020204" pitchFamily="34" charset="0"/>
              </a:rPr>
              <a:t>Genel ilke</a:t>
            </a:r>
            <a:r>
              <a:rPr lang="tr-TR" altLang="en-US" sz="1300" b="1" i="1" dirty="0" smtClean="0">
                <a:solidFill>
                  <a:srgbClr val="FEDA02"/>
                </a:solidFill>
                <a:latin typeface="Arial" panose="020B0604020202020204" pitchFamily="34" charset="0"/>
              </a:rPr>
              <a:t>: Öksürüğü tedavi etmektense, mümkün olduğu sürece altta yatan nedeni ortadan kaldırın.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Antitusifler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-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opioid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reseptörleri uyararak MSS üzerinden ya da hava yollarındaki duyu reseptörlerini bloke ederek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periferik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yolla etki ederler.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Ekspektoran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ya da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mukolitikler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mukus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klerensini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arttırarak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antitusif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etki gösterebilirler. </a:t>
            </a:r>
            <a:endParaRPr lang="tr-TR" altLang="en-US" sz="12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1271" name="Rectangle 1"/>
          <p:cNvSpPr>
            <a:spLocks noChangeArrowheads="1"/>
          </p:cNvSpPr>
          <p:nvPr/>
        </p:nvSpPr>
        <p:spPr bwMode="auto">
          <a:xfrm>
            <a:off x="5181600" y="4378325"/>
            <a:ext cx="3749675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/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tr-TR" altLang="en-US" sz="1800" u="sng" dirty="0" smtClean="0">
                <a:solidFill>
                  <a:srgbClr val="FFFFCC"/>
                </a:solidFill>
                <a:latin typeface="Arial" panose="020B0604020202020204" pitchFamily="34" charset="0"/>
              </a:rPr>
              <a:t>Lokal </a:t>
            </a:r>
            <a:r>
              <a:rPr lang="tr-TR" altLang="en-US" sz="1800" u="sng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Anetezikler</a:t>
            </a:r>
            <a:r>
              <a:rPr lang="tr-TR" altLang="en-US" sz="1800" u="sng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4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Benzonatate</a:t>
            </a:r>
            <a:r>
              <a:rPr lang="tr-TR" altLang="en-US" sz="1400" dirty="0" smtClean="0">
                <a:solidFill>
                  <a:srgbClr val="00FF00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Kimyasal olarak lokal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anestezik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olan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prokain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ile «akrabadır».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Bazı merkezi mekanizmaların yanı sıra, asıl etkisini hava yollarındaki duyu reseptörlerini bloke ederek gösterir.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</a:pP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Baş dönmesi ve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disfaji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başlıca yan etkileridir.</a:t>
            </a:r>
            <a:endParaRPr lang="tr-TR" altLang="en-US" sz="12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1272" name="TextBox 1"/>
          <p:cNvSpPr txBox="1">
            <a:spLocks noChangeArrowheads="1"/>
          </p:cNvSpPr>
          <p:nvPr/>
        </p:nvSpPr>
        <p:spPr bwMode="auto">
          <a:xfrm>
            <a:off x="6789738" y="6529388"/>
            <a:ext cx="180690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MSS : Merkezi sinir sistemi</a:t>
            </a:r>
            <a:endParaRPr lang="tr-TR" altLang="en-US" sz="1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7600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0" grpId="0"/>
      <p:bldP spid="11271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3012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KOAH ile Astım Tedavisinde Kullanılan İlaçlar</a:t>
            </a:r>
            <a:endParaRPr lang="tr-TR" altLang="en-US" sz="1600" b="1" dirty="0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461963" y="1743075"/>
            <a:ext cx="8274050" cy="145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600" b="1" i="1" u="sng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bronkokonstriksiyon</a:t>
            </a:r>
            <a:r>
              <a:rPr lang="tr-TR" altLang="en-US" sz="1200" i="1" dirty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ile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allerji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ya da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inflamasyondan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kaynaklanan bronş aşırı duyarlılığı ile karakterize, genellikle alerjik bir tablodur.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Çoğunlukla alerjik olmakla birlikte aspirine-bağlı; yetişkinlikte başlayan; post-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viral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ya da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obeziteye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bağlı astımlar alerjik mekanizmalarla açıklanamamaktadır.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Ancak,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aerosol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su, egzersiz, soğuk hava, SO</a:t>
            </a:r>
            <a:r>
              <a:rPr lang="tr-TR" altLang="en-US" sz="1200" i="1" baseline="-14000" dirty="0" smtClean="0">
                <a:solidFill>
                  <a:srgbClr val="FFFFCC"/>
                </a:solidFill>
                <a:latin typeface="Arial" panose="020B0604020202020204" pitchFamily="34" charset="0"/>
              </a:rPr>
              <a:t>2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gibi alerjik olmayan uyarılar, alerjik astım krizini tetikleyebilir. </a:t>
            </a:r>
            <a:endParaRPr lang="tr-TR" altLang="en-US" sz="12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461963" y="3348038"/>
            <a:ext cx="8274050" cy="1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600" b="1" i="1" u="sng" dirty="0" smtClean="0">
                <a:solidFill>
                  <a:srgbClr val="FFFFCC"/>
                </a:solidFill>
                <a:latin typeface="Arial" panose="020B0604020202020204" pitchFamily="34" charset="0"/>
              </a:rPr>
              <a:t>KOAH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(Kronik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Obstrüktif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Akciğer Hastalıkları) bozulmuş hava akımı ile karakterize bir grup kronik hastalığı anlatır. Bozulmuş solunum fonksiyon testlerine hava yollarındaki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inflamasyon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eşlik eder.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Uzun süre maruz kalınan “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iritan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” uyarıların yarattığı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infalmasyon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KOAH’ın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temel nedenidir. Bu </a:t>
            </a:r>
            <a:r>
              <a:rPr lang="tr-TR" altLang="en-US" sz="12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iritanlar</a:t>
            </a:r>
            <a:r>
              <a:rPr lang="tr-TR" altLang="en-US" sz="12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içinde tütün dumanı başta gelir. Ancak hava kirliliği ya da genetik alt yapı gibi etkenlerde KOAH gelişiminde rol oynarlar.</a:t>
            </a:r>
            <a:endParaRPr lang="tr-TR" altLang="en-US" sz="12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Rectangle 1"/>
          <p:cNvSpPr>
            <a:spLocks noChangeArrowheads="1"/>
          </p:cNvSpPr>
          <p:nvPr/>
        </p:nvSpPr>
        <p:spPr bwMode="auto">
          <a:xfrm>
            <a:off x="461963" y="4849813"/>
            <a:ext cx="8274050" cy="146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Tedavi Stratejileri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800" b="1" u="sng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Bronkodilatasyon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smtClean="0">
                <a:solidFill>
                  <a:srgbClr val="777777"/>
                </a:solidFill>
                <a:latin typeface="Arial" panose="020B0604020202020204" pitchFamily="34" charset="0"/>
              </a:rPr>
              <a:t>(çeşitli yollarla). Astımda, </a:t>
            </a:r>
            <a:r>
              <a:rPr lang="tr-TR" altLang="en-US" sz="1400" dirty="0" err="1" smtClean="0">
                <a:solidFill>
                  <a:srgbClr val="777777"/>
                </a:solidFill>
                <a:latin typeface="Arial" panose="020B0604020202020204" pitchFamily="34" charset="0"/>
              </a:rPr>
              <a:t>KOAH’a</a:t>
            </a:r>
            <a:r>
              <a:rPr lang="tr-TR" altLang="en-US" sz="1400" dirty="0" smtClean="0">
                <a:solidFill>
                  <a:srgbClr val="777777"/>
                </a:solidFill>
                <a:latin typeface="Arial" panose="020B0604020202020204" pitchFamily="34" charset="0"/>
              </a:rPr>
              <a:t> göre daha etkilidir.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800" b="1" u="sng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Antiinflamasyon</a:t>
            </a:r>
            <a:r>
              <a:rPr lang="tr-TR" altLang="en-US" sz="14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   </a:t>
            </a:r>
            <a:r>
              <a:rPr lang="tr-TR" altLang="en-US" sz="1400" dirty="0" smtClean="0">
                <a:solidFill>
                  <a:srgbClr val="777777"/>
                </a:solidFill>
                <a:latin typeface="Arial" panose="020B0604020202020204" pitchFamily="34" charset="0"/>
              </a:rPr>
              <a:t>(çeşitli yollarla)</a:t>
            </a:r>
            <a:endParaRPr lang="tr-TR" altLang="en-US" sz="1400" dirty="0">
              <a:solidFill>
                <a:srgbClr val="777777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3889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|32.6|3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9.6|7.2|7.6|7.4|3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6|78.8|19.5|106.2|5|67|44.5|8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6|49.8|14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4.1|61.7|15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19.4|78.4"/>
</p:tagLst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Them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2185</TotalTime>
  <Words>864</Words>
  <Application>Microsoft Office PowerPoint</Application>
  <PresentationFormat>On-screen Show (4:3)</PresentationFormat>
  <Paragraphs>138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Ongun Onaran</cp:lastModifiedBy>
  <cp:revision>70</cp:revision>
  <dcterms:created xsi:type="dcterms:W3CDTF">2020-11-16T09:05:26Z</dcterms:created>
  <dcterms:modified xsi:type="dcterms:W3CDTF">2021-09-16T07:52:37Z</dcterms:modified>
</cp:coreProperties>
</file>