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0061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073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027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276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463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73025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5774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58023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34602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6986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8369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30623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32226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3442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5033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916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3818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03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2905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7086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240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684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D5119-ECD6-4922-8B42-D7BE7247654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4668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25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4"/>
            <a:ext cx="7477125" cy="866775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FF00"/>
                </a:solidFill>
              </a:rPr>
              <a:t>EPİDEMİYOLOJİNİN AMACI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22463" y="1627188"/>
            <a:ext cx="7116762" cy="4030662"/>
          </a:xfrm>
        </p:spPr>
        <p:txBody>
          <a:bodyPr/>
          <a:lstStyle/>
          <a:p>
            <a:pPr eaLnBrk="1" hangingPunct="1"/>
            <a:r>
              <a:rPr lang="tr-TR" altLang="tr-TR" sz="2800">
                <a:solidFill>
                  <a:srgbClr val="FFFF00"/>
                </a:solidFill>
              </a:rPr>
              <a:t>Nedeni bilinmeyen hastalıkların kökeninin araştırılmasında bir TEŞHİS ARACI olarak kullanılabilir</a:t>
            </a:r>
          </a:p>
          <a:p>
            <a:pPr eaLnBrk="1" hangingPunct="1">
              <a:buFontTx/>
              <a:buNone/>
            </a:pPr>
            <a:endParaRPr lang="tr-TR" altLang="tr-TR" sz="280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800">
                <a:solidFill>
                  <a:srgbClr val="FFFF00"/>
                </a:solidFill>
              </a:rPr>
              <a:t>Popülasyondaki HASTALIKLARIN ÖZELLİKLERİNİN BELİRLENMESİNDE kullanılabilir</a:t>
            </a:r>
          </a:p>
          <a:p>
            <a:pPr eaLnBrk="1" hangingPunct="1">
              <a:buFontTx/>
              <a:buNone/>
            </a:pPr>
            <a:endParaRPr lang="tr-TR" altLang="tr-TR" sz="280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800">
                <a:solidFill>
                  <a:srgbClr val="FFFF00"/>
                </a:solidFill>
              </a:rPr>
              <a:t>Hastalık KONTROL PROGRAMLARININ PLANLANMASI ve İZLENMESİNDE kullanılabilir</a:t>
            </a: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2135189" y="1268413"/>
            <a:ext cx="79216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35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FF00"/>
                </a:solidFill>
              </a:rPr>
              <a:t>TEŞHİS ARACI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557338"/>
            <a:ext cx="8229600" cy="5111750"/>
          </a:xfrm>
        </p:spPr>
        <p:txBody>
          <a:bodyPr/>
          <a:lstStyle/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Hastalıkların teşhisi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Klinik ve otopsi bulguları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Laboratuvar testleri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Epidemiyolojik veriler</a:t>
            </a:r>
          </a:p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Popülasyon düzeyinde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Bu salgın neden oluştu?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Hasta hayvan sayısı neden arttı?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Neden sadece bu hayvanlar hastalandı?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Hastalık ne zaman ve nerede oluştu?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Hastalığın oluşmasında hangi faktörler rol oynadı?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Hastalık nasıl önlenebilir veya kontrol edilebilir?</a:t>
            </a:r>
            <a:endParaRPr lang="tr-TR" altLang="tr-TR" sz="2400"/>
          </a:p>
        </p:txBody>
      </p:sp>
      <p:sp>
        <p:nvSpPr>
          <p:cNvPr id="19460" name="Line 5"/>
          <p:cNvSpPr>
            <a:spLocks noChangeShapeType="1"/>
          </p:cNvSpPr>
          <p:nvPr/>
        </p:nvSpPr>
        <p:spPr bwMode="auto">
          <a:xfrm>
            <a:off x="2424114" y="1341438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747712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FF00"/>
                </a:solidFill>
              </a:rPr>
              <a:t>HASTALIK ÖZELLİKLERİNİN BELİRLENMESİ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28776"/>
            <a:ext cx="8229600" cy="4968875"/>
          </a:xfrm>
        </p:spPr>
        <p:txBody>
          <a:bodyPr/>
          <a:lstStyle/>
          <a:p>
            <a:pPr eaLnBrk="1" hangingPunct="1"/>
            <a:r>
              <a:rPr lang="tr-TR" altLang="tr-TR" sz="2800">
                <a:solidFill>
                  <a:srgbClr val="FFFF00"/>
                </a:solidFill>
              </a:rPr>
              <a:t>Hastalığın epidemiyolojk özellikleri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Popülasyon düzeyindeki özellikleri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Çevreyle ilişkililerine bağlı özellikleri </a:t>
            </a:r>
          </a:p>
          <a:p>
            <a:pPr eaLnBrk="1" hangingPunct="1"/>
            <a:r>
              <a:rPr lang="tr-TR" altLang="tr-TR" sz="2800">
                <a:solidFill>
                  <a:srgbClr val="FFFF00"/>
                </a:solidFill>
              </a:rPr>
              <a:t>Bir popülasyondaki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Hastalık sıklığı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Hastalık yayılışı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Hastalık boyutları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Etkilediği hayvanların özellikleri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Hastalığın çıkışını etkileyen konakçı ve etken faktörleri</a:t>
            </a:r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2424114" y="1268413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99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03388" y="228600"/>
            <a:ext cx="8856662" cy="463550"/>
          </a:xfrm>
        </p:spPr>
        <p:txBody>
          <a:bodyPr/>
          <a:lstStyle/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Hastalığın özelliklerinin belirlenmesi</a:t>
            </a:r>
          </a:p>
        </p:txBody>
      </p:sp>
      <p:sp>
        <p:nvSpPr>
          <p:cNvPr id="2150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631950" y="908050"/>
            <a:ext cx="8928100" cy="576103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>
                <a:solidFill>
                  <a:srgbClr val="FFFF00"/>
                </a:solidFill>
              </a:rPr>
              <a:t>Hastalığın epidemiyolojik özellikleri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tr-TR" altLang="tr-TR" sz="2000">
                <a:solidFill>
                  <a:srgbClr val="FFFF00"/>
                </a:solidFill>
              </a:rPr>
              <a:t>Popülasyon düzeyindeki özellikleri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tr-TR" altLang="tr-TR" sz="2000">
                <a:solidFill>
                  <a:srgbClr val="FFFF00"/>
                </a:solidFill>
              </a:rPr>
              <a:t>Çevre ile ilişkilerine bağlı özellikler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>
              <a:solidFill>
                <a:srgbClr val="FFFF00"/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>
                <a:solidFill>
                  <a:srgbClr val="FFFF00"/>
                </a:solidFill>
              </a:rPr>
              <a:t>Bir hastalığın çıkışını, yayılışını ve popülasyondaki davranışını etkileyen bir çok faktör bulunmaktadır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tr-TR" altLang="tr-TR" sz="2000">
                <a:solidFill>
                  <a:srgbClr val="FFFF00"/>
                </a:solidFill>
              </a:rPr>
              <a:t>Konakçı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tr-TR" altLang="tr-TR" sz="2000">
                <a:solidFill>
                  <a:srgbClr val="FFFF00"/>
                </a:solidFill>
              </a:rPr>
              <a:t>Etken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tr-TR" altLang="tr-TR" sz="2000">
                <a:solidFill>
                  <a:srgbClr val="FFFF00"/>
                </a:solidFill>
              </a:rPr>
              <a:t>Çevre belirleyicileri (determinantları)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tr-TR" altLang="tr-TR" sz="1800">
                <a:solidFill>
                  <a:srgbClr val="FFFF00"/>
                </a:solidFill>
              </a:rPr>
              <a:t>				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tr-TR" altLang="tr-TR" sz="1800">
                <a:solidFill>
                  <a:srgbClr val="FFFF00"/>
                </a:solidFill>
              </a:rPr>
              <a:t>				Konakçı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endParaRPr lang="tr-TR" altLang="tr-TR" sz="1800">
              <a:solidFill>
                <a:srgbClr val="FFFF00"/>
              </a:solidFill>
            </a:endParaRP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tr-TR" altLang="tr-TR" sz="1800">
                <a:solidFill>
                  <a:srgbClr val="FFFF00"/>
                </a:solidFill>
              </a:rPr>
              <a:t>			Etken		    Çevre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endParaRPr lang="tr-TR" altLang="tr-TR" sz="1800">
              <a:solidFill>
                <a:srgbClr val="FFFF00"/>
              </a:solidFill>
            </a:endParaRP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tr-TR" altLang="tr-TR" sz="1800">
                <a:solidFill>
                  <a:srgbClr val="FFFF00"/>
                </a:solidFill>
              </a:rPr>
              <a:t>                              Hastalığın Doğal Hikayesi</a:t>
            </a:r>
          </a:p>
        </p:txBody>
      </p:sp>
      <p:sp>
        <p:nvSpPr>
          <p:cNvPr id="21508" name="Line 5"/>
          <p:cNvSpPr>
            <a:spLocks noChangeShapeType="1"/>
          </p:cNvSpPr>
          <p:nvPr/>
        </p:nvSpPr>
        <p:spPr bwMode="auto">
          <a:xfrm flipH="1">
            <a:off x="5087938" y="5084763"/>
            <a:ext cx="647700" cy="431800"/>
          </a:xfrm>
          <a:prstGeom prst="line">
            <a:avLst/>
          </a:prstGeom>
          <a:noFill/>
          <a:ln w="19050">
            <a:solidFill>
              <a:srgbClr val="80008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21509" name="Line 6"/>
          <p:cNvSpPr>
            <a:spLocks noChangeShapeType="1"/>
          </p:cNvSpPr>
          <p:nvPr/>
        </p:nvSpPr>
        <p:spPr bwMode="auto">
          <a:xfrm>
            <a:off x="5808664" y="5084763"/>
            <a:ext cx="719137" cy="431800"/>
          </a:xfrm>
          <a:prstGeom prst="line">
            <a:avLst/>
          </a:prstGeom>
          <a:noFill/>
          <a:ln w="19050">
            <a:solidFill>
              <a:srgbClr val="80008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21510" name="Line 7"/>
          <p:cNvSpPr>
            <a:spLocks noChangeShapeType="1"/>
          </p:cNvSpPr>
          <p:nvPr/>
        </p:nvSpPr>
        <p:spPr bwMode="auto">
          <a:xfrm>
            <a:off x="5159375" y="5589588"/>
            <a:ext cx="1296988" cy="0"/>
          </a:xfrm>
          <a:prstGeom prst="line">
            <a:avLst/>
          </a:prstGeom>
          <a:noFill/>
          <a:ln w="19050">
            <a:solidFill>
              <a:srgbClr val="80008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21511" name="Line 8"/>
          <p:cNvSpPr>
            <a:spLocks noChangeShapeType="1"/>
          </p:cNvSpPr>
          <p:nvPr/>
        </p:nvSpPr>
        <p:spPr bwMode="auto">
          <a:xfrm>
            <a:off x="2135189" y="620713"/>
            <a:ext cx="4897437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87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141</Words>
  <Application>Microsoft Office PowerPoint</Application>
  <PresentationFormat>Widescreen</PresentationFormat>
  <Paragraphs>43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Office Theme</vt:lpstr>
      <vt:lpstr>Kimono</vt:lpstr>
      <vt:lpstr>EPİDEMİYOLOJİNİN AMACI</vt:lpstr>
      <vt:lpstr>TEŞHİS ARACI</vt:lpstr>
      <vt:lpstr>HASTALIK ÖZELLİKLERİNİN BELİRLENMESİ</vt:lpstr>
      <vt:lpstr>Hastalığın özelliklerinin belirlenmesi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EPİDEMİYOLOJİNİN AMACI</dc:title>
  <dc:creator>Windows Kullanıcısı</dc:creator>
  <cp:lastModifiedBy>Windows Kullanıcısı</cp:lastModifiedBy>
  <cp:revision>1</cp:revision>
  <dcterms:created xsi:type="dcterms:W3CDTF">2018-02-14T08:01:41Z</dcterms:created>
  <dcterms:modified xsi:type="dcterms:W3CDTF">2018-02-14T08:28:44Z</dcterms:modified>
</cp:coreProperties>
</file>