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01" autoAdjust="0"/>
  </p:normalViewPr>
  <p:slideViewPr>
    <p:cSldViewPr>
      <p:cViewPr varScale="1">
        <p:scale>
          <a:sx n="55" d="100"/>
          <a:sy n="55" d="100"/>
        </p:scale>
        <p:origin x="7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VIII</a:t>
            </a:r>
            <a:r>
              <a:rPr lang="tr-TR" sz="2800" dirty="0" smtClean="0">
                <a:latin typeface="Constantia" panose="02030602050306030303" pitchFamily="18" charset="0"/>
              </a:rPr>
              <a:t>. 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59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Nitel ve Nicel Araştırmaların Birlikte Kullanılması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Araştırma deseni uygunsa her iki yöntem birden kullanılabilir.</a:t>
            </a:r>
          </a:p>
          <a:p>
            <a:pPr lvl="2"/>
            <a:r>
              <a:rPr lang="tr-TR" dirty="0" smtClean="0">
                <a:latin typeface="Constantia" panose="02030602050306030303" pitchFamily="18" charset="0"/>
              </a:rPr>
              <a:t>Zenginleştirilmiş Desen</a:t>
            </a:r>
          </a:p>
          <a:p>
            <a:pPr lvl="2"/>
            <a:r>
              <a:rPr lang="tr-TR" dirty="0" smtClean="0">
                <a:latin typeface="Constantia" panose="02030602050306030303" pitchFamily="18" charset="0"/>
              </a:rPr>
              <a:t>Açıklayıcı Desenler</a:t>
            </a:r>
            <a:endParaRPr lang="tr-TR" dirty="0">
              <a:latin typeface="Constantia" panose="02030602050306030303" pitchFamily="18" charset="0"/>
            </a:endParaRPr>
          </a:p>
          <a:p>
            <a:pPr lvl="2"/>
            <a:r>
              <a:rPr lang="tr-TR" dirty="0" smtClean="0">
                <a:latin typeface="Constantia" panose="02030602050306030303" pitchFamily="18" charset="0"/>
              </a:rPr>
              <a:t>Keşfe Yönelik / Keşfedici Desen</a:t>
            </a:r>
          </a:p>
          <a:p>
            <a:pPr lvl="2"/>
            <a:r>
              <a:rPr lang="tr-TR" dirty="0" smtClean="0">
                <a:latin typeface="Constantia" panose="02030602050306030303" pitchFamily="18" charset="0"/>
              </a:rPr>
              <a:t>Gömülü Desen</a:t>
            </a:r>
          </a:p>
        </p:txBody>
      </p:sp>
    </p:spTree>
    <p:extLst>
      <p:ext uri="{BB962C8B-B14F-4D97-AF65-F5344CB8AC3E}">
        <p14:creationId xmlns:p14="http://schemas.microsoft.com/office/powerpoint/2010/main" val="7087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484437" y="6381328"/>
            <a:ext cx="8424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>
                <a:latin typeface="+mn-lt"/>
              </a:rPr>
              <a:t>Fraenkel</a:t>
            </a:r>
            <a:r>
              <a:rPr lang="tr-TR" altLang="tr-TR" dirty="0">
                <a:latin typeface="+mn-lt"/>
              </a:rPr>
              <a:t> ve </a:t>
            </a:r>
            <a:r>
              <a:rPr lang="tr-TR" altLang="tr-TR" dirty="0" err="1" smtClean="0">
                <a:latin typeface="+mn-lt"/>
              </a:rPr>
              <a:t>Wallen</a:t>
            </a:r>
            <a:r>
              <a:rPr lang="tr-TR" altLang="tr-TR" dirty="0" smtClean="0">
                <a:latin typeface="+mn-lt"/>
              </a:rPr>
              <a:t>, 2006</a:t>
            </a:r>
            <a:endParaRPr lang="tr-TR" altLang="tr-TR" dirty="0">
              <a:latin typeface="+mn-lt"/>
            </a:endParaRPr>
          </a:p>
        </p:txBody>
      </p:sp>
      <p:graphicFrame>
        <p:nvGraphicFramePr>
          <p:cNvPr id="23582" name="Group 30"/>
          <p:cNvGraphicFramePr>
            <a:graphicFrameLocks noGrp="1"/>
          </p:cNvGraphicFramePr>
          <p:nvPr>
            <p:extLst/>
          </p:nvPr>
        </p:nvGraphicFramePr>
        <p:xfrm>
          <a:off x="259339" y="1187624"/>
          <a:ext cx="8397017" cy="50516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97697"/>
                <a:gridCol w="4199320"/>
              </a:tblGrid>
              <a:tr h="302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Nicel Araştırmalar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Nitel Araştırmalar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97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Başlangıçta belirlenen kesin hipotezler ve tanımlamalar tercih edilir.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Çalışmanın gelişme sürecinde hipotezlerin ve tanımlamaların ortaya çıkması tercih edilir.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77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Veriler sayısal değerlere indirgenir.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Betimlemelerin sözel ifadelerle yapılması tercih edilir.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678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Araçlardan elde edilen değerlerin güvenirliğinin ölçülmesi ve artırılmasına daha çok önem verilir.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Sonuçların güvenirliğinin uygun olduğu varsayılır.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97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Geçerliğe ilişkin çözümler istatistiksel indexlere bağlı farklı prosedürlerle yapılır.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Geçerliğe ilişkin ölçümler bilgi kaynaklarının sağlaması yapılarak gerçekleştirilir.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8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Kesin olarak tanımlanmış prosedürler tercih edilir.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Prosedürlerin anlatılarak betimlenmesi tercih edilir.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97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Konu dışı değişkenlerin istatistiksel ya da desende kontrol  edilmesi tercih edilir.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Konu dışı değişkenlerin kontrolünde ya da açıklamasında mantıksal analizler tercih edilir.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97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İşlemlere ilişkin önyargılar için özel desensel kontroller tercih edilir.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İşlemlere ilişkin önyargılarla baş etmede araştırmacıya güvenilir.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97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Karmaşık olay ve olguların analiz edilebilir özet parçalara ayrılması tercih edilir.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Karmaşık olgu e olayların bütününün  tanımlanması tercih edilir.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97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Karmaşık olgu ve olaylarla çalışırken, koşullar, durumlar amaca uygun olarak yönlendirilebilir.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Doğal olarak ortaya çıkan olgu ve olaylara dışarıdan müdahale edilemez.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3337" name="AutoShape 28"/>
          <p:cNvSpPr>
            <a:spLocks noChangeArrowheads="1"/>
          </p:cNvSpPr>
          <p:nvPr/>
        </p:nvSpPr>
        <p:spPr bwMode="auto">
          <a:xfrm>
            <a:off x="734469" y="44624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tr-TR" altLang="tr-TR" sz="3200" dirty="0">
                <a:latin typeface="+mn-lt"/>
              </a:rPr>
              <a:t>Nitel ve Nicel Araştırmalar Arasındaki Farklar</a:t>
            </a:r>
          </a:p>
        </p:txBody>
      </p:sp>
    </p:spTree>
    <p:extLst>
      <p:ext uri="{BB962C8B-B14F-4D97-AF65-F5344CB8AC3E}">
        <p14:creationId xmlns:p14="http://schemas.microsoft.com/office/powerpoint/2010/main" val="294767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Durum Çalışmaları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Nitel bir araştırma modelidir. Ayırt edici bir yaklaşım olarak görülmektedir. </a:t>
            </a:r>
            <a:endParaRPr lang="tr-TR" dirty="0">
              <a:latin typeface="Constantia" panose="02030602050306030303" pitchFamily="18" charset="0"/>
            </a:endParaRP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Bir ya da daha fazla olayın, ortamın, programın, sosyal grubun ya da diğer birbirine bağlı sistemlerin derinlemesine incelenmesi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Bir olayı meydana getiren ayrıntıları tanımlamak ve görmek, bir olaya ilişkin olası açıklamaları geliştirmek ve bir olayı değerlendirmek amacıyla kullanılır.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Durum Çalışmalarının Türleri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Tarihsel örgütlenme 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Gözlemsel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Hayat hikayesi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Durum analizi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Çoklu durum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Çoklu alan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Durum Çalışmasının Aşamaları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Problemin ifadesi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Araştırma alanına girme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Katılımcıların seçilmesi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Verilerin toplanması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Verilerin analizi</a:t>
            </a:r>
          </a:p>
        </p:txBody>
      </p:sp>
    </p:spTree>
    <p:extLst>
      <p:ext uri="{BB962C8B-B14F-4D97-AF65-F5344CB8AC3E}">
        <p14:creationId xmlns:p14="http://schemas.microsoft.com/office/powerpoint/2010/main" val="18153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Eylem Araştırması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Sosyal bir bağlamın içerisinde yer alan eylemlerin niteliğini geliştirme çalışmasıdır.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Özellikleri;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Bir sorunun fark edilmesi ya da ortaya çıkmasıyla başlar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Çözümler geliştirilirken genel kabul gören evrensel değerlere uygun olmalıdır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İstenen sonuca ulaşılması için en verimli ve akılcı çözümler üretilmelidir</a:t>
            </a:r>
          </a:p>
          <a:p>
            <a:pPr lvl="1"/>
            <a:endParaRPr lang="tr-TR" dirty="0" smtClean="0">
              <a:latin typeface="Constantia" panose="02030602050306030303" pitchFamily="18" charset="0"/>
            </a:endParaRPr>
          </a:p>
          <a:p>
            <a:pPr lvl="1"/>
            <a:endParaRPr lang="tr-TR" dirty="0" smtClean="0">
              <a:latin typeface="Constantia" panose="02030602050306030303" pitchFamily="18" charset="0"/>
            </a:endParaRPr>
          </a:p>
          <a:p>
            <a:pPr lvl="2"/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9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Eylem Araştırmasının Aşamaları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Tanılama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Tanımlama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Geliştirme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Uygulama ve Değerlendirme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Sonuçların paylaşılması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6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Eylem Araştırmasının Kalitesini Belirleyen Ölçütler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Farklı bakış açıları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Sonuçların sorunun </a:t>
            </a:r>
            <a:r>
              <a:rPr lang="tr-TR" dirty="0">
                <a:latin typeface="Constantia" panose="02030602050306030303" pitchFamily="18" charset="0"/>
              </a:rPr>
              <a:t>ç</a:t>
            </a:r>
            <a:r>
              <a:rPr lang="tr-TR" dirty="0" smtClean="0">
                <a:latin typeface="Constantia" panose="02030602050306030303" pitchFamily="18" charset="0"/>
              </a:rPr>
              <a:t>özümü olup olmadığının sınanması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Etik kanıtlar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Uygulanabilirlik</a:t>
            </a:r>
          </a:p>
          <a:p>
            <a:pPr lvl="1"/>
            <a:endParaRPr lang="tr-TR" dirty="0" smtClean="0">
              <a:latin typeface="Constantia" panose="02030602050306030303" pitchFamily="18" charset="0"/>
            </a:endParaRPr>
          </a:p>
          <a:p>
            <a:pPr lvl="1"/>
            <a:endParaRPr lang="tr-TR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Anlatı Araştırması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Bir konuya ya da duruma ilişkin yaşanmış deneyimleri inceler.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Anlatı Araştırması Türleri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Otobiyografi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Biyografi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Kişisel hikayeler</a:t>
            </a:r>
          </a:p>
        </p:txBody>
      </p:sp>
    </p:spTree>
    <p:extLst>
      <p:ext uri="{BB962C8B-B14F-4D97-AF65-F5344CB8AC3E}">
        <p14:creationId xmlns:p14="http://schemas.microsoft.com/office/powerpoint/2010/main" val="18957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Veri Toplama Teknikleri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Alan notları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Günlük kayıtları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Görüşmeler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Yeniden </a:t>
            </a:r>
            <a:r>
              <a:rPr lang="tr-TR" dirty="0" err="1" smtClean="0">
                <a:latin typeface="Constantia" panose="02030602050306030303" pitchFamily="18" charset="0"/>
              </a:rPr>
              <a:t>hikayeleştirme</a:t>
            </a:r>
            <a:endParaRPr lang="tr-TR" dirty="0" smtClean="0">
              <a:latin typeface="Constantia" panose="02030602050306030303" pitchFamily="18" charset="0"/>
            </a:endParaRP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Sözel tarih 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…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Nitel Araştırmalar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68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Nitel Araştırmanın temelleri 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İlişkilerin, etkinliklerin, durumların ya da materyallerin niteliğinin incelendiği çalışmalardır.</a:t>
            </a:r>
          </a:p>
          <a:p>
            <a:pPr lvl="1"/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Nitel Araştırmanın Özellikleri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Doğal ortam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Doğrudan veri toplama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Zengin betimlemelerin yapılması</a:t>
            </a:r>
          </a:p>
        </p:txBody>
      </p:sp>
    </p:spTree>
    <p:extLst>
      <p:ext uri="{BB962C8B-B14F-4D97-AF65-F5344CB8AC3E}">
        <p14:creationId xmlns:p14="http://schemas.microsoft.com/office/powerpoint/2010/main" val="18688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>
                <a:latin typeface="Constantia" panose="02030602050306030303" pitchFamily="18" charset="0"/>
              </a:rPr>
              <a:t>Sürece yönelik</a:t>
            </a:r>
          </a:p>
          <a:p>
            <a:pPr lvl="1"/>
            <a:r>
              <a:rPr lang="tr-TR" dirty="0" err="1">
                <a:latin typeface="Constantia" panose="02030602050306030303" pitchFamily="18" charset="0"/>
              </a:rPr>
              <a:t>Tümevarımcı</a:t>
            </a:r>
            <a:r>
              <a:rPr lang="tr-TR" dirty="0">
                <a:latin typeface="Constantia" panose="02030602050306030303" pitchFamily="18" charset="0"/>
              </a:rPr>
              <a:t> veri analizi</a:t>
            </a:r>
          </a:p>
          <a:p>
            <a:pPr lvl="1"/>
            <a:r>
              <a:rPr lang="tr-TR" dirty="0">
                <a:latin typeface="Constantia" panose="02030602050306030303" pitchFamily="18" charset="0"/>
              </a:rPr>
              <a:t>Katılımcının bakış açısı</a:t>
            </a:r>
          </a:p>
          <a:p>
            <a:pPr lvl="1"/>
            <a:r>
              <a:rPr lang="tr-TR" dirty="0">
                <a:latin typeface="Constantia" panose="02030602050306030303" pitchFamily="18" charset="0"/>
              </a:rPr>
              <a:t>Araştırma desenlerinde esneklik</a:t>
            </a:r>
          </a:p>
          <a:p>
            <a:pPr marL="457200" lvl="1" indent="0">
              <a:buNone/>
            </a:pP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Nitel ve Nicel Araştırma </a:t>
            </a:r>
            <a:r>
              <a:rPr lang="tr-TR" dirty="0">
                <a:latin typeface="Constantia" panose="02030602050306030303" pitchFamily="18" charset="0"/>
              </a:rPr>
              <a:t>A</a:t>
            </a:r>
            <a:r>
              <a:rPr lang="tr-TR" dirty="0" smtClean="0">
                <a:latin typeface="Constantia" panose="02030602050306030303" pitchFamily="18" charset="0"/>
              </a:rPr>
              <a:t>rasındaki Farklar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Araştırmalar planlanırken başlangıç araştırmak istenilen konudur.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Amaca uygun araştırma yöntemi seçilir. Bazı çalışmalar her iki yöntemin eş zamanlı ya da sıralı olarak kullanılmasını gerektirir.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7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Nitel ve Nicel Arası Farklar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Nicel, kesin hipotez; nitel, çalışma sürecinde hipotezin belirlenmesi…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Nicel, kesin olarak tanımlanmış aşamalardan oluşur; nitel, araştırmalar anlatılarak betimlenir.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Nicel, sonuçlar istatistiksel olarak özetlenir; nitel, sonuçlar sözel olarak ifade edilir.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7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Nitel Araştırmanın Aşamaları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Problemin belirlenmesi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Katılımcıların belirlenmesi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Hipotezlerin belirlenmesi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Verilerin toplanması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Nitel verilerin analizi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İçerik analizi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90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Nicel Araştırmalarda Geçerlik ve Güvenirlik Sorunları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Yaklaşım, tasarım ve veriler farklı olduğundan geçerlik ve güvenirlik için farklı ölçütler uygulanır.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Nicel araştırmalarda güvenirlik farklıdır.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Araştırmacı yansız davranmalı, ön yargılardan arınarak araştırmayı sürdürmelidir.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587</Words>
  <Application>Microsoft Office PowerPoint</Application>
  <PresentationFormat>Ekran Gösterisi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Constantia</vt:lpstr>
      <vt:lpstr>Ofis Teması</vt:lpstr>
      <vt:lpstr>ANT332 FİZİK ANTROPOLOJİDE ARAŞTIRMA YÖNTEM VE TEKNİKLERİ</vt:lpstr>
      <vt:lpstr>Nitel Araştırmalar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 Araştırmalar</dc:title>
  <dc:creator>basak koca ozer</dc:creator>
  <cp:lastModifiedBy>Başak</cp:lastModifiedBy>
  <cp:revision>15</cp:revision>
  <dcterms:created xsi:type="dcterms:W3CDTF">2017-11-15T09:56:32Z</dcterms:created>
  <dcterms:modified xsi:type="dcterms:W3CDTF">2020-02-07T09:42:10Z</dcterms:modified>
</cp:coreProperties>
</file>