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Lst>
  <p:notesMasterIdLst>
    <p:notesMasterId r:id="rId11"/>
  </p:notesMasterIdLst>
  <p:sldIdLst>
    <p:sldId id="595" r:id="rId2"/>
    <p:sldId id="596" r:id="rId3"/>
    <p:sldId id="598" r:id="rId4"/>
    <p:sldId id="599" r:id="rId5"/>
    <p:sldId id="600" r:id="rId6"/>
    <p:sldId id="601" r:id="rId7"/>
    <p:sldId id="602" r:id="rId8"/>
    <p:sldId id="603" r:id="rId9"/>
    <p:sldId id="60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0014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113A9D2-9D6B-4929-AA2D-F23B5EE8CBE7}" styleName="Tema Uygulanmış Stil 2 - Vurgu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E13994-30AF-47AB-9AE9-BBDCDBE0CBA6}" type="datetimeFigureOut">
              <a:rPr lang="tr-TR" smtClean="0"/>
              <a:pPr/>
              <a:t>11.05.2020</a:t>
            </a:fld>
            <a:endParaRPr lang="tr-TR" dirty="0"/>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3E5B85-6C5A-42C2-98FC-D65C088BC86D}" type="slidenum">
              <a:rPr lang="tr-TR" smtClean="0"/>
              <a:pPr/>
              <a:t>‹#›</a:t>
            </a:fld>
            <a:endParaRPr lang="tr-TR" dirty="0"/>
          </a:p>
        </p:txBody>
      </p:sp>
    </p:spTree>
    <p:extLst>
      <p:ext uri="{BB962C8B-B14F-4D97-AF65-F5344CB8AC3E}">
        <p14:creationId xmlns:p14="http://schemas.microsoft.com/office/powerpoint/2010/main" val="3017591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A4E651E-FD33-42A8-ADDD-5E41CCA25CE5}"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9D93EEF-5FEB-4F91-8402-245DF9A954B4}"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876AB41A-7824-411D-AF58-4FA7B998A58B}"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2E6570B-8D22-492B-8338-008433A7E923}"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750E79A-BAD9-447F-83AE-4CCD68DD987E}"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224FA889-AD2A-48F9-8217-6F87E3C869C4}" type="datetime1">
              <a:rPr lang="tr-TR" smtClean="0"/>
              <a:pPr/>
              <a:t>11.05.2020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dirty="0"/>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24089DF-6726-4B26-8188-F0FDDF0538F5}" type="datetime1">
              <a:rPr lang="tr-TR" smtClean="0"/>
              <a:pPr/>
              <a:t>11.05.2020</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7220D3B0-6A4B-4030-9A7D-70DA3E38815D}" type="datetime1">
              <a:rPr lang="tr-TR" smtClean="0"/>
              <a:pPr/>
              <a:t>11.05.2020</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C40591C2-C5F5-4A3A-BB92-01B6AED6A02F}" type="datetime1">
              <a:rPr lang="tr-TR" smtClean="0"/>
              <a:pPr/>
              <a:t>11.05.2020</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417C6C86-EBE7-4D87-9461-68EF3F0CB5F9}" type="datetime1">
              <a:rPr lang="tr-TR" smtClean="0"/>
              <a:pPr/>
              <a:t>11.05.2020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EC35063-CCEC-42B1-A0CA-2D5FE7222A82}" type="datetime1">
              <a:rPr lang="tr-TR" smtClean="0"/>
              <a:pPr/>
              <a:t>11.05.2020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7168676-C2FF-4DD2-8FA3-79A4615BE075}" type="datetime1">
              <a:rPr lang="tr-TR" smtClean="0"/>
              <a:pPr/>
              <a:t>11.05.2020</a:t>
            </a:fld>
            <a:endParaRPr lang="tr-TR"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302176B-0E47-46AC-8F43-DAB4B8A37D06}" type="slidenum">
              <a:rPr lang="tr-TR" smtClean="0"/>
              <a:pPr/>
              <a:t>‹#›</a:t>
            </a:fld>
            <a:endParaRPr lang="tr-TR"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6"/>
          <p:cNvPicPr>
            <a:picLocks noChangeAspect="1" noChangeArrowheads="1"/>
          </p:cNvPicPr>
          <p:nvPr/>
        </p:nvPicPr>
        <p:blipFill>
          <a:blip r:embed="rId2" cstate="print">
            <a:extLst/>
          </a:blip>
          <a:srcRect/>
          <a:stretch>
            <a:fillRect/>
          </a:stretch>
        </p:blipFill>
        <p:spPr bwMode="auto">
          <a:xfrm>
            <a:off x="2195736" y="-171400"/>
            <a:ext cx="4752528" cy="309634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6" name="Başlık 1"/>
          <p:cNvSpPr txBox="1">
            <a:spLocks/>
          </p:cNvSpPr>
          <p:nvPr/>
        </p:nvSpPr>
        <p:spPr>
          <a:xfrm>
            <a:off x="-72516" y="2492896"/>
            <a:ext cx="8640960" cy="230425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2800" b="1" dirty="0" smtClean="0">
                <a:solidFill>
                  <a:schemeClr val="tx1"/>
                </a:solidFill>
                <a:latin typeface="Calibri" panose="020F0502020204030204" pitchFamily="34" charset="0"/>
              </a:rPr>
              <a:t>BİLİMSEL YÖNTEM</a:t>
            </a:r>
            <a:endParaRPr lang="tr-TR" sz="2800" b="1" dirty="0" smtClean="0">
              <a:solidFill>
                <a:schemeClr val="tx1"/>
              </a:solidFill>
              <a:latin typeface="Calibri" panose="020F0502020204030204" pitchFamily="34" charset="0"/>
            </a:endParaRPr>
          </a:p>
        </p:txBody>
      </p:sp>
      <p:pic>
        <p:nvPicPr>
          <p:cNvPr id="7" name="Picture 4" descr="https://upload.wikimedia.org/wikipedia/tr/5/5f/Ankara_%C3%9C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496" y="5805264"/>
            <a:ext cx="1080120" cy="1008112"/>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28384" y="5805264"/>
            <a:ext cx="1080120" cy="1008112"/>
          </a:xfrm>
          <a:prstGeom prst="rect">
            <a:avLst/>
          </a:prstGeom>
          <a:noFill/>
          <a:ln>
            <a:noFill/>
          </a:ln>
        </p:spPr>
      </p:pic>
    </p:spTree>
    <p:extLst>
      <p:ext uri="{BB962C8B-B14F-4D97-AF65-F5344CB8AC3E}">
        <p14:creationId xmlns:p14="http://schemas.microsoft.com/office/powerpoint/2010/main" val="31113559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F302176B-0E47-46AC-8F43-DAB4B8A37D06}" type="slidenum">
              <a:rPr lang="tr-TR" smtClean="0"/>
              <a:pPr/>
              <a:t>2</a:t>
            </a:fld>
            <a:endParaRPr lang="tr-TR" dirty="0"/>
          </a:p>
        </p:txBody>
      </p:sp>
      <p:sp>
        <p:nvSpPr>
          <p:cNvPr id="4" name="Unvan 3"/>
          <p:cNvSpPr>
            <a:spLocks noGrp="1"/>
          </p:cNvSpPr>
          <p:nvPr>
            <p:ph type="title"/>
          </p:nvPr>
        </p:nvSpPr>
        <p:spPr/>
        <p:txBody>
          <a:bodyPr/>
          <a:lstStyle/>
          <a:p>
            <a:endParaRPr lang="tr-TR" dirty="0"/>
          </a:p>
        </p:txBody>
      </p:sp>
      <p:sp>
        <p:nvSpPr>
          <p:cNvPr id="5" name="Unvan 1"/>
          <p:cNvSpPr>
            <a:spLocks noGrp="1"/>
          </p:cNvSpPr>
          <p:nvPr>
            <p:ph idx="1"/>
          </p:nvPr>
        </p:nvSpPr>
        <p:spPr/>
        <p:txBody>
          <a:bodyPr>
            <a:normAutofit/>
          </a:bodyPr>
          <a:lstStyle/>
          <a:p>
            <a:r>
              <a:rPr lang="tr-TR" dirty="0" smtClean="0"/>
              <a:t>Bilim </a:t>
            </a:r>
            <a:r>
              <a:rPr lang="tr-TR" dirty="0"/>
              <a:t>evreni tanımak, gerçeği bulmaktır. Evreni, toplumu ve insanı araştırma konusu yapan gözleme, deneye ve akla dayanarak sistematik yollarla elde edilen </a:t>
            </a:r>
            <a:r>
              <a:rPr lang="tr-TR" dirty="0" smtClean="0"/>
              <a:t>bilgileri </a:t>
            </a:r>
            <a:r>
              <a:rPr lang="tr-TR" dirty="0"/>
              <a:t>tanımlar. </a:t>
            </a:r>
            <a:endParaRPr lang="tr-TR" cap="none" dirty="0"/>
          </a:p>
        </p:txBody>
      </p:sp>
    </p:spTree>
    <p:extLst>
      <p:ext uri="{BB962C8B-B14F-4D97-AF65-F5344CB8AC3E}">
        <p14:creationId xmlns:p14="http://schemas.microsoft.com/office/powerpoint/2010/main" val="920584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F302176B-0E47-46AC-8F43-DAB4B8A37D06}" type="slidenum">
              <a:rPr lang="tr-TR" smtClean="0"/>
              <a:pPr/>
              <a:t>3</a:t>
            </a:fld>
            <a:endParaRPr lang="tr-TR" dirty="0"/>
          </a:p>
        </p:txBody>
      </p:sp>
      <p:sp>
        <p:nvSpPr>
          <p:cNvPr id="4" name="Unvan 3"/>
          <p:cNvSpPr>
            <a:spLocks noGrp="1"/>
          </p:cNvSpPr>
          <p:nvPr>
            <p:ph type="title"/>
          </p:nvPr>
        </p:nvSpPr>
        <p:spPr/>
        <p:txBody>
          <a:bodyPr/>
          <a:lstStyle/>
          <a:p>
            <a:endParaRPr lang="tr-TR" dirty="0"/>
          </a:p>
        </p:txBody>
      </p:sp>
      <p:sp>
        <p:nvSpPr>
          <p:cNvPr id="5" name="Unvan 1"/>
          <p:cNvSpPr>
            <a:spLocks noGrp="1"/>
          </p:cNvSpPr>
          <p:nvPr>
            <p:ph idx="1"/>
          </p:nvPr>
        </p:nvSpPr>
        <p:spPr/>
        <p:txBody>
          <a:bodyPr>
            <a:normAutofit/>
          </a:bodyPr>
          <a:lstStyle/>
          <a:p>
            <a:r>
              <a:rPr lang="tr-TR" dirty="0" smtClean="0"/>
              <a:t>Kısacası </a:t>
            </a:r>
            <a:r>
              <a:rPr lang="tr-TR" dirty="0"/>
              <a:t>bilim olgular (gerçekler) hakkında bilimsel yöntemlerle elde edilmiş bilgilerdir. Literatürde çok yaygın kullanılan olgu terimi, kesin ve belirgin bir anlam ifade etmemektedir (Yıldırım, 2004). Buna göre bilim, gerçeği aramanın bir yolu ve gerçeklerin oluşturduğu bilgi kümesi olarak tanımlanabilir. </a:t>
            </a:r>
            <a:endParaRPr lang="tr-TR" cap="none" dirty="0"/>
          </a:p>
        </p:txBody>
      </p:sp>
    </p:spTree>
    <p:extLst>
      <p:ext uri="{BB962C8B-B14F-4D97-AF65-F5344CB8AC3E}">
        <p14:creationId xmlns:p14="http://schemas.microsoft.com/office/powerpoint/2010/main" val="191007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F302176B-0E47-46AC-8F43-DAB4B8A37D06}" type="slidenum">
              <a:rPr lang="tr-TR" smtClean="0"/>
              <a:pPr/>
              <a:t>4</a:t>
            </a:fld>
            <a:endParaRPr lang="tr-TR" dirty="0"/>
          </a:p>
        </p:txBody>
      </p:sp>
      <p:sp>
        <p:nvSpPr>
          <p:cNvPr id="4" name="Unvan 3"/>
          <p:cNvSpPr>
            <a:spLocks noGrp="1"/>
          </p:cNvSpPr>
          <p:nvPr>
            <p:ph type="title"/>
          </p:nvPr>
        </p:nvSpPr>
        <p:spPr/>
        <p:txBody>
          <a:bodyPr/>
          <a:lstStyle/>
          <a:p>
            <a:endParaRPr lang="tr-TR" dirty="0"/>
          </a:p>
        </p:txBody>
      </p:sp>
      <p:sp>
        <p:nvSpPr>
          <p:cNvPr id="5" name="Unvan 1"/>
          <p:cNvSpPr>
            <a:spLocks noGrp="1"/>
          </p:cNvSpPr>
          <p:nvPr>
            <p:ph idx="1"/>
          </p:nvPr>
        </p:nvSpPr>
        <p:spPr/>
        <p:txBody>
          <a:bodyPr>
            <a:normAutofit/>
          </a:bodyPr>
          <a:lstStyle/>
          <a:p>
            <a:r>
              <a:rPr lang="tr-TR" dirty="0" smtClean="0"/>
              <a:t>Bilimin </a:t>
            </a:r>
            <a:r>
              <a:rPr lang="tr-TR" dirty="0"/>
              <a:t>tarih içinde gelişmesi, eski çağlardan günümüze kadar uzun bir süreç içinde gerçekleşmiştir. İlk bilimsel çalışmalara, ilk çağda Mezopotamya ve Mısır </a:t>
            </a:r>
            <a:r>
              <a:rPr lang="tr-TR" dirty="0" smtClean="0"/>
              <a:t>uygarlıklarında </a:t>
            </a:r>
            <a:r>
              <a:rPr lang="tr-TR" dirty="0"/>
              <a:t>rastlanır. Gerçek anlamda bilimsel çalışmalar eski </a:t>
            </a:r>
            <a:r>
              <a:rPr lang="tr-TR" dirty="0" err="1"/>
              <a:t>Yunanistanda</a:t>
            </a:r>
            <a:r>
              <a:rPr lang="tr-TR" dirty="0"/>
              <a:t> </a:t>
            </a:r>
            <a:r>
              <a:rPr lang="tr-TR" dirty="0" smtClean="0"/>
              <a:t>doğmuştur</a:t>
            </a:r>
            <a:r>
              <a:rPr lang="tr-TR" dirty="0"/>
              <a:t>. </a:t>
            </a:r>
            <a:endParaRPr lang="tr-TR" cap="none" dirty="0"/>
          </a:p>
        </p:txBody>
      </p:sp>
    </p:spTree>
    <p:extLst>
      <p:ext uri="{BB962C8B-B14F-4D97-AF65-F5344CB8AC3E}">
        <p14:creationId xmlns:p14="http://schemas.microsoft.com/office/powerpoint/2010/main" val="2100076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Ortaçağda bilimsel çalışmalarda bir durgunluk dönemi yaşanır. Ortaçağ İslam dünyasında doğa bilimleri büyük gelişmeler kaydeder. Rönesans ile birlikte </a:t>
            </a:r>
            <a:r>
              <a:rPr lang="tr-TR" dirty="0" err="1"/>
              <a:t>Avrupada</a:t>
            </a:r>
            <a:r>
              <a:rPr lang="tr-TR" dirty="0"/>
              <a:t> bilim yeniden doğuş sürecine girer ve 19. yüzyılda bilimin her dalında </a:t>
            </a:r>
            <a:r>
              <a:rPr lang="tr-TR" dirty="0" err="1"/>
              <a:t>büvük</a:t>
            </a:r>
            <a:r>
              <a:rPr lang="tr-TR" dirty="0"/>
              <a:t> ilerlemeler görülür. </a:t>
            </a:r>
          </a:p>
          <a:p>
            <a:endParaRPr lang="tr-TR" dirty="0"/>
          </a:p>
        </p:txBody>
      </p:sp>
      <p:sp>
        <p:nvSpPr>
          <p:cNvPr id="3" name="Slayt Numarası Yer Tutucusu 2"/>
          <p:cNvSpPr>
            <a:spLocks noGrp="1"/>
          </p:cNvSpPr>
          <p:nvPr>
            <p:ph type="sldNum" sz="quarter" idx="12"/>
          </p:nvPr>
        </p:nvSpPr>
        <p:spPr/>
        <p:txBody>
          <a:bodyPr/>
          <a:lstStyle/>
          <a:p>
            <a:fld id="{F302176B-0E47-46AC-8F43-DAB4B8A37D06}" type="slidenum">
              <a:rPr lang="tr-TR" smtClean="0"/>
              <a:pPr/>
              <a:t>5</a:t>
            </a:fld>
            <a:endParaRPr lang="tr-TR" dirty="0"/>
          </a:p>
        </p:txBody>
      </p:sp>
      <p:sp>
        <p:nvSpPr>
          <p:cNvPr id="4" name="Unvan 3"/>
          <p:cNvSpPr>
            <a:spLocks noGrp="1"/>
          </p:cNvSpPr>
          <p:nvPr>
            <p:ph type="title"/>
          </p:nvPr>
        </p:nvSpPr>
        <p:spPr/>
        <p:txBody>
          <a:bodyPr/>
          <a:lstStyle/>
          <a:p>
            <a:endParaRPr lang="tr-TR"/>
          </a:p>
        </p:txBody>
      </p:sp>
    </p:spTree>
    <p:extLst>
      <p:ext uri="{BB962C8B-B14F-4D97-AF65-F5344CB8AC3E}">
        <p14:creationId xmlns:p14="http://schemas.microsoft.com/office/powerpoint/2010/main" val="601274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Bilimsel yöntem, bir bilim adamının araştırdığı veya karşı karşıya olduğu bir problemdeki bilgi çeşidine bağlı olarak tanımlayabileceği bir gelişim süreci olarak da </a:t>
            </a:r>
            <a:r>
              <a:rPr lang="tr-TR" dirty="0" smtClean="0"/>
              <a:t>tanımlanabilir. Bilimsel </a:t>
            </a:r>
            <a:r>
              <a:rPr lang="tr-TR" dirty="0"/>
              <a:t>yöntem, bilimlerin ortaklaşa kullandıkları betimleme ve açıklama yollarını kapsayan bir yanı ile eylemsel diğer yanı ile düşünsel bir süreçtir. </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6</a:t>
            </a:fld>
            <a:endParaRPr lang="tr-TR" dirty="0"/>
          </a:p>
        </p:txBody>
      </p:sp>
      <p:sp>
        <p:nvSpPr>
          <p:cNvPr id="4" name="Unvan 3"/>
          <p:cNvSpPr>
            <a:spLocks noGrp="1"/>
          </p:cNvSpPr>
          <p:nvPr>
            <p:ph type="title"/>
          </p:nvPr>
        </p:nvSpPr>
        <p:spPr/>
        <p:txBody>
          <a:bodyPr/>
          <a:lstStyle/>
          <a:p>
            <a:endParaRPr lang="tr-TR"/>
          </a:p>
        </p:txBody>
      </p:sp>
    </p:spTree>
    <p:extLst>
      <p:ext uri="{BB962C8B-B14F-4D97-AF65-F5344CB8AC3E}">
        <p14:creationId xmlns:p14="http://schemas.microsoft.com/office/powerpoint/2010/main" val="626970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0" indent="0">
              <a:buNone/>
            </a:pPr>
            <a:r>
              <a:rPr lang="tr-TR" dirty="0" smtClean="0"/>
              <a:t>Literatürde </a:t>
            </a:r>
            <a:r>
              <a:rPr lang="tr-TR" dirty="0"/>
              <a:t>bilimsel yöntemin aşamaları farklı şekillerde sınıflandırılmaktadır. </a:t>
            </a:r>
            <a:endParaRPr lang="tr-TR" dirty="0" smtClean="0"/>
          </a:p>
          <a:p>
            <a:pPr marL="0" indent="0">
              <a:buNone/>
            </a:pPr>
            <a:r>
              <a:rPr lang="tr-TR" dirty="0" smtClean="0"/>
              <a:t>Literatürde </a:t>
            </a:r>
            <a:r>
              <a:rPr lang="tr-TR" dirty="0"/>
              <a:t>sıklıkla rastlanan sınıflandırmada bilimsel </a:t>
            </a:r>
            <a:r>
              <a:rPr lang="tr-TR" dirty="0" smtClean="0"/>
              <a:t>yöntemin </a:t>
            </a:r>
            <a:r>
              <a:rPr lang="tr-TR" dirty="0"/>
              <a:t>aşamaları genel olarak şu aşamalarda açıklanmaktadır </a:t>
            </a:r>
            <a:r>
              <a:rPr lang="tr-TR" dirty="0" smtClean="0"/>
              <a:t>: </a:t>
            </a:r>
          </a:p>
          <a:p>
            <a:pPr marL="0" indent="0">
              <a:buNone/>
            </a:pPr>
            <a:r>
              <a:rPr lang="tr-TR" dirty="0" smtClean="0"/>
              <a:t>a</a:t>
            </a:r>
            <a:r>
              <a:rPr lang="tr-TR" dirty="0"/>
              <a:t>) Problemin fark edilmesi, </a:t>
            </a:r>
            <a:endParaRPr lang="tr-TR" dirty="0" smtClean="0"/>
          </a:p>
          <a:p>
            <a:pPr marL="0" indent="0">
              <a:buNone/>
            </a:pPr>
            <a:r>
              <a:rPr lang="tr-TR" dirty="0" smtClean="0"/>
              <a:t>b</a:t>
            </a:r>
            <a:r>
              <a:rPr lang="tr-TR" dirty="0"/>
              <a:t>) problemin tanımlanması, </a:t>
            </a:r>
            <a:endParaRPr lang="tr-TR" dirty="0" smtClean="0"/>
          </a:p>
          <a:p>
            <a:pPr marL="0" indent="0">
              <a:buNone/>
            </a:pPr>
            <a:r>
              <a:rPr lang="tr-TR" dirty="0" smtClean="0"/>
              <a:t>c</a:t>
            </a:r>
            <a:r>
              <a:rPr lang="tr-TR" dirty="0"/>
              <a:t>) çözüm önerilerin tahmini, </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7</a:t>
            </a:fld>
            <a:endParaRPr lang="tr-TR" dirty="0"/>
          </a:p>
        </p:txBody>
      </p:sp>
      <p:sp>
        <p:nvSpPr>
          <p:cNvPr id="4" name="Unvan 3"/>
          <p:cNvSpPr>
            <a:spLocks noGrp="1"/>
          </p:cNvSpPr>
          <p:nvPr>
            <p:ph type="title"/>
          </p:nvPr>
        </p:nvSpPr>
        <p:spPr/>
        <p:txBody>
          <a:bodyPr/>
          <a:lstStyle/>
          <a:p>
            <a:endParaRPr lang="tr-TR"/>
          </a:p>
        </p:txBody>
      </p:sp>
    </p:spTree>
    <p:extLst>
      <p:ext uri="{BB962C8B-B14F-4D97-AF65-F5344CB8AC3E}">
        <p14:creationId xmlns:p14="http://schemas.microsoft.com/office/powerpoint/2010/main" val="239275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10000"/>
          </a:bodyPr>
          <a:lstStyle/>
          <a:p>
            <a:pPr marL="0" indent="0">
              <a:buNone/>
            </a:pPr>
            <a:r>
              <a:rPr lang="tr-TR" dirty="0"/>
              <a:t>Literatürde sıklıkla rastlanan sınıflandırmada bilimsel yöntemin aşamaları genel olarak şu aşamalarda açıklanmaktadır (</a:t>
            </a:r>
            <a:r>
              <a:rPr lang="tr-TR" dirty="0" err="1"/>
              <a:t>Bailey</a:t>
            </a:r>
            <a:r>
              <a:rPr lang="tr-TR" dirty="0"/>
              <a:t>, 1987; </a:t>
            </a:r>
            <a:r>
              <a:rPr lang="tr-TR" dirty="0" err="1"/>
              <a:t>Cohen</a:t>
            </a:r>
            <a:r>
              <a:rPr lang="tr-TR" dirty="0"/>
              <a:t> ve </a:t>
            </a:r>
            <a:r>
              <a:rPr lang="tr-TR" dirty="0" err="1"/>
              <a:t>Manion</a:t>
            </a:r>
            <a:r>
              <a:rPr lang="tr-TR" dirty="0"/>
              <a:t>, 1988; Mason ve </a:t>
            </a:r>
            <a:r>
              <a:rPr lang="tr-TR" dirty="0" err="1"/>
              <a:t>Bramble</a:t>
            </a:r>
            <a:r>
              <a:rPr lang="tr-TR" dirty="0"/>
              <a:t>, 1978):</a:t>
            </a:r>
            <a:endParaRPr lang="tr-TR" dirty="0" smtClean="0"/>
          </a:p>
          <a:p>
            <a:pPr marL="0" indent="0">
              <a:buNone/>
            </a:pPr>
            <a:r>
              <a:rPr lang="tr-TR" dirty="0" smtClean="0"/>
              <a:t>d</a:t>
            </a:r>
            <a:r>
              <a:rPr lang="tr-TR" dirty="0"/>
              <a:t>) araştırma yönteminin geliştirilmesi, </a:t>
            </a:r>
            <a:endParaRPr lang="tr-TR" dirty="0" smtClean="0"/>
          </a:p>
          <a:p>
            <a:pPr marL="0" indent="0">
              <a:buNone/>
            </a:pPr>
            <a:r>
              <a:rPr lang="tr-TR" dirty="0" smtClean="0"/>
              <a:t>e</a:t>
            </a:r>
            <a:r>
              <a:rPr lang="tr-TR" dirty="0"/>
              <a:t>) verilerin toplanması ve </a:t>
            </a:r>
            <a:r>
              <a:rPr lang="tr-TR" dirty="0" smtClean="0"/>
              <a:t>analizi,</a:t>
            </a:r>
          </a:p>
          <a:p>
            <a:pPr marL="0" indent="0">
              <a:buNone/>
            </a:pPr>
            <a:r>
              <a:rPr lang="tr-TR" dirty="0" smtClean="0"/>
              <a:t>f</a:t>
            </a:r>
            <a:r>
              <a:rPr lang="tr-TR" dirty="0"/>
              <a:t>) karar verme ve yorumlama. </a:t>
            </a:r>
            <a:endParaRPr lang="tr-TR" dirty="0" smtClean="0"/>
          </a:p>
          <a:p>
            <a:pPr marL="0" indent="0">
              <a:buNone/>
            </a:pPr>
            <a:r>
              <a:rPr lang="tr-TR" dirty="0" smtClean="0"/>
              <a:t>Problemin </a:t>
            </a:r>
            <a:r>
              <a:rPr lang="tr-TR" dirty="0"/>
              <a:t>fark edilmesi, araştırmacının belli bir konuyla ilgili var olan ve </a:t>
            </a:r>
            <a:r>
              <a:rPr lang="tr-TR" dirty="0" smtClean="0"/>
              <a:t>kendisini </a:t>
            </a:r>
            <a:r>
              <a:rPr lang="tr-TR" dirty="0"/>
              <a:t>rahatsız eden bir problemi sezmesidir. Problemin tanımlanması, problemin kendine özgü koşullarının, diğer problem ya da olaylarla gözlenen çok boyutlu </a:t>
            </a:r>
            <a:r>
              <a:rPr lang="tr-TR" dirty="0" smtClean="0"/>
              <a:t>ilişkiler </a:t>
            </a:r>
            <a:r>
              <a:rPr lang="tr-TR" dirty="0"/>
              <a:t>doğasının betimlenmesidir. </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8</a:t>
            </a:fld>
            <a:endParaRPr lang="tr-TR" dirty="0"/>
          </a:p>
        </p:txBody>
      </p:sp>
      <p:sp>
        <p:nvSpPr>
          <p:cNvPr id="4" name="Unvan 3"/>
          <p:cNvSpPr>
            <a:spLocks noGrp="1"/>
          </p:cNvSpPr>
          <p:nvPr>
            <p:ph type="title"/>
          </p:nvPr>
        </p:nvSpPr>
        <p:spPr/>
        <p:txBody>
          <a:bodyPr/>
          <a:lstStyle/>
          <a:p>
            <a:endParaRPr lang="tr-TR"/>
          </a:p>
        </p:txBody>
      </p:sp>
    </p:spTree>
    <p:extLst>
      <p:ext uri="{BB962C8B-B14F-4D97-AF65-F5344CB8AC3E}">
        <p14:creationId xmlns:p14="http://schemas.microsoft.com/office/powerpoint/2010/main" val="4147666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Büyüköztürk, Ş., Kılıç-Çakmak, E., Akgün, Ö., Karadeniz, Ş., &amp; Demirel, F. (2008). </a:t>
            </a:r>
            <a:r>
              <a:rPr lang="tr-TR"/>
              <a:t>Bilimsel araştırma yöntemleri.</a:t>
            </a:r>
          </a:p>
          <a:p>
            <a:endParaRPr lang="tr-TR"/>
          </a:p>
        </p:txBody>
      </p:sp>
      <p:sp>
        <p:nvSpPr>
          <p:cNvPr id="3" name="Slayt Numarası Yer Tutucusu 2"/>
          <p:cNvSpPr>
            <a:spLocks noGrp="1"/>
          </p:cNvSpPr>
          <p:nvPr>
            <p:ph type="sldNum" sz="quarter" idx="12"/>
          </p:nvPr>
        </p:nvSpPr>
        <p:spPr/>
        <p:txBody>
          <a:bodyPr/>
          <a:lstStyle/>
          <a:p>
            <a:fld id="{F302176B-0E47-46AC-8F43-DAB4B8A37D06}" type="slidenum">
              <a:rPr lang="tr-TR" smtClean="0"/>
              <a:pPr/>
              <a:t>9</a:t>
            </a:fld>
            <a:endParaRPr lang="tr-TR" dirty="0"/>
          </a:p>
        </p:txBody>
      </p:sp>
      <p:sp>
        <p:nvSpPr>
          <p:cNvPr id="4" name="Unvan 3"/>
          <p:cNvSpPr>
            <a:spLocks noGrp="1"/>
          </p:cNvSpPr>
          <p:nvPr>
            <p:ph type="title"/>
          </p:nvPr>
        </p:nvSpPr>
        <p:spPr/>
        <p:txBody>
          <a:bodyPr/>
          <a:lstStyle/>
          <a:p>
            <a:r>
              <a:rPr lang="tr-TR" dirty="0" smtClean="0"/>
              <a:t>KAYNAKÇA</a:t>
            </a:r>
            <a:endParaRPr lang="tr-TR" dirty="0"/>
          </a:p>
        </p:txBody>
      </p:sp>
    </p:spTree>
    <p:extLst>
      <p:ext uri="{BB962C8B-B14F-4D97-AF65-F5344CB8AC3E}">
        <p14:creationId xmlns:p14="http://schemas.microsoft.com/office/powerpoint/2010/main" val="19773827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0</TotalTime>
  <Words>360</Words>
  <Application>Microsoft Office PowerPoint</Application>
  <PresentationFormat>Ekran Gösterisi (4:3)</PresentationFormat>
  <Paragraphs>26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Calibri</vt:lpstr>
      <vt:lpstr>Candara</vt:lpstr>
      <vt:lpstr>Symbol</vt:lpstr>
      <vt:lpstr>Dalga Biçimi</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2017-10-13T08:07:21Z</dcterms:created>
  <dcterms:modified xsi:type="dcterms:W3CDTF">2020-05-11T21:24:04Z</dcterms:modified>
</cp:coreProperties>
</file>