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64" r:id="rId4"/>
    <p:sldId id="259" r:id="rId5"/>
    <p:sldId id="260" r:id="rId6"/>
    <p:sldId id="261" r:id="rId7"/>
    <p:sldId id="262" r:id="rId8"/>
    <p:sldId id="263" r:id="rId9"/>
    <p:sldId id="258" r:id="rId10"/>
    <p:sldId id="283" r:id="rId11"/>
    <p:sldId id="285" r:id="rId12"/>
    <p:sldId id="287" r:id="rId13"/>
    <p:sldId id="291" r:id="rId14"/>
    <p:sldId id="293" r:id="rId15"/>
    <p:sldId id="270" r:id="rId16"/>
    <p:sldId id="279" r:id="rId17"/>
    <p:sldId id="271" r:id="rId18"/>
    <p:sldId id="272" r:id="rId19"/>
    <p:sldId id="273" r:id="rId20"/>
    <p:sldId id="274" r:id="rId21"/>
    <p:sldId id="278" r:id="rId22"/>
    <p:sldId id="280" r:id="rId23"/>
    <p:sldId id="281" r:id="rId24"/>
    <p:sldId id="282"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6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D9F75050-0E15-4C5B-92B0-66D068882F1F}" type="datetimeFigureOut">
              <a:rPr lang="tr-TR" smtClean="0"/>
              <a:pPr/>
              <a:t>27.12.2012</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p:checke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27.12.2012</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transition>
    <p:checke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27.12.2012</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transition>
    <p:checke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27.12.2012</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transition>
    <p:checke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27.12.2012</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p:checke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27.12.2012</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transition>
    <p:checke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D9F75050-0E15-4C5B-92B0-66D068882F1F}" type="datetimeFigureOut">
              <a:rPr lang="tr-TR" smtClean="0"/>
              <a:pPr/>
              <a:t>27.12.2012</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transition>
    <p:checke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D9F75050-0E15-4C5B-92B0-66D068882F1F}" type="datetimeFigureOut">
              <a:rPr lang="tr-TR" smtClean="0"/>
              <a:pPr/>
              <a:t>27.12.2012</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transition>
    <p:checke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D9F75050-0E15-4C5B-92B0-66D068882F1F}" type="datetimeFigureOut">
              <a:rPr lang="tr-TR" smtClean="0"/>
              <a:pPr/>
              <a:t>27.12.2012</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p:checke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27.12.2012</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transition>
    <p:checke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27.12.2012</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transition>
    <p:checke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9F75050-0E15-4C5B-92B0-66D068882F1F}" type="datetimeFigureOut">
              <a:rPr lang="tr-TR" smtClean="0"/>
              <a:pPr/>
              <a:t>27.12.2012</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1DEFA8C-F947-479F-BE07-76B6B3F80BF1}"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p:checker dir="vert"/>
  </p:transition>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Kamu Yönetiminde KHK’ler</a:t>
            </a:r>
            <a:endParaRPr lang="tr-TR" dirty="0"/>
          </a:p>
        </p:txBody>
      </p:sp>
      <p:sp>
        <p:nvSpPr>
          <p:cNvPr id="3" name="2 Alt Başlık"/>
          <p:cNvSpPr>
            <a:spLocks noGrp="1"/>
          </p:cNvSpPr>
          <p:nvPr>
            <p:ph type="subTitle" idx="1"/>
          </p:nvPr>
        </p:nvSpPr>
        <p:spPr/>
        <p:txBody>
          <a:bodyPr/>
          <a:lstStyle/>
          <a:p>
            <a:r>
              <a:rPr lang="tr-TR" dirty="0" smtClean="0"/>
              <a:t>2011-2012</a:t>
            </a:r>
            <a:endParaRPr lang="tr-TR" dirty="0"/>
          </a:p>
        </p:txBody>
      </p:sp>
    </p:spTree>
  </p:cSld>
  <p:clrMapOvr>
    <a:masterClrMapping/>
  </p:clrMapOvr>
  <p:transition>
    <p:checke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644 sayılı Çevre ve Şehircilik </a:t>
            </a:r>
            <a:r>
              <a:rPr lang="tr-TR" dirty="0" smtClean="0"/>
              <a:t>Bakanlığı</a:t>
            </a:r>
            <a:endParaRPr lang="tr-TR" dirty="0"/>
          </a:p>
        </p:txBody>
      </p:sp>
      <p:sp>
        <p:nvSpPr>
          <p:cNvPr id="3" name="2 İçerik Yer Tutucusu"/>
          <p:cNvSpPr>
            <a:spLocks noGrp="1"/>
          </p:cNvSpPr>
          <p:nvPr>
            <p:ph idx="1"/>
          </p:nvPr>
        </p:nvSpPr>
        <p:spPr/>
        <p:txBody>
          <a:bodyPr/>
          <a:lstStyle/>
          <a:p>
            <a:r>
              <a:rPr lang="tr-TR" dirty="0" smtClean="0"/>
              <a:t>644 sayılı Çevre ve Şehircilik Bakanlığının Teşkilat ve Görevleri Hakkında Kanun Hükmünde Kararname </a:t>
            </a:r>
            <a:r>
              <a:rPr lang="tr-TR" dirty="0" smtClean="0">
                <a:solidFill>
                  <a:srgbClr val="C00000"/>
                </a:solidFill>
              </a:rPr>
              <a:t>meslek odalarının mevzuatını hazırlamak</a:t>
            </a:r>
          </a:p>
          <a:p>
            <a:endParaRPr lang="tr-TR" dirty="0"/>
          </a:p>
        </p:txBody>
      </p:sp>
    </p:spTree>
  </p:cSld>
  <p:clrMapOvr>
    <a:masterClrMapping/>
  </p:clrMapOvr>
  <p:transition>
    <p:checker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648 Sayılı KHK 17.08.2011</a:t>
            </a: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t> ”</a:t>
            </a:r>
            <a:r>
              <a:rPr lang="tr-TR" dirty="0" smtClean="0">
                <a:solidFill>
                  <a:srgbClr val="00B0F0"/>
                </a:solidFill>
              </a:rPr>
              <a:t>Devletin hüküm ve tasarrufu altında bulunan veya mülkiyeti Hazineye, kamu kurum veya kuruluşlarına ya da kişilere ait olan taşınmazlar </a:t>
            </a:r>
            <a:r>
              <a:rPr lang="tr-TR" dirty="0" smtClean="0"/>
              <a:t>üzerinde yapılacak yatırımlara ilişkin olarak ilgilileri tarafından hazırlanan veya hazırlattırılan ancak </a:t>
            </a:r>
            <a:r>
              <a:rPr lang="tr-TR" dirty="0" smtClean="0">
                <a:solidFill>
                  <a:srgbClr val="FF0000"/>
                </a:solidFill>
              </a:rPr>
              <a:t>yetkili idarelerce </a:t>
            </a:r>
            <a:r>
              <a:rPr lang="tr-TR" dirty="0" smtClean="0"/>
              <a:t>üç ay içerisinde onaylanmayan etüt, harita, her tür ve ölçekte çevre düzeni, nazım ve uygulama imar planlarını, parselasyon planlarını ve değişikliklerini ilgili idarelerin başvurusu üzerine yapmak, yaptırmak, onaylamak ve başvuru tarihinden itibaren üç ay içinde </a:t>
            </a:r>
            <a:r>
              <a:rPr lang="tr-TR" dirty="0" smtClean="0">
                <a:solidFill>
                  <a:srgbClr val="FF0000"/>
                </a:solidFill>
              </a:rPr>
              <a:t>yetkili idarelerce </a:t>
            </a:r>
            <a:r>
              <a:rPr lang="tr-TR" dirty="0" smtClean="0"/>
              <a:t>ruhsatlandırma yapılmaması halinde resen ruhsat ve yapı kullanma izni vermek”</a:t>
            </a:r>
            <a:endParaRPr lang="tr-TR" dirty="0"/>
          </a:p>
        </p:txBody>
      </p:sp>
    </p:spTree>
  </p:cSld>
  <p:clrMapOvr>
    <a:masterClrMapping/>
  </p:clrMapOvr>
  <p:transition>
    <p:checke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648 Sayılı KHK 17.08.2011</a:t>
            </a:r>
            <a:endParaRPr lang="tr-TR" dirty="0"/>
          </a:p>
        </p:txBody>
      </p:sp>
      <p:sp>
        <p:nvSpPr>
          <p:cNvPr id="3" name="2 İçerik Yer Tutucusu"/>
          <p:cNvSpPr>
            <a:spLocks noGrp="1"/>
          </p:cNvSpPr>
          <p:nvPr>
            <p:ph idx="1"/>
          </p:nvPr>
        </p:nvSpPr>
        <p:spPr/>
        <p:txBody>
          <a:bodyPr>
            <a:normAutofit lnSpcReduction="10000"/>
          </a:bodyPr>
          <a:lstStyle/>
          <a:p>
            <a:r>
              <a:rPr lang="tr-TR" dirty="0" smtClean="0"/>
              <a:t>Havza </a:t>
            </a:r>
            <a:r>
              <a:rPr lang="tr-TR" dirty="0" smtClean="0">
                <a:solidFill>
                  <a:srgbClr val="00B050"/>
                </a:solidFill>
              </a:rPr>
              <a:t>koruma planları </a:t>
            </a:r>
            <a:r>
              <a:rPr lang="tr-TR" dirty="0" smtClean="0"/>
              <a:t>yapmak,  </a:t>
            </a:r>
          </a:p>
          <a:p>
            <a:r>
              <a:rPr lang="tr-TR" dirty="0" smtClean="0"/>
              <a:t>K</a:t>
            </a:r>
            <a:r>
              <a:rPr lang="tr-TR" dirty="0" smtClean="0"/>
              <a:t>amu </a:t>
            </a:r>
            <a:r>
              <a:rPr lang="tr-TR" dirty="0" smtClean="0"/>
              <a:t>arazilerinde </a:t>
            </a:r>
            <a:r>
              <a:rPr lang="tr-TR" dirty="0" smtClean="0">
                <a:solidFill>
                  <a:srgbClr val="00B050"/>
                </a:solidFill>
              </a:rPr>
              <a:t>çevre düzeni, nazım ve uygulama imar planları </a:t>
            </a:r>
            <a:r>
              <a:rPr lang="tr-TR" dirty="0" smtClean="0"/>
              <a:t>yapmak,</a:t>
            </a:r>
          </a:p>
          <a:p>
            <a:r>
              <a:rPr lang="tr-TR" dirty="0" smtClean="0"/>
              <a:t>“</a:t>
            </a:r>
            <a:r>
              <a:rPr lang="tr-TR" dirty="0" smtClean="0"/>
              <a:t>ı) Depreme karşı dayanıksız yapılar ile imar mevzuatına, plan, proje ve eklerine aykırı yapıların ve bunların bulunduğu alanların dönüşüm projelerini ve uygulamalarını </a:t>
            </a:r>
            <a:r>
              <a:rPr lang="tr-TR" dirty="0" smtClean="0">
                <a:solidFill>
                  <a:srgbClr val="00B050"/>
                </a:solidFill>
              </a:rPr>
              <a:t>yapmak veya yaptırmak</a:t>
            </a:r>
            <a:r>
              <a:rPr lang="tr-TR" dirty="0" smtClean="0"/>
              <a:t>.”</a:t>
            </a:r>
            <a:endParaRPr lang="tr-TR" dirty="0"/>
          </a:p>
        </p:txBody>
      </p:sp>
    </p:spTree>
  </p:cSld>
  <p:clrMapOvr>
    <a:masterClrMapping/>
  </p:clrMapOvr>
  <p:transition>
    <p:checke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645 Sayılı KHK</a:t>
            </a:r>
            <a:endParaRPr lang="tr-TR" dirty="0"/>
          </a:p>
        </p:txBody>
      </p:sp>
      <p:sp>
        <p:nvSpPr>
          <p:cNvPr id="3" name="2 İçerik Yer Tutucusu"/>
          <p:cNvSpPr>
            <a:spLocks noGrp="1"/>
          </p:cNvSpPr>
          <p:nvPr>
            <p:ph idx="1"/>
          </p:nvPr>
        </p:nvSpPr>
        <p:spPr/>
        <p:txBody>
          <a:bodyPr>
            <a:normAutofit fontScale="70000" lnSpcReduction="20000"/>
          </a:bodyPr>
          <a:lstStyle/>
          <a:p>
            <a:r>
              <a:rPr lang="tr-TR" sz="4000" dirty="0" smtClean="0"/>
              <a:t>645 sayılı Orman ve Su İşleri Bakanlığının Teşkilat ve Görevleri Hakkında Kanun Hükmünde Kararname </a:t>
            </a:r>
          </a:p>
          <a:p>
            <a:r>
              <a:rPr lang="tr-TR" sz="3200" dirty="0" smtClean="0"/>
              <a:t>“Orman ürün ve hizmetlerinin sürekliliğini güvence altına alarak ormanları teknik, </a:t>
            </a:r>
            <a:r>
              <a:rPr lang="tr-TR" sz="3200" dirty="0" err="1" smtClean="0"/>
              <a:t>sosyo</a:t>
            </a:r>
            <a:r>
              <a:rPr lang="tr-TR" sz="3200" dirty="0" smtClean="0"/>
              <a:t>-kültürel, ekolojik ve </a:t>
            </a:r>
            <a:r>
              <a:rPr lang="tr-TR" sz="3200" dirty="0" smtClean="0">
                <a:solidFill>
                  <a:srgbClr val="00B050"/>
                </a:solidFill>
              </a:rPr>
              <a:t>ekonomik icaplara </a:t>
            </a:r>
            <a:r>
              <a:rPr lang="tr-TR" sz="3200" dirty="0" smtClean="0"/>
              <a:t>göre </a:t>
            </a:r>
            <a:r>
              <a:rPr lang="tr-TR" sz="3200" dirty="0" smtClean="0">
                <a:solidFill>
                  <a:srgbClr val="00B050"/>
                </a:solidFill>
              </a:rPr>
              <a:t>işletmek</a:t>
            </a:r>
            <a:r>
              <a:rPr lang="tr-TR" sz="3200" dirty="0" smtClean="0"/>
              <a:t>, orman ürünlerinin üretim, taşıma, depolama iş ve işlemlerini </a:t>
            </a:r>
            <a:r>
              <a:rPr lang="tr-TR" sz="3200" dirty="0" smtClean="0">
                <a:solidFill>
                  <a:srgbClr val="00B050"/>
                </a:solidFill>
              </a:rPr>
              <a:t>yapmak ve yaptırmak</a:t>
            </a:r>
            <a:r>
              <a:rPr lang="tr-TR" sz="3200" dirty="0" smtClean="0"/>
              <a:t>, bu ürünleri yurt içinde ve yurt dışında</a:t>
            </a:r>
            <a:r>
              <a:rPr lang="tr-TR" sz="3200" dirty="0" smtClean="0">
                <a:solidFill>
                  <a:srgbClr val="00B050"/>
                </a:solidFill>
              </a:rPr>
              <a:t> pazarlamak</a:t>
            </a:r>
            <a:r>
              <a:rPr lang="tr-TR" sz="3200" dirty="0" smtClean="0"/>
              <a:t>,”</a:t>
            </a:r>
            <a:endParaRPr lang="tr-TR" sz="4000" dirty="0" smtClean="0">
              <a:solidFill>
                <a:srgbClr val="C00000"/>
              </a:solidFill>
            </a:endParaRPr>
          </a:p>
          <a:p>
            <a:r>
              <a:rPr lang="tr-TR" sz="4000" dirty="0" smtClean="0">
                <a:solidFill>
                  <a:srgbClr val="C00000"/>
                </a:solidFill>
              </a:rPr>
              <a:t>doğal sit alanları, ormanlar, meralar, üniversite </a:t>
            </a:r>
            <a:r>
              <a:rPr lang="tr-TR" sz="4000" dirty="0" err="1" smtClean="0">
                <a:solidFill>
                  <a:srgbClr val="C00000"/>
                </a:solidFill>
              </a:rPr>
              <a:t>kampüsleri</a:t>
            </a:r>
            <a:r>
              <a:rPr lang="tr-TR" sz="4000" dirty="0" smtClean="0">
                <a:solidFill>
                  <a:srgbClr val="C00000"/>
                </a:solidFill>
              </a:rPr>
              <a:t> ve askeri alanlar yapılaşmaya açıldı.</a:t>
            </a:r>
          </a:p>
          <a:p>
            <a:endParaRPr lang="tr-TR" dirty="0"/>
          </a:p>
        </p:txBody>
      </p:sp>
    </p:spTree>
  </p:cSld>
  <p:clrMapOvr>
    <a:masterClrMapping/>
  </p:clrMapOvr>
  <p:transition>
    <p:checker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Kalkınma Bakanlığı</a:t>
            </a:r>
            <a:endParaRPr lang="tr-TR" dirty="0"/>
          </a:p>
        </p:txBody>
      </p:sp>
      <p:sp>
        <p:nvSpPr>
          <p:cNvPr id="3" name="2 İçerik Yer Tutucusu"/>
          <p:cNvSpPr>
            <a:spLocks noGrp="1"/>
          </p:cNvSpPr>
          <p:nvPr>
            <p:ph idx="1"/>
          </p:nvPr>
        </p:nvSpPr>
        <p:spPr/>
        <p:txBody>
          <a:bodyPr/>
          <a:lstStyle/>
          <a:p>
            <a:r>
              <a:rPr lang="tr-TR" dirty="0" smtClean="0">
                <a:solidFill>
                  <a:srgbClr val="FF0000"/>
                </a:solidFill>
              </a:rPr>
              <a:t>Yeni Bölgecilik</a:t>
            </a:r>
          </a:p>
          <a:p>
            <a:r>
              <a:rPr lang="tr-TR" dirty="0" smtClean="0"/>
              <a:t>Bölgesel kalkınma</a:t>
            </a:r>
          </a:p>
          <a:p>
            <a:r>
              <a:rPr lang="tr-TR" dirty="0" smtClean="0"/>
              <a:t>Rekabet temelinde çalışan bölgeler</a:t>
            </a:r>
          </a:p>
          <a:p>
            <a:r>
              <a:rPr lang="tr-TR" dirty="0" smtClean="0"/>
              <a:t>Birbirinden ayrı bölgeler</a:t>
            </a:r>
          </a:p>
          <a:p>
            <a:r>
              <a:rPr lang="tr-TR" dirty="0" smtClean="0"/>
              <a:t>Dinamiklerini ve farklarını ortaya koyma çabası</a:t>
            </a:r>
          </a:p>
          <a:p>
            <a:endParaRPr lang="tr-TR" dirty="0"/>
          </a:p>
        </p:txBody>
      </p:sp>
    </p:spTree>
  </p:cSld>
  <p:clrMapOvr>
    <a:masterClrMapping/>
  </p:clrMapOvr>
  <p:transition>
    <p:checke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Reformun Uluslararası Boyutu</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solidFill>
                  <a:srgbClr val="FF0000"/>
                </a:solidFill>
              </a:rPr>
              <a:t>AB, 2009 İlerleme Raporu</a:t>
            </a:r>
          </a:p>
          <a:p>
            <a:r>
              <a:rPr lang="tr-TR" dirty="0" smtClean="0"/>
              <a:t>kamu yönetimi reformu konusunda çok sınırlı bir ilerleme kaydedilmiştir. Özellikle, kamu hizmetinin modernleştirilmesi konusunda önemli çalışmaların yapılması gerekmektedir. Öncelikler arasında, bürokratik işlemlerin azaltılması ve yönetimin sadeleştirilmesinin teşvik edilmesinin yanı sıra profesyonel, bağımsız, hesap verebilir, şeffaf ve liyakate dayalı bir kamu hizmetinin daha fazla geliştirilmesi bulunmaktadır.</a:t>
            </a:r>
            <a:endParaRPr lang="tr-TR" dirty="0"/>
          </a:p>
        </p:txBody>
      </p:sp>
    </p:spTree>
  </p:cSld>
  <p:clrMapOvr>
    <a:masterClrMapping/>
  </p:clrMapOvr>
  <p:transition>
    <p:checker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Reformun Uluslararası Boyutu</a:t>
            </a:r>
            <a:endParaRPr lang="tr-TR" dirty="0"/>
          </a:p>
        </p:txBody>
      </p:sp>
      <p:sp>
        <p:nvSpPr>
          <p:cNvPr id="3" name="2 İçerik Yer Tutucusu"/>
          <p:cNvSpPr>
            <a:spLocks noGrp="1"/>
          </p:cNvSpPr>
          <p:nvPr>
            <p:ph idx="1"/>
          </p:nvPr>
        </p:nvSpPr>
        <p:spPr/>
        <p:txBody>
          <a:bodyPr>
            <a:normAutofit fontScale="70000" lnSpcReduction="20000"/>
          </a:bodyPr>
          <a:lstStyle/>
          <a:p>
            <a:r>
              <a:rPr lang="tr-TR" dirty="0" smtClean="0">
                <a:solidFill>
                  <a:srgbClr val="FF0000"/>
                </a:solidFill>
              </a:rPr>
              <a:t>2006 KOB, </a:t>
            </a:r>
            <a:r>
              <a:rPr lang="tr-TR" dirty="0" smtClean="0"/>
              <a:t>Bölgesel politikanın hem merkezi hem de bölgesel düzeyde uygulanmasına yönelik idari kapasitenin güçlendirilmesine devam edilmesi.</a:t>
            </a:r>
          </a:p>
          <a:p>
            <a:r>
              <a:rPr lang="tr-TR" dirty="0" smtClean="0">
                <a:solidFill>
                  <a:srgbClr val="FF0000"/>
                </a:solidFill>
              </a:rPr>
              <a:t>2010 İR, </a:t>
            </a:r>
            <a:r>
              <a:rPr lang="tr-TR" dirty="0" smtClean="0"/>
              <a:t>Kurumların IPA fonlarını etkili ve verimli biçimde yönetme kapasitesine ilişkin kaygılar devam etmektedir. Bölgesel düzeydeki idari kapasite zayıf kalmaya devam etmektedir. Merkezi kuruluşların kendi aralarında ve yerel ve merkezi düzeyler arasında bölgesel kalkınma politikalarını koordine etmeyi amaçlayan bölgesel kalkınma komitesi (RDC), Türkiye’nin yeni bölgesel politikasının temel unsuru olarak öngörülmekte ve komitenin 2010 yılı içerisinde oluşturulması planlanmaktadır, ancak henüz bu yönde somut bir gelişme kaydedilmemiştir.</a:t>
            </a:r>
            <a:endParaRPr lang="tr-TR" dirty="0"/>
          </a:p>
        </p:txBody>
      </p:sp>
    </p:spTree>
  </p:cSld>
  <p:clrMapOvr>
    <a:masterClrMapping/>
  </p:clrMapOvr>
  <p:transition>
    <p:checker dir="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Reformun Uluslararası Boyutu</a:t>
            </a:r>
            <a:endParaRPr lang="tr-TR" dirty="0"/>
          </a:p>
        </p:txBody>
      </p:sp>
      <p:sp>
        <p:nvSpPr>
          <p:cNvPr id="3" name="2 İçerik Yer Tutucusu"/>
          <p:cNvSpPr>
            <a:spLocks noGrp="1"/>
          </p:cNvSpPr>
          <p:nvPr>
            <p:ph idx="1"/>
          </p:nvPr>
        </p:nvSpPr>
        <p:spPr/>
        <p:txBody>
          <a:bodyPr>
            <a:normAutofit fontScale="70000" lnSpcReduction="20000"/>
          </a:bodyPr>
          <a:lstStyle/>
          <a:p>
            <a:r>
              <a:rPr lang="tr-TR" dirty="0" smtClean="0">
                <a:solidFill>
                  <a:srgbClr val="FF0000"/>
                </a:solidFill>
              </a:rPr>
              <a:t>IPA</a:t>
            </a:r>
          </a:p>
          <a:p>
            <a:r>
              <a:rPr lang="tr-TR" dirty="0" smtClean="0"/>
              <a:t>2007-2013 döneminde katılım öncesi AB mali yardımları, daha önceki dönemlerden farklı olarak Katılım Öncesi Yardım Aracı (</a:t>
            </a:r>
            <a:r>
              <a:rPr lang="tr-TR" dirty="0" err="1" smtClean="0"/>
              <a:t>Instrument</a:t>
            </a:r>
            <a:r>
              <a:rPr lang="tr-TR" dirty="0" smtClean="0"/>
              <a:t> </a:t>
            </a:r>
            <a:r>
              <a:rPr lang="tr-TR" dirty="0" err="1" smtClean="0"/>
              <a:t>for</a:t>
            </a:r>
            <a:r>
              <a:rPr lang="tr-TR" dirty="0" smtClean="0"/>
              <a:t> </a:t>
            </a:r>
            <a:r>
              <a:rPr lang="tr-TR" dirty="0" err="1" smtClean="0"/>
              <a:t>Pre</a:t>
            </a:r>
            <a:r>
              <a:rPr lang="tr-TR" dirty="0" smtClean="0"/>
              <a:t>-</a:t>
            </a:r>
            <a:r>
              <a:rPr lang="tr-TR" dirty="0" err="1" smtClean="0"/>
              <a:t>accession</a:t>
            </a:r>
            <a:r>
              <a:rPr lang="tr-TR" dirty="0" smtClean="0"/>
              <a:t> </a:t>
            </a:r>
            <a:r>
              <a:rPr lang="tr-TR" dirty="0" err="1" smtClean="0"/>
              <a:t>Assistance</a:t>
            </a:r>
            <a:r>
              <a:rPr lang="tr-TR" dirty="0" smtClean="0"/>
              <a:t>-IPA) olarak tek bir çatı altında toplanmaktadır. </a:t>
            </a:r>
            <a:r>
              <a:rPr lang="tr-TR" dirty="0" err="1" smtClean="0"/>
              <a:t>IPA'nın</a:t>
            </a:r>
            <a:r>
              <a:rPr lang="tr-TR" dirty="0" smtClean="0"/>
              <a:t> temel amacı, aday ülkeleri üyelik sonrası yapısal ve uyum fonlarının programlanması, yönetimi ve uygulamasına hazırlamaktır. Bir başka deyişle amaç, aday ülkenin kurumsal ve hukuksal yapısının AB çerçevesinde şekillendirilmesidir ki bu amacın en önemli bileşenlerinden birini kamu yönetimi reformu oluşturmaktadır.  IPA kapsamındaki mali yardımlardan faydalanabilmek için, yararlanıcı ülkenin gerekli idari yapıları oluşturması zorunludur. </a:t>
            </a:r>
            <a:endParaRPr lang="tr-TR" dirty="0"/>
          </a:p>
        </p:txBody>
      </p:sp>
    </p:spTree>
  </p:cSld>
  <p:clrMapOvr>
    <a:masterClrMapping/>
  </p:clrMapOvr>
  <p:transition>
    <p:checker dir="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Reformun Uluslararası Boyutu</a:t>
            </a:r>
            <a:endParaRPr lang="tr-TR" dirty="0"/>
          </a:p>
        </p:txBody>
      </p:sp>
      <p:sp>
        <p:nvSpPr>
          <p:cNvPr id="3" name="2 İçerik Yer Tutucusu"/>
          <p:cNvSpPr>
            <a:spLocks noGrp="1"/>
          </p:cNvSpPr>
          <p:nvPr>
            <p:ph idx="1"/>
          </p:nvPr>
        </p:nvSpPr>
        <p:spPr/>
        <p:txBody>
          <a:bodyPr/>
          <a:lstStyle/>
          <a:p>
            <a:r>
              <a:rPr lang="tr-TR" dirty="0" smtClean="0"/>
              <a:t>Yunanistan’da </a:t>
            </a:r>
            <a:r>
              <a:rPr lang="tr-TR" dirty="0" smtClean="0">
                <a:solidFill>
                  <a:srgbClr val="7030A0"/>
                </a:solidFill>
              </a:rPr>
              <a:t>1996 </a:t>
            </a:r>
            <a:r>
              <a:rPr lang="tr-TR" dirty="0" smtClean="0"/>
              <a:t>yılında Kalkınma Bakanlığı kurulmuş ve bu bakanlık </a:t>
            </a:r>
            <a:r>
              <a:rPr lang="tr-TR" dirty="0" smtClean="0">
                <a:solidFill>
                  <a:srgbClr val="7030A0"/>
                </a:solidFill>
              </a:rPr>
              <a:t>2009</a:t>
            </a:r>
            <a:r>
              <a:rPr lang="tr-TR" dirty="0" smtClean="0"/>
              <a:t> seçimlerinden sonra Bölgesel Kalkınma ve Rekabet Bakanlığı’na dönüşmüştür. </a:t>
            </a:r>
            <a:r>
              <a:rPr lang="tr-TR" dirty="0" smtClean="0">
                <a:solidFill>
                  <a:srgbClr val="7030A0"/>
                </a:solidFill>
              </a:rPr>
              <a:t>2011</a:t>
            </a:r>
            <a:r>
              <a:rPr lang="tr-TR" dirty="0" smtClean="0"/>
              <a:t> yılı içinde yapılan reform çalışmaları neticesinde de bakanlığın adı Kalkınma, Rekabet ve Denizcilik Bakanlığı olarak değiştirilmiştir. </a:t>
            </a:r>
          </a:p>
          <a:p>
            <a:endParaRPr lang="tr-TR" dirty="0" smtClean="0"/>
          </a:p>
          <a:p>
            <a:endParaRPr lang="tr-TR" dirty="0"/>
          </a:p>
        </p:txBody>
      </p:sp>
    </p:spTree>
  </p:cSld>
  <p:clrMapOvr>
    <a:masterClrMapping/>
  </p:clrMapOvr>
  <p:transition>
    <p:checker dir="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Reformun Uluslararası Boyutu</a:t>
            </a:r>
            <a:endParaRPr lang="tr-TR" dirty="0"/>
          </a:p>
        </p:txBody>
      </p:sp>
      <p:sp>
        <p:nvSpPr>
          <p:cNvPr id="3" name="2 İçerik Yer Tutucusu"/>
          <p:cNvSpPr>
            <a:spLocks noGrp="1"/>
          </p:cNvSpPr>
          <p:nvPr>
            <p:ph idx="1"/>
          </p:nvPr>
        </p:nvSpPr>
        <p:spPr/>
        <p:txBody>
          <a:bodyPr/>
          <a:lstStyle/>
          <a:p>
            <a:r>
              <a:rPr lang="tr-TR" dirty="0" smtClean="0"/>
              <a:t>Yeni üye ülkelerde ise bölgeselleşme konusunda ilk planda kalkınma ajansı şeklinde idari yapılanmalar belirmiş ve daha sonraki aşamalarda da bölgesel politikalar arasında bir uyum sağlayabilme ve AB fonlarını yönetebilme düşünceleriyle bakanlık tipi örgütlenmeler gündeme gelmiştir. </a:t>
            </a:r>
            <a:endParaRPr lang="tr-TR" dirty="0"/>
          </a:p>
        </p:txBody>
      </p:sp>
    </p:spTree>
  </p:cSld>
  <p:clrMapOvr>
    <a:masterClrMapping/>
  </p:clrMapOvr>
  <p:transition>
    <p:checke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6223 Sayılı Yetki Yasası</a:t>
            </a: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t>3 Mayıs 2011-3 Kasım 2011</a:t>
            </a:r>
          </a:p>
          <a:p>
            <a:r>
              <a:rPr lang="tr-TR" dirty="0" smtClean="0"/>
              <a:t>Neden yetki kanunu? Reformla ilişkisi…</a:t>
            </a:r>
          </a:p>
          <a:p>
            <a:r>
              <a:rPr lang="tr-TR" dirty="0" smtClean="0"/>
              <a:t>KYTK</a:t>
            </a:r>
          </a:p>
          <a:p>
            <a:r>
              <a:rPr lang="tr-TR" dirty="0" smtClean="0"/>
              <a:t>08.06.2012 günlü Resmi Gazete’de on bir KHK…Neden seçimlerden hemen önce?</a:t>
            </a:r>
          </a:p>
          <a:p>
            <a:r>
              <a:rPr lang="tr-TR" dirty="0" smtClean="0"/>
              <a:t>35 adet KHK </a:t>
            </a:r>
          </a:p>
          <a:p>
            <a:r>
              <a:rPr lang="tr-TR" dirty="0" smtClean="0"/>
              <a:t>Alanın genişliği?</a:t>
            </a:r>
          </a:p>
          <a:p>
            <a:r>
              <a:rPr lang="tr-TR" dirty="0" smtClean="0">
                <a:solidFill>
                  <a:srgbClr val="00B050"/>
                </a:solidFill>
              </a:rPr>
              <a:t>(1) “kamu hizmetlerinin bakanlıklar arasındaki dağılımının yeniden belirlenmesi” </a:t>
            </a:r>
            <a:r>
              <a:rPr lang="tr-TR" dirty="0" smtClean="0">
                <a:solidFill>
                  <a:srgbClr val="7030A0"/>
                </a:solidFill>
              </a:rPr>
              <a:t>yeni bakanlıkların kurulması, kaldırılması, yeni birimlerin eklenmesi…</a:t>
            </a:r>
            <a:endParaRPr lang="tr-TR" dirty="0" smtClean="0">
              <a:solidFill>
                <a:srgbClr val="00B050"/>
              </a:solidFill>
            </a:endParaRPr>
          </a:p>
          <a:p>
            <a:r>
              <a:rPr lang="tr-TR" dirty="0" smtClean="0">
                <a:solidFill>
                  <a:srgbClr val="00B050"/>
                </a:solidFill>
              </a:rPr>
              <a:t>(2) “kamu kurum ve kuruluşlarında istihdam edilen personel” sisteminin düzenlenmesi</a:t>
            </a:r>
          </a:p>
          <a:p>
            <a:endParaRPr lang="tr-TR" dirty="0"/>
          </a:p>
        </p:txBody>
      </p:sp>
    </p:spTree>
  </p:cSld>
  <p:clrMapOvr>
    <a:masterClrMapping/>
  </p:clrMapOvr>
  <p:transition>
    <p:checker dir="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Reformun Uluslararası Boyutu</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Çek Cumhuriyeti, </a:t>
            </a:r>
            <a:r>
              <a:rPr lang="tr-TR" dirty="0" smtClean="0">
                <a:solidFill>
                  <a:srgbClr val="7030A0"/>
                </a:solidFill>
              </a:rPr>
              <a:t>1996</a:t>
            </a:r>
            <a:r>
              <a:rPr lang="tr-TR" dirty="0" smtClean="0"/>
              <a:t>, Bölgesel Kalkınma Bakanlığı. Bakanlık ulusal düzeyde kalkınma planları hazırlayarak ekonomik ve sosyal açıdan koordinasyon sağlamakta, bölgesel kalkınma stratejisini belirleyerek bölgelerin kalkınma çabalarında analizler yapmakta ve böylece kalkınma ajanslarına teknik destek sağlamaktadır.</a:t>
            </a:r>
          </a:p>
          <a:p>
            <a:r>
              <a:rPr lang="tr-TR" dirty="0" smtClean="0"/>
              <a:t>Macaristan,  </a:t>
            </a:r>
            <a:r>
              <a:rPr lang="tr-TR" dirty="0" smtClean="0">
                <a:solidFill>
                  <a:srgbClr val="7030A0"/>
                </a:solidFill>
              </a:rPr>
              <a:t>1990</a:t>
            </a:r>
            <a:r>
              <a:rPr lang="tr-TR" dirty="0" smtClean="0"/>
              <a:t>, Bölgesel Politika ve Çevre Bakanlığı. </a:t>
            </a:r>
            <a:r>
              <a:rPr lang="tr-TR" dirty="0" smtClean="0">
                <a:solidFill>
                  <a:srgbClr val="7030A0"/>
                </a:solidFill>
              </a:rPr>
              <a:t>1998</a:t>
            </a:r>
            <a:r>
              <a:rPr lang="tr-TR" dirty="0" smtClean="0"/>
              <a:t>’de Tarım ve Bölgesel Kalkınma Bakanlığı oluyor.</a:t>
            </a:r>
          </a:p>
          <a:p>
            <a:endParaRPr lang="tr-TR" dirty="0"/>
          </a:p>
        </p:txBody>
      </p:sp>
    </p:spTree>
  </p:cSld>
  <p:clrMapOvr>
    <a:masterClrMapping/>
  </p:clrMapOvr>
  <p:transition>
    <p:checker dir="ver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Reformun Uluslararası Boyutu</a:t>
            </a:r>
            <a:endParaRPr lang="tr-TR" dirty="0"/>
          </a:p>
        </p:txBody>
      </p:sp>
      <p:sp>
        <p:nvSpPr>
          <p:cNvPr id="3" name="2 İçerik Yer Tutucusu"/>
          <p:cNvSpPr>
            <a:spLocks noGrp="1"/>
          </p:cNvSpPr>
          <p:nvPr>
            <p:ph idx="1"/>
          </p:nvPr>
        </p:nvSpPr>
        <p:spPr/>
        <p:txBody>
          <a:bodyPr>
            <a:normAutofit/>
          </a:bodyPr>
          <a:lstStyle/>
          <a:p>
            <a:r>
              <a:rPr lang="tr-TR" dirty="0" smtClean="0"/>
              <a:t>Polonya, </a:t>
            </a:r>
            <a:r>
              <a:rPr lang="tr-TR" dirty="0" smtClean="0">
                <a:solidFill>
                  <a:srgbClr val="7030A0"/>
                </a:solidFill>
              </a:rPr>
              <a:t>2005</a:t>
            </a:r>
            <a:r>
              <a:rPr lang="tr-TR" dirty="0" smtClean="0"/>
              <a:t>, Bölgesel Kalkınma Bakanlığı.</a:t>
            </a:r>
          </a:p>
          <a:p>
            <a:r>
              <a:rPr lang="tr-TR" dirty="0" smtClean="0"/>
              <a:t>Bulgaristan, Bölgesel Kalkınma ve Bayındırlık Bakanlığı.</a:t>
            </a:r>
          </a:p>
          <a:p>
            <a:r>
              <a:rPr lang="tr-TR" dirty="0" smtClean="0"/>
              <a:t>Romanya, Bölgesel Kalkınma ve Turizm Bakanlığı.</a:t>
            </a:r>
          </a:p>
          <a:p>
            <a:r>
              <a:rPr lang="tr-TR" dirty="0" smtClean="0"/>
              <a:t>Letonya, Bölgesel Kalkınma ve Yerel Yönetimler Bakanlığı. </a:t>
            </a:r>
            <a:endParaRPr lang="tr-TR" dirty="0"/>
          </a:p>
        </p:txBody>
      </p:sp>
    </p:spTree>
  </p:cSld>
  <p:clrMapOvr>
    <a:masterClrMapping/>
  </p:clrMapOvr>
  <p:transition>
    <p:checker dir="ver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Ekonomi ve Kalkınma Bakanlığı</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Ekonominin ve kalkınmanın koordinasyonunu sağlamak için Ekonomi ve Kalkınma Bakanlığı kurulacak. Ekonomi ve Kalkınma Bakanı aynı zamanda Başbakan yardımcısı olacak. Bakanlık, finans ve borsadan da sorumlu olacak (http://www.</a:t>
            </a:r>
            <a:r>
              <a:rPr lang="tr-TR" dirty="0" err="1" smtClean="0"/>
              <a:t>bloomberght</a:t>
            </a:r>
            <a:r>
              <a:rPr lang="tr-TR" dirty="0" smtClean="0"/>
              <a:t>.com)</a:t>
            </a:r>
          </a:p>
          <a:p>
            <a:r>
              <a:rPr lang="tr-TR" dirty="0" smtClean="0"/>
              <a:t>Rekabet Kurumu, SPK gibi kurumlar bağlanacak, ayrıca Kalkınma Müsteşarlığı kurulacak. (http://www.</a:t>
            </a:r>
            <a:r>
              <a:rPr lang="tr-TR" dirty="0" err="1" smtClean="0"/>
              <a:t>netdergim</a:t>
            </a:r>
            <a:r>
              <a:rPr lang="tr-TR" dirty="0" smtClean="0"/>
              <a:t>.com/iste</a:t>
            </a:r>
            <a:r>
              <a:rPr lang="tr-TR" baseline="30000" dirty="0" smtClean="0"/>
              <a:t>)</a:t>
            </a:r>
            <a:endParaRPr lang="tr-TR" dirty="0" smtClean="0"/>
          </a:p>
          <a:p>
            <a:endParaRPr lang="tr-TR" dirty="0"/>
          </a:p>
        </p:txBody>
      </p:sp>
    </p:spTree>
  </p:cSld>
  <p:clrMapOvr>
    <a:masterClrMapping/>
  </p:clrMapOvr>
  <p:transition>
    <p:checker dir="ver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Neden Kalkınma Bakanlığı?</a:t>
            </a:r>
            <a:endParaRPr lang="tr-TR" dirty="0"/>
          </a:p>
        </p:txBody>
      </p:sp>
      <p:sp>
        <p:nvSpPr>
          <p:cNvPr id="3" name="2 İçerik Yer Tutucusu"/>
          <p:cNvSpPr>
            <a:spLocks noGrp="1"/>
          </p:cNvSpPr>
          <p:nvPr>
            <p:ph idx="1"/>
          </p:nvPr>
        </p:nvSpPr>
        <p:spPr/>
        <p:txBody>
          <a:bodyPr/>
          <a:lstStyle/>
          <a:p>
            <a:r>
              <a:rPr lang="tr-TR" dirty="0" smtClean="0"/>
              <a:t>Bu bakanlık, sektörel ve bölgesel gelişme planlarını yapacak; orta vadeli program, yıllık program, eylem planları hazırlayacak. İktisadi, sosyal ve kültürel politikaların belirlenmesinde hükümete bu bakanlık müşavirlik yapacak.  (RTE,http://www.</a:t>
            </a:r>
            <a:r>
              <a:rPr lang="tr-TR" dirty="0" err="1" smtClean="0"/>
              <a:t>bloomberght</a:t>
            </a:r>
            <a:r>
              <a:rPr lang="tr-TR" dirty="0" smtClean="0"/>
              <a:t>.com)</a:t>
            </a:r>
          </a:p>
          <a:p>
            <a:endParaRPr lang="tr-TR" dirty="0"/>
          </a:p>
        </p:txBody>
      </p:sp>
    </p:spTree>
  </p:cSld>
  <p:clrMapOvr>
    <a:masterClrMapping/>
  </p:clrMapOvr>
  <p:transition>
    <p:checker dir="ver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Neden Kalkınma Bakanlığı?</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solidFill>
                  <a:srgbClr val="FF0000"/>
                </a:solidFill>
              </a:rPr>
              <a:t>Dokuzuncu Kalkınma Planı: </a:t>
            </a:r>
            <a:r>
              <a:rPr lang="tr-TR" dirty="0" smtClean="0"/>
              <a:t>Ülkemizin AB’ye üyelik süreci de bölgesel gelişme politikaları ve uygulamalarında köklü bir değişim yapabilmesine imkan tanımaktadır. Bu kapsamda, bir taraftan üyelik sonrası kullanılabilecek olan yapısal fonlara hazırlık için merkezi ve yerel düzeyde gerekli altyapı oluşturulurken, diğer taraftan da daha aktif, katılımcı, yeterli finansman ve kurumsal yapı ile desteklenen aşağıdan yukarıya bölgesel gelişme politikasının uygulanması için gerekli ortam hazırlanmaktadır.</a:t>
            </a:r>
          </a:p>
          <a:p>
            <a:endParaRPr lang="tr-TR" dirty="0"/>
          </a:p>
        </p:txBody>
      </p:sp>
    </p:spTree>
  </p:cSld>
  <p:clrMapOvr>
    <a:masterClrMapping/>
  </p:clrMapOvr>
  <p:transition>
    <p:checke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6223 Sayılı Yetki Yasası</a:t>
            </a:r>
            <a:endParaRPr lang="tr-TR" dirty="0"/>
          </a:p>
        </p:txBody>
      </p:sp>
      <p:sp>
        <p:nvSpPr>
          <p:cNvPr id="3" name="2 İçerik Yer Tutucusu"/>
          <p:cNvSpPr>
            <a:spLocks noGrp="1"/>
          </p:cNvSpPr>
          <p:nvPr>
            <p:ph idx="1"/>
          </p:nvPr>
        </p:nvSpPr>
        <p:spPr/>
        <p:txBody>
          <a:bodyPr>
            <a:normAutofit/>
          </a:bodyPr>
          <a:lstStyle/>
          <a:p>
            <a:r>
              <a:rPr lang="tr-TR" sz="3400" dirty="0" smtClean="0"/>
              <a:t>Yetki Kanunu çerçevesinde Resmi Gazete 08.06.2011, 27958’de on bir kanun hükmünde kararname yayımlanmıştır. Bunlardan dokuzu bakanlık kurup birleştirme; biri bölgesel kalkınma idareleri kurma; biri de genel düzenlemeler yapma ile ilgilidir.</a:t>
            </a:r>
          </a:p>
          <a:p>
            <a:endParaRPr lang="tr-TR" dirty="0"/>
          </a:p>
        </p:txBody>
      </p:sp>
    </p:spTree>
  </p:cSld>
  <p:clrMapOvr>
    <a:masterClrMapping/>
  </p:clrMapOvr>
  <p:transition>
    <p:checke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Yeni Kurulan Bakanlıklar</a:t>
            </a:r>
            <a:endParaRPr lang="tr-TR" dirty="0"/>
          </a:p>
        </p:txBody>
      </p:sp>
      <p:sp>
        <p:nvSpPr>
          <p:cNvPr id="3" name="2 İçerik Yer Tutucusu"/>
          <p:cNvSpPr>
            <a:spLocks noGrp="1"/>
          </p:cNvSpPr>
          <p:nvPr>
            <p:ph idx="1"/>
          </p:nvPr>
        </p:nvSpPr>
        <p:spPr/>
        <p:txBody>
          <a:bodyPr>
            <a:normAutofit/>
          </a:bodyPr>
          <a:lstStyle/>
          <a:p>
            <a:r>
              <a:rPr lang="tr-TR" sz="2400" dirty="0" smtClean="0"/>
              <a:t>KHK/633    Aile ve Sosyal Politikalar Bakanlığının Teşkilat ve Görevleri Hakkında Kanun Hükmünde Kararname</a:t>
            </a:r>
          </a:p>
          <a:p>
            <a:r>
              <a:rPr lang="tr-TR" sz="2400" dirty="0" smtClean="0"/>
              <a:t>KHK/634    Avrupa Birliği Bakanlığının Teşkilat ve Görevleri Hakkında Kanun Hükmünde Kararname</a:t>
            </a:r>
          </a:p>
          <a:p>
            <a:r>
              <a:rPr lang="tr-TR" sz="2400" dirty="0" smtClean="0"/>
              <a:t>KHK/637    Ekonomi Bakanlığının Teşkilat ve Görevleri Hakkında Kanun Hükmünde Kararname</a:t>
            </a:r>
          </a:p>
          <a:p>
            <a:r>
              <a:rPr lang="tr-TR" sz="2400" dirty="0" smtClean="0"/>
              <a:t>KHK/638    Gençlik ve Spor Bakanlığının Teşkilat ve Görevleri Hakkında Kanun Hükmünde Kararname</a:t>
            </a:r>
          </a:p>
          <a:p>
            <a:r>
              <a:rPr lang="tr-TR" sz="2400" dirty="0" smtClean="0"/>
              <a:t>KHK/641    Kalkınma Bakanlığının Teşkilat ve Görevleri Hakkında Kanun Hükmünde Kararname</a:t>
            </a:r>
            <a:endParaRPr lang="tr-TR" sz="2400" dirty="0"/>
          </a:p>
        </p:txBody>
      </p:sp>
    </p:spTree>
  </p:cSld>
  <p:clrMapOvr>
    <a:masterClrMapping/>
  </p:clrMapOvr>
  <p:transition>
    <p:checke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Birleştirilen/Ayrılan Bakanlıklar</a:t>
            </a:r>
            <a:endParaRPr lang="tr-TR" dirty="0"/>
          </a:p>
        </p:txBody>
      </p:sp>
      <p:sp>
        <p:nvSpPr>
          <p:cNvPr id="3" name="2 İçerik Yer Tutucusu"/>
          <p:cNvSpPr>
            <a:spLocks noGrp="1"/>
          </p:cNvSpPr>
          <p:nvPr>
            <p:ph idx="1"/>
          </p:nvPr>
        </p:nvSpPr>
        <p:spPr/>
        <p:txBody>
          <a:bodyPr>
            <a:normAutofit fontScale="70000" lnSpcReduction="20000"/>
          </a:bodyPr>
          <a:lstStyle/>
          <a:p>
            <a:r>
              <a:rPr lang="tr-TR" dirty="0" smtClean="0"/>
              <a:t>KHK/635    Bilim, Sanayi ve Teknoloji Bakanlığının Teşkilat ve Görevleri Hakkında Kanun Hükmünde Kararname</a:t>
            </a:r>
          </a:p>
          <a:p>
            <a:r>
              <a:rPr lang="tr-TR" dirty="0" smtClean="0"/>
              <a:t>KHK/639    Gıda, Tarım ve Hayvancılık Bakanlığının Teşkilat ve Görevleri Hakkında Kanun Hükmünde Kararname</a:t>
            </a:r>
          </a:p>
          <a:p>
            <a:r>
              <a:rPr lang="tr-TR" u="sng" dirty="0" smtClean="0"/>
              <a:t>KHK/636    Çevre, Orman ve Şehircilik Bakanlığının Teşkilat ve Görevleri Hakkında Kanun Hükmünde Kararname</a:t>
            </a:r>
          </a:p>
          <a:p>
            <a:r>
              <a:rPr lang="tr-TR" dirty="0" smtClean="0"/>
              <a:t>KHK / 644 Çevre ve Şehircilik Bakanlığının Teşkilat ve Görevleri Hakkında KHK</a:t>
            </a:r>
          </a:p>
          <a:p>
            <a:r>
              <a:rPr lang="tr-TR" dirty="0" smtClean="0"/>
              <a:t>KHK/ 645 Orman ve Su İşleri Bakanlığının Teşkilat ve Görevleri Hakkında KHK</a:t>
            </a:r>
          </a:p>
          <a:p>
            <a:r>
              <a:rPr lang="tr-TR" dirty="0" smtClean="0"/>
              <a:t>KHK/640    Gümrük ve Ticaret Bakanlığının Teşkilat ve Görevleri Hakkında Kanun Hükmünde Kararname</a:t>
            </a:r>
            <a:endParaRPr lang="tr-TR" dirty="0"/>
          </a:p>
        </p:txBody>
      </p:sp>
    </p:spTree>
  </p:cSld>
  <p:clrMapOvr>
    <a:masterClrMapping/>
  </p:clrMapOvr>
  <p:transition>
    <p:checke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Bölgesel Örgütlenmeler</a:t>
            </a:r>
            <a:endParaRPr lang="tr-TR" dirty="0"/>
          </a:p>
        </p:txBody>
      </p:sp>
      <p:sp>
        <p:nvSpPr>
          <p:cNvPr id="3" name="2 İçerik Yer Tutucusu"/>
          <p:cNvSpPr>
            <a:spLocks noGrp="1"/>
          </p:cNvSpPr>
          <p:nvPr>
            <p:ph idx="1"/>
          </p:nvPr>
        </p:nvSpPr>
        <p:spPr/>
        <p:txBody>
          <a:bodyPr/>
          <a:lstStyle/>
          <a:p>
            <a:r>
              <a:rPr lang="tr-TR" dirty="0" smtClean="0"/>
              <a:t>Doğu Anadolu Projesi Bölge Kalkınma  İdaresi</a:t>
            </a:r>
          </a:p>
          <a:p>
            <a:r>
              <a:rPr lang="tr-TR" dirty="0" smtClean="0"/>
              <a:t>Konya Ovası Projesi Bölge Kalkınma  İdaresi</a:t>
            </a:r>
          </a:p>
          <a:p>
            <a:r>
              <a:rPr lang="tr-TR" dirty="0" smtClean="0"/>
              <a:t>Kuzey Karadeniz Projesi Bölge Kalkınma İdaresi </a:t>
            </a:r>
          </a:p>
        </p:txBody>
      </p:sp>
    </p:spTree>
  </p:cSld>
  <p:clrMapOvr>
    <a:masterClrMapping/>
  </p:clrMapOvr>
  <p:transition>
    <p:checke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Bakanlıkların Kuruluşu Değiştiriliyor</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solidFill>
                  <a:srgbClr val="FF0000"/>
                </a:solidFill>
              </a:rPr>
              <a:t>KHK/643</a:t>
            </a:r>
            <a:r>
              <a:rPr lang="tr-TR" dirty="0" smtClean="0"/>
              <a:t>    3046 Sayılı Kanun ile Bazı Kanun ve Kanun Hükmünde Kararnamelerde Değişiklik Yapılmasına Dair Kanun Hükmünde Kararname.</a:t>
            </a:r>
          </a:p>
          <a:p>
            <a:r>
              <a:rPr lang="tr-TR" dirty="0" smtClean="0"/>
              <a:t>Devlet bakanları kaldırılmıştır.</a:t>
            </a:r>
          </a:p>
          <a:p>
            <a:r>
              <a:rPr lang="tr-TR" dirty="0" smtClean="0"/>
              <a:t>Hükümet hizmet bakanlıklarından oluşmaktadır; kararnamede 20 bakanlık listelenmiştir.</a:t>
            </a:r>
          </a:p>
          <a:p>
            <a:r>
              <a:rPr lang="tr-TR" dirty="0" smtClean="0"/>
              <a:t>Başbakanca görevlendirilecek başbakan yardımcısı sayısında sınır yoktur.</a:t>
            </a:r>
          </a:p>
          <a:p>
            <a:r>
              <a:rPr lang="tr-TR" i="1" dirty="0" smtClean="0"/>
              <a:t>İki tür Başbakan Yardımcılığı yaratılmıştır.</a:t>
            </a:r>
          </a:p>
          <a:p>
            <a:r>
              <a:rPr lang="tr-TR" i="1" dirty="0" smtClean="0"/>
              <a:t>Bakan ile müsteşar arasına “bakan yardımcısı” makamı eklenmiştir.</a:t>
            </a:r>
            <a:endParaRPr lang="tr-TR" dirty="0"/>
          </a:p>
        </p:txBody>
      </p:sp>
    </p:spTree>
  </p:cSld>
  <p:clrMapOvr>
    <a:masterClrMapping/>
  </p:clrMapOvr>
  <p:transition>
    <p:checke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Yeni Görevler</a:t>
            </a:r>
            <a:endParaRPr lang="tr-TR" dirty="0"/>
          </a:p>
        </p:txBody>
      </p:sp>
      <p:sp>
        <p:nvSpPr>
          <p:cNvPr id="3" name="2 İçerik Yer Tutucusu"/>
          <p:cNvSpPr>
            <a:spLocks noGrp="1"/>
          </p:cNvSpPr>
          <p:nvPr>
            <p:ph idx="1"/>
          </p:nvPr>
        </p:nvSpPr>
        <p:spPr/>
        <p:txBody>
          <a:bodyPr/>
          <a:lstStyle/>
          <a:p>
            <a:r>
              <a:rPr lang="tr-TR" dirty="0" smtClean="0">
                <a:solidFill>
                  <a:srgbClr val="FF0000"/>
                </a:solidFill>
              </a:rPr>
              <a:t>649 sayılı Avrupa Birliği Bakanlığının Teşkilat ve Görevleri Hakkında KHK</a:t>
            </a:r>
          </a:p>
          <a:p>
            <a:r>
              <a:rPr lang="tr-TR" b="1" dirty="0" smtClean="0"/>
              <a:t>MADDE 45: </a:t>
            </a:r>
            <a:r>
              <a:rPr lang="tr-TR" dirty="0" smtClean="0"/>
              <a:t>“Bakan, bağlı, ilgili ve ilişkili kuruluşların (5018 sayılı Kanuna ekli (III) sayılı cetvelde yer alan kurumlar dâhil) her türlü faaliyet ve işlemlerini denetlemeye yetkilidir.”</a:t>
            </a:r>
            <a:endParaRPr lang="tr-TR" dirty="0"/>
          </a:p>
        </p:txBody>
      </p:sp>
    </p:spTree>
  </p:cSld>
  <p:clrMapOvr>
    <a:masterClrMapping/>
  </p:clrMapOvr>
  <p:transition>
    <p:checke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mtClean="0"/>
              <a:t>Yeni Bakanlıkların </a:t>
            </a:r>
            <a:r>
              <a:rPr lang="tr-TR" dirty="0" smtClean="0"/>
              <a:t>Ö</a:t>
            </a:r>
            <a:r>
              <a:rPr lang="tr-TR" smtClean="0"/>
              <a:t>rgütlenmesi</a:t>
            </a:r>
            <a:endParaRPr lang="tr-TR" dirty="0"/>
          </a:p>
        </p:txBody>
      </p:sp>
      <p:sp>
        <p:nvSpPr>
          <p:cNvPr id="3" name="2 İçerik Yer Tutucusu"/>
          <p:cNvSpPr>
            <a:spLocks noGrp="1"/>
          </p:cNvSpPr>
          <p:nvPr>
            <p:ph idx="1"/>
          </p:nvPr>
        </p:nvSpPr>
        <p:spPr/>
        <p:txBody>
          <a:bodyPr/>
          <a:lstStyle/>
          <a:p>
            <a:r>
              <a:rPr lang="tr-TR" dirty="0" smtClean="0"/>
              <a:t>Bakanlıkların doğrudan kamu hizmeti sunmasına son verilmiştir.</a:t>
            </a:r>
          </a:p>
          <a:p>
            <a:r>
              <a:rPr lang="tr-TR" dirty="0" smtClean="0"/>
              <a:t>3046 sayılı Kanun’da öngörülen üçlü ayırıma (</a:t>
            </a:r>
            <a:r>
              <a:rPr lang="tr-TR" dirty="0" err="1" smtClean="0"/>
              <a:t>anahizmet</a:t>
            </a:r>
            <a:r>
              <a:rPr lang="tr-TR" dirty="0" smtClean="0"/>
              <a:t> – danışma/denetim – yardımcı hizmet) uyulmamıştır.</a:t>
            </a:r>
          </a:p>
          <a:p>
            <a:r>
              <a:rPr lang="tr-TR" dirty="0" smtClean="0"/>
              <a:t>Teftiş kurulu yok.</a:t>
            </a:r>
          </a:p>
          <a:p>
            <a:endParaRPr lang="tr-TR" dirty="0"/>
          </a:p>
        </p:txBody>
      </p:sp>
    </p:spTree>
  </p:cSld>
  <p:clrMapOvr>
    <a:masterClrMapping/>
  </p:clrMapOvr>
  <p:transition>
    <p:checker dir="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Döküm">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625</TotalTime>
  <Words>906</Words>
  <Application>Microsoft Office PowerPoint</Application>
  <PresentationFormat>Ekran Gösterisi (4:3)</PresentationFormat>
  <Paragraphs>90</Paragraphs>
  <Slides>24</Slides>
  <Notes>0</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Gündönümü</vt:lpstr>
      <vt:lpstr>Kamu Yönetiminde KHK’ler</vt:lpstr>
      <vt:lpstr>6223 Sayılı Yetki Yasası</vt:lpstr>
      <vt:lpstr>6223 Sayılı Yetki Yasası</vt:lpstr>
      <vt:lpstr>Yeni Kurulan Bakanlıklar</vt:lpstr>
      <vt:lpstr>Birleştirilen/Ayrılan Bakanlıklar</vt:lpstr>
      <vt:lpstr>Bölgesel Örgütlenmeler</vt:lpstr>
      <vt:lpstr>Bakanlıkların Kuruluşu Değiştiriliyor</vt:lpstr>
      <vt:lpstr>Yeni Görevler</vt:lpstr>
      <vt:lpstr>Yeni Bakanlıkların Örgütlenmesi</vt:lpstr>
      <vt:lpstr>644 sayılı Çevre ve Şehircilik Bakanlığı</vt:lpstr>
      <vt:lpstr>648 Sayılı KHK 17.08.2011</vt:lpstr>
      <vt:lpstr>648 Sayılı KHK 17.08.2011</vt:lpstr>
      <vt:lpstr>645 Sayılı KHK</vt:lpstr>
      <vt:lpstr>Kalkınma Bakanlığı</vt:lpstr>
      <vt:lpstr>Reformun Uluslararası Boyutu</vt:lpstr>
      <vt:lpstr>Reformun Uluslararası Boyutu</vt:lpstr>
      <vt:lpstr>Reformun Uluslararası Boyutu</vt:lpstr>
      <vt:lpstr>Reformun Uluslararası Boyutu</vt:lpstr>
      <vt:lpstr>Reformun Uluslararası Boyutu</vt:lpstr>
      <vt:lpstr>Reformun Uluslararası Boyutu</vt:lpstr>
      <vt:lpstr>Reformun Uluslararası Boyutu</vt:lpstr>
      <vt:lpstr>Ekonomi ve Kalkınma Bakanlığı</vt:lpstr>
      <vt:lpstr>Neden Kalkınma Bakanlığı?</vt:lpstr>
      <vt:lpstr>Neden Kalkınma Bakanlığı?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BARIS OVGUN</dc:creator>
  <cp:lastModifiedBy>BARIS OVGUN</cp:lastModifiedBy>
  <cp:revision>100</cp:revision>
  <dcterms:created xsi:type="dcterms:W3CDTF">2012-12-25T07:13:46Z</dcterms:created>
  <dcterms:modified xsi:type="dcterms:W3CDTF">2012-12-27T11:20:13Z</dcterms:modified>
</cp:coreProperties>
</file>