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5"/>
  </p:handoutMasterIdLst>
  <p:sldIdLst>
    <p:sldId id="258" r:id="rId2"/>
    <p:sldId id="260" r:id="rId3"/>
    <p:sldId id="262" r:id="rId4"/>
    <p:sldId id="264" r:id="rId5"/>
    <p:sldId id="283" r:id="rId6"/>
    <p:sldId id="361" r:id="rId7"/>
    <p:sldId id="285" r:id="rId8"/>
    <p:sldId id="284" r:id="rId9"/>
    <p:sldId id="286" r:id="rId10"/>
    <p:sldId id="287" r:id="rId11"/>
    <p:sldId id="288" r:id="rId12"/>
    <p:sldId id="289" r:id="rId13"/>
    <p:sldId id="362" r:id="rId14"/>
    <p:sldId id="290" r:id="rId15"/>
    <p:sldId id="291" r:id="rId16"/>
    <p:sldId id="292" r:id="rId17"/>
    <p:sldId id="293" r:id="rId18"/>
    <p:sldId id="294" r:id="rId19"/>
    <p:sldId id="295" r:id="rId20"/>
    <p:sldId id="297" r:id="rId21"/>
    <p:sldId id="298" r:id="rId22"/>
    <p:sldId id="296" r:id="rId23"/>
    <p:sldId id="275" r:id="rId24"/>
    <p:sldId id="363" r:id="rId25"/>
    <p:sldId id="300" r:id="rId26"/>
    <p:sldId id="301" r:id="rId27"/>
    <p:sldId id="364" r:id="rId28"/>
    <p:sldId id="303" r:id="rId29"/>
    <p:sldId id="304" r:id="rId30"/>
    <p:sldId id="299" r:id="rId31"/>
    <p:sldId id="365" r:id="rId32"/>
    <p:sldId id="276" r:id="rId33"/>
    <p:sldId id="366" r:id="rId34"/>
    <p:sldId id="277" r:id="rId35"/>
    <p:sldId id="278" r:id="rId36"/>
    <p:sldId id="279" r:id="rId37"/>
    <p:sldId id="280" r:id="rId38"/>
    <p:sldId id="367" r:id="rId39"/>
    <p:sldId id="282" r:id="rId40"/>
    <p:sldId id="305" r:id="rId41"/>
    <p:sldId id="306" r:id="rId42"/>
    <p:sldId id="368" r:id="rId43"/>
    <p:sldId id="307" r:id="rId44"/>
    <p:sldId id="308" r:id="rId45"/>
    <p:sldId id="309" r:id="rId46"/>
    <p:sldId id="310" r:id="rId47"/>
    <p:sldId id="311" r:id="rId48"/>
    <p:sldId id="312" r:id="rId49"/>
    <p:sldId id="313" r:id="rId50"/>
    <p:sldId id="314" r:id="rId51"/>
    <p:sldId id="315" r:id="rId52"/>
    <p:sldId id="369" r:id="rId53"/>
    <p:sldId id="316" r:id="rId54"/>
    <p:sldId id="370" r:id="rId55"/>
    <p:sldId id="317" r:id="rId56"/>
    <p:sldId id="371" r:id="rId57"/>
    <p:sldId id="318" r:id="rId58"/>
    <p:sldId id="372" r:id="rId59"/>
    <p:sldId id="319" r:id="rId60"/>
    <p:sldId id="320" r:id="rId61"/>
    <p:sldId id="321" r:id="rId62"/>
    <p:sldId id="322" r:id="rId63"/>
    <p:sldId id="324" r:id="rId64"/>
    <p:sldId id="326" r:id="rId65"/>
    <p:sldId id="329" r:id="rId66"/>
    <p:sldId id="332" r:id="rId67"/>
    <p:sldId id="373" r:id="rId68"/>
    <p:sldId id="334" r:id="rId69"/>
    <p:sldId id="374" r:id="rId70"/>
    <p:sldId id="336" r:id="rId71"/>
    <p:sldId id="375" r:id="rId72"/>
    <p:sldId id="339" r:id="rId73"/>
    <p:sldId id="341" r:id="rId74"/>
    <p:sldId id="376" r:id="rId75"/>
    <p:sldId id="343" r:id="rId76"/>
    <p:sldId id="377" r:id="rId77"/>
    <p:sldId id="345" r:id="rId78"/>
    <p:sldId id="347" r:id="rId79"/>
    <p:sldId id="348" r:id="rId80"/>
    <p:sldId id="349" r:id="rId81"/>
    <p:sldId id="350" r:id="rId82"/>
    <p:sldId id="351" r:id="rId83"/>
    <p:sldId id="352" r:id="rId84"/>
    <p:sldId id="353" r:id="rId85"/>
    <p:sldId id="378" r:id="rId86"/>
    <p:sldId id="354" r:id="rId87"/>
    <p:sldId id="355" r:id="rId88"/>
    <p:sldId id="356" r:id="rId89"/>
    <p:sldId id="357" r:id="rId90"/>
    <p:sldId id="358" r:id="rId91"/>
    <p:sldId id="359" r:id="rId92"/>
    <p:sldId id="360" r:id="rId93"/>
    <p:sldId id="379" r:id="rId94"/>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D2C1D1-2BEC-41BD-87BA-FAB6293D4CF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tr-TR"/>
        </a:p>
      </dgm:t>
    </dgm:pt>
    <dgm:pt modelId="{4330D48D-143D-492F-A943-18F02C6B3004}">
      <dgm:prSet phldrT="[Metin]"/>
      <dgm:spPr/>
      <dgm:t>
        <a:bodyPr/>
        <a:lstStyle/>
        <a:p>
          <a:r>
            <a:rPr lang="tr-TR" b="1" dirty="0" smtClean="0">
              <a:latin typeface="Times New Roman" pitchFamily="18" charset="0"/>
              <a:cs typeface="Times New Roman" pitchFamily="18" charset="0"/>
            </a:rPr>
            <a:t>Belirlilik (</a:t>
          </a:r>
          <a:r>
            <a:rPr lang="tr-TR" b="1" i="1" dirty="0" err="1" smtClean="0">
              <a:latin typeface="Times New Roman" pitchFamily="18" charset="0"/>
              <a:cs typeface="Times New Roman" pitchFamily="18" charset="0"/>
            </a:rPr>
            <a:t>muayyenlik</a:t>
          </a:r>
          <a:r>
            <a:rPr lang="tr-TR" i="1" dirty="0" smtClean="0">
              <a:latin typeface="Times New Roman" pitchFamily="18" charset="0"/>
              <a:cs typeface="Times New Roman" pitchFamily="18" charset="0"/>
            </a:rPr>
            <a:t>)</a:t>
          </a:r>
        </a:p>
        <a:p>
          <a:r>
            <a:rPr lang="tr-TR" i="0" dirty="0" smtClean="0">
              <a:latin typeface="Times New Roman" pitchFamily="18" charset="0"/>
              <a:cs typeface="Times New Roman" pitchFamily="18" charset="0"/>
            </a:rPr>
            <a:t>İlkesi </a:t>
          </a:r>
          <a:endParaRPr lang="tr-TR" i="0" dirty="0">
            <a:latin typeface="Times New Roman" pitchFamily="18" charset="0"/>
            <a:cs typeface="Times New Roman" pitchFamily="18" charset="0"/>
          </a:endParaRPr>
        </a:p>
      </dgm:t>
    </dgm:pt>
    <dgm:pt modelId="{2262A7D9-16AE-45F6-BA85-99C55DEFE680}" type="parTrans" cxnId="{6F742C97-A953-487E-8076-273F3811DC31}">
      <dgm:prSet/>
      <dgm:spPr/>
      <dgm:t>
        <a:bodyPr/>
        <a:lstStyle/>
        <a:p>
          <a:endParaRPr lang="tr-TR"/>
        </a:p>
      </dgm:t>
    </dgm:pt>
    <dgm:pt modelId="{9399A86C-4781-4D08-9C1B-D487EAEB5F60}" type="sibTrans" cxnId="{6F742C97-A953-487E-8076-273F3811DC31}">
      <dgm:prSet/>
      <dgm:spPr/>
      <dgm:t>
        <a:bodyPr/>
        <a:lstStyle/>
        <a:p>
          <a:endParaRPr lang="tr-TR"/>
        </a:p>
      </dgm:t>
    </dgm:pt>
    <dgm:pt modelId="{267F774A-1AF1-42B6-8033-BECB6B68DC3A}">
      <dgm:prSet phldrT="[Metin]"/>
      <dgm:spPr/>
      <dgm:t>
        <a:bodyPr/>
        <a:lstStyle/>
        <a:p>
          <a:r>
            <a:rPr lang="tr-TR" b="1" dirty="0" smtClean="0">
              <a:latin typeface="Times New Roman" pitchFamily="18" charset="0"/>
              <a:cs typeface="Times New Roman" pitchFamily="18" charset="0"/>
            </a:rPr>
            <a:t>Açıklık (</a:t>
          </a:r>
          <a:r>
            <a:rPr lang="tr-TR" b="1" i="1" dirty="0" smtClean="0">
              <a:latin typeface="Times New Roman" pitchFamily="18" charset="0"/>
              <a:cs typeface="Times New Roman" pitchFamily="18" charset="0"/>
            </a:rPr>
            <a:t>Aleniyet)</a:t>
          </a:r>
        </a:p>
        <a:p>
          <a:r>
            <a:rPr lang="tr-TR" b="1" i="0" dirty="0" smtClean="0">
              <a:latin typeface="Times New Roman" pitchFamily="18" charset="0"/>
              <a:cs typeface="Times New Roman" pitchFamily="18" charset="0"/>
            </a:rPr>
            <a:t>İlkesi</a:t>
          </a:r>
          <a:endParaRPr lang="tr-TR" b="1" i="0" dirty="0">
            <a:latin typeface="Times New Roman" pitchFamily="18" charset="0"/>
            <a:cs typeface="Times New Roman" pitchFamily="18" charset="0"/>
          </a:endParaRPr>
        </a:p>
      </dgm:t>
    </dgm:pt>
    <dgm:pt modelId="{46B1B4FC-9D6F-418C-B1B3-F6F5813E6C30}" type="parTrans" cxnId="{3CD04F7A-75BB-413C-863A-73F4701CE28B}">
      <dgm:prSet/>
      <dgm:spPr/>
      <dgm:t>
        <a:bodyPr/>
        <a:lstStyle/>
        <a:p>
          <a:endParaRPr lang="tr-TR"/>
        </a:p>
      </dgm:t>
    </dgm:pt>
    <dgm:pt modelId="{C39AA18D-9577-4F74-B0DA-B46A730F5B1C}" type="sibTrans" cxnId="{3CD04F7A-75BB-413C-863A-73F4701CE28B}">
      <dgm:prSet/>
      <dgm:spPr/>
      <dgm:t>
        <a:bodyPr/>
        <a:lstStyle/>
        <a:p>
          <a:endParaRPr lang="tr-TR"/>
        </a:p>
      </dgm:t>
    </dgm:pt>
    <dgm:pt modelId="{D3FF2E5C-CE87-4A0D-886B-46B4327E1090}">
      <dgm:prSet phldrT="[Metin]"/>
      <dgm:spPr/>
      <dgm:t>
        <a:bodyPr/>
        <a:lstStyle/>
        <a:p>
          <a:r>
            <a:rPr lang="tr-TR" b="1" dirty="0" smtClean="0">
              <a:latin typeface="Times New Roman" pitchFamily="18" charset="0"/>
              <a:cs typeface="Times New Roman" pitchFamily="18" charset="0"/>
            </a:rPr>
            <a:t>Güvenin </a:t>
          </a:r>
        </a:p>
        <a:p>
          <a:r>
            <a:rPr lang="tr-TR" b="1" dirty="0" smtClean="0">
              <a:latin typeface="Times New Roman" pitchFamily="18" charset="0"/>
              <a:cs typeface="Times New Roman" pitchFamily="18" charset="0"/>
            </a:rPr>
            <a:t>Korunması</a:t>
          </a:r>
          <a:endParaRPr lang="tr-TR" b="1" dirty="0">
            <a:latin typeface="Times New Roman" pitchFamily="18" charset="0"/>
            <a:cs typeface="Times New Roman" pitchFamily="18" charset="0"/>
          </a:endParaRPr>
        </a:p>
      </dgm:t>
    </dgm:pt>
    <dgm:pt modelId="{A001420B-9007-4521-9803-EA2DB203569C}" type="parTrans" cxnId="{822307B5-5D8D-49B7-980D-2E2B9BCD54C6}">
      <dgm:prSet/>
      <dgm:spPr/>
      <dgm:t>
        <a:bodyPr/>
        <a:lstStyle/>
        <a:p>
          <a:endParaRPr lang="tr-TR"/>
        </a:p>
      </dgm:t>
    </dgm:pt>
    <dgm:pt modelId="{DD529E87-88A3-4BED-874C-590C72621A70}" type="sibTrans" cxnId="{822307B5-5D8D-49B7-980D-2E2B9BCD54C6}">
      <dgm:prSet/>
      <dgm:spPr/>
      <dgm:t>
        <a:bodyPr/>
        <a:lstStyle/>
        <a:p>
          <a:endParaRPr lang="tr-TR"/>
        </a:p>
      </dgm:t>
    </dgm:pt>
    <dgm:pt modelId="{398A07C7-B666-464E-B197-3202062C935F}">
      <dgm:prSet phldrT="[Metin]"/>
      <dgm:spPr/>
      <dgm:t>
        <a:bodyPr/>
        <a:lstStyle/>
        <a:p>
          <a:r>
            <a:rPr lang="tr-TR" b="1" dirty="0" smtClean="0">
              <a:latin typeface="Times New Roman" pitchFamily="18" charset="0"/>
              <a:cs typeface="Times New Roman" pitchFamily="18" charset="0"/>
            </a:rPr>
            <a:t>Sınırlı Sayı ve Tipe Bağlılık</a:t>
          </a:r>
        </a:p>
        <a:p>
          <a:r>
            <a:rPr lang="tr-TR" b="1" dirty="0" smtClean="0">
              <a:latin typeface="Times New Roman" pitchFamily="18" charset="0"/>
              <a:cs typeface="Times New Roman" pitchFamily="18" charset="0"/>
            </a:rPr>
            <a:t>İlkesi </a:t>
          </a:r>
          <a:endParaRPr lang="tr-TR" b="1" dirty="0">
            <a:latin typeface="Times New Roman" pitchFamily="18" charset="0"/>
            <a:cs typeface="Times New Roman" pitchFamily="18" charset="0"/>
          </a:endParaRPr>
        </a:p>
      </dgm:t>
    </dgm:pt>
    <dgm:pt modelId="{BE053E74-6C48-4758-9D3B-3464CEC3DA82}" type="parTrans" cxnId="{88CBC6E6-B2A7-42E3-A96D-A179A4211A52}">
      <dgm:prSet/>
      <dgm:spPr/>
      <dgm:t>
        <a:bodyPr/>
        <a:lstStyle/>
        <a:p>
          <a:endParaRPr lang="tr-TR"/>
        </a:p>
      </dgm:t>
    </dgm:pt>
    <dgm:pt modelId="{43F0D4FE-32AE-4ABF-907E-2B7ED1553583}" type="sibTrans" cxnId="{88CBC6E6-B2A7-42E3-A96D-A179A4211A52}">
      <dgm:prSet/>
      <dgm:spPr/>
      <dgm:t>
        <a:bodyPr/>
        <a:lstStyle/>
        <a:p>
          <a:endParaRPr lang="tr-TR"/>
        </a:p>
      </dgm:t>
    </dgm:pt>
    <dgm:pt modelId="{2C6ABB7A-705E-485A-BB50-32C4DEFC6B1E}">
      <dgm:prSet phldrT="[Metin]"/>
      <dgm:spPr/>
      <dgm:t>
        <a:bodyPr/>
        <a:lstStyle/>
        <a:p>
          <a:r>
            <a:rPr lang="tr-TR" b="1" dirty="0" smtClean="0">
              <a:latin typeface="Times New Roman" pitchFamily="18" charset="0"/>
              <a:cs typeface="Times New Roman" pitchFamily="18" charset="0"/>
            </a:rPr>
            <a:t>Ayni Hakların Hak Düşürücü Süreye veya Zamanaşımına Tabi Olmaması İlkesi</a:t>
          </a:r>
          <a:endParaRPr lang="tr-TR" b="1" dirty="0">
            <a:latin typeface="Times New Roman" pitchFamily="18" charset="0"/>
            <a:cs typeface="Times New Roman" pitchFamily="18" charset="0"/>
          </a:endParaRPr>
        </a:p>
      </dgm:t>
    </dgm:pt>
    <dgm:pt modelId="{7963D166-E315-441C-AB7F-815D9017D859}" type="parTrans" cxnId="{AAC9C260-9B6B-4046-A027-71DA9C2C6983}">
      <dgm:prSet/>
      <dgm:spPr/>
      <dgm:t>
        <a:bodyPr/>
        <a:lstStyle/>
        <a:p>
          <a:endParaRPr lang="tr-TR"/>
        </a:p>
      </dgm:t>
    </dgm:pt>
    <dgm:pt modelId="{C4E4EE33-54A4-4171-81B3-4412EB91FD66}" type="sibTrans" cxnId="{AAC9C260-9B6B-4046-A027-71DA9C2C6983}">
      <dgm:prSet/>
      <dgm:spPr/>
      <dgm:t>
        <a:bodyPr/>
        <a:lstStyle/>
        <a:p>
          <a:endParaRPr lang="tr-TR"/>
        </a:p>
      </dgm:t>
    </dgm:pt>
    <dgm:pt modelId="{DE7AE9C2-FD7B-4300-9BB0-58EFD67408FA}" type="pres">
      <dgm:prSet presAssocID="{6CD2C1D1-2BEC-41BD-87BA-FAB6293D4CF0}" presName="diagram" presStyleCnt="0">
        <dgm:presLayoutVars>
          <dgm:dir/>
          <dgm:resizeHandles val="exact"/>
        </dgm:presLayoutVars>
      </dgm:prSet>
      <dgm:spPr/>
      <dgm:t>
        <a:bodyPr/>
        <a:lstStyle/>
        <a:p>
          <a:endParaRPr lang="tr-TR"/>
        </a:p>
      </dgm:t>
    </dgm:pt>
    <dgm:pt modelId="{6A955A2C-BE27-4EE3-A137-C47536EE66D9}" type="pres">
      <dgm:prSet presAssocID="{4330D48D-143D-492F-A943-18F02C6B3004}" presName="node" presStyleLbl="node1" presStyleIdx="0" presStyleCnt="5">
        <dgm:presLayoutVars>
          <dgm:bulletEnabled val="1"/>
        </dgm:presLayoutVars>
      </dgm:prSet>
      <dgm:spPr/>
      <dgm:t>
        <a:bodyPr/>
        <a:lstStyle/>
        <a:p>
          <a:endParaRPr lang="tr-TR"/>
        </a:p>
      </dgm:t>
    </dgm:pt>
    <dgm:pt modelId="{A3112E97-5271-4BBB-91C2-B2E695CCD676}" type="pres">
      <dgm:prSet presAssocID="{9399A86C-4781-4D08-9C1B-D487EAEB5F60}" presName="sibTrans" presStyleCnt="0"/>
      <dgm:spPr/>
    </dgm:pt>
    <dgm:pt modelId="{BF5F0A64-C870-4DC6-95CD-B5AD875D328B}" type="pres">
      <dgm:prSet presAssocID="{267F774A-1AF1-42B6-8033-BECB6B68DC3A}" presName="node" presStyleLbl="node1" presStyleIdx="1" presStyleCnt="5" custLinFactNeighborX="0" custLinFactNeighborY="205">
        <dgm:presLayoutVars>
          <dgm:bulletEnabled val="1"/>
        </dgm:presLayoutVars>
      </dgm:prSet>
      <dgm:spPr/>
      <dgm:t>
        <a:bodyPr/>
        <a:lstStyle/>
        <a:p>
          <a:endParaRPr lang="tr-TR"/>
        </a:p>
      </dgm:t>
    </dgm:pt>
    <dgm:pt modelId="{787900FA-01EC-4E8F-8321-7F1314F37513}" type="pres">
      <dgm:prSet presAssocID="{C39AA18D-9577-4F74-B0DA-B46A730F5B1C}" presName="sibTrans" presStyleCnt="0"/>
      <dgm:spPr/>
    </dgm:pt>
    <dgm:pt modelId="{B9AA28D4-3B26-408A-A884-0EDCFEAA5062}" type="pres">
      <dgm:prSet presAssocID="{D3FF2E5C-CE87-4A0D-886B-46B4327E1090}" presName="node" presStyleLbl="node1" presStyleIdx="2" presStyleCnt="5" custLinFactNeighborX="-1111" custLinFactNeighborY="6891">
        <dgm:presLayoutVars>
          <dgm:bulletEnabled val="1"/>
        </dgm:presLayoutVars>
      </dgm:prSet>
      <dgm:spPr/>
      <dgm:t>
        <a:bodyPr/>
        <a:lstStyle/>
        <a:p>
          <a:endParaRPr lang="tr-TR"/>
        </a:p>
      </dgm:t>
    </dgm:pt>
    <dgm:pt modelId="{FDF3A01F-7A68-4438-A959-57B0A9463D9A}" type="pres">
      <dgm:prSet presAssocID="{DD529E87-88A3-4BED-874C-590C72621A70}" presName="sibTrans" presStyleCnt="0"/>
      <dgm:spPr/>
    </dgm:pt>
    <dgm:pt modelId="{FCEFCDF9-F430-4B66-8680-3D28195F0AC5}" type="pres">
      <dgm:prSet presAssocID="{398A07C7-B666-464E-B197-3202062C935F}" presName="node" presStyleLbl="node1" presStyleIdx="3" presStyleCnt="5">
        <dgm:presLayoutVars>
          <dgm:bulletEnabled val="1"/>
        </dgm:presLayoutVars>
      </dgm:prSet>
      <dgm:spPr/>
      <dgm:t>
        <a:bodyPr/>
        <a:lstStyle/>
        <a:p>
          <a:endParaRPr lang="tr-TR"/>
        </a:p>
      </dgm:t>
    </dgm:pt>
    <dgm:pt modelId="{98742A5F-F249-4799-A3CD-C535F902AA85}" type="pres">
      <dgm:prSet presAssocID="{43F0D4FE-32AE-4ABF-907E-2B7ED1553583}" presName="sibTrans" presStyleCnt="0"/>
      <dgm:spPr/>
    </dgm:pt>
    <dgm:pt modelId="{CC1F2624-CD20-4141-84F5-3059747C42EF}" type="pres">
      <dgm:prSet presAssocID="{2C6ABB7A-705E-485A-BB50-32C4DEFC6B1E}" presName="node" presStyleLbl="node1" presStyleIdx="4" presStyleCnt="5">
        <dgm:presLayoutVars>
          <dgm:bulletEnabled val="1"/>
        </dgm:presLayoutVars>
      </dgm:prSet>
      <dgm:spPr/>
      <dgm:t>
        <a:bodyPr/>
        <a:lstStyle/>
        <a:p>
          <a:endParaRPr lang="tr-TR"/>
        </a:p>
      </dgm:t>
    </dgm:pt>
  </dgm:ptLst>
  <dgm:cxnLst>
    <dgm:cxn modelId="{FF8D26B7-E8BC-4B5E-AAA9-889646C3EE5B}" type="presOf" srcId="{6CD2C1D1-2BEC-41BD-87BA-FAB6293D4CF0}" destId="{DE7AE9C2-FD7B-4300-9BB0-58EFD67408FA}" srcOrd="0" destOrd="0" presId="urn:microsoft.com/office/officeart/2005/8/layout/default#1"/>
    <dgm:cxn modelId="{CFC26CAB-73E1-4EA7-A2CB-EF1D6768A9BB}" type="presOf" srcId="{2C6ABB7A-705E-485A-BB50-32C4DEFC6B1E}" destId="{CC1F2624-CD20-4141-84F5-3059747C42EF}" srcOrd="0" destOrd="0" presId="urn:microsoft.com/office/officeart/2005/8/layout/default#1"/>
    <dgm:cxn modelId="{3A998135-3495-4ABE-9C00-AA451060085C}" type="presOf" srcId="{398A07C7-B666-464E-B197-3202062C935F}" destId="{FCEFCDF9-F430-4B66-8680-3D28195F0AC5}" srcOrd="0" destOrd="0" presId="urn:microsoft.com/office/officeart/2005/8/layout/default#1"/>
    <dgm:cxn modelId="{8F5062BA-34A8-4515-81C2-9EC7DEAC5F62}" type="presOf" srcId="{4330D48D-143D-492F-A943-18F02C6B3004}" destId="{6A955A2C-BE27-4EE3-A137-C47536EE66D9}" srcOrd="0" destOrd="0" presId="urn:microsoft.com/office/officeart/2005/8/layout/default#1"/>
    <dgm:cxn modelId="{88CBC6E6-B2A7-42E3-A96D-A179A4211A52}" srcId="{6CD2C1D1-2BEC-41BD-87BA-FAB6293D4CF0}" destId="{398A07C7-B666-464E-B197-3202062C935F}" srcOrd="3" destOrd="0" parTransId="{BE053E74-6C48-4758-9D3B-3464CEC3DA82}" sibTransId="{43F0D4FE-32AE-4ABF-907E-2B7ED1553583}"/>
    <dgm:cxn modelId="{AAEB538E-6C13-4DB3-8A18-CE3425902BEA}" type="presOf" srcId="{267F774A-1AF1-42B6-8033-BECB6B68DC3A}" destId="{BF5F0A64-C870-4DC6-95CD-B5AD875D328B}" srcOrd="0" destOrd="0" presId="urn:microsoft.com/office/officeart/2005/8/layout/default#1"/>
    <dgm:cxn modelId="{3CD04F7A-75BB-413C-863A-73F4701CE28B}" srcId="{6CD2C1D1-2BEC-41BD-87BA-FAB6293D4CF0}" destId="{267F774A-1AF1-42B6-8033-BECB6B68DC3A}" srcOrd="1" destOrd="0" parTransId="{46B1B4FC-9D6F-418C-B1B3-F6F5813E6C30}" sibTransId="{C39AA18D-9577-4F74-B0DA-B46A730F5B1C}"/>
    <dgm:cxn modelId="{822307B5-5D8D-49B7-980D-2E2B9BCD54C6}" srcId="{6CD2C1D1-2BEC-41BD-87BA-FAB6293D4CF0}" destId="{D3FF2E5C-CE87-4A0D-886B-46B4327E1090}" srcOrd="2" destOrd="0" parTransId="{A001420B-9007-4521-9803-EA2DB203569C}" sibTransId="{DD529E87-88A3-4BED-874C-590C72621A70}"/>
    <dgm:cxn modelId="{AAC9C260-9B6B-4046-A027-71DA9C2C6983}" srcId="{6CD2C1D1-2BEC-41BD-87BA-FAB6293D4CF0}" destId="{2C6ABB7A-705E-485A-BB50-32C4DEFC6B1E}" srcOrd="4" destOrd="0" parTransId="{7963D166-E315-441C-AB7F-815D9017D859}" sibTransId="{C4E4EE33-54A4-4171-81B3-4412EB91FD66}"/>
    <dgm:cxn modelId="{EBD3DF56-6955-4A2D-A30C-2413D6EBD78A}" type="presOf" srcId="{D3FF2E5C-CE87-4A0D-886B-46B4327E1090}" destId="{B9AA28D4-3B26-408A-A884-0EDCFEAA5062}" srcOrd="0" destOrd="0" presId="urn:microsoft.com/office/officeart/2005/8/layout/default#1"/>
    <dgm:cxn modelId="{6F742C97-A953-487E-8076-273F3811DC31}" srcId="{6CD2C1D1-2BEC-41BD-87BA-FAB6293D4CF0}" destId="{4330D48D-143D-492F-A943-18F02C6B3004}" srcOrd="0" destOrd="0" parTransId="{2262A7D9-16AE-45F6-BA85-99C55DEFE680}" sibTransId="{9399A86C-4781-4D08-9C1B-D487EAEB5F60}"/>
    <dgm:cxn modelId="{B49FFBE6-BEE0-41B6-B02D-6F1F0C1DD298}" type="presParOf" srcId="{DE7AE9C2-FD7B-4300-9BB0-58EFD67408FA}" destId="{6A955A2C-BE27-4EE3-A137-C47536EE66D9}" srcOrd="0" destOrd="0" presId="urn:microsoft.com/office/officeart/2005/8/layout/default#1"/>
    <dgm:cxn modelId="{BB21D3A3-9808-4B1A-A8E0-887915475CF4}" type="presParOf" srcId="{DE7AE9C2-FD7B-4300-9BB0-58EFD67408FA}" destId="{A3112E97-5271-4BBB-91C2-B2E695CCD676}" srcOrd="1" destOrd="0" presId="urn:microsoft.com/office/officeart/2005/8/layout/default#1"/>
    <dgm:cxn modelId="{AC06C127-C0F2-47AF-A78E-8529EC73ED97}" type="presParOf" srcId="{DE7AE9C2-FD7B-4300-9BB0-58EFD67408FA}" destId="{BF5F0A64-C870-4DC6-95CD-B5AD875D328B}" srcOrd="2" destOrd="0" presId="urn:microsoft.com/office/officeart/2005/8/layout/default#1"/>
    <dgm:cxn modelId="{F73B5413-678D-419D-8FFA-A53B319C9807}" type="presParOf" srcId="{DE7AE9C2-FD7B-4300-9BB0-58EFD67408FA}" destId="{787900FA-01EC-4E8F-8321-7F1314F37513}" srcOrd="3" destOrd="0" presId="urn:microsoft.com/office/officeart/2005/8/layout/default#1"/>
    <dgm:cxn modelId="{AD9691D3-49BA-449F-BF0A-E57591CA3C1E}" type="presParOf" srcId="{DE7AE9C2-FD7B-4300-9BB0-58EFD67408FA}" destId="{B9AA28D4-3B26-408A-A884-0EDCFEAA5062}" srcOrd="4" destOrd="0" presId="urn:microsoft.com/office/officeart/2005/8/layout/default#1"/>
    <dgm:cxn modelId="{9128AAEE-84B4-49DF-A6C1-1E85E65DFE62}" type="presParOf" srcId="{DE7AE9C2-FD7B-4300-9BB0-58EFD67408FA}" destId="{FDF3A01F-7A68-4438-A959-57B0A9463D9A}" srcOrd="5" destOrd="0" presId="urn:microsoft.com/office/officeart/2005/8/layout/default#1"/>
    <dgm:cxn modelId="{9AF8ABFA-21BA-416E-B361-9C8F652ADE7B}" type="presParOf" srcId="{DE7AE9C2-FD7B-4300-9BB0-58EFD67408FA}" destId="{FCEFCDF9-F430-4B66-8680-3D28195F0AC5}" srcOrd="6" destOrd="0" presId="urn:microsoft.com/office/officeart/2005/8/layout/default#1"/>
    <dgm:cxn modelId="{718E5D00-093E-4624-8684-DC2874C504C2}" type="presParOf" srcId="{DE7AE9C2-FD7B-4300-9BB0-58EFD67408FA}" destId="{98742A5F-F249-4799-A3CD-C535F902AA85}" srcOrd="7" destOrd="0" presId="urn:microsoft.com/office/officeart/2005/8/layout/default#1"/>
    <dgm:cxn modelId="{966264EE-575A-4E4E-8F86-F151CC4FBA19}" type="presParOf" srcId="{DE7AE9C2-FD7B-4300-9BB0-58EFD67408FA}" destId="{CC1F2624-CD20-4141-84F5-3059747C42EF}"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67666C8F-FF21-4B4F-858E-C504DD4953F4}" type="datetimeFigureOut">
              <a:rPr lang="tr-TR" smtClean="0"/>
              <a:t>15.10.2019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8DF58805-EE8F-47D0-97CE-8918681FF973}" type="slidenum">
              <a:rPr lang="tr-TR" smtClean="0"/>
              <a:t>‹#›</a:t>
            </a:fld>
            <a:endParaRPr lang="tr-TR"/>
          </a:p>
        </p:txBody>
      </p:sp>
    </p:spTree>
    <p:extLst>
      <p:ext uri="{BB962C8B-B14F-4D97-AF65-F5344CB8AC3E}">
        <p14:creationId xmlns:p14="http://schemas.microsoft.com/office/powerpoint/2010/main" val="15530283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989CDF1-2C26-47AE-9A31-C860EB67252C}" type="datetimeFigureOut">
              <a:rPr lang="tr-TR" smtClean="0"/>
              <a:t>15.10.2019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2112860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9CDF1-2C26-47AE-9A31-C860EB67252C}" type="datetimeFigureOut">
              <a:rPr lang="tr-TR" smtClean="0"/>
              <a:t>15.10.2019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1543062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9CDF1-2C26-47AE-9A31-C860EB67252C}" type="datetimeFigureOut">
              <a:rPr lang="tr-TR" smtClean="0"/>
              <a:t>15.10.2019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969773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89CDF1-2C26-47AE-9A31-C860EB67252C}" type="datetimeFigureOut">
              <a:rPr lang="tr-TR" smtClean="0"/>
              <a:t>15.10.2019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2638973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989CDF1-2C26-47AE-9A31-C860EB67252C}" type="datetimeFigureOut">
              <a:rPr lang="tr-TR" smtClean="0"/>
              <a:t>15.10.2019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2247207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89CDF1-2C26-47AE-9A31-C860EB67252C}" type="datetimeFigureOut">
              <a:rPr lang="tr-TR" smtClean="0"/>
              <a:t>15.10.2019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221080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89CDF1-2C26-47AE-9A31-C860EB67252C}" type="datetimeFigureOut">
              <a:rPr lang="tr-TR" smtClean="0"/>
              <a:t>15.10.2019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545839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89CDF1-2C26-47AE-9A31-C860EB67252C}" type="datetimeFigureOut">
              <a:rPr lang="tr-TR" smtClean="0"/>
              <a:t>15.10.2019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3109266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89CDF1-2C26-47AE-9A31-C860EB67252C}" type="datetimeFigureOut">
              <a:rPr lang="tr-TR" smtClean="0"/>
              <a:t>15.10.2019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71271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89CDF1-2C26-47AE-9A31-C860EB67252C}" type="datetimeFigureOut">
              <a:rPr lang="tr-TR" smtClean="0"/>
              <a:t>15.10.2019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18170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89CDF1-2C26-47AE-9A31-C860EB67252C}" type="datetimeFigureOut">
              <a:rPr lang="tr-TR" smtClean="0"/>
              <a:t>15.10.2019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784E43-EFB6-4152-93B5-6B3BEBC893C6}" type="slidenum">
              <a:rPr lang="tr-TR" smtClean="0"/>
              <a:t>‹#›</a:t>
            </a:fld>
            <a:endParaRPr lang="tr-TR"/>
          </a:p>
        </p:txBody>
      </p:sp>
    </p:spTree>
    <p:extLst>
      <p:ext uri="{BB962C8B-B14F-4D97-AF65-F5344CB8AC3E}">
        <p14:creationId xmlns:p14="http://schemas.microsoft.com/office/powerpoint/2010/main" val="3112794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9CDF1-2C26-47AE-9A31-C860EB67252C}" type="datetimeFigureOut">
              <a:rPr lang="tr-TR" smtClean="0"/>
              <a:t>15.10.2019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84E43-EFB6-4152-93B5-6B3BEBC893C6}" type="slidenum">
              <a:rPr lang="tr-TR" smtClean="0"/>
              <a:t>‹#›</a:t>
            </a:fld>
            <a:endParaRPr lang="tr-TR"/>
          </a:p>
        </p:txBody>
      </p:sp>
    </p:spTree>
    <p:extLst>
      <p:ext uri="{BB962C8B-B14F-4D97-AF65-F5344CB8AC3E}">
        <p14:creationId xmlns:p14="http://schemas.microsoft.com/office/powerpoint/2010/main" val="116197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356834" y="0"/>
            <a:ext cx="7471101" cy="4945490"/>
          </a:xfrm>
        </p:spPr>
        <p:txBody>
          <a:bodyPr>
            <a:noAutofit/>
          </a:bodyPr>
          <a:lstStyle/>
          <a:p>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r>
              <a:rPr lang="tr-TR" sz="2800" b="1" dirty="0">
                <a:latin typeface="Times New Roman" pitchFamily="18" charset="0"/>
                <a:cs typeface="Times New Roman" pitchFamily="18" charset="0"/>
              </a:rPr>
              <a:t/>
            </a:r>
            <a:br>
              <a:rPr lang="tr-TR" sz="2800" b="1" dirty="0">
                <a:latin typeface="Times New Roman" pitchFamily="18" charset="0"/>
                <a:cs typeface="Times New Roman" pitchFamily="18" charset="0"/>
              </a:rPr>
            </a:br>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r>
              <a:rPr lang="tr-TR" sz="2800" b="1" dirty="0" smtClean="0">
                <a:latin typeface="Times New Roman" pitchFamily="18" charset="0"/>
                <a:cs typeface="Times New Roman" pitchFamily="18" charset="0"/>
              </a:rPr>
              <a:t>2018-2019 </a:t>
            </a:r>
            <a:r>
              <a:rPr lang="tr-TR" sz="2800" b="1" dirty="0">
                <a:latin typeface="Times New Roman" pitchFamily="18" charset="0"/>
                <a:cs typeface="Times New Roman" pitchFamily="18" charset="0"/>
              </a:rPr>
              <a:t>Öğretim Yılı </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AÜHF - 3 / A Sınıfı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Eşya Hukuku Ders Notları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Güz Dönemi </a:t>
            </a:r>
            <a:br>
              <a:rPr lang="tr-TR" sz="2800" b="1" dirty="0">
                <a:latin typeface="Times New Roman" pitchFamily="18" charset="0"/>
                <a:cs typeface="Times New Roman" pitchFamily="18" charset="0"/>
              </a:rPr>
            </a:br>
            <a:r>
              <a:rPr lang="tr-TR" sz="3600" b="1" i="1" dirty="0" smtClean="0">
                <a:latin typeface="Times New Roman" pitchFamily="18" charset="0"/>
                <a:cs typeface="Times New Roman" pitchFamily="18" charset="0"/>
              </a:rPr>
              <a:t>(</a:t>
            </a:r>
            <a:r>
              <a:rPr lang="tr-TR" sz="2800" b="1" i="1" dirty="0" smtClean="0">
                <a:cs typeface="Times New Roman" pitchFamily="18" charset="0"/>
              </a:rPr>
              <a:t>Üçüncü </a:t>
            </a:r>
            <a:r>
              <a:rPr lang="tr-TR" sz="2800" b="1" i="1" dirty="0">
                <a:cs typeface="Times New Roman" pitchFamily="18" charset="0"/>
              </a:rPr>
              <a:t>Hafta – </a:t>
            </a:r>
            <a:r>
              <a:rPr lang="tr-TR" sz="2800" b="1" i="1" dirty="0" smtClean="0">
                <a:cs typeface="Times New Roman" pitchFamily="18" charset="0"/>
              </a:rPr>
              <a:t>2 </a:t>
            </a:r>
            <a:r>
              <a:rPr lang="tr-TR" sz="2800" b="1" i="1" dirty="0">
                <a:cs typeface="Times New Roman" pitchFamily="18" charset="0"/>
              </a:rPr>
              <a:t>Ekim </a:t>
            </a:r>
            <a:r>
              <a:rPr lang="tr-TR" sz="2800" b="1" i="1" dirty="0" smtClean="0">
                <a:cs typeface="Times New Roman" pitchFamily="18" charset="0"/>
              </a:rPr>
              <a:t>2019)</a:t>
            </a:r>
            <a:br>
              <a:rPr lang="tr-TR" sz="2800" b="1" i="1" dirty="0" smtClean="0">
                <a:cs typeface="Times New Roman" pitchFamily="18" charset="0"/>
              </a:rPr>
            </a:br>
            <a:r>
              <a:rPr lang="tr-TR" sz="2800" b="1" i="1" dirty="0" smtClean="0">
                <a:latin typeface="Times New Roman" pitchFamily="18" charset="0"/>
                <a:cs typeface="Times New Roman" pitchFamily="18" charset="0"/>
              </a:rPr>
              <a:t>	</a:t>
            </a:r>
            <a:r>
              <a:rPr lang="tr-TR" sz="2800" b="1" dirty="0" smtClean="0">
                <a:latin typeface="+mn-lt"/>
                <a:cs typeface="Times New Roman" panose="02020603050405020304" pitchFamily="18" charset="0"/>
              </a:rPr>
              <a:t>Ayni Haklara Hakim Olan İlkeler</a:t>
            </a:r>
            <a:br>
              <a:rPr lang="tr-TR" sz="2800" b="1" dirty="0" smtClean="0">
                <a:latin typeface="+mn-lt"/>
                <a:cs typeface="Times New Roman" panose="02020603050405020304" pitchFamily="18" charset="0"/>
              </a:rPr>
            </a:br>
            <a:r>
              <a:rPr lang="tr-TR" sz="2400" b="1" dirty="0" smtClean="0">
                <a:latin typeface="+mn-lt"/>
                <a:cs typeface="Times New Roman" panose="02020603050405020304" pitchFamily="18" charset="0"/>
              </a:rPr>
              <a:t>Eşya Hukuku Mevzuatı  </a:t>
            </a:r>
            <a:br>
              <a:rPr lang="tr-TR" sz="2400" b="1" dirty="0" smtClean="0">
                <a:latin typeface="+mn-lt"/>
                <a:cs typeface="Times New Roman" panose="02020603050405020304" pitchFamily="18" charset="0"/>
              </a:rPr>
            </a:br>
            <a:r>
              <a:rPr lang="tr-TR" sz="2800" b="1" i="1" dirty="0" smtClean="0">
                <a:latin typeface="+mn-lt"/>
                <a:cs typeface="Times New Roman" pitchFamily="18" charset="0"/>
              </a:rPr>
              <a:t> </a:t>
            </a:r>
            <a:br>
              <a:rPr lang="tr-TR" sz="2800" b="1" i="1" dirty="0" smtClean="0">
                <a:latin typeface="+mn-lt"/>
                <a:cs typeface="Times New Roman" pitchFamily="18" charset="0"/>
              </a:rPr>
            </a:b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r>
              <a:rPr lang="tr-TR" sz="2400" b="1" i="1" dirty="0" smtClean="0">
                <a:latin typeface="Times New Roman" pitchFamily="18" charset="0"/>
                <a:cs typeface="Times New Roman" pitchFamily="18" charset="0"/>
              </a:rPr>
              <a:t/>
            </a:r>
            <a:br>
              <a:rPr lang="tr-TR" sz="2400" b="1" i="1" dirty="0" smtClean="0">
                <a:latin typeface="Times New Roman" pitchFamily="18" charset="0"/>
                <a:cs typeface="Times New Roman" pitchFamily="18" charset="0"/>
              </a:rPr>
            </a:br>
            <a:r>
              <a:rPr lang="tr-TR" sz="2400" b="1" i="1" dirty="0">
                <a:latin typeface="Times New Roman" pitchFamily="18" charset="0"/>
                <a:cs typeface="Times New Roman" pitchFamily="18" charset="0"/>
              </a:rPr>
              <a:t/>
            </a:r>
            <a:br>
              <a:rPr lang="tr-TR" sz="2400" b="1" i="1" dirty="0">
                <a:latin typeface="Times New Roman" pitchFamily="18" charset="0"/>
                <a:cs typeface="Times New Roman" pitchFamily="18" charset="0"/>
              </a:rPr>
            </a:br>
            <a:endParaRPr lang="tr-TR" sz="24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r>
              <a:rPr lang="tr-TR" b="1" i="1" dirty="0" smtClean="0">
                <a:latin typeface="Times New Roman" pitchFamily="18" charset="0"/>
                <a:cs typeface="Times New Roman" pitchFamily="18" charset="0"/>
              </a:rPr>
              <a:t>Öğretim Üyesi: </a:t>
            </a:r>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265696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Eşya Birliğini meydana getiren şeylerin Mülkiyetinin devredilebilmesi veya bunların rehin edilebilmesi için, </a:t>
            </a:r>
            <a:r>
              <a:rPr lang="tr-TR" sz="3200" dirty="0" smtClean="0">
                <a:latin typeface="Times New Roman" panose="02020603050405020304" pitchFamily="18" charset="0"/>
                <a:cs typeface="Times New Roman" panose="02020603050405020304" pitchFamily="18" charset="0"/>
              </a:rPr>
              <a:t>aslında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bunu sağlayacak </a:t>
            </a:r>
            <a:r>
              <a:rPr lang="tr-TR" sz="3200" b="1" i="1" dirty="0" smtClean="0">
                <a:latin typeface="Times New Roman" panose="02020603050405020304" pitchFamily="18" charset="0"/>
                <a:cs typeface="Times New Roman" panose="02020603050405020304" pitchFamily="18" charset="0"/>
              </a:rPr>
              <a:t>Tasarruf İşlemlerinin bunların her biri hakkında ayrı ayrı yapılması gerekirken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aradaki ekonomik bağlılık nedeniyle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Eklenti,</a:t>
            </a:r>
            <a:r>
              <a:rPr lang="tr-TR" sz="3200" b="1" dirty="0" smtClean="0">
                <a:latin typeface="Times New Roman" panose="02020603050405020304" pitchFamily="18" charset="0"/>
                <a:cs typeface="Times New Roman" panose="02020603050405020304" pitchFamily="18" charset="0"/>
              </a:rPr>
              <a:t> kural olarak,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sıl </a:t>
            </a:r>
            <a:r>
              <a:rPr lang="tr-TR" sz="3200" b="1" dirty="0">
                <a:latin typeface="Times New Roman" panose="02020603050405020304" pitchFamily="18" charset="0"/>
                <a:cs typeface="Times New Roman" panose="02020603050405020304" pitchFamily="18" charset="0"/>
              </a:rPr>
              <a:t>Ş</a:t>
            </a:r>
            <a:r>
              <a:rPr lang="tr-TR" sz="3200" b="1" dirty="0" smtClean="0">
                <a:latin typeface="Times New Roman" panose="02020603050405020304" pitchFamily="18" charset="0"/>
                <a:cs typeface="Times New Roman" panose="02020603050405020304" pitchFamily="18" charset="0"/>
              </a:rPr>
              <a:t>eyin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ukuki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aderine tabi kılınmıştır. </a:t>
            </a:r>
          </a:p>
          <a:p>
            <a:pPr algn="just"/>
            <a:r>
              <a:rPr lang="tr-TR" sz="3200" dirty="0" smtClean="0">
                <a:latin typeface="Times New Roman" panose="02020603050405020304" pitchFamily="18" charset="0"/>
                <a:cs typeface="Times New Roman" panose="02020603050405020304" pitchFamily="18" charset="0"/>
              </a:rPr>
              <a:t>Gerçekten,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686 /1’e göre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bir şeye ilişkin tasarruflar, aksi belirtilmedikçe, onun eklentisini de kapsar.»</a:t>
            </a:r>
          </a:p>
          <a:p>
            <a:pPr marL="0" indent="0" algn="just">
              <a:buNone/>
            </a:pPr>
            <a:endParaRPr lang="tr-TR" sz="3200" b="1" i="1" dirty="0" smtClean="0">
              <a:latin typeface="Times New Roman" panose="02020603050405020304" pitchFamily="18" charset="0"/>
              <a:cs typeface="Times New Roman" panose="02020603050405020304" pitchFamily="18" charset="0"/>
            </a:endParaRPr>
          </a:p>
          <a:p>
            <a:pPr algn="just"/>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842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smtClean="0">
                <a:latin typeface="Times New Roman" panose="02020603050405020304" pitchFamily="18" charset="0"/>
                <a:cs typeface="Times New Roman" panose="02020603050405020304" pitchFamily="18" charset="0"/>
              </a:rPr>
              <a:t>Belirlilik İlkesi </a:t>
            </a:r>
            <a:r>
              <a:rPr lang="tr-TR" sz="3200" u="sng" dirty="0" smtClean="0">
                <a:latin typeface="Times New Roman" panose="02020603050405020304" pitchFamily="18" charset="0"/>
                <a:cs typeface="Times New Roman" panose="02020603050405020304" pitchFamily="18" charset="0"/>
              </a:rPr>
              <a:t>nedeniyle, </a:t>
            </a:r>
            <a:r>
              <a:rPr lang="tr-TR" sz="3200" b="1" u="sng" dirty="0" smtClean="0">
                <a:latin typeface="Times New Roman" panose="02020603050405020304" pitchFamily="18" charset="0"/>
                <a:cs typeface="Times New Roman" panose="02020603050405020304" pitchFamily="18" charset="0"/>
              </a:rPr>
              <a:t>Hak Birliği </a:t>
            </a:r>
            <a:r>
              <a:rPr lang="tr-TR" sz="3200" u="sng" dirty="0" smtClean="0">
                <a:latin typeface="Times New Roman" panose="02020603050405020304" pitchFamily="18" charset="0"/>
                <a:cs typeface="Times New Roman" panose="02020603050405020304" pitchFamily="18" charset="0"/>
              </a:rPr>
              <a:t>de, </a:t>
            </a:r>
            <a:r>
              <a:rPr lang="tr-TR" sz="3200" b="1" u="sng" dirty="0" smtClean="0">
                <a:latin typeface="Times New Roman" panose="02020603050405020304" pitchFamily="18" charset="0"/>
                <a:cs typeface="Times New Roman" panose="02020603050405020304" pitchFamily="18" charset="0"/>
              </a:rPr>
              <a:t>Eşya Birliği </a:t>
            </a:r>
            <a:r>
              <a:rPr lang="tr-TR" sz="3200" u="sng" dirty="0" smtClean="0">
                <a:latin typeface="Times New Roman" panose="02020603050405020304" pitchFamily="18" charset="0"/>
                <a:cs typeface="Times New Roman" panose="02020603050405020304" pitchFamily="18" charset="0"/>
              </a:rPr>
              <a:t>gibi, </a:t>
            </a:r>
            <a:r>
              <a:rPr lang="tr-TR" sz="3200" b="1" u="sng" dirty="0" smtClean="0">
                <a:latin typeface="Times New Roman" panose="02020603050405020304" pitchFamily="18" charset="0"/>
                <a:cs typeface="Times New Roman" panose="02020603050405020304" pitchFamily="18" charset="0"/>
              </a:rPr>
              <a:t>bir bütün halinde Ayni Hak konusu </a:t>
            </a:r>
            <a:r>
              <a:rPr lang="tr-TR" sz="3200" u="sng" dirty="0" smtClean="0">
                <a:latin typeface="Times New Roman" panose="02020603050405020304" pitchFamily="18" charset="0"/>
                <a:cs typeface="Times New Roman" panose="02020603050405020304" pitchFamily="18" charset="0"/>
              </a:rPr>
              <a:t>yapılamaz</a:t>
            </a:r>
            <a:r>
              <a:rPr lang="tr-TR" sz="3200"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Bu bağlamda, her ne kadar, </a:t>
            </a:r>
            <a:r>
              <a:rPr lang="tr-TR" sz="3200" b="1" dirty="0" smtClean="0">
                <a:latin typeface="Times New Roman" panose="02020603050405020304" pitchFamily="18" charset="0"/>
                <a:cs typeface="Times New Roman" panose="02020603050405020304" pitchFamily="18" charset="0"/>
              </a:rPr>
              <a:t>Medeni Kanun, </a:t>
            </a:r>
            <a:r>
              <a:rPr lang="tr-TR" sz="3200" b="1" i="1" dirty="0" smtClean="0">
                <a:latin typeface="Times New Roman" panose="02020603050405020304" pitchFamily="18" charset="0"/>
                <a:cs typeface="Times New Roman" panose="02020603050405020304" pitchFamily="18" charset="0"/>
              </a:rPr>
              <a:t>bir Malvarlığı üzerinde İntifa Hakkının kurulabileceğini </a:t>
            </a:r>
            <a:r>
              <a:rPr lang="tr-TR" sz="3200" b="1" dirty="0" smtClean="0">
                <a:latin typeface="Times New Roman" panose="02020603050405020304" pitchFamily="18" charset="0"/>
                <a:cs typeface="Times New Roman" panose="02020603050405020304" pitchFamily="18" charset="0"/>
              </a:rPr>
              <a:t>kabul etmişse </a:t>
            </a:r>
            <a:r>
              <a:rPr lang="tr-TR" sz="3200" dirty="0" smtClean="0">
                <a:latin typeface="Times New Roman" panose="02020603050405020304" pitchFamily="18" charset="0"/>
                <a:cs typeface="Times New Roman" panose="02020603050405020304" pitchFamily="18" charset="0"/>
              </a:rPr>
              <a:t>de </a:t>
            </a:r>
            <a:r>
              <a:rPr lang="tr-TR" sz="3200" u="sng"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794 / 1, 814</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Malvarlığının Aktifinde yer alan unsurlar üzerinde tek bir </a:t>
            </a:r>
            <a:r>
              <a:rPr lang="tr-TR" sz="3200" b="1" i="1" dirty="0" smtClean="0">
                <a:latin typeface="Times New Roman" panose="02020603050405020304" pitchFamily="18" charset="0"/>
                <a:cs typeface="Times New Roman" panose="02020603050405020304" pitchFamily="18" charset="0"/>
              </a:rPr>
              <a:t>İntifa Hakkı </a:t>
            </a:r>
            <a:r>
              <a:rPr lang="tr-TR" sz="3200" b="1" dirty="0" smtClean="0">
                <a:latin typeface="Times New Roman" panose="02020603050405020304" pitchFamily="18" charset="0"/>
                <a:cs typeface="Times New Roman" panose="02020603050405020304" pitchFamily="18" charset="0"/>
              </a:rPr>
              <a:t>kurmak mümkün değildir; her bir unsur üzerinde ancak ayrı ayrı </a:t>
            </a:r>
            <a:r>
              <a:rPr lang="tr-TR" sz="3200" b="1" i="1" dirty="0" smtClean="0">
                <a:latin typeface="Times New Roman" panose="02020603050405020304" pitchFamily="18" charset="0"/>
                <a:cs typeface="Times New Roman" panose="02020603050405020304" pitchFamily="18" charset="0"/>
              </a:rPr>
              <a:t>İntifa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dirty="0" smtClean="0">
                <a:latin typeface="Times New Roman" panose="02020603050405020304" pitchFamily="18" charset="0"/>
                <a:cs typeface="Times New Roman" panose="02020603050405020304" pitchFamily="18" charset="0"/>
              </a:rPr>
              <a:t>kurulabilir.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5170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Bununla beraber, </a:t>
            </a:r>
            <a:r>
              <a:rPr lang="tr-TR" sz="4000" b="1" i="1" dirty="0" smtClean="0">
                <a:latin typeface="Times New Roman" panose="02020603050405020304" pitchFamily="18" charset="0"/>
                <a:cs typeface="Times New Roman" panose="02020603050405020304" pitchFamily="18" charset="0"/>
              </a:rPr>
              <a:t>6750 sayılı Ticari İşlemlerde Taşınır Rehini Kanunu’nun 5. maddesinin 2.fıkrasında</a:t>
            </a:r>
            <a:r>
              <a:rPr lang="tr-TR" sz="4000" b="1" dirty="0" smtClean="0">
                <a:latin typeface="Times New Roman" panose="02020603050405020304" pitchFamily="18" charset="0"/>
                <a:cs typeface="Times New Roman" panose="02020603050405020304" pitchFamily="18" charset="0"/>
              </a:rPr>
              <a:t>, bir Ticari işletmenin (</a:t>
            </a:r>
            <a:r>
              <a:rPr lang="tr-TR" sz="3600" i="1" dirty="0" smtClean="0">
                <a:latin typeface="Times New Roman" panose="02020603050405020304" pitchFamily="18" charset="0"/>
                <a:cs typeface="Times New Roman" panose="02020603050405020304" pitchFamily="18" charset="0"/>
              </a:rPr>
              <a:t>veya Esnaf İşletmesinin</a:t>
            </a:r>
            <a:r>
              <a:rPr lang="tr-TR" sz="3600" b="1" dirty="0" smtClean="0">
                <a:latin typeface="Times New Roman" panose="02020603050405020304" pitchFamily="18" charset="0"/>
                <a:cs typeface="Times New Roman" panose="02020603050405020304" pitchFamily="18" charset="0"/>
              </a:rPr>
              <a:t>)</a:t>
            </a:r>
            <a:r>
              <a:rPr lang="tr-TR" sz="4000" b="1" dirty="0" smtClean="0">
                <a:latin typeface="Times New Roman" panose="02020603050405020304" pitchFamily="18" charset="0"/>
                <a:cs typeface="Times New Roman" panose="02020603050405020304" pitchFamily="18" charset="0"/>
              </a:rPr>
              <a:t> tamamı üzerinde rehin kurulduğu takdirde, </a:t>
            </a:r>
            <a:r>
              <a:rPr lang="tr-TR" sz="4000" dirty="0">
                <a:latin typeface="Times New Roman" panose="02020603050405020304" pitchFamily="18" charset="0"/>
                <a:cs typeface="Times New Roman" panose="02020603050405020304" pitchFamily="18" charset="0"/>
              </a:rPr>
              <a:t>İ</a:t>
            </a:r>
            <a:r>
              <a:rPr lang="tr-TR" sz="4000" dirty="0" smtClean="0">
                <a:latin typeface="Times New Roman" panose="02020603050405020304" pitchFamily="18" charset="0"/>
                <a:cs typeface="Times New Roman" panose="02020603050405020304" pitchFamily="18" charset="0"/>
              </a:rPr>
              <a:t>şletmenin </a:t>
            </a:r>
            <a:r>
              <a:rPr lang="tr-TR" sz="4000" dirty="0">
                <a:latin typeface="Times New Roman" panose="02020603050405020304" pitchFamily="18" charset="0"/>
                <a:cs typeface="Times New Roman" panose="02020603050405020304" pitchFamily="18" charset="0"/>
              </a:rPr>
              <a:t>F</a:t>
            </a:r>
            <a:r>
              <a:rPr lang="tr-TR" sz="4000" dirty="0" smtClean="0">
                <a:latin typeface="Times New Roman" panose="02020603050405020304" pitchFamily="18" charset="0"/>
                <a:cs typeface="Times New Roman" panose="02020603050405020304" pitchFamily="18" charset="0"/>
              </a:rPr>
              <a:t>aaliyetine özgülenmiş olan her türlü varlığın rehin edilmiş sayılacağı hükme bağlanmıştır. </a:t>
            </a:r>
          </a:p>
        </p:txBody>
      </p:sp>
    </p:spTree>
    <p:extLst>
      <p:ext uri="{BB962C8B-B14F-4D97-AF65-F5344CB8AC3E}">
        <p14:creationId xmlns:p14="http://schemas.microsoft.com/office/powerpoint/2010/main" val="3280220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4000" b="1" dirty="0" smtClean="0">
                <a:latin typeface="+mn-lt"/>
              </a:rPr>
              <a:t>Türk Ticaret Kanunu’nun 11. maddesinin 3. fıkrası</a:t>
            </a:r>
            <a:endParaRPr lang="tr-TR" sz="4000" b="1" dirty="0">
              <a:latin typeface="+mn-lt"/>
            </a:endParaRP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Türk Ticaret Kanunu’nun 11. maddesinin 3.fıkrasında </a:t>
            </a:r>
            <a:r>
              <a:rPr lang="tr-TR" dirty="0">
                <a:latin typeface="Times New Roman" panose="02020603050405020304" pitchFamily="18" charset="0"/>
                <a:cs typeface="Times New Roman" panose="02020603050405020304" pitchFamily="18" charset="0"/>
              </a:rPr>
              <a:t>da, Ticari İşletmenin, içerdiği Malvarlığı Unsurlarının Devri için Zorunlu </a:t>
            </a:r>
            <a:r>
              <a:rPr lang="tr-TR" b="1" dirty="0">
                <a:latin typeface="Times New Roman" panose="02020603050405020304" pitchFamily="18" charset="0"/>
                <a:cs typeface="Times New Roman" panose="02020603050405020304" pitchFamily="18" charset="0"/>
              </a:rPr>
              <a:t>Tasarruf İşlemlerinin ayrı ayrı yapılmasına gerek olmaksızın</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bütün halinde devredilebileceği </a:t>
            </a:r>
            <a:r>
              <a:rPr lang="tr-TR" dirty="0">
                <a:latin typeface="Times New Roman" panose="02020603050405020304" pitchFamily="18" charset="0"/>
                <a:cs typeface="Times New Roman" panose="02020603050405020304" pitchFamily="18" charset="0"/>
              </a:rPr>
              <a:t>ve diğer Hukuki İşlemlere konu </a:t>
            </a:r>
            <a:r>
              <a:rPr lang="tr-TR" dirty="0" smtClean="0">
                <a:latin typeface="Times New Roman" panose="02020603050405020304" pitchFamily="18" charset="0"/>
                <a:cs typeface="Times New Roman" panose="02020603050405020304" pitchFamily="18" charset="0"/>
              </a:rPr>
              <a:t>olabileceği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belirtilmiştir.</a:t>
            </a:r>
          </a:p>
          <a:p>
            <a:pPr algn="just"/>
            <a:r>
              <a:rPr lang="tr-TR" dirty="0" smtClean="0">
                <a:latin typeface="Times New Roman" panose="02020603050405020304" pitchFamily="18" charset="0"/>
                <a:cs typeface="Times New Roman" panose="02020603050405020304" pitchFamily="18" charset="0"/>
              </a:rPr>
              <a:t> Bu maddede ayrıca, </a:t>
            </a:r>
            <a:r>
              <a:rPr lang="tr-TR" b="1" dirty="0" smtClean="0">
                <a:latin typeface="Times New Roman" panose="02020603050405020304" pitchFamily="18" charset="0"/>
                <a:cs typeface="Times New Roman" panose="02020603050405020304" pitchFamily="18" charset="0"/>
              </a:rPr>
              <a:t>aksi </a:t>
            </a:r>
            <a:r>
              <a:rPr lang="tr-TR" b="1" dirty="0">
                <a:latin typeface="Times New Roman" panose="02020603050405020304" pitchFamily="18" charset="0"/>
                <a:cs typeface="Times New Roman" panose="02020603050405020304" pitchFamily="18" charset="0"/>
              </a:rPr>
              <a:t>öngörülmemişse</a:t>
            </a:r>
            <a:r>
              <a:rPr lang="tr-TR" dirty="0">
                <a:latin typeface="Times New Roman" panose="02020603050405020304" pitchFamily="18" charset="0"/>
                <a:cs typeface="Times New Roman" panose="02020603050405020304" pitchFamily="18" charset="0"/>
              </a:rPr>
              <a:t>, Devir Sözleşmesinin, duran </a:t>
            </a:r>
            <a:r>
              <a:rPr lang="tr-TR" dirty="0" smtClean="0">
                <a:latin typeface="Times New Roman" panose="02020603050405020304" pitchFamily="18" charset="0"/>
                <a:cs typeface="Times New Roman" panose="02020603050405020304" pitchFamily="18" charset="0"/>
              </a:rPr>
              <a:t>Malvarlığını</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İşletme Değerini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Kiracılık Hakkını</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Ticaret Unvanı </a:t>
            </a:r>
            <a:r>
              <a:rPr lang="tr-TR" dirty="0">
                <a:latin typeface="Times New Roman" panose="02020603050405020304" pitchFamily="18" charset="0"/>
                <a:cs typeface="Times New Roman" panose="02020603050405020304" pitchFamily="18" charset="0"/>
              </a:rPr>
              <a:t>ile diğer Fikri Mülkiyet Haklarını ve sürekli olarak </a:t>
            </a:r>
            <a:r>
              <a:rPr lang="tr-TR" dirty="0" smtClean="0">
                <a:latin typeface="Times New Roman" panose="02020603050405020304" pitchFamily="18" charset="0"/>
                <a:cs typeface="Times New Roman" panose="02020603050405020304" pitchFamily="18" charset="0"/>
              </a:rPr>
              <a:t>İşletmeye </a:t>
            </a:r>
            <a:r>
              <a:rPr lang="tr-TR" dirty="0">
                <a:latin typeface="Times New Roman" panose="02020603050405020304" pitchFamily="18" charset="0"/>
                <a:cs typeface="Times New Roman" panose="02020603050405020304" pitchFamily="18" charset="0"/>
              </a:rPr>
              <a:t>özgülenen </a:t>
            </a:r>
            <a:r>
              <a:rPr lang="tr-TR" dirty="0" smtClean="0">
                <a:latin typeface="Times New Roman" panose="02020603050405020304" pitchFamily="18" charset="0"/>
                <a:cs typeface="Times New Roman" panose="02020603050405020304" pitchFamily="18" charset="0"/>
              </a:rPr>
              <a:t>Malvarlığı Unsurlarını  </a:t>
            </a:r>
            <a:r>
              <a:rPr lang="tr-TR" dirty="0">
                <a:latin typeface="Times New Roman" panose="02020603050405020304" pitchFamily="18" charset="0"/>
                <a:cs typeface="Times New Roman" panose="02020603050405020304" pitchFamily="18" charset="0"/>
              </a:rPr>
              <a:t>içerdiği belirtilmiştir. </a:t>
            </a:r>
          </a:p>
          <a:p>
            <a:pPr marL="0" indent="0">
              <a:buNone/>
            </a:pPr>
            <a:endParaRPr lang="tr-TR" dirty="0"/>
          </a:p>
        </p:txBody>
      </p:sp>
    </p:spTree>
    <p:extLst>
      <p:ext uri="{BB962C8B-B14F-4D97-AF65-F5344CB8AC3E}">
        <p14:creationId xmlns:p14="http://schemas.microsoft.com/office/powerpoint/2010/main" val="1059105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u="sng" dirty="0" smtClean="0">
                <a:latin typeface="+mn-lt"/>
              </a:rPr>
              <a:t>Belirlilik İlkesinin Sonucu: </a:t>
            </a:r>
            <a:r>
              <a:rPr lang="tr-TR" b="1" dirty="0" smtClean="0">
                <a:latin typeface="+mn-lt"/>
              </a:rPr>
              <a:t>Ayni Hakkın Belli Bir Şeyin Tümünü Kapsaması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Belirlilik İlkesinin doğal sonucu olarak, </a:t>
            </a:r>
            <a:r>
              <a:rPr lang="tr-TR" sz="2400" b="1" i="1" dirty="0" smtClean="0">
                <a:latin typeface="Times New Roman" panose="02020603050405020304" pitchFamily="18" charset="0"/>
                <a:cs typeface="Times New Roman" panose="02020603050405020304" pitchFamily="18" charset="0"/>
              </a:rPr>
              <a:t>Ayni Hak </a:t>
            </a:r>
            <a:r>
              <a:rPr lang="tr-TR" sz="2400" b="1" dirty="0" smtClean="0">
                <a:latin typeface="Times New Roman" panose="02020603050405020304" pitchFamily="18" charset="0"/>
                <a:cs typeface="Times New Roman" panose="02020603050405020304" pitchFamily="18" charset="0"/>
              </a:rPr>
              <a:t>belli bir şeyin tümünü kapsar. </a:t>
            </a:r>
          </a:p>
          <a:p>
            <a:pPr algn="just"/>
            <a:r>
              <a:rPr lang="tr-TR" sz="2400" dirty="0" smtClean="0">
                <a:latin typeface="Times New Roman" panose="02020603050405020304" pitchFamily="18" charset="0"/>
                <a:cs typeface="Times New Roman" panose="02020603050405020304" pitchFamily="18" charset="0"/>
              </a:rPr>
              <a:t>Gerçekten </a:t>
            </a:r>
            <a:r>
              <a:rPr lang="tr-TR" sz="2400" b="1" dirty="0" smtClean="0">
                <a:latin typeface="Times New Roman" panose="02020603050405020304" pitchFamily="18" charset="0"/>
                <a:cs typeface="Times New Roman" panose="02020603050405020304" pitchFamily="18" charset="0"/>
              </a:rPr>
              <a:t>bir şey üzerindeki Mülkiyet</a:t>
            </a:r>
            <a:r>
              <a:rPr lang="tr-TR" sz="2400" dirty="0" smtClean="0">
                <a:latin typeface="Times New Roman" panose="02020603050405020304" pitchFamily="18" charset="0"/>
                <a:cs typeface="Times New Roman" panose="02020603050405020304" pitchFamily="18" charset="0"/>
              </a:rPr>
              <a:t>, o şeyi meydana getiren bütün parçaları, diğer bir deyişle, </a:t>
            </a:r>
            <a:r>
              <a:rPr lang="tr-TR" sz="2400" b="1" dirty="0" smtClean="0">
                <a:latin typeface="Times New Roman" panose="02020603050405020304" pitchFamily="18" charset="0"/>
                <a:cs typeface="Times New Roman" panose="02020603050405020304" pitchFamily="18" charset="0"/>
              </a:rPr>
              <a:t>o şeyin tüm Bütünleyici Parçalarını </a:t>
            </a:r>
            <a:r>
              <a:rPr lang="tr-TR" sz="2400" dirty="0" smtClean="0">
                <a:latin typeface="Times New Roman" panose="02020603050405020304" pitchFamily="18" charset="0"/>
                <a:cs typeface="Times New Roman" panose="02020603050405020304" pitchFamily="18" charset="0"/>
              </a:rPr>
              <a:t>da kapsar. </a:t>
            </a:r>
          </a:p>
          <a:p>
            <a:pPr algn="just"/>
            <a:r>
              <a:rPr lang="tr-TR" sz="2400" dirty="0" smtClean="0">
                <a:latin typeface="Times New Roman" panose="02020603050405020304" pitchFamily="18" charset="0"/>
                <a:cs typeface="Times New Roman" panose="02020603050405020304" pitchFamily="18" charset="0"/>
              </a:rPr>
              <a:t>Bu bağlamda, </a:t>
            </a:r>
            <a:r>
              <a:rPr lang="tr-TR" sz="2400" b="1" dirty="0" smtClean="0">
                <a:latin typeface="Times New Roman" panose="02020603050405020304" pitchFamily="18" charset="0"/>
                <a:cs typeface="Times New Roman" panose="02020603050405020304" pitchFamily="18" charset="0"/>
              </a:rPr>
              <a:t>bir şeyin Bütünleyici Parçaları bütününden ayrılıp bağımsız bir varlık teşkil etmedikçe, Ayni Hak konusu olmaz. </a:t>
            </a:r>
          </a:p>
          <a:p>
            <a:pPr algn="just"/>
            <a:r>
              <a:rPr lang="tr-TR" sz="2400" dirty="0" smtClean="0">
                <a:latin typeface="Times New Roman" panose="02020603050405020304" pitchFamily="18" charset="0"/>
                <a:cs typeface="Times New Roman" panose="02020603050405020304" pitchFamily="18" charset="0"/>
              </a:rPr>
              <a:t>Ancak, </a:t>
            </a:r>
            <a:r>
              <a:rPr lang="tr-TR" sz="2400" b="1" dirty="0" smtClean="0">
                <a:latin typeface="Times New Roman" panose="02020603050405020304" pitchFamily="18" charset="0"/>
                <a:cs typeface="Times New Roman" panose="02020603050405020304" pitchFamily="18" charset="0"/>
              </a:rPr>
              <a:t>Kat Mülkiyet, Kanunu</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buna bir istisna </a:t>
            </a:r>
            <a:r>
              <a:rPr lang="tr-TR" sz="2400" b="1" dirty="0" smtClean="0">
                <a:latin typeface="Times New Roman" panose="02020603050405020304" pitchFamily="18" charset="0"/>
                <a:cs typeface="Times New Roman" panose="02020603050405020304" pitchFamily="18" charset="0"/>
              </a:rPr>
              <a:t>getirmişti</a:t>
            </a:r>
            <a:r>
              <a:rPr lang="tr-TR" sz="2400" dirty="0" smtClean="0">
                <a:latin typeface="Times New Roman" panose="02020603050405020304" pitchFamily="18" charset="0"/>
                <a:cs typeface="Times New Roman" panose="02020603050405020304" pitchFamily="18" charset="0"/>
              </a:rPr>
              <a:t>r. </a:t>
            </a:r>
          </a:p>
          <a:p>
            <a:pPr algn="just"/>
            <a:r>
              <a:rPr lang="tr-TR" sz="2400" b="1" dirty="0" smtClean="0">
                <a:latin typeface="Times New Roman" panose="02020603050405020304" pitchFamily="18" charset="0"/>
                <a:cs typeface="Times New Roman" panose="02020603050405020304" pitchFamily="18" charset="0"/>
              </a:rPr>
              <a:t>Kat Mülkiyeti Kanunu’na göre</a:t>
            </a:r>
            <a:r>
              <a:rPr lang="tr-TR" sz="2400" dirty="0" smtClean="0">
                <a:latin typeface="Times New Roman" panose="02020603050405020304" pitchFamily="18" charset="0"/>
                <a:cs typeface="Times New Roman" panose="02020603050405020304" pitchFamily="18" charset="0"/>
              </a:rPr>
              <a:t>, bir </a:t>
            </a: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inanın Bütünleyici Parçaları olan Kat, Daire gibi başlı başına kullanılmaya elverişli olan bağımsız bölümleri ayrı ayrı Mülkiyet konusu olabilmektedir (</a:t>
            </a:r>
            <a:r>
              <a:rPr lang="tr-TR" sz="2400" i="1" dirty="0" smtClean="0">
                <a:latin typeface="Times New Roman" panose="02020603050405020304" pitchFamily="18" charset="0"/>
                <a:cs typeface="Times New Roman" panose="02020603050405020304" pitchFamily="18" charset="0"/>
              </a:rPr>
              <a:t>KMK m. 1).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501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Öyleyse, </a:t>
            </a:r>
            <a:r>
              <a:rPr lang="tr-TR" sz="2400" b="1" dirty="0" smtClean="0">
                <a:latin typeface="Times New Roman" panose="02020603050405020304" pitchFamily="18" charset="0"/>
                <a:cs typeface="Times New Roman" panose="02020603050405020304" pitchFamily="18" charset="0"/>
              </a:rPr>
              <a:t>bu şekilde sınırları belirlenerek bağımsız hale gelen Eşya üzerinde ancak bir tek Mülkiyet Hakkı kurulabilir. </a:t>
            </a:r>
          </a:p>
          <a:p>
            <a:pPr algn="just"/>
            <a:r>
              <a:rPr lang="tr-TR" sz="2400" dirty="0" smtClean="0">
                <a:latin typeface="Times New Roman" panose="02020603050405020304" pitchFamily="18" charset="0"/>
                <a:cs typeface="Times New Roman" panose="02020603050405020304" pitchFamily="18" charset="0"/>
              </a:rPr>
              <a:t>Bu bağlamda, bir Atın </a:t>
            </a: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aş tarafına bir kimsenin, Kuyruk tarafına bir başka Kimsenin Malik olması mümkün değildir. </a:t>
            </a:r>
          </a:p>
          <a:p>
            <a:pPr algn="just"/>
            <a:r>
              <a:rPr lang="tr-TR" sz="2400" b="1" dirty="0" smtClean="0">
                <a:latin typeface="Times New Roman" panose="02020603050405020304" pitchFamily="18" charset="0"/>
                <a:cs typeface="Times New Roman" panose="02020603050405020304" pitchFamily="18" charset="0"/>
              </a:rPr>
              <a:t>Bu </a:t>
            </a:r>
            <a:r>
              <a:rPr lang="tr-TR" sz="2400" b="1" dirty="0">
                <a:latin typeface="Times New Roman" panose="02020603050405020304" pitchFamily="18" charset="0"/>
                <a:cs typeface="Times New Roman" panose="02020603050405020304" pitchFamily="18" charset="0"/>
              </a:rPr>
              <a:t>İ</a:t>
            </a:r>
            <a:r>
              <a:rPr lang="tr-TR" sz="2400" b="1" dirty="0" smtClean="0">
                <a:latin typeface="Times New Roman" panose="02020603050405020304" pitchFamily="18" charset="0"/>
                <a:cs typeface="Times New Roman" panose="02020603050405020304" pitchFamily="18" charset="0"/>
              </a:rPr>
              <a:t>lke, Asıl Şey ile Bütünleyici Parça için de geçerlidir. </a:t>
            </a:r>
          </a:p>
          <a:p>
            <a:pPr algn="just"/>
            <a:r>
              <a:rPr lang="tr-TR" sz="2400" dirty="0" smtClean="0">
                <a:latin typeface="Times New Roman" panose="02020603050405020304" pitchFamily="18" charset="0"/>
                <a:cs typeface="Times New Roman" panose="02020603050405020304" pitchFamily="18" charset="0"/>
              </a:rPr>
              <a:t>Gerçekten</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de,</a:t>
            </a:r>
            <a:r>
              <a:rPr lang="tr-TR" sz="2400" b="1" dirty="0" smtClean="0">
                <a:latin typeface="Times New Roman" panose="02020603050405020304" pitchFamily="18" charset="0"/>
                <a:cs typeface="Times New Roman" panose="02020603050405020304" pitchFamily="18" charset="0"/>
              </a:rPr>
              <a:t> Asıl Şey ile birleşen Bütünleyici Parça, </a:t>
            </a:r>
            <a:r>
              <a:rPr lang="tr-TR" sz="2400" dirty="0" smtClean="0">
                <a:latin typeface="Times New Roman" panose="02020603050405020304" pitchFamily="18" charset="0"/>
                <a:cs typeface="Times New Roman" panose="02020603050405020304" pitchFamily="18" charset="0"/>
              </a:rPr>
              <a:t>ayrı bir Eşya olma niteliğini kaybederek, </a:t>
            </a:r>
            <a:r>
              <a:rPr lang="tr-TR" sz="2400" b="1" dirty="0" smtClean="0">
                <a:latin typeface="Times New Roman" panose="02020603050405020304" pitchFamily="18" charset="0"/>
                <a:cs typeface="Times New Roman" panose="02020603050405020304" pitchFamily="18" charset="0"/>
              </a:rPr>
              <a:t>Asıl Şeyin Hukuki Kaderine tabi olur. </a:t>
            </a:r>
          </a:p>
          <a:p>
            <a:pPr algn="just"/>
            <a:r>
              <a:rPr lang="tr-TR" sz="2400" dirty="0" smtClean="0">
                <a:latin typeface="Times New Roman" panose="02020603050405020304" pitchFamily="18" charset="0"/>
                <a:cs typeface="Times New Roman" panose="02020603050405020304" pitchFamily="18" charset="0"/>
              </a:rPr>
              <a:t>Dolayısıyla</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bu halde iken, Bütünleyici Parça ayrı bir Ayni Hak konusu olamaz.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Hukuku, 9. B., s. 73)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759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Eklentide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Teferruatta)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durum bunun aksinedir</a:t>
            </a:r>
            <a:r>
              <a:rPr lang="tr-TR" dirty="0" smtClean="0">
                <a:latin typeface="Times New Roman" panose="02020603050405020304" pitchFamily="18" charset="0"/>
                <a:cs typeface="Times New Roman" panose="02020603050405020304" pitchFamily="18" charset="0"/>
              </a:rPr>
              <a:t>; daha açık ifadesiyle, </a:t>
            </a:r>
            <a:r>
              <a:rPr lang="tr-TR" b="1" i="1" dirty="0" smtClean="0">
                <a:latin typeface="Times New Roman" panose="02020603050405020304" pitchFamily="18" charset="0"/>
                <a:cs typeface="Times New Roman" panose="02020603050405020304" pitchFamily="18" charset="0"/>
              </a:rPr>
              <a:t>Asıl Eşya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Eklenti</a:t>
            </a:r>
            <a:r>
              <a:rPr lang="tr-TR" b="1" dirty="0" smtClean="0">
                <a:latin typeface="Times New Roman" panose="02020603050405020304" pitchFamily="18" charset="0"/>
                <a:cs typeface="Times New Roman" panose="02020603050405020304" pitchFamily="18" charset="0"/>
              </a:rPr>
              <a:t> kural olarak ayrı Eşya olma niteliklerini korurlar; </a:t>
            </a:r>
            <a:r>
              <a:rPr lang="tr-TR" dirty="0" smtClean="0">
                <a:latin typeface="Times New Roman" panose="02020603050405020304" pitchFamily="18" charset="0"/>
                <a:cs typeface="Times New Roman" panose="02020603050405020304" pitchFamily="18" charset="0"/>
              </a:rPr>
              <a:t>dolayısıyla</a:t>
            </a:r>
            <a:r>
              <a:rPr lang="tr-TR" b="1" dirty="0" smtClean="0">
                <a:latin typeface="Times New Roman" panose="02020603050405020304" pitchFamily="18" charset="0"/>
                <a:cs typeface="Times New Roman" panose="02020603050405020304" pitchFamily="18" charset="0"/>
              </a:rPr>
              <a:t> her biri, ayrı bir </a:t>
            </a:r>
            <a:r>
              <a:rPr lang="tr-TR" b="1" i="1" dirty="0" smtClean="0">
                <a:latin typeface="Times New Roman" panose="02020603050405020304" pitchFamily="18" charset="0"/>
                <a:cs typeface="Times New Roman" panose="02020603050405020304" pitchFamily="18" charset="0"/>
              </a:rPr>
              <a:t>Ayni Hak </a:t>
            </a:r>
            <a:r>
              <a:rPr lang="tr-TR" b="1" dirty="0" smtClean="0">
                <a:latin typeface="Times New Roman" panose="02020603050405020304" pitchFamily="18" charset="0"/>
                <a:cs typeface="Times New Roman" panose="02020603050405020304" pitchFamily="18" charset="0"/>
              </a:rPr>
              <a:t>konusudur. </a:t>
            </a:r>
          </a:p>
          <a:p>
            <a:pPr algn="just"/>
            <a:r>
              <a:rPr lang="tr-TR" dirty="0" smtClean="0">
                <a:latin typeface="Times New Roman" panose="02020603050405020304" pitchFamily="18" charset="0"/>
                <a:cs typeface="Times New Roman" panose="02020603050405020304" pitchFamily="18" charset="0"/>
              </a:rPr>
              <a:t>Bu sebeple, </a:t>
            </a:r>
            <a:r>
              <a:rPr lang="tr-TR" b="1" i="1" dirty="0" smtClean="0">
                <a:latin typeface="Times New Roman" panose="02020603050405020304" pitchFamily="18" charset="0"/>
                <a:cs typeface="Times New Roman" panose="02020603050405020304" pitchFamily="18" charset="0"/>
              </a:rPr>
              <a:t>Asıl Şeyin </a:t>
            </a:r>
            <a:r>
              <a:rPr lang="tr-TR" b="1" dirty="0" smtClean="0">
                <a:latin typeface="Times New Roman" panose="02020603050405020304" pitchFamily="18" charset="0"/>
                <a:cs typeface="Times New Roman" panose="02020603050405020304" pitchFamily="18" charset="0"/>
              </a:rPr>
              <a:t>bir kimseye, </a:t>
            </a:r>
            <a:r>
              <a:rPr lang="tr-TR" b="1" i="1" dirty="0" smtClean="0">
                <a:latin typeface="Times New Roman" panose="02020603050405020304" pitchFamily="18" charset="0"/>
                <a:cs typeface="Times New Roman" panose="02020603050405020304" pitchFamily="18" charset="0"/>
              </a:rPr>
              <a:t>Eklentinin</a:t>
            </a:r>
            <a:r>
              <a:rPr lang="tr-TR" b="1" dirty="0" smtClean="0">
                <a:latin typeface="Times New Roman" panose="02020603050405020304" pitchFamily="18" charset="0"/>
                <a:cs typeface="Times New Roman" panose="02020603050405020304" pitchFamily="18" charset="0"/>
              </a:rPr>
              <a:t> başka bir kimseye ait olması mümkündür. </a:t>
            </a:r>
          </a:p>
          <a:p>
            <a:pPr algn="just"/>
            <a:r>
              <a:rPr lang="tr-TR" b="1" i="1" dirty="0" smtClean="0">
                <a:latin typeface="Times New Roman" panose="02020603050405020304" pitchFamily="18" charset="0"/>
                <a:cs typeface="Times New Roman" panose="02020603050405020304" pitchFamily="18" charset="0"/>
              </a:rPr>
              <a:t>Aidiyet yönünden böyle bir durumun söz konusu  olmadığı hallerde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Eklenti, </a:t>
            </a:r>
            <a:r>
              <a:rPr lang="tr-TR" i="1" dirty="0" smtClean="0">
                <a:latin typeface="Times New Roman" panose="02020603050405020304" pitchFamily="18" charset="0"/>
                <a:cs typeface="Times New Roman" panose="02020603050405020304" pitchFamily="18" charset="0"/>
              </a:rPr>
              <a:t>kural olarak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Eşyanın hukuki kaderine tabidir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(TMK m. 686 /1). </a:t>
            </a:r>
          </a:p>
          <a:p>
            <a:pPr marL="0" indent="0" algn="just">
              <a:buNone/>
            </a:pPr>
            <a:r>
              <a:rPr lang="tr-TR"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73- 74)</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2023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Aynı Şey Üzerinde Birden Fazla Sınırlı Ayni Hakkın Kurulabilmesi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Buna karşılık, </a:t>
            </a:r>
            <a:r>
              <a:rPr lang="tr-TR" sz="2400" b="1" dirty="0" smtClean="0">
                <a:latin typeface="Times New Roman" panose="02020603050405020304" pitchFamily="18" charset="0"/>
                <a:cs typeface="Times New Roman" panose="02020603050405020304" pitchFamily="18" charset="0"/>
              </a:rPr>
              <a:t>aynı şey üzerinde </a:t>
            </a:r>
            <a:r>
              <a:rPr lang="tr-TR" sz="2400" b="1" i="1" dirty="0" smtClean="0">
                <a:latin typeface="Times New Roman" panose="02020603050405020304" pitchFamily="18" charset="0"/>
                <a:cs typeface="Times New Roman" panose="02020603050405020304" pitchFamily="18" charset="0"/>
              </a:rPr>
              <a:t>Mülkiyetin dışındaki Ayni Haklardan, </a:t>
            </a:r>
            <a:r>
              <a:rPr lang="tr-TR" sz="2400" dirty="0" smtClean="0">
                <a:latin typeface="Times New Roman" panose="02020603050405020304" pitchFamily="18" charset="0"/>
                <a:cs typeface="Times New Roman" panose="02020603050405020304" pitchFamily="18" charset="0"/>
              </a:rPr>
              <a:t>yani, </a:t>
            </a:r>
            <a:r>
              <a:rPr lang="tr-TR" sz="2400" b="1" i="1" dirty="0" smtClean="0">
                <a:latin typeface="Times New Roman" panose="02020603050405020304" pitchFamily="18" charset="0"/>
                <a:cs typeface="Times New Roman" panose="02020603050405020304" pitchFamily="18" charset="0"/>
              </a:rPr>
              <a:t>Sınırlı Ayni Haklardan </a:t>
            </a:r>
            <a:r>
              <a:rPr lang="tr-TR" sz="2400" b="1" dirty="0" smtClean="0">
                <a:latin typeface="Times New Roman" panose="02020603050405020304" pitchFamily="18" charset="0"/>
                <a:cs typeface="Times New Roman" panose="02020603050405020304" pitchFamily="18" charset="0"/>
              </a:rPr>
              <a:t>birden fazlası kurulabilir. </a:t>
            </a:r>
          </a:p>
          <a:p>
            <a:pPr algn="just"/>
            <a:r>
              <a:rPr lang="tr-TR" sz="2400" dirty="0" smtClean="0">
                <a:latin typeface="Times New Roman" panose="02020603050405020304" pitchFamily="18" charset="0"/>
                <a:cs typeface="Times New Roman" panose="02020603050405020304" pitchFamily="18" charset="0"/>
              </a:rPr>
              <a:t>Diğer bir deyişle, </a:t>
            </a:r>
            <a:r>
              <a:rPr lang="tr-TR" sz="2400" b="1" dirty="0" smtClean="0">
                <a:latin typeface="Times New Roman" panose="02020603050405020304" pitchFamily="18" charset="0"/>
                <a:cs typeface="Times New Roman" panose="02020603050405020304" pitchFamily="18" charset="0"/>
              </a:rPr>
              <a:t>aynı şey üzerinde birden fazla </a:t>
            </a:r>
            <a:r>
              <a:rPr lang="tr-TR" sz="2400" b="1" i="1" dirty="0" smtClean="0">
                <a:latin typeface="Times New Roman" panose="02020603050405020304" pitchFamily="18" charset="0"/>
                <a:cs typeface="Times New Roman" panose="02020603050405020304" pitchFamily="18" charset="0"/>
              </a:rPr>
              <a:t>Sınırlı Ayni Hak </a:t>
            </a:r>
            <a:r>
              <a:rPr lang="tr-TR" sz="2400" b="1" dirty="0" smtClean="0">
                <a:latin typeface="Times New Roman" panose="02020603050405020304" pitchFamily="18" charset="0"/>
                <a:cs typeface="Times New Roman" panose="02020603050405020304" pitchFamily="18" charset="0"/>
              </a:rPr>
              <a:t>kurulabilme imkânı daima mevcuttur. </a:t>
            </a:r>
          </a:p>
          <a:p>
            <a:pPr algn="just"/>
            <a:r>
              <a:rPr lang="tr-TR" sz="2400" b="1" dirty="0" smtClean="0">
                <a:latin typeface="Times New Roman" panose="02020603050405020304" pitchFamily="18" charset="0"/>
                <a:cs typeface="Times New Roman" panose="02020603050405020304" pitchFamily="18" charset="0"/>
              </a:rPr>
              <a:t>Örneğin, </a:t>
            </a:r>
            <a:r>
              <a:rPr lang="tr-TR" sz="2400" dirty="0" smtClean="0">
                <a:latin typeface="Times New Roman" panose="02020603050405020304" pitchFamily="18" charset="0"/>
                <a:cs typeface="Times New Roman" panose="02020603050405020304" pitchFamily="18" charset="0"/>
              </a:rPr>
              <a:t>bir Kimse kendi Mülkiyetindeki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aşınmazı üzerinde bir kimse lehine İpotek, diğer bir kimse lehine de İrtifak Hakkı kurulabilir. </a:t>
            </a:r>
          </a:p>
          <a:p>
            <a:pPr algn="just"/>
            <a:r>
              <a:rPr lang="tr-TR" sz="2400" b="1" i="1" dirty="0" smtClean="0">
                <a:latin typeface="Times New Roman" panose="02020603050405020304" pitchFamily="18" charset="0"/>
                <a:cs typeface="Times New Roman" panose="02020603050405020304" pitchFamily="18" charset="0"/>
              </a:rPr>
              <a:t>Eğer bu iki Sınırlı Ayni Hak, hak muhtevaları itibariyle birbirleriyle çatışsa bile, </a:t>
            </a:r>
            <a:r>
              <a:rPr lang="tr-TR" sz="2400" dirty="0" smtClean="0">
                <a:latin typeface="Times New Roman" panose="02020603050405020304" pitchFamily="18" charset="0"/>
                <a:cs typeface="Times New Roman" panose="02020603050405020304" pitchFamily="18" charset="0"/>
              </a:rPr>
              <a:t>bu durum dahi aynı Taşınmaz üzerinde birden fazla Sınırlı Ayni Hak bulunmasına engel olmaz. Ancak </a:t>
            </a:r>
            <a:r>
              <a:rPr lang="tr-TR" sz="2400" b="1" dirty="0" smtClean="0">
                <a:latin typeface="Times New Roman" panose="02020603050405020304" pitchFamily="18" charset="0"/>
                <a:cs typeface="Times New Roman" panose="02020603050405020304" pitchFamily="18" charset="0"/>
              </a:rPr>
              <a:t>böyle bir durumda kurulan ve muhtevaları çatışan Sınırlı Ayni Haklar arasında </a:t>
            </a:r>
            <a:r>
              <a:rPr lang="tr-TR" sz="2400" b="1" i="1" dirty="0" smtClean="0">
                <a:latin typeface="Times New Roman" panose="02020603050405020304" pitchFamily="18" charset="0"/>
                <a:cs typeface="Times New Roman" panose="02020603050405020304" pitchFamily="18" charset="0"/>
              </a:rPr>
              <a:t>Sıra Sorunu </a:t>
            </a:r>
            <a:r>
              <a:rPr lang="tr-TR" sz="2400" dirty="0" smtClean="0">
                <a:latin typeface="Times New Roman" panose="02020603050405020304" pitchFamily="18" charset="0"/>
                <a:cs typeface="Times New Roman" panose="02020603050405020304" pitchFamily="18" charset="0"/>
              </a:rPr>
              <a:t>ortaya çıkar. </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9. B., s. 74) </a:t>
            </a:r>
          </a:p>
          <a:p>
            <a:pPr marL="0" indent="0" algn="jus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732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Diğer taraftan, </a:t>
            </a:r>
            <a:r>
              <a:rPr lang="tr-TR" sz="2400" b="1" dirty="0" smtClean="0">
                <a:latin typeface="Times New Roman" panose="02020603050405020304" pitchFamily="18" charset="0"/>
                <a:cs typeface="Times New Roman" panose="02020603050405020304" pitchFamily="18" charset="0"/>
              </a:rPr>
              <a:t>ayrı </a:t>
            </a:r>
            <a:r>
              <a:rPr lang="tr-TR" sz="2400" b="1" dirty="0">
                <a:latin typeface="Times New Roman" panose="02020603050405020304" pitchFamily="18" charset="0"/>
                <a:cs typeface="Times New Roman" panose="02020603050405020304" pitchFamily="18" charset="0"/>
              </a:rPr>
              <a:t>olan birden </a:t>
            </a:r>
            <a:r>
              <a:rPr lang="tr-TR" sz="2400" b="1" dirty="0" smtClean="0">
                <a:latin typeface="Times New Roman" panose="02020603050405020304" pitchFamily="18" charset="0"/>
                <a:cs typeface="Times New Roman" panose="02020603050405020304" pitchFamily="18" charset="0"/>
              </a:rPr>
              <a:t>fazla Eşya arasında, </a:t>
            </a:r>
            <a:r>
              <a:rPr lang="tr-TR" sz="2400" b="1" i="1" dirty="0" smtClean="0">
                <a:latin typeface="Times New Roman" panose="02020603050405020304" pitchFamily="18" charset="0"/>
                <a:cs typeface="Times New Roman" panose="02020603050405020304" pitchFamily="18" charset="0"/>
              </a:rPr>
              <a:t>Eşya Birliğinde </a:t>
            </a:r>
            <a:r>
              <a:rPr lang="tr-TR" sz="2400" dirty="0" smtClean="0">
                <a:latin typeface="Times New Roman" panose="02020603050405020304" pitchFamily="18" charset="0"/>
                <a:cs typeface="Times New Roman" panose="02020603050405020304" pitchFamily="18" charset="0"/>
              </a:rPr>
              <a:t>olduğu gibi, Ekonomik</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Malvarlığında </a:t>
            </a:r>
            <a:r>
              <a:rPr lang="tr-TR" sz="2400" b="1" dirty="0" smtClean="0">
                <a:latin typeface="Times New Roman" panose="02020603050405020304" pitchFamily="18" charset="0"/>
                <a:cs typeface="Times New Roman" panose="02020603050405020304" pitchFamily="18" charset="0"/>
              </a:rPr>
              <a:t>olduğu gibi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ukuki bir Bağ bulunsa bile</a:t>
            </a:r>
            <a:r>
              <a:rPr lang="tr-TR" sz="2400" b="1" dirty="0" smtClean="0">
                <a:latin typeface="Times New Roman" panose="02020603050405020304" pitchFamily="18" charset="0"/>
                <a:cs typeface="Times New Roman" panose="02020603050405020304" pitchFamily="18" charset="0"/>
              </a:rPr>
              <a:t>, bunlar Hukuki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bir tek Eşya sayılmazlar ve bundan dolayı bir tek Ayni Hakkın Konusu da olamazlar</a:t>
            </a:r>
            <a:r>
              <a:rPr lang="tr-TR" sz="2400"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durumda, </a:t>
            </a:r>
            <a:r>
              <a:rPr lang="tr-TR" b="1" i="1" dirty="0" smtClean="0">
                <a:latin typeface="Times New Roman" panose="02020603050405020304" pitchFamily="18" charset="0"/>
                <a:cs typeface="Times New Roman" panose="02020603050405020304" pitchFamily="18" charset="0"/>
              </a:rPr>
              <a:t>Eşya Birliğini </a:t>
            </a:r>
            <a:r>
              <a:rPr lang="tr-TR" b="1" dirty="0" smtClean="0">
                <a:latin typeface="Times New Roman" panose="02020603050405020304" pitchFamily="18" charset="0"/>
                <a:cs typeface="Times New Roman" panose="02020603050405020304" pitchFamily="18" charset="0"/>
              </a:rPr>
              <a:t>meydana getiren her Eşya ayrı bir </a:t>
            </a:r>
            <a:r>
              <a:rPr lang="tr-TR" b="1" i="1" dirty="0" smtClean="0">
                <a:latin typeface="Times New Roman" panose="02020603050405020304" pitchFamily="18" charset="0"/>
                <a:cs typeface="Times New Roman" panose="02020603050405020304" pitchFamily="18" charset="0"/>
              </a:rPr>
              <a:t>Ayni Hak </a:t>
            </a:r>
            <a:r>
              <a:rPr lang="tr-TR" b="1" dirty="0" smtClean="0">
                <a:latin typeface="Times New Roman" panose="02020603050405020304" pitchFamily="18" charset="0"/>
                <a:cs typeface="Times New Roman" panose="02020603050405020304" pitchFamily="18" charset="0"/>
              </a:rPr>
              <a:t>konusu oluşturur. </a:t>
            </a:r>
            <a:r>
              <a:rPr lang="tr-TR" sz="2400" b="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bir </a:t>
            </a:r>
            <a:r>
              <a:rPr lang="tr-TR" sz="2400" b="1" dirty="0" smtClean="0">
                <a:latin typeface="Times New Roman" panose="02020603050405020304" pitchFamily="18" charset="0"/>
                <a:cs typeface="Times New Roman" panose="02020603050405020304" pitchFamily="18" charset="0"/>
              </a:rPr>
              <a:t>Kütüphaneyi meydana getiren her Kitap </a:t>
            </a:r>
            <a:r>
              <a:rPr lang="tr-TR" sz="2400" dirty="0" smtClean="0">
                <a:latin typeface="Times New Roman" panose="02020603050405020304" pitchFamily="18" charset="0"/>
                <a:cs typeface="Times New Roman" panose="02020603050405020304" pitchFamily="18" charset="0"/>
              </a:rPr>
              <a:t>veya </a:t>
            </a:r>
            <a:r>
              <a:rPr lang="tr-TR" sz="2400" b="1" i="1" dirty="0" smtClean="0">
                <a:latin typeface="Times New Roman" panose="02020603050405020304" pitchFamily="18" charset="0"/>
                <a:cs typeface="Times New Roman" panose="02020603050405020304" pitchFamily="18" charset="0"/>
              </a:rPr>
              <a:t>Sürüyü meydana getiren her Koyun, </a:t>
            </a:r>
            <a:r>
              <a:rPr lang="tr-TR" sz="2400" b="1" dirty="0" smtClean="0">
                <a:latin typeface="Times New Roman" panose="02020603050405020304" pitchFamily="18" charset="0"/>
                <a:cs typeface="Times New Roman" panose="02020603050405020304" pitchFamily="18" charset="0"/>
              </a:rPr>
              <a:t>ayrı bir Ayni Hak konusudur. </a:t>
            </a:r>
          </a:p>
          <a:p>
            <a:pPr algn="just"/>
            <a:r>
              <a:rPr lang="tr-TR" sz="2400" dirty="0" smtClean="0">
                <a:latin typeface="Times New Roman" panose="02020603050405020304" pitchFamily="18" charset="0"/>
                <a:cs typeface="Times New Roman" panose="02020603050405020304" pitchFamily="18" charset="0"/>
              </a:rPr>
              <a:t>Keza, </a:t>
            </a:r>
            <a:r>
              <a:rPr lang="tr-TR" sz="2400" b="1" dirty="0" smtClean="0">
                <a:latin typeface="Times New Roman" panose="02020603050405020304" pitchFamily="18" charset="0"/>
                <a:cs typeface="Times New Roman" panose="02020603050405020304" pitchFamily="18" charset="0"/>
              </a:rPr>
              <a:t>bir Malvarlığını meydana getiren her Eşya veya Hak, Malvarlığı üzerinde kurulmuş </a:t>
            </a:r>
            <a:r>
              <a:rPr lang="tr-TR" sz="2400" b="1" i="1" dirty="0" smtClean="0">
                <a:latin typeface="Times New Roman" panose="02020603050405020304" pitchFamily="18" charset="0"/>
                <a:cs typeface="Times New Roman" panose="02020603050405020304" pitchFamily="18" charset="0"/>
              </a:rPr>
              <a:t>Ayni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akkın </a:t>
            </a:r>
            <a:r>
              <a:rPr lang="tr-TR" sz="2400" b="1" dirty="0" smtClean="0">
                <a:latin typeface="Times New Roman" panose="02020603050405020304" pitchFamily="18" charset="0"/>
                <a:cs typeface="Times New Roman" panose="02020603050405020304" pitchFamily="18" charset="0"/>
              </a:rPr>
              <a:t>ayrı ayrı Konusunu oluşturur. </a:t>
            </a:r>
          </a:p>
          <a:p>
            <a:pPr marL="0" indent="0" algn="just">
              <a:buNone/>
            </a:pPr>
            <a:r>
              <a:rPr lang="tr-TR" sz="20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9. B., s. 74)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274621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Taşınmaz Rehini </a:t>
            </a:r>
            <a:r>
              <a:rPr lang="tr-TR" sz="2400" dirty="0" smtClean="0">
                <a:latin typeface="Times New Roman" panose="02020603050405020304" pitchFamily="18" charset="0"/>
                <a:cs typeface="Times New Roman" panose="02020603050405020304" pitchFamily="18" charset="0"/>
              </a:rPr>
              <a:t>bakımından pratik önemi haiz olan </a:t>
            </a:r>
            <a:r>
              <a:rPr lang="tr-TR" sz="2400" b="1" dirty="0" smtClean="0">
                <a:latin typeface="Times New Roman" panose="02020603050405020304" pitchFamily="18" charset="0"/>
                <a:cs typeface="Times New Roman" panose="02020603050405020304" pitchFamily="18" charset="0"/>
              </a:rPr>
              <a:t>Belirlilik </a:t>
            </a:r>
            <a:r>
              <a:rPr lang="tr-TR" sz="2400" i="1"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Muayyenlik</a:t>
            </a:r>
            <a:r>
              <a:rPr lang="tr-TR" sz="2400" i="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İlkesi ,</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TMK m. 854’de </a:t>
            </a:r>
            <a:r>
              <a:rPr lang="tr-TR" sz="2400" dirty="0" smtClean="0">
                <a:latin typeface="Times New Roman" panose="02020603050405020304" pitchFamily="18" charset="0"/>
                <a:cs typeface="Times New Roman" panose="02020603050405020304" pitchFamily="18" charset="0"/>
              </a:rPr>
              <a:t>açıkça belirtilmiştir. Buna göre, </a:t>
            </a:r>
            <a:r>
              <a:rPr lang="tr-TR" sz="2400" b="1" dirty="0" smtClean="0">
                <a:latin typeface="Times New Roman" panose="02020603050405020304" pitchFamily="18" charset="0"/>
                <a:cs typeface="Times New Roman" panose="02020603050405020304" pitchFamily="18" charset="0"/>
              </a:rPr>
              <a:t>Rehin kurulurken, konusu olan Taşınmazın belirtilmesi gerekir. </a:t>
            </a:r>
          </a:p>
          <a:p>
            <a:pPr algn="just"/>
            <a:r>
              <a:rPr lang="tr-TR" sz="2400" b="1" dirty="0" smtClean="0">
                <a:latin typeface="Times New Roman" panose="02020603050405020304" pitchFamily="18" charset="0"/>
                <a:cs typeface="Times New Roman" panose="02020603050405020304" pitchFamily="18" charset="0"/>
              </a:rPr>
              <a:t>Kanun, </a:t>
            </a:r>
            <a:r>
              <a:rPr lang="tr-TR" sz="2400" b="1" i="1" dirty="0" smtClean="0">
                <a:latin typeface="Times New Roman" panose="02020603050405020304" pitchFamily="18" charset="0"/>
                <a:cs typeface="Times New Roman" panose="02020603050405020304" pitchFamily="18" charset="0"/>
              </a:rPr>
              <a:t>Belirlilik İlkesinden </a:t>
            </a:r>
            <a:r>
              <a:rPr lang="tr-TR" sz="2400" b="1" dirty="0" smtClean="0">
                <a:latin typeface="Times New Roman" panose="02020603050405020304" pitchFamily="18" charset="0"/>
                <a:cs typeface="Times New Roman" panose="02020603050405020304" pitchFamily="18" charset="0"/>
              </a:rPr>
              <a:t>söz etmemekle birlikte</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İçtihat</a:t>
            </a:r>
            <a:r>
              <a:rPr lang="tr-TR" sz="2400" dirty="0" smtClean="0">
                <a:latin typeface="Times New Roman" panose="02020603050405020304" pitchFamily="18" charset="0"/>
                <a:cs typeface="Times New Roman" panose="02020603050405020304" pitchFamily="18" charset="0"/>
              </a:rPr>
              <a:t> ve </a:t>
            </a:r>
            <a:r>
              <a:rPr lang="tr-TR" sz="2400" b="1" i="1" dirty="0" smtClean="0">
                <a:latin typeface="Times New Roman" panose="02020603050405020304" pitchFamily="18" charset="0"/>
                <a:cs typeface="Times New Roman" panose="02020603050405020304" pitchFamily="18" charset="0"/>
              </a:rPr>
              <a:t>Doktrin,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aynı İlkeyi, </a:t>
            </a:r>
            <a:r>
              <a:rPr lang="tr-TR" sz="2400" b="1" i="1" dirty="0" smtClean="0">
                <a:latin typeface="Times New Roman" panose="02020603050405020304" pitchFamily="18" charset="0"/>
                <a:cs typeface="Times New Roman" panose="02020603050405020304" pitchFamily="18" charset="0"/>
              </a:rPr>
              <a:t>Taşınırlar </a:t>
            </a:r>
            <a:r>
              <a:rPr lang="tr-TR" sz="2400" b="1" dirty="0" smtClean="0">
                <a:latin typeface="Times New Roman" panose="02020603050405020304" pitchFamily="18" charset="0"/>
                <a:cs typeface="Times New Roman" panose="02020603050405020304" pitchFamily="18" charset="0"/>
              </a:rPr>
              <a:t>için de kabul etmektedir. </a:t>
            </a:r>
          </a:p>
          <a:p>
            <a:pPr algn="just"/>
            <a:r>
              <a:rPr lang="tr-TR" sz="2400" b="1" u="sng" dirty="0" smtClean="0">
                <a:latin typeface="Times New Roman" panose="02020603050405020304" pitchFamily="18" charset="0"/>
                <a:cs typeface="Times New Roman" panose="02020603050405020304" pitchFamily="18" charset="0"/>
              </a:rPr>
              <a:t>Türk – İsviçre Hukukunda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Belirliliğin söz konusu olmadığı </a:t>
            </a:r>
            <a:r>
              <a:rPr lang="tr-TR" sz="2400"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U</a:t>
            </a:r>
            <a:r>
              <a:rPr lang="tr-TR" sz="2400" b="1" i="1" dirty="0" smtClean="0">
                <a:latin typeface="Times New Roman" panose="02020603050405020304" pitchFamily="18" charset="0"/>
                <a:cs typeface="Times New Roman" panose="02020603050405020304" pitchFamily="18" charset="0"/>
              </a:rPr>
              <a:t>mumi </a:t>
            </a:r>
            <a:r>
              <a:rPr lang="tr-TR" sz="2400" b="1" i="1" dirty="0">
                <a:latin typeface="Times New Roman" panose="02020603050405020304" pitchFamily="18" charset="0"/>
                <a:cs typeface="Times New Roman" panose="02020603050405020304" pitchFamily="18" charset="0"/>
              </a:rPr>
              <a:t>R</a:t>
            </a:r>
            <a:r>
              <a:rPr lang="tr-TR" sz="2400" b="1" i="1" dirty="0" smtClean="0">
                <a:latin typeface="Times New Roman" panose="02020603050405020304" pitchFamily="18" charset="0"/>
                <a:cs typeface="Times New Roman" panose="02020603050405020304" pitchFamily="18" charset="0"/>
              </a:rPr>
              <a:t>ehin</a:t>
            </a:r>
            <a:r>
              <a:rPr lang="tr-TR" sz="2400" dirty="0" smtClean="0">
                <a:latin typeface="Times New Roman" panose="02020603050405020304" pitchFamily="18" charset="0"/>
                <a:cs typeface="Times New Roman" panose="02020603050405020304" pitchFamily="18" charset="0"/>
              </a:rPr>
              <a:t>» diye </a:t>
            </a:r>
            <a:r>
              <a:rPr lang="tr-TR" sz="2400" b="1" dirty="0" smtClean="0">
                <a:latin typeface="Times New Roman" panose="02020603050405020304" pitchFamily="18" charset="0"/>
                <a:cs typeface="Times New Roman" panose="02020603050405020304" pitchFamily="18" charset="0"/>
              </a:rPr>
              <a:t>bir kurum kabul edilmiş değildir. </a:t>
            </a:r>
          </a:p>
          <a:p>
            <a:pPr algn="just"/>
            <a:r>
              <a:rPr lang="tr-TR" sz="2400" b="1" u="sng" dirty="0" smtClean="0">
                <a:latin typeface="Times New Roman" panose="02020603050405020304" pitchFamily="18" charset="0"/>
                <a:cs typeface="Times New Roman" panose="02020603050405020304" pitchFamily="18" charset="0"/>
              </a:rPr>
              <a:t>Umumi Rehin </a:t>
            </a:r>
            <a:r>
              <a:rPr lang="tr-TR" sz="2400" dirty="0" smtClean="0">
                <a:latin typeface="Times New Roman" panose="02020603050405020304" pitchFamily="18" charset="0"/>
                <a:cs typeface="Times New Roman" panose="02020603050405020304" pitchFamily="18" charset="0"/>
              </a:rPr>
              <a:t>demek,</a:t>
            </a:r>
            <a:r>
              <a:rPr lang="tr-TR" sz="2400" b="1" dirty="0" smtClean="0">
                <a:latin typeface="Times New Roman" panose="02020603050405020304" pitchFamily="18" charset="0"/>
                <a:cs typeface="Times New Roman" panose="02020603050405020304" pitchFamily="18" charset="0"/>
              </a:rPr>
              <a:t> hiçbir ayırım gözetmeksizin Borçlunun, halihazır bütün Mallarının </a:t>
            </a:r>
            <a:r>
              <a:rPr lang="tr-TR" sz="2400" b="1" dirty="0">
                <a:latin typeface="Times New Roman" panose="02020603050405020304" pitchFamily="18" charset="0"/>
                <a:cs typeface="Times New Roman" panose="02020603050405020304" pitchFamily="18" charset="0"/>
              </a:rPr>
              <a:t>R</a:t>
            </a:r>
            <a:r>
              <a:rPr lang="tr-TR" sz="2400" b="1" dirty="0" smtClean="0">
                <a:latin typeface="Times New Roman" panose="02020603050405020304" pitchFamily="18" charset="0"/>
                <a:cs typeface="Times New Roman" panose="02020603050405020304" pitchFamily="18" charset="0"/>
              </a:rPr>
              <a:t>ehin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onusu oluşturması demektir. </a:t>
            </a:r>
          </a:p>
          <a:p>
            <a:pPr marL="0" indent="0" algn="just">
              <a:buNone/>
            </a:pPr>
            <a:r>
              <a:rPr lang="tr-TR" sz="2400" b="1"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9. B., s. 74) </a:t>
            </a:r>
          </a:p>
        </p:txBody>
      </p:sp>
    </p:spTree>
    <p:extLst>
      <p:ext uri="{BB962C8B-B14F-4D97-AF65-F5344CB8AC3E}">
        <p14:creationId xmlns:p14="http://schemas.microsoft.com/office/powerpoint/2010/main" val="383702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6532" y="326489"/>
            <a:ext cx="10515600" cy="1325563"/>
          </a:xfrm>
        </p:spPr>
        <p:txBody>
          <a:bodyPr>
            <a:normAutofit fontScale="90000"/>
          </a:bodyPr>
          <a:lstStyle/>
          <a:p>
            <a:r>
              <a:rPr lang="tr-TR" sz="6000" dirty="0">
                <a:latin typeface="+mn-lt"/>
              </a:rPr>
              <a:t>Ayni Haklara Hakim Olan İlkeler </a:t>
            </a:r>
            <a:r>
              <a:rPr lang="tr-TR" dirty="0" smtClean="0"/>
              <a:t/>
            </a:r>
            <a:br>
              <a:rPr lang="tr-TR" dirty="0" smtClean="0"/>
            </a:br>
            <a:r>
              <a:rPr lang="tr-TR" dirty="0" smtClean="0"/>
              <a:t>(</a:t>
            </a:r>
            <a:r>
              <a:rPr lang="tr-TR" sz="3100" b="1" i="1" dirty="0" smtClean="0">
                <a:latin typeface="Times New Roman" panose="02020603050405020304" pitchFamily="18" charset="0"/>
                <a:cs typeface="Times New Roman" panose="02020603050405020304" pitchFamily="18" charset="0"/>
              </a:rPr>
              <a:t>Antalya,</a:t>
            </a:r>
            <a:r>
              <a:rPr lang="tr-TR" sz="3100" dirty="0" smtClean="0">
                <a:latin typeface="Times New Roman" panose="02020603050405020304" pitchFamily="18" charset="0"/>
                <a:cs typeface="Times New Roman" panose="02020603050405020304" pitchFamily="18" charset="0"/>
              </a:rPr>
              <a:t> </a:t>
            </a:r>
            <a:r>
              <a:rPr lang="tr-TR" sz="3100" i="1" dirty="0" smtClean="0">
                <a:latin typeface="Times New Roman" panose="02020603050405020304" pitchFamily="18" charset="0"/>
                <a:cs typeface="Times New Roman" panose="02020603050405020304" pitchFamily="18" charset="0"/>
              </a:rPr>
              <a:t>Eşya H., C.1, s. 103 vd.; </a:t>
            </a:r>
            <a:r>
              <a:rPr lang="tr-TR" sz="3100" b="1" i="1" dirty="0" smtClean="0">
                <a:latin typeface="Times New Roman" panose="02020603050405020304" pitchFamily="18" charset="0"/>
                <a:cs typeface="Times New Roman" panose="02020603050405020304" pitchFamily="18" charset="0"/>
              </a:rPr>
              <a:t>Sirmen,</a:t>
            </a:r>
            <a:r>
              <a:rPr lang="tr-TR" sz="3100" i="1" dirty="0" smtClean="0">
                <a:latin typeface="Times New Roman" panose="02020603050405020304" pitchFamily="18" charset="0"/>
                <a:cs typeface="Times New Roman" panose="02020603050405020304" pitchFamily="18" charset="0"/>
              </a:rPr>
              <a:t> Eşya H, 6. B., s. 32 vd.)</a:t>
            </a:r>
            <a:endParaRPr lang="tr-TR" sz="3100" dirty="0"/>
          </a:p>
        </p:txBody>
      </p:sp>
      <p:sp>
        <p:nvSpPr>
          <p:cNvPr id="5" name="İçerik Yer Tutucusu 4"/>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Ayni Haklara (</a:t>
            </a:r>
            <a:r>
              <a:rPr lang="tr-TR" sz="3200" b="1" i="1" dirty="0" smtClean="0">
                <a:latin typeface="Times New Roman" panose="02020603050405020304" pitchFamily="18" charset="0"/>
                <a:cs typeface="Times New Roman" panose="02020603050405020304" pitchFamily="18" charset="0"/>
              </a:rPr>
              <a:t>Eşya Hukukuna</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Hakim olan Genel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lkeler</a:t>
            </a:r>
            <a:r>
              <a:rPr lang="tr-TR" sz="3200" dirty="0" smtClean="0">
                <a:latin typeface="Times New Roman" panose="02020603050405020304" pitchFamily="18" charset="0"/>
                <a:cs typeface="Times New Roman" panose="02020603050405020304" pitchFamily="18" charset="0"/>
              </a:rPr>
              <a:t>, Türk Medeni Kanununda tek tek sayılmıştır. Çünkü, Türk Medeni Kanunu, Eşya Hukuku kurum ve hükümlerini soyut olarak düzenlemiştir. </a:t>
            </a:r>
          </a:p>
          <a:p>
            <a:pPr algn="just"/>
            <a:r>
              <a:rPr lang="tr-TR" sz="3200" dirty="0" smtClean="0">
                <a:latin typeface="Times New Roman" panose="02020603050405020304" pitchFamily="18" charset="0"/>
                <a:cs typeface="Times New Roman" panose="02020603050405020304" pitchFamily="18" charset="0"/>
              </a:rPr>
              <a:t>Buna karşın, Türk Medeni Kanunu’nun Eşya Hukuku kitabının hükümleri bir bütün olarak incelendiğinde, Eşya Hukukuna hakim olan genel ilkelerin belirlenmesi söz konusu olabilmektedir. </a:t>
            </a:r>
          </a:p>
          <a:p>
            <a:pPr marL="0" indent="0">
              <a:buNone/>
            </a:pPr>
            <a:endParaRPr lang="tr-TR" dirty="0"/>
          </a:p>
        </p:txBody>
      </p:sp>
    </p:spTree>
    <p:extLst>
      <p:ext uri="{BB962C8B-B14F-4D97-AF65-F5344CB8AC3E}">
        <p14:creationId xmlns:p14="http://schemas.microsoft.com/office/powerpoint/2010/main" val="3005589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Belirlilik İlkesi</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Taşınmazlar bakımından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854 / II hükmünde  </a:t>
            </a:r>
            <a:r>
              <a:rPr lang="tr-TR" sz="3200" b="1" dirty="0" smtClean="0">
                <a:latin typeface="Times New Roman" panose="02020603050405020304" pitchFamily="18" charset="0"/>
                <a:cs typeface="Times New Roman" panose="02020603050405020304" pitchFamily="18" charset="0"/>
              </a:rPr>
              <a:t>ifadesini bulmuştur: « </a:t>
            </a:r>
            <a:r>
              <a:rPr lang="tr-TR" sz="3200" i="1" dirty="0" smtClean="0">
                <a:latin typeface="Times New Roman" panose="02020603050405020304" pitchFamily="18" charset="0"/>
                <a:cs typeface="Times New Roman" panose="02020603050405020304" pitchFamily="18" charset="0"/>
              </a:rPr>
              <a:t>Bölünen taşınmazın parselleri tapu kütüğüne ayrı ayrı kaydedilmedikçe </a:t>
            </a:r>
            <a:r>
              <a:rPr lang="tr-TR" sz="3200" i="1" dirty="0" err="1" smtClean="0">
                <a:latin typeface="Times New Roman" panose="02020603050405020304" pitchFamily="18" charset="0"/>
                <a:cs typeface="Times New Roman" panose="02020603050405020304" pitchFamily="18" charset="0"/>
              </a:rPr>
              <a:t>rehne</a:t>
            </a:r>
            <a:r>
              <a:rPr lang="tr-TR" sz="3200" i="1" dirty="0" smtClean="0">
                <a:latin typeface="Times New Roman" panose="02020603050405020304" pitchFamily="18" charset="0"/>
                <a:cs typeface="Times New Roman" panose="02020603050405020304" pitchFamily="18" charset="0"/>
              </a:rPr>
              <a:t> konu olamaz.»</a:t>
            </a:r>
          </a:p>
          <a:p>
            <a:pPr algn="just"/>
            <a:r>
              <a:rPr lang="tr-TR" sz="3200" b="1" dirty="0" smtClean="0">
                <a:latin typeface="Times New Roman" panose="02020603050405020304" pitchFamily="18" charset="0"/>
                <a:cs typeface="Times New Roman" panose="02020603050405020304" pitchFamily="18" charset="0"/>
              </a:rPr>
              <a:t>Buna göre, bölünen bir Taşınmazın Parçaları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parselleri) </a:t>
            </a:r>
            <a:r>
              <a:rPr lang="tr-TR" sz="3200" dirty="0" smtClean="0">
                <a:latin typeface="Times New Roman" panose="02020603050405020304" pitchFamily="18" charset="0"/>
                <a:cs typeface="Times New Roman" panose="02020603050405020304" pitchFamily="18" charset="0"/>
              </a:rPr>
              <a:t>için Tapu Kütüğünde ayrı bir sayfa açılıp, her parça açılan ayrı sayfaya Taşınmaz olarak kaydedilerek, hukuken bağımsızlık kazanmadıkça, bölünen parçalar üzerinde rehin kurulamaz.</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b="1"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7581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351338"/>
          </a:xfrm>
        </p:spPr>
        <p:txBody>
          <a:bodyPr>
            <a:normAutofit fontScale="47500" lnSpcReduction="20000"/>
          </a:bodyPr>
          <a:lstStyle/>
          <a:p>
            <a:pPr algn="just"/>
            <a:r>
              <a:rPr lang="tr-TR" sz="5900" dirty="0">
                <a:latin typeface="Times New Roman" panose="02020603050405020304" pitchFamily="18" charset="0"/>
                <a:cs typeface="Times New Roman" panose="02020603050405020304" pitchFamily="18" charset="0"/>
              </a:rPr>
              <a:t>Bununla beraber, </a:t>
            </a:r>
            <a:r>
              <a:rPr lang="tr-TR" sz="5900" b="1" dirty="0">
                <a:latin typeface="Times New Roman" panose="02020603050405020304" pitchFamily="18" charset="0"/>
                <a:cs typeface="Times New Roman" panose="02020603050405020304" pitchFamily="18" charset="0"/>
              </a:rPr>
              <a:t>MK 713 / </a:t>
            </a:r>
            <a:r>
              <a:rPr lang="tr-TR" sz="5900" b="1" dirty="0" err="1">
                <a:latin typeface="Times New Roman" panose="02020603050405020304" pitchFamily="18" charset="0"/>
                <a:cs typeface="Times New Roman" panose="02020603050405020304" pitchFamily="18" charset="0"/>
              </a:rPr>
              <a:t>I’de</a:t>
            </a:r>
            <a:r>
              <a:rPr lang="tr-TR" sz="5900" dirty="0">
                <a:latin typeface="Times New Roman" panose="02020603050405020304" pitchFamily="18" charset="0"/>
                <a:cs typeface="Times New Roman" panose="02020603050405020304" pitchFamily="18" charset="0"/>
              </a:rPr>
              <a:t>, </a:t>
            </a:r>
            <a:r>
              <a:rPr lang="tr-TR" sz="5900" b="1" i="1" dirty="0">
                <a:latin typeface="Times New Roman" panose="02020603050405020304" pitchFamily="18" charset="0"/>
                <a:cs typeface="Times New Roman" panose="02020603050405020304" pitchFamily="18" charset="0"/>
              </a:rPr>
              <a:t>Taşınmazın ayrılabilir bir Parçası üzerindeki Mülkiyet Hakkının Olağanüstü Zamanaşımı </a:t>
            </a:r>
            <a:r>
              <a:rPr lang="tr-TR" sz="5900" dirty="0">
                <a:latin typeface="Times New Roman" panose="02020603050405020304" pitchFamily="18" charset="0"/>
                <a:cs typeface="Times New Roman" panose="02020603050405020304" pitchFamily="18" charset="0"/>
              </a:rPr>
              <a:t>yoluyla kazanılabileceği hükme bağlanmıştır. </a:t>
            </a:r>
          </a:p>
          <a:p>
            <a:pPr algn="just"/>
            <a:r>
              <a:rPr lang="tr-TR" sz="5900" dirty="0">
                <a:latin typeface="Times New Roman" panose="02020603050405020304" pitchFamily="18" charset="0"/>
                <a:cs typeface="Times New Roman" panose="02020603050405020304" pitchFamily="18" charset="0"/>
              </a:rPr>
              <a:t>Yine </a:t>
            </a:r>
            <a:r>
              <a:rPr lang="tr-TR" sz="5900" b="1" i="1" dirty="0">
                <a:latin typeface="Times New Roman" panose="02020603050405020304" pitchFamily="18" charset="0"/>
                <a:cs typeface="Times New Roman" panose="02020603050405020304" pitchFamily="18" charset="0"/>
              </a:rPr>
              <a:t>Kadastro Kanunu’nun 15. maddesinin II. fıkrasına </a:t>
            </a:r>
            <a:r>
              <a:rPr lang="tr-TR" sz="5900" dirty="0">
                <a:latin typeface="Times New Roman" panose="02020603050405020304" pitchFamily="18" charset="0"/>
                <a:cs typeface="Times New Roman" panose="02020603050405020304" pitchFamily="18" charset="0"/>
              </a:rPr>
              <a:t>göre, bir Taşınmazın ayrılması mümkün bir kısmının bu Kanunda zilyet lehine kabul edilen sebeplerle edinilmesi mümkündür. </a:t>
            </a:r>
            <a:endParaRPr lang="tr-TR" sz="5900" dirty="0" smtClean="0">
              <a:latin typeface="Times New Roman" panose="02020603050405020304" pitchFamily="18" charset="0"/>
              <a:cs typeface="Times New Roman" panose="02020603050405020304" pitchFamily="18" charset="0"/>
            </a:endParaRPr>
          </a:p>
          <a:p>
            <a:pPr algn="just"/>
            <a:r>
              <a:rPr lang="tr-TR" sz="5900" b="1" dirty="0" smtClean="0">
                <a:latin typeface="Times New Roman" panose="02020603050405020304" pitchFamily="18" charset="0"/>
                <a:cs typeface="Times New Roman" panose="02020603050405020304" pitchFamily="18" charset="0"/>
              </a:rPr>
              <a:t>Taşınmazın tümü üzerinde kurulan bir </a:t>
            </a:r>
            <a:r>
              <a:rPr lang="tr-TR" sz="5900" b="1" i="1" dirty="0" smtClean="0">
                <a:latin typeface="Times New Roman" panose="02020603050405020304" pitchFamily="18" charset="0"/>
                <a:cs typeface="Times New Roman" panose="02020603050405020304" pitchFamily="18" charset="0"/>
              </a:rPr>
              <a:t>Ayni Hak, </a:t>
            </a:r>
            <a:r>
              <a:rPr lang="tr-TR" sz="5900" b="1" dirty="0" smtClean="0">
                <a:latin typeface="Times New Roman" panose="02020603050405020304" pitchFamily="18" charset="0"/>
                <a:cs typeface="Times New Roman" panose="02020603050405020304" pitchFamily="18" charset="0"/>
              </a:rPr>
              <a:t>onun yalnız bir kısmından yararlanma sağlayabilir. </a:t>
            </a:r>
          </a:p>
          <a:p>
            <a:pPr algn="just"/>
            <a:r>
              <a:rPr lang="tr-TR" sz="5900" b="1" dirty="0" smtClean="0">
                <a:latin typeface="Times New Roman" panose="02020603050405020304" pitchFamily="18" charset="0"/>
                <a:cs typeface="Times New Roman" panose="02020603050405020304" pitchFamily="18" charset="0"/>
              </a:rPr>
              <a:t>Örneğin,</a:t>
            </a:r>
            <a:r>
              <a:rPr lang="tr-TR" sz="5900" dirty="0" smtClean="0">
                <a:latin typeface="Times New Roman" panose="02020603050405020304" pitchFamily="18" charset="0"/>
                <a:cs typeface="Times New Roman" panose="02020603050405020304" pitchFamily="18" charset="0"/>
              </a:rPr>
              <a:t> </a:t>
            </a:r>
            <a:r>
              <a:rPr lang="tr-TR" sz="5900" b="1" i="1" dirty="0" smtClean="0">
                <a:latin typeface="Times New Roman" panose="02020603050405020304" pitchFamily="18" charset="0"/>
                <a:cs typeface="Times New Roman" panose="02020603050405020304" pitchFamily="18" charset="0"/>
              </a:rPr>
              <a:t>Geçit İrtifakı</a:t>
            </a:r>
            <a:r>
              <a:rPr lang="tr-TR" sz="5900" dirty="0" smtClean="0">
                <a:latin typeface="Times New Roman" panose="02020603050405020304" pitchFamily="18" charset="0"/>
                <a:cs typeface="Times New Roman" panose="02020603050405020304" pitchFamily="18" charset="0"/>
              </a:rPr>
              <a:t>, Taşınmazın sadece bir kısmından yararlanma sağlarsa da, </a:t>
            </a:r>
            <a:r>
              <a:rPr lang="tr-TR" sz="5900" b="1" dirty="0" smtClean="0">
                <a:latin typeface="Times New Roman" panose="02020603050405020304" pitchFamily="18" charset="0"/>
                <a:cs typeface="Times New Roman" panose="02020603050405020304" pitchFamily="18" charset="0"/>
              </a:rPr>
              <a:t>Taşınmazın bütünü bu İrtifakla yükümlüdür. </a:t>
            </a:r>
          </a:p>
          <a:p>
            <a:pPr algn="just"/>
            <a:endParaRPr lang="tr-TR" dirty="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t>
            </a:r>
            <a:r>
              <a:rPr lang="tr-TR" sz="5100" b="1" i="1" dirty="0" smtClean="0">
                <a:latin typeface="Times New Roman" panose="02020603050405020304" pitchFamily="18" charset="0"/>
                <a:cs typeface="Times New Roman" panose="02020603050405020304" pitchFamily="18" charset="0"/>
              </a:rPr>
              <a:t>Sirmen</a:t>
            </a:r>
            <a:r>
              <a:rPr lang="tr-TR" sz="5100" b="1" i="1" dirty="0">
                <a:latin typeface="Times New Roman" panose="02020603050405020304" pitchFamily="18" charset="0"/>
                <a:cs typeface="Times New Roman" panose="02020603050405020304" pitchFamily="18" charset="0"/>
              </a:rPr>
              <a:t>, </a:t>
            </a:r>
            <a:r>
              <a:rPr lang="tr-TR" sz="5100" i="1" dirty="0">
                <a:latin typeface="Times New Roman" panose="02020603050405020304" pitchFamily="18" charset="0"/>
                <a:cs typeface="Times New Roman" panose="02020603050405020304" pitchFamily="18" charset="0"/>
              </a:rPr>
              <a:t>Eşya H., </a:t>
            </a:r>
            <a:r>
              <a:rPr lang="tr-TR" sz="5100" i="1" dirty="0" smtClean="0">
                <a:latin typeface="Times New Roman" panose="02020603050405020304" pitchFamily="18" charset="0"/>
                <a:cs typeface="Times New Roman" panose="02020603050405020304" pitchFamily="18" charset="0"/>
              </a:rPr>
              <a:t>6. </a:t>
            </a:r>
            <a:r>
              <a:rPr lang="tr-TR" sz="5100" i="1" dirty="0">
                <a:latin typeface="Times New Roman" panose="02020603050405020304" pitchFamily="18" charset="0"/>
                <a:cs typeface="Times New Roman" panose="02020603050405020304" pitchFamily="18" charset="0"/>
              </a:rPr>
              <a:t>B., s. 33) </a:t>
            </a:r>
            <a:endParaRPr lang="tr-TR" sz="5100" dirty="0"/>
          </a:p>
        </p:txBody>
      </p:sp>
    </p:spTree>
    <p:extLst>
      <p:ext uri="{BB962C8B-B14F-4D97-AF65-F5344CB8AC3E}">
        <p14:creationId xmlns:p14="http://schemas.microsoft.com/office/powerpoint/2010/main" val="3015562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Sonuç olarak, </a:t>
            </a:r>
            <a:r>
              <a:rPr lang="tr-TR" sz="3600" b="1" i="1" dirty="0">
                <a:latin typeface="Times New Roman" panose="02020603050405020304" pitchFamily="18" charset="0"/>
                <a:cs typeface="Times New Roman" panose="02020603050405020304" pitchFamily="18" charset="0"/>
              </a:rPr>
              <a:t>Belirlilik </a:t>
            </a:r>
            <a:r>
              <a:rPr lang="tr-TR" sz="3600" b="1" i="1" dirty="0" smtClean="0">
                <a:latin typeface="Times New Roman" panose="02020603050405020304" pitchFamily="18" charset="0"/>
                <a:cs typeface="Times New Roman" panose="02020603050405020304" pitchFamily="18" charset="0"/>
              </a:rPr>
              <a:t>İlkesi </a:t>
            </a:r>
            <a:r>
              <a:rPr lang="tr-TR" sz="3600" b="1" dirty="0">
                <a:latin typeface="Times New Roman" panose="02020603050405020304" pitchFamily="18" charset="0"/>
                <a:cs typeface="Times New Roman" panose="02020603050405020304" pitchFamily="18" charset="0"/>
              </a:rPr>
              <a:t>uyarınca,</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Ayni Haklar,</a:t>
            </a:r>
            <a:r>
              <a:rPr lang="tr-TR" sz="3600" b="1" dirty="0" smtClean="0">
                <a:latin typeface="Times New Roman" panose="02020603050405020304" pitchFamily="18" charset="0"/>
                <a:cs typeface="Times New Roman" panose="02020603050405020304" pitchFamily="18" charset="0"/>
              </a:rPr>
              <a:t> ancak </a:t>
            </a:r>
            <a:r>
              <a:rPr lang="tr-TR" sz="3600" b="1" i="1" dirty="0" smtClean="0">
                <a:latin typeface="Times New Roman" panose="02020603050405020304" pitchFamily="18" charset="0"/>
                <a:cs typeface="Times New Roman" panose="02020603050405020304" pitchFamily="18" charset="0"/>
              </a:rPr>
              <a:t>belirli bir Eşya üzerinde </a:t>
            </a:r>
            <a:r>
              <a:rPr lang="tr-TR" sz="3600" b="1" dirty="0" smtClean="0">
                <a:latin typeface="Times New Roman" panose="02020603050405020304" pitchFamily="18" charset="0"/>
                <a:cs typeface="Times New Roman" panose="02020603050405020304" pitchFamily="18" charset="0"/>
              </a:rPr>
              <a:t>kurulabilirler.</a:t>
            </a:r>
          </a:p>
          <a:p>
            <a:pPr algn="just"/>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urulan Ayni Haklar, </a:t>
            </a:r>
            <a:r>
              <a:rPr lang="tr-TR" sz="3600" b="1" i="1" dirty="0" smtClean="0">
                <a:latin typeface="Times New Roman" panose="02020603050405020304" pitchFamily="18" charset="0"/>
                <a:cs typeface="Times New Roman" panose="02020603050405020304" pitchFamily="18" charset="0"/>
              </a:rPr>
              <a:t>Eşyanın</a:t>
            </a:r>
            <a:r>
              <a:rPr lang="tr-TR" sz="3600"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Bütünleyici Parçası </a:t>
            </a:r>
            <a:r>
              <a:rPr lang="tr-TR" sz="3600" dirty="0" smtClean="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istisna edilmeyen Eklentisini</a:t>
            </a:r>
            <a:r>
              <a:rPr lang="tr-TR" sz="3600" i="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de içine alır</a:t>
            </a:r>
            <a:r>
              <a:rPr lang="tr-TR" sz="3600"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Hatta sonradan </a:t>
            </a:r>
            <a:r>
              <a:rPr lang="tr-TR" sz="3600" b="1" i="1" dirty="0" smtClean="0">
                <a:latin typeface="Times New Roman" panose="02020603050405020304" pitchFamily="18" charset="0"/>
                <a:cs typeface="Times New Roman" panose="02020603050405020304" pitchFamily="18" charset="0"/>
              </a:rPr>
              <a:t>Bütünleyici Parça </a:t>
            </a:r>
            <a:r>
              <a:rPr lang="tr-TR" sz="3600" dirty="0" smtClean="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Eklenti</a:t>
            </a:r>
            <a:r>
              <a:rPr lang="tr-TR" sz="3600" b="1" dirty="0" smtClean="0">
                <a:latin typeface="Times New Roman" panose="02020603050405020304" pitchFamily="18" charset="0"/>
                <a:cs typeface="Times New Roman" panose="02020603050405020304" pitchFamily="18" charset="0"/>
              </a:rPr>
              <a:t> niteliği kazanmış Eşya da</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bu kapsama dahil olur. </a:t>
            </a:r>
          </a:p>
          <a:p>
            <a:pPr marL="0" indent="0" algn="just">
              <a:buNone/>
            </a:pPr>
            <a:r>
              <a:rPr lang="tr-TR" sz="3600"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Ünal / </a:t>
            </a:r>
            <a:r>
              <a:rPr lang="tr-TR" b="1" i="1" dirty="0" err="1" smtClean="0">
                <a:latin typeface="Times New Roman" panose="02020603050405020304" pitchFamily="18" charset="0"/>
                <a:cs typeface="Times New Roman" panose="02020603050405020304" pitchFamily="18" charset="0"/>
              </a:rPr>
              <a:t>Başpınar</a:t>
            </a:r>
            <a:r>
              <a:rPr lang="tr-TR" i="1" dirty="0" smtClean="0">
                <a:latin typeface="Times New Roman" panose="02020603050405020304" pitchFamily="18" charset="0"/>
                <a:cs typeface="Times New Roman" panose="02020603050405020304" pitchFamily="18" charset="0"/>
              </a:rPr>
              <a:t>, Şekli Eşya H., 9. B., s. 75)  </a:t>
            </a:r>
            <a:endParaRPr lang="tr-TR"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657462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sz="3600" b="1" dirty="0" smtClean="0">
                <a:latin typeface="+mn-lt"/>
              </a:rPr>
              <a:t>Açıklık (Aleniyet - </a:t>
            </a:r>
            <a:r>
              <a:rPr lang="tr-TR" sz="3600" b="1" i="1" dirty="0" smtClean="0">
                <a:latin typeface="+mn-lt"/>
              </a:rPr>
              <a:t>Kamuya</a:t>
            </a:r>
            <a:r>
              <a:rPr lang="tr-TR" sz="3600" b="1" dirty="0" smtClean="0">
                <a:latin typeface="+mn-lt"/>
              </a:rPr>
              <a:t> </a:t>
            </a:r>
            <a:r>
              <a:rPr lang="tr-TR" sz="3600" b="1" i="1" dirty="0" smtClean="0">
                <a:latin typeface="+mn-lt"/>
              </a:rPr>
              <a:t>Açıklık</a:t>
            </a:r>
            <a:r>
              <a:rPr lang="tr-TR" sz="3600" b="1" dirty="0" smtClean="0">
                <a:latin typeface="+mn-lt"/>
              </a:rPr>
              <a:t>) İlkesi </a:t>
            </a:r>
            <a:br>
              <a:rPr lang="tr-TR" sz="3600" b="1" dirty="0" smtClean="0">
                <a:latin typeface="+mn-lt"/>
              </a:rPr>
            </a:br>
            <a:r>
              <a:rPr lang="tr-TR" dirty="0" smtClean="0">
                <a:latin typeface="+mn-lt"/>
              </a:rPr>
              <a:t>(</a:t>
            </a:r>
            <a:r>
              <a:rPr lang="tr-TR" sz="2700" b="1" i="1" dirty="0" smtClean="0">
                <a:latin typeface="Times New Roman" panose="02020603050405020304" pitchFamily="18" charset="0"/>
                <a:cs typeface="Times New Roman" panose="02020603050405020304" pitchFamily="18" charset="0"/>
              </a:rPr>
              <a:t>Antalya, </a:t>
            </a:r>
            <a:r>
              <a:rPr lang="tr-TR" sz="2700" i="1" dirty="0" smtClean="0">
                <a:latin typeface="Times New Roman" panose="02020603050405020304" pitchFamily="18" charset="0"/>
                <a:cs typeface="Times New Roman" panose="02020603050405020304" pitchFamily="18" charset="0"/>
              </a:rPr>
              <a:t>Eşya H., C.1, İstanbul 2017, s. 105 vd.; </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6. B., s. 33-34;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 Özdemir</a:t>
            </a:r>
            <a:r>
              <a:rPr lang="tr-TR" sz="2700" i="1" dirty="0" smtClean="0">
                <a:latin typeface="Times New Roman" panose="02020603050405020304" pitchFamily="18" charset="0"/>
                <a:cs typeface="Times New Roman" panose="02020603050405020304" pitchFamily="18" charset="0"/>
              </a:rPr>
              <a:t>, Eşya H., 20. B., s. 27;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b="1" i="1"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Şekli Eşya H., 9. B., s. 75-77;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 12. B., s. 18- 19)</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Bir toplumda iş ilişkilerinin güven içinde yürütülebilmesi için o toplumda </a:t>
            </a:r>
            <a:r>
              <a:rPr lang="tr-TR" sz="3200" b="1" dirty="0" smtClean="0">
                <a:latin typeface="Times New Roman" panose="02020603050405020304" pitchFamily="18" charset="0"/>
                <a:cs typeface="Times New Roman" panose="02020603050405020304" pitchFamily="18" charset="0"/>
              </a:rPr>
              <a:t>Hak ve İşlem Güvenliğinin </a:t>
            </a:r>
            <a:r>
              <a:rPr lang="tr-TR" sz="3200" dirty="0" smtClean="0">
                <a:latin typeface="Times New Roman" panose="02020603050405020304" pitchFamily="18" charset="0"/>
                <a:cs typeface="Times New Roman" panose="02020603050405020304" pitchFamily="18" charset="0"/>
              </a:rPr>
              <a:t>sağlanmış olması şarttır. </a:t>
            </a:r>
          </a:p>
          <a:p>
            <a:pPr algn="just"/>
            <a:r>
              <a:rPr lang="tr-TR" sz="3200" b="1" dirty="0" smtClean="0">
                <a:latin typeface="Times New Roman" panose="02020603050405020304" pitchFamily="18" charset="0"/>
                <a:cs typeface="Times New Roman" panose="02020603050405020304" pitchFamily="18" charset="0"/>
              </a:rPr>
              <a:t>Hak Güvenliği</a:t>
            </a:r>
            <a:r>
              <a:rPr lang="tr-TR" sz="3200" dirty="0" smtClean="0">
                <a:latin typeface="Times New Roman" panose="02020603050405020304" pitchFamily="18" charset="0"/>
                <a:cs typeface="Times New Roman" panose="02020603050405020304" pitchFamily="18" charset="0"/>
              </a:rPr>
              <a:t>, bir kimsenin malvarlığında elverişsiz bir değişikliğin onun rızası olmadan meydana gelmemesini ifade eder. </a:t>
            </a:r>
          </a:p>
          <a:p>
            <a:pPr algn="just"/>
            <a:r>
              <a:rPr lang="tr-TR" sz="3200" b="1" dirty="0" smtClean="0">
                <a:latin typeface="Times New Roman" panose="02020603050405020304" pitchFamily="18" charset="0"/>
                <a:cs typeface="Times New Roman" panose="02020603050405020304" pitchFamily="18" charset="0"/>
              </a:rPr>
              <a:t>İşlem Güvenliği </a:t>
            </a:r>
            <a:r>
              <a:rPr lang="tr-TR" sz="3200" dirty="0" smtClean="0">
                <a:latin typeface="Times New Roman" panose="02020603050405020304" pitchFamily="18" charset="0"/>
                <a:cs typeface="Times New Roman" panose="02020603050405020304" pitchFamily="18" charset="0"/>
              </a:rPr>
              <a:t>de, bir kimsenin malvarlığında meydana gelmesi amaçlanan elverişli bir değişikliğin onun bilmediği nedenlerden dolayı engellenmemesini gerektirir. </a:t>
            </a:r>
          </a:p>
        </p:txBody>
      </p:sp>
    </p:spTree>
    <p:extLst>
      <p:ext uri="{BB962C8B-B14F-4D97-AF65-F5344CB8AC3E}">
        <p14:creationId xmlns:p14="http://schemas.microsoft.com/office/powerpoint/2010/main" val="3377349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Hak ve İşlem Güvenliğinin sağlanması, özellikle Ayni Haklar bakımından çok geniş bir çevreyi ilgilendirir. </a:t>
            </a:r>
          </a:p>
          <a:p>
            <a:pPr algn="just"/>
            <a:r>
              <a:rPr lang="tr-TR" sz="4000" dirty="0">
                <a:latin typeface="Times New Roman" panose="02020603050405020304" pitchFamily="18" charset="0"/>
                <a:cs typeface="Times New Roman" panose="02020603050405020304" pitchFamily="18" charset="0"/>
              </a:rPr>
              <a:t>Gerçekten Ayni Hak, mutlak, yani herkese karşı ileri sürülebilen bir hak olduğundan, bütün üçüncü kişiler, Ayni Hak Sahibinin bu hakkından doğan yetkilerine uymak zorundadırlar. </a:t>
            </a:r>
          </a:p>
          <a:p>
            <a:endParaRPr lang="tr-TR" dirty="0"/>
          </a:p>
        </p:txBody>
      </p:sp>
    </p:spTree>
    <p:extLst>
      <p:ext uri="{BB962C8B-B14F-4D97-AF65-F5344CB8AC3E}">
        <p14:creationId xmlns:p14="http://schemas.microsoft.com/office/powerpoint/2010/main" val="1199581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dirty="0" smtClean="0">
                <a:latin typeface="Times New Roman" panose="02020603050405020304" pitchFamily="18" charset="0"/>
                <a:cs typeface="Times New Roman" panose="02020603050405020304" pitchFamily="18" charset="0"/>
              </a:rPr>
              <a:t>Diğer taraftan, </a:t>
            </a:r>
            <a:r>
              <a:rPr lang="tr-TR" sz="3200" b="1" dirty="0" smtClean="0">
                <a:latin typeface="Times New Roman" panose="02020603050405020304" pitchFamily="18" charset="0"/>
                <a:cs typeface="Times New Roman" panose="02020603050405020304" pitchFamily="18" charset="0"/>
              </a:rPr>
              <a:t>Ayni Hak</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kural olarak, </a:t>
            </a:r>
            <a:r>
              <a:rPr lang="tr-TR" sz="3200" b="1" dirty="0" smtClean="0">
                <a:latin typeface="Times New Roman" panose="02020603050405020304" pitchFamily="18" charset="0"/>
                <a:cs typeface="Times New Roman" panose="02020603050405020304" pitchFamily="18" charset="0"/>
              </a:rPr>
              <a:t>Malvarlığına </a:t>
            </a:r>
            <a:r>
              <a:rPr lang="tr-TR" sz="3200" dirty="0" smtClean="0">
                <a:latin typeface="Times New Roman" panose="02020603050405020304" pitchFamily="18" charset="0"/>
                <a:cs typeface="Times New Roman" panose="02020603050405020304" pitchFamily="18" charset="0"/>
              </a:rPr>
              <a:t>ilişkin bir değer taşıdığı için de, Hak Sahibi, bu hakkından doğan yetkilerinden bir kısmını veya tümünü bir başkasına devredebilmektedir. </a:t>
            </a:r>
          </a:p>
          <a:p>
            <a:pPr algn="just"/>
            <a:r>
              <a:rPr lang="tr-TR" sz="3200" dirty="0" smtClean="0">
                <a:latin typeface="Times New Roman" panose="02020603050405020304" pitchFamily="18" charset="0"/>
                <a:cs typeface="Times New Roman" panose="02020603050405020304" pitchFamily="18" charset="0"/>
              </a:rPr>
              <a:t>Dolayısıyla, </a:t>
            </a:r>
            <a:r>
              <a:rPr lang="tr-TR" sz="3200" b="1" dirty="0" smtClean="0">
                <a:latin typeface="Times New Roman" panose="02020603050405020304" pitchFamily="18" charset="0"/>
                <a:cs typeface="Times New Roman" panose="02020603050405020304" pitchFamily="18" charset="0"/>
              </a:rPr>
              <a:t>Ayni Hak ilişkilerinde Hak ve İşlem Güvenliğinin sağlanabilmesi</a:t>
            </a:r>
            <a:r>
              <a:rPr lang="tr-TR" sz="3200" dirty="0" smtClean="0">
                <a:latin typeface="Times New Roman" panose="02020603050405020304" pitchFamily="18" charset="0"/>
                <a:cs typeface="Times New Roman" panose="02020603050405020304" pitchFamily="18" charset="0"/>
              </a:rPr>
              <a:t>, öncelikle, Ayni Hakların bütün Üçüncü Kişiler tarafından açıkça görülebilecek bir biçimde dışa aksetmesine, başka bir deyişle, açık olmasına bağlıdır. </a:t>
            </a:r>
          </a:p>
          <a:p>
            <a:pPr marL="0" indent="0" algn="just">
              <a:buNone/>
            </a:pP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297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Ayni Haklarda gerekli olan bu Açıklık, Taşınır Eşyada</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Zilyetlik</a:t>
            </a:r>
            <a:r>
              <a:rPr lang="tr-TR" sz="3600" dirty="0" smtClean="0">
                <a:latin typeface="Times New Roman" panose="02020603050405020304" pitchFamily="18" charset="0"/>
                <a:cs typeface="Times New Roman" panose="02020603050405020304" pitchFamily="18" charset="0"/>
              </a:rPr>
              <a:t> aracılığıyla gerçekleşir. </a:t>
            </a:r>
          </a:p>
          <a:p>
            <a:pPr algn="just"/>
            <a:r>
              <a:rPr lang="tr-TR" sz="3600" dirty="0" smtClean="0">
                <a:latin typeface="Times New Roman" panose="02020603050405020304" pitchFamily="18" charset="0"/>
                <a:cs typeface="Times New Roman" panose="02020603050405020304" pitchFamily="18" charset="0"/>
              </a:rPr>
              <a:t>Fakat, Taşınmazların toprağa bağlılığı dolayısıyla, Taşınırlara oranla daha yüksek değer taşıması ve bunun sonucu olarak da, Toplumun ekonomik ve sosyal yapısı üzerinde daha etkili olması bakımından, Zilyetliğin bunlarda gerekli güveni sağlamaya yeterli bir araç olamayacağı bir gerçektir. </a:t>
            </a:r>
          </a:p>
        </p:txBody>
      </p:sp>
    </p:spTree>
    <p:extLst>
      <p:ext uri="{BB962C8B-B14F-4D97-AF65-F5344CB8AC3E}">
        <p14:creationId xmlns:p14="http://schemas.microsoft.com/office/powerpoint/2010/main" val="2897087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Modern Ekonomilerde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Taşınmazların Rehini </a:t>
            </a:r>
            <a:r>
              <a:rPr lang="tr-TR" dirty="0">
                <a:latin typeface="Times New Roman" panose="02020603050405020304" pitchFamily="18" charset="0"/>
                <a:cs typeface="Times New Roman" panose="02020603050405020304" pitchFamily="18" charset="0"/>
              </a:rPr>
              <a:t>yoluyla elde edilen </a:t>
            </a:r>
            <a:r>
              <a:rPr lang="tr-TR" b="1" dirty="0">
                <a:latin typeface="Times New Roman" panose="02020603050405020304" pitchFamily="18" charset="0"/>
                <a:cs typeface="Times New Roman" panose="02020603050405020304" pitchFamily="18" charset="0"/>
              </a:rPr>
              <a:t>Kredilerin</a:t>
            </a:r>
            <a:r>
              <a:rPr lang="tr-TR" dirty="0">
                <a:latin typeface="Times New Roman" panose="02020603050405020304" pitchFamily="18" charset="0"/>
                <a:cs typeface="Times New Roman" panose="02020603050405020304" pitchFamily="18" charset="0"/>
              </a:rPr>
              <a:t> önemi ve buna koşut olarak da </a:t>
            </a:r>
            <a:r>
              <a:rPr lang="tr-TR" b="1" dirty="0">
                <a:latin typeface="Times New Roman" panose="02020603050405020304" pitchFamily="18" charset="0"/>
                <a:cs typeface="Times New Roman" panose="02020603050405020304" pitchFamily="18" charset="0"/>
              </a:rPr>
              <a:t>Kredi Kolaylıkları </a:t>
            </a:r>
            <a:r>
              <a:rPr lang="tr-TR" dirty="0">
                <a:latin typeface="Times New Roman" panose="02020603050405020304" pitchFamily="18" charset="0"/>
                <a:cs typeface="Times New Roman" panose="02020603050405020304" pitchFamily="18" charset="0"/>
              </a:rPr>
              <a:t>sağlaması ihtiyacı dikkate alınırsa, Taşınmazlarda, Zilyetlikten başka bir açıklama aracının varlığına neden ihtiyaç duyulduğu kolayca anlaşılır.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Bütün bunlardan dolayı da, </a:t>
            </a:r>
            <a:r>
              <a:rPr lang="tr-TR" b="1" dirty="0">
                <a:latin typeface="Times New Roman" panose="02020603050405020304" pitchFamily="18" charset="0"/>
                <a:cs typeface="Times New Roman" panose="02020603050405020304" pitchFamily="18" charset="0"/>
              </a:rPr>
              <a:t>Taşınmazlar üzerindeki Ayni Hakları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üçüncü kişilere tanıtma görevini, </a:t>
            </a:r>
            <a:r>
              <a:rPr lang="tr-TR" b="1" i="1" dirty="0">
                <a:latin typeface="Times New Roman" panose="02020603050405020304" pitchFamily="18" charset="0"/>
                <a:cs typeface="Times New Roman" panose="02020603050405020304" pitchFamily="18" charset="0"/>
              </a:rPr>
              <a:t>Kanun Koyucu, </a:t>
            </a:r>
            <a:r>
              <a:rPr lang="tr-TR" i="1" dirty="0">
                <a:latin typeface="Times New Roman" panose="02020603050405020304" pitchFamily="18" charset="0"/>
                <a:cs typeface="Times New Roman" panose="02020603050405020304" pitchFamily="18" charset="0"/>
              </a:rPr>
              <a:t>Zilyetlik</a:t>
            </a:r>
            <a:r>
              <a:rPr lang="tr-TR" dirty="0">
                <a:latin typeface="Times New Roman" panose="02020603050405020304" pitchFamily="18" charset="0"/>
                <a:cs typeface="Times New Roman" panose="02020603050405020304" pitchFamily="18" charset="0"/>
              </a:rPr>
              <a:t> yerine</a:t>
            </a:r>
            <a:r>
              <a:rPr lang="tr-TR" b="1" dirty="0">
                <a:latin typeface="Times New Roman" panose="02020603050405020304" pitchFamily="18" charset="0"/>
                <a:cs typeface="Times New Roman" panose="02020603050405020304" pitchFamily="18" charset="0"/>
              </a:rPr>
              <a:t>, Devlet Memurlar tarafından tutulan </a:t>
            </a:r>
            <a:r>
              <a:rPr lang="tr-TR" b="1" i="1" dirty="0">
                <a:latin typeface="Times New Roman" panose="02020603050405020304" pitchFamily="18" charset="0"/>
                <a:cs typeface="Times New Roman" panose="02020603050405020304" pitchFamily="18" charset="0"/>
              </a:rPr>
              <a:t>Tapu Siciline </a:t>
            </a:r>
            <a:r>
              <a:rPr lang="tr-TR" b="1" dirty="0">
                <a:latin typeface="Times New Roman" panose="02020603050405020304" pitchFamily="18" charset="0"/>
                <a:cs typeface="Times New Roman" panose="02020603050405020304" pitchFamily="18" charset="0"/>
              </a:rPr>
              <a:t>vermiştir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997). </a:t>
            </a:r>
            <a:endParaRPr lang="tr-TR" i="1"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Böylece,</a:t>
            </a:r>
            <a:r>
              <a:rPr lang="tr-TR" b="1" dirty="0">
                <a:latin typeface="Times New Roman" panose="02020603050405020304" pitchFamily="18" charset="0"/>
                <a:cs typeface="Times New Roman" panose="02020603050405020304" pitchFamily="18" charset="0"/>
              </a:rPr>
              <a:t> Taşınmazlarda Açıklık, </a:t>
            </a:r>
            <a:r>
              <a:rPr lang="tr-TR" b="1" i="1" dirty="0">
                <a:latin typeface="Times New Roman" panose="02020603050405020304" pitchFamily="18" charset="0"/>
                <a:cs typeface="Times New Roman" panose="02020603050405020304" pitchFamily="18" charset="0"/>
              </a:rPr>
              <a:t>Tapu Siciline yapılan Tescillerle </a:t>
            </a:r>
            <a:r>
              <a:rPr lang="tr-TR" b="1" dirty="0">
                <a:latin typeface="Times New Roman" panose="02020603050405020304" pitchFamily="18" charset="0"/>
                <a:cs typeface="Times New Roman" panose="02020603050405020304" pitchFamily="18" charset="0"/>
              </a:rPr>
              <a:t>sağlanır. </a:t>
            </a:r>
          </a:p>
          <a:p>
            <a:pPr marL="0" indent="0" algn="just">
              <a:buNone/>
            </a:pPr>
            <a:endParaRPr lang="tr-TR" i="1"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989494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Açıklık İlkesi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Ayni Hakların kazanılmasının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devredilmesinin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ortadan kalkmasının </a:t>
            </a:r>
            <a:r>
              <a:rPr lang="tr-TR" b="1" dirty="0" smtClean="0">
                <a:latin typeface="Times New Roman" panose="02020603050405020304" pitchFamily="18" charset="0"/>
                <a:cs typeface="Times New Roman" panose="02020603050405020304" pitchFamily="18" charset="0"/>
              </a:rPr>
              <a:t>herkes tarafından anlaşılabilecek bir biçimde olmasını da gerektirir. </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Ayni Hak Değişikliği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kural olarak, </a:t>
            </a:r>
            <a:r>
              <a:rPr lang="tr-TR" b="1" dirty="0" smtClean="0">
                <a:latin typeface="Times New Roman" panose="02020603050405020304" pitchFamily="18" charset="0"/>
                <a:cs typeface="Times New Roman" panose="02020603050405020304" pitchFamily="18" charset="0"/>
              </a:rPr>
              <a:t>Taşınırlarda </a:t>
            </a:r>
            <a:r>
              <a:rPr lang="tr-TR" b="1" i="1" dirty="0" smtClean="0">
                <a:latin typeface="Times New Roman" panose="02020603050405020304" pitchFamily="18" charset="0"/>
                <a:cs typeface="Times New Roman" panose="02020603050405020304" pitchFamily="18" charset="0"/>
              </a:rPr>
              <a:t>Zilyetlik durumunun değişmesi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763 /1, 795 /1, 939 /1), </a:t>
            </a:r>
            <a:r>
              <a:rPr lang="tr-TR" b="1" dirty="0" smtClean="0">
                <a:latin typeface="Times New Roman" panose="02020603050405020304" pitchFamily="18" charset="0"/>
                <a:cs typeface="Times New Roman" panose="02020603050405020304" pitchFamily="18" charset="0"/>
              </a:rPr>
              <a:t>Taşınmazlarda </a:t>
            </a:r>
            <a:r>
              <a:rPr lang="tr-TR" dirty="0" smtClean="0">
                <a:latin typeface="Times New Roman" panose="02020603050405020304" pitchFamily="18" charset="0"/>
                <a:cs typeface="Times New Roman" panose="02020603050405020304" pitchFamily="18" charset="0"/>
              </a:rPr>
              <a:t>ise</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Siciline yapılan Tescille (</a:t>
            </a:r>
            <a:r>
              <a:rPr lang="tr-TR" i="1" dirty="0" smtClean="0">
                <a:latin typeface="Times New Roman" panose="02020603050405020304" pitchFamily="18" charset="0"/>
                <a:cs typeface="Times New Roman" panose="02020603050405020304" pitchFamily="18" charset="0"/>
              </a:rPr>
              <a:t>MK m. 1022 /1) </a:t>
            </a:r>
            <a:r>
              <a:rPr lang="tr-TR" dirty="0" smtClean="0">
                <a:latin typeface="Times New Roman" panose="02020603050405020304" pitchFamily="18" charset="0"/>
                <a:cs typeface="Times New Roman" panose="02020603050405020304" pitchFamily="18" charset="0"/>
              </a:rPr>
              <a:t>gerçekleşir. </a:t>
            </a:r>
          </a:p>
          <a:p>
            <a:pPr algn="just"/>
            <a:r>
              <a:rPr lang="tr-TR" dirty="0" smtClean="0">
                <a:latin typeface="Times New Roman" panose="02020603050405020304" pitchFamily="18" charset="0"/>
                <a:cs typeface="Times New Roman" panose="02020603050405020304" pitchFamily="18" charset="0"/>
              </a:rPr>
              <a:t>Bütün bunların sonucu olarak da, </a:t>
            </a:r>
            <a:r>
              <a:rPr lang="tr-TR" b="1" dirty="0" smtClean="0">
                <a:latin typeface="Times New Roman" panose="02020603050405020304" pitchFamily="18" charset="0"/>
                <a:cs typeface="Times New Roman" panose="02020603050405020304" pitchFamily="18" charset="0"/>
              </a:rPr>
              <a:t>Taşınırlarda </a:t>
            </a:r>
            <a:r>
              <a:rPr lang="tr-TR" b="1" i="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Taşınmazlarda</a:t>
            </a:r>
            <a:r>
              <a:rPr lang="tr-TR" dirty="0" smtClean="0">
                <a:latin typeface="Times New Roman" panose="02020603050405020304" pitchFamily="18" charset="0"/>
                <a:cs typeface="Times New Roman" panose="02020603050405020304" pitchFamily="18" charset="0"/>
              </a:rPr>
              <a:t> ise, </a:t>
            </a:r>
            <a:r>
              <a:rPr lang="tr-TR" b="1" i="1" dirty="0" smtClean="0">
                <a:latin typeface="Times New Roman" panose="02020603050405020304" pitchFamily="18" charset="0"/>
                <a:cs typeface="Times New Roman" panose="02020603050405020304" pitchFamily="18" charset="0"/>
              </a:rPr>
              <a:t>Tapu Sicilindeki Tescil</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Ayni Hakkın varlığına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arine </a:t>
            </a:r>
            <a:r>
              <a:rPr lang="tr-TR" dirty="0" smtClean="0">
                <a:latin typeface="Times New Roman" panose="02020603050405020304" pitchFamily="18" charset="0"/>
                <a:cs typeface="Times New Roman" panose="02020603050405020304" pitchFamily="18" charset="0"/>
              </a:rPr>
              <a:t>teşkil eder. (</a:t>
            </a:r>
            <a:r>
              <a:rPr lang="tr-TR" i="1" dirty="0" smtClean="0">
                <a:latin typeface="Times New Roman" panose="02020603050405020304" pitchFamily="18" charset="0"/>
                <a:cs typeface="Times New Roman" panose="02020603050405020304" pitchFamily="18" charset="0"/>
              </a:rPr>
              <a:t>MK m. 985 vd., 992)</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174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dirty="0" smtClean="0">
                <a:latin typeface="Times New Roman" panose="02020603050405020304" pitchFamily="18" charset="0"/>
                <a:cs typeface="Times New Roman" panose="02020603050405020304" pitchFamily="18" charset="0"/>
              </a:rPr>
              <a:t>Ayni Hakkın varlığının dışa açıklanış biçimi, </a:t>
            </a:r>
            <a:r>
              <a:rPr lang="tr-TR" b="1" dirty="0" smtClean="0">
                <a:latin typeface="Times New Roman" panose="02020603050405020304" pitchFamily="18" charset="0"/>
                <a:cs typeface="Times New Roman" panose="02020603050405020304" pitchFamily="18" charset="0"/>
              </a:rPr>
              <a:t>Belirlilik İlkesiyle </a:t>
            </a:r>
            <a:r>
              <a:rPr lang="tr-TR" dirty="0" smtClean="0">
                <a:latin typeface="Times New Roman" panose="02020603050405020304" pitchFamily="18" charset="0"/>
                <a:cs typeface="Times New Roman" panose="02020603050405020304" pitchFamily="18" charset="0"/>
              </a:rPr>
              <a:t>de çok yakından ilgilidir.</a:t>
            </a:r>
          </a:p>
          <a:p>
            <a:pPr algn="just"/>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Ayni Hakların doğumu için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Taşınmazlarda Ayni Hakkı kazanacak olan Kişi adına Tapu Siciline yapılan Tescil, </a:t>
            </a:r>
            <a:r>
              <a:rPr lang="tr-TR" dirty="0">
                <a:latin typeface="Times New Roman" panose="02020603050405020304" pitchFamily="18" charset="0"/>
                <a:cs typeface="Times New Roman" panose="02020603050405020304" pitchFamily="18" charset="0"/>
              </a:rPr>
              <a:t>Ayni Hak konusunun ferden belirlenmesini de sağlamaktadır. </a:t>
            </a:r>
            <a:endParaRPr lang="tr-TR"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Taşınırlarda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Ayni Hakkı kazanacak olan Kişinin o Mala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kılınması, </a:t>
            </a:r>
            <a:r>
              <a:rPr lang="tr-TR" dirty="0" smtClean="0">
                <a:latin typeface="Times New Roman" panose="02020603050405020304" pitchFamily="18" charset="0"/>
                <a:cs typeface="Times New Roman" panose="02020603050405020304" pitchFamily="18" charset="0"/>
              </a:rPr>
              <a:t>Ayni Hak konusunun ferden belirlenmesini sağlar.</a:t>
            </a:r>
          </a:p>
          <a:p>
            <a:pPr marL="0" indent="0" algn="just">
              <a:buNone/>
            </a:pPr>
            <a:r>
              <a:rPr lang="tr-TR"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34) </a:t>
            </a:r>
          </a:p>
          <a:p>
            <a:pPr marL="0" indent="0">
              <a:buNone/>
            </a:pPr>
            <a:r>
              <a:rPr lang="tr-TR" sz="3200" dirty="0" smtClean="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793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latin typeface="Times New Roman" panose="02020603050405020304" pitchFamily="18" charset="0"/>
                <a:cs typeface="Times New Roman" panose="02020603050405020304" pitchFamily="18" charset="0"/>
              </a:rPr>
              <a:t>Eşya Hukukuna Hakim olan Genel İlkeler</a:t>
            </a:r>
            <a:br>
              <a:rPr lang="tr-TR" b="1" dirty="0" smtClean="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just"/>
            <a:r>
              <a:rPr lang="tr-TR" sz="3200" b="1" u="sng" dirty="0" smtClean="0">
                <a:latin typeface="Times New Roman" panose="02020603050405020304" pitchFamily="18" charset="0"/>
                <a:cs typeface="Times New Roman" panose="02020603050405020304" pitchFamily="18" charset="0"/>
              </a:rPr>
              <a:t>Eşya Hukukuna Hakim Olan İlkeler, bizim de kendisine katıldığımız </a:t>
            </a:r>
            <a:r>
              <a:rPr lang="tr-TR" sz="3200" b="1" i="1" u="sng" dirty="0" smtClean="0">
                <a:latin typeface="Times New Roman" panose="02020603050405020304" pitchFamily="18" charset="0"/>
                <a:cs typeface="Times New Roman" panose="02020603050405020304" pitchFamily="18" charset="0"/>
              </a:rPr>
              <a:t>Sirmen’e</a:t>
            </a:r>
            <a:r>
              <a:rPr lang="tr-TR" sz="3200" b="1" u="sng" dirty="0" smtClean="0">
                <a:latin typeface="Times New Roman" panose="02020603050405020304" pitchFamily="18" charset="0"/>
                <a:cs typeface="Times New Roman" panose="02020603050405020304" pitchFamily="18" charset="0"/>
              </a:rPr>
              <a:t> göre şöyle sıralanabilir: </a:t>
            </a:r>
          </a:p>
          <a:p>
            <a:pPr algn="just"/>
            <a:r>
              <a:rPr lang="tr-TR" b="1" i="1" dirty="0" smtClean="0">
                <a:latin typeface="Times New Roman" panose="02020603050405020304" pitchFamily="18" charset="0"/>
                <a:cs typeface="Times New Roman" panose="02020603050405020304" pitchFamily="18" charset="0"/>
              </a:rPr>
              <a:t>Belirlilik </a:t>
            </a:r>
            <a:r>
              <a:rPr lang="tr-TR" b="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Muayyenlik</a:t>
            </a:r>
            <a:r>
              <a:rPr lang="tr-TR" i="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İlkesi </a:t>
            </a:r>
          </a:p>
          <a:p>
            <a:pPr algn="just"/>
            <a:r>
              <a:rPr lang="tr-TR" b="1" i="1" dirty="0" smtClean="0">
                <a:latin typeface="Times New Roman" panose="02020603050405020304" pitchFamily="18" charset="0"/>
                <a:cs typeface="Times New Roman" panose="02020603050405020304" pitchFamily="18" charset="0"/>
              </a:rPr>
              <a:t>Açıklık (</a:t>
            </a:r>
            <a:r>
              <a:rPr lang="tr-TR" i="1" dirty="0" smtClean="0">
                <a:latin typeface="Times New Roman" panose="02020603050405020304" pitchFamily="18" charset="0"/>
                <a:cs typeface="Times New Roman" panose="02020603050405020304" pitchFamily="18" charset="0"/>
              </a:rPr>
              <a:t>Aleniyet)</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İlkesi </a:t>
            </a:r>
          </a:p>
          <a:p>
            <a:pPr algn="just"/>
            <a:r>
              <a:rPr lang="tr-TR" b="1" i="1" dirty="0" smtClean="0">
                <a:latin typeface="Times New Roman" panose="02020603050405020304" pitchFamily="18" charset="0"/>
                <a:cs typeface="Times New Roman" panose="02020603050405020304" pitchFamily="18" charset="0"/>
              </a:rPr>
              <a:t>Güvenin Korunması İlkesi</a:t>
            </a:r>
          </a:p>
          <a:p>
            <a:pPr algn="just"/>
            <a:r>
              <a:rPr lang="tr-TR" b="1" i="1" dirty="0" smtClean="0">
                <a:latin typeface="Times New Roman" panose="02020603050405020304" pitchFamily="18" charset="0"/>
                <a:cs typeface="Times New Roman" panose="02020603050405020304" pitchFamily="18" charset="0"/>
              </a:rPr>
              <a:t>Sınırlı Sayı ve Tipe Bağlılık İlkesi </a:t>
            </a:r>
          </a:p>
          <a:p>
            <a:pPr algn="just"/>
            <a:r>
              <a:rPr lang="tr-TR" b="1" i="1" dirty="0" smtClean="0">
                <a:latin typeface="Times New Roman" panose="02020603050405020304" pitchFamily="18" charset="0"/>
                <a:cs typeface="Times New Roman" panose="02020603050405020304" pitchFamily="18" charset="0"/>
              </a:rPr>
              <a:t>Ayni Hakların Hak Düşürücü Süreye ve Zamanaşımına Tabi Olmaması İlkesi</a:t>
            </a:r>
          </a:p>
        </p:txBody>
      </p:sp>
    </p:spTree>
    <p:extLst>
      <p:ext uri="{BB962C8B-B14F-4D97-AF65-F5344CB8AC3E}">
        <p14:creationId xmlns:p14="http://schemas.microsoft.com/office/powerpoint/2010/main" val="15663042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Ayni Haklar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Mutlak Hak niteliği </a:t>
            </a:r>
            <a:r>
              <a:rPr lang="tr-TR" b="1" dirty="0">
                <a:latin typeface="Times New Roman" panose="02020603050405020304" pitchFamily="18" charset="0"/>
                <a:cs typeface="Times New Roman" panose="02020603050405020304" pitchFamily="18" charset="0"/>
              </a:rPr>
              <a:t>gereği,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ihlal eden herkese </a:t>
            </a:r>
            <a:r>
              <a:rPr lang="tr-TR" b="1" dirty="0">
                <a:latin typeface="Times New Roman" panose="02020603050405020304" pitchFamily="18" charset="0"/>
                <a:cs typeface="Times New Roman" panose="02020603050405020304" pitchFamily="18" charset="0"/>
              </a:rPr>
              <a:t>karşı ileri sürülebilir.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Öyleyse</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Ayni Hakkı ihlal etmemesi istenen kimselere karşı</a:t>
            </a:r>
            <a:r>
              <a:rPr lang="tr-TR" dirty="0">
                <a:latin typeface="Times New Roman" panose="02020603050405020304" pitchFamily="18" charset="0"/>
                <a:cs typeface="Times New Roman" panose="02020603050405020304" pitchFamily="18" charset="0"/>
              </a:rPr>
              <a:t>, Ayni Hukuki Durumu dışa yansıtan bir tezahür şekline ihtiyaç vardır. </a:t>
            </a:r>
          </a:p>
          <a:p>
            <a:pPr algn="just"/>
            <a:r>
              <a:rPr lang="tr-TR" b="1" dirty="0">
                <a:latin typeface="Times New Roman" panose="02020603050405020304" pitchFamily="18" charset="0"/>
                <a:cs typeface="Times New Roman" panose="02020603050405020304" pitchFamily="18" charset="0"/>
              </a:rPr>
              <a:t>Aleniyet İlkesi </a:t>
            </a:r>
            <a:r>
              <a:rPr lang="tr-TR" dirty="0">
                <a:latin typeface="Times New Roman" panose="02020603050405020304" pitchFamily="18" charset="0"/>
                <a:cs typeface="Times New Roman" panose="02020603050405020304" pitchFamily="18" charset="0"/>
              </a:rPr>
              <a:t>(</a:t>
            </a:r>
            <a:r>
              <a:rPr lang="tr-TR" sz="2400" i="1" dirty="0" err="1">
                <a:latin typeface="Times New Roman" panose="02020603050405020304" pitchFamily="18" charset="0"/>
                <a:cs typeface="Times New Roman" panose="02020603050405020304" pitchFamily="18" charset="0"/>
              </a:rPr>
              <a:t>Publizitaetsprinzip</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Offenkundigkeit</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Eşya üzerinde var olan Ayni Hakkın herkes tarafından varlığını ve bu hakkın süjesinin kim olduğunun tanınabilir ve bununla birlikte belirlenebilir olmasını ifade eden ilkedir. </a:t>
            </a:r>
          </a:p>
          <a:p>
            <a:pPr marL="0" indent="0">
              <a:buNone/>
            </a:pPr>
            <a:endParaRPr lang="tr-TR" dirty="0"/>
          </a:p>
        </p:txBody>
      </p:sp>
    </p:spTree>
    <p:extLst>
      <p:ext uri="{BB962C8B-B14F-4D97-AF65-F5344CB8AC3E}">
        <p14:creationId xmlns:p14="http://schemas.microsoft.com/office/powerpoint/2010/main" val="2847136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Aleniyet İlkesi, Eşyadaki hakkın hukuki durumunu kamuya bildirir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bağlamda, Aleniyet İlkesine, </a:t>
            </a:r>
            <a:r>
              <a:rPr lang="tr-TR" sz="3600" b="1" dirty="0">
                <a:latin typeface="Times New Roman" panose="02020603050405020304" pitchFamily="18" charset="0"/>
                <a:cs typeface="Times New Roman" panose="02020603050405020304" pitchFamily="18" charset="0"/>
              </a:rPr>
              <a:t>Kamuya Açıklık İlkesi </a:t>
            </a:r>
            <a:r>
              <a:rPr lang="tr-TR" sz="3600" dirty="0">
                <a:latin typeface="Times New Roman" panose="02020603050405020304" pitchFamily="18" charset="0"/>
                <a:cs typeface="Times New Roman" panose="02020603050405020304" pitchFamily="18" charset="0"/>
              </a:rPr>
              <a:t>(</a:t>
            </a:r>
            <a:r>
              <a:rPr lang="tr-TR" sz="3200" i="1" dirty="0" err="1">
                <a:latin typeface="Times New Roman" panose="02020603050405020304" pitchFamily="18" charset="0"/>
                <a:cs typeface="Times New Roman" panose="02020603050405020304" pitchFamily="18" charset="0"/>
              </a:rPr>
              <a:t>Offenlegungsprinzip</a:t>
            </a:r>
            <a:r>
              <a:rPr lang="tr-TR" sz="3200"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isimi de verilmektedir. </a:t>
            </a:r>
          </a:p>
          <a:p>
            <a:pPr marL="0" indent="0" algn="just">
              <a:buNone/>
            </a:pPr>
            <a:r>
              <a:rPr lang="tr-TR" sz="36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Antalya, </a:t>
            </a:r>
            <a:r>
              <a:rPr lang="tr-TR" sz="3200" i="1" dirty="0">
                <a:latin typeface="Times New Roman" panose="02020603050405020304" pitchFamily="18" charset="0"/>
                <a:cs typeface="Times New Roman" panose="02020603050405020304" pitchFamily="18" charset="0"/>
              </a:rPr>
              <a:t>Eşya H., C.1, s. 105)</a:t>
            </a:r>
          </a:p>
          <a:p>
            <a:pPr marL="0" indent="0">
              <a:buNone/>
            </a:pPr>
            <a:endParaRPr lang="tr-TR" sz="3600" dirty="0"/>
          </a:p>
        </p:txBody>
      </p:sp>
    </p:spTree>
    <p:extLst>
      <p:ext uri="{BB962C8B-B14F-4D97-AF65-F5344CB8AC3E}">
        <p14:creationId xmlns:p14="http://schemas.microsoft.com/office/powerpoint/2010/main" val="33111994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Aleniyet İlkesi, </a:t>
            </a:r>
            <a:r>
              <a:rPr lang="tr-TR" sz="3200" dirty="0" smtClean="0">
                <a:latin typeface="Times New Roman" panose="02020603050405020304" pitchFamily="18" charset="0"/>
                <a:cs typeface="Times New Roman" panose="02020603050405020304" pitchFamily="18" charset="0"/>
              </a:rPr>
              <a:t>Eşyanın toplumsal ve ticari ilişkilerde tedavülünde Hukuk Güvenliği sağlar. </a:t>
            </a:r>
          </a:p>
          <a:p>
            <a:pPr algn="just"/>
            <a:r>
              <a:rPr lang="tr-TR" sz="3200" b="1" dirty="0" smtClean="0">
                <a:latin typeface="Times New Roman" panose="02020603050405020304" pitchFamily="18" charset="0"/>
                <a:cs typeface="Times New Roman" panose="02020603050405020304" pitchFamily="18" charset="0"/>
              </a:rPr>
              <a:t>Aleniyet Prensibinin</a:t>
            </a:r>
            <a:r>
              <a:rPr lang="tr-TR" sz="3200" dirty="0" smtClean="0">
                <a:latin typeface="Times New Roman" panose="02020603050405020304" pitchFamily="18" charset="0"/>
                <a:cs typeface="Times New Roman" panose="02020603050405020304" pitchFamily="18" charset="0"/>
              </a:rPr>
              <a:t>, özellikle </a:t>
            </a:r>
            <a:r>
              <a:rPr lang="tr-TR" sz="3200" b="1" dirty="0" smtClean="0">
                <a:latin typeface="Times New Roman" panose="02020603050405020304" pitchFamily="18" charset="0"/>
                <a:cs typeface="Times New Roman" panose="02020603050405020304" pitchFamily="18" charset="0"/>
              </a:rPr>
              <a:t>Taşınmaz Hukukunda </a:t>
            </a:r>
            <a:r>
              <a:rPr lang="tr-TR" sz="3200" dirty="0" smtClean="0">
                <a:latin typeface="Times New Roman" panose="02020603050405020304" pitchFamily="18" charset="0"/>
                <a:cs typeface="Times New Roman" panose="02020603050405020304" pitchFamily="18" charset="0"/>
              </a:rPr>
              <a:t>İlke olarak kabul edilmesi, bazı durumlarda Eşyanın tedavülünde engelleyici rol </a:t>
            </a:r>
            <a:r>
              <a:rPr lang="tr-TR" sz="3200" dirty="0">
                <a:latin typeface="Times New Roman" panose="02020603050405020304" pitchFamily="18" charset="0"/>
                <a:cs typeface="Times New Roman" panose="02020603050405020304" pitchFamily="18" charset="0"/>
              </a:rPr>
              <a:t>o</a:t>
            </a:r>
            <a:r>
              <a:rPr lang="tr-TR" sz="3200" dirty="0" smtClean="0">
                <a:latin typeface="Times New Roman" panose="02020603050405020304" pitchFamily="18" charset="0"/>
                <a:cs typeface="Times New Roman" panose="02020603050405020304" pitchFamily="18" charset="0"/>
              </a:rPr>
              <a:t>ynadığı söylenebilir. </a:t>
            </a:r>
          </a:p>
          <a:p>
            <a:pPr algn="just"/>
            <a:r>
              <a:rPr lang="tr-TR" sz="3200" dirty="0" smtClean="0">
                <a:latin typeface="Times New Roman" panose="02020603050405020304" pitchFamily="18" charset="0"/>
                <a:cs typeface="Times New Roman" panose="02020603050405020304" pitchFamily="18" charset="0"/>
              </a:rPr>
              <a:t>Bu İlke, </a:t>
            </a:r>
            <a:r>
              <a:rPr lang="tr-TR" sz="3200" b="1" i="1" dirty="0" smtClean="0">
                <a:latin typeface="Times New Roman" panose="02020603050405020304" pitchFamily="18" charset="0"/>
                <a:cs typeface="Times New Roman" panose="02020603050405020304" pitchFamily="18" charset="0"/>
              </a:rPr>
              <a:t>Roma Hukukunun </a:t>
            </a:r>
            <a:r>
              <a:rPr lang="tr-TR" sz="3200" dirty="0" smtClean="0">
                <a:latin typeface="Times New Roman" panose="02020603050405020304" pitchFamily="18" charset="0"/>
                <a:cs typeface="Times New Roman" panose="02020603050405020304" pitchFamily="18" charset="0"/>
              </a:rPr>
              <a:t>aksine, </a:t>
            </a:r>
            <a:r>
              <a:rPr lang="tr-TR" sz="3200" b="1" i="1" dirty="0" err="1" smtClean="0">
                <a:latin typeface="Times New Roman" panose="02020603050405020304" pitchFamily="18" charset="0"/>
                <a:cs typeface="Times New Roman" panose="02020603050405020304" pitchFamily="18" charset="0"/>
              </a:rPr>
              <a:t>Pandekt</a:t>
            </a:r>
            <a:r>
              <a:rPr lang="tr-TR" sz="3200" b="1" i="1" dirty="0" smtClean="0">
                <a:latin typeface="Times New Roman" panose="02020603050405020304" pitchFamily="18" charset="0"/>
                <a:cs typeface="Times New Roman" panose="02020603050405020304" pitchFamily="18" charset="0"/>
              </a:rPr>
              <a:t> Hukukunun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Türk- İsviçre Hukukundaki etkisi </a:t>
            </a:r>
            <a:r>
              <a:rPr lang="tr-TR" sz="3200" dirty="0" smtClean="0">
                <a:latin typeface="Times New Roman" panose="02020603050405020304" pitchFamily="18" charset="0"/>
                <a:cs typeface="Times New Roman" panose="02020603050405020304" pitchFamily="18" charset="0"/>
              </a:rPr>
              <a:t>ile düzenlenmiştir. </a:t>
            </a:r>
          </a:p>
        </p:txBody>
      </p:sp>
    </p:spTree>
    <p:extLst>
      <p:ext uri="{BB962C8B-B14F-4D97-AF65-F5344CB8AC3E}">
        <p14:creationId xmlns:p14="http://schemas.microsoft.com/office/powerpoint/2010/main" val="29826853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Nispi Haklar</a:t>
            </a:r>
            <a:r>
              <a:rPr lang="tr-TR" sz="4000" dirty="0">
                <a:latin typeface="Times New Roman" panose="02020603050405020304" pitchFamily="18" charset="0"/>
                <a:cs typeface="Times New Roman" panose="02020603050405020304" pitchFamily="18" charset="0"/>
              </a:rPr>
              <a:t>, Alacak Hakları, </a:t>
            </a:r>
            <a:r>
              <a:rPr lang="tr-TR" sz="4000" b="1" i="1" dirty="0" err="1">
                <a:latin typeface="Times New Roman" panose="02020603050405020304" pitchFamily="18" charset="0"/>
                <a:cs typeface="Times New Roman" panose="02020603050405020304" pitchFamily="18" charset="0"/>
              </a:rPr>
              <a:t>Nispilik</a:t>
            </a:r>
            <a:r>
              <a:rPr lang="tr-TR" sz="4000" b="1" i="1" dirty="0">
                <a:latin typeface="Times New Roman" panose="02020603050405020304" pitchFamily="18" charset="0"/>
                <a:cs typeface="Times New Roman" panose="02020603050405020304" pitchFamily="18" charset="0"/>
              </a:rPr>
              <a:t> İlkesi gereği</a:t>
            </a:r>
            <a:r>
              <a:rPr lang="tr-TR" sz="4000" dirty="0">
                <a:latin typeface="Times New Roman" panose="02020603050405020304" pitchFamily="18" charset="0"/>
                <a:cs typeface="Times New Roman" panose="02020603050405020304" pitchFamily="18" charset="0"/>
              </a:rPr>
              <a:t>, Aleniyete ihtiyaç duymazlar, hatta Ticari Hayatta Sözleşmelerin ve bunlardan doğan Alacak Haklarının ve Borçların Gizliliği özel hükümlerle korunmaktadır. </a:t>
            </a:r>
          </a:p>
          <a:p>
            <a:pPr marL="0" indent="0" algn="just">
              <a:buNone/>
            </a:pPr>
            <a:r>
              <a:rPr lang="tr-TR" sz="40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(Antalya, </a:t>
            </a:r>
            <a:r>
              <a:rPr lang="tr-TR" sz="3200" i="1" dirty="0">
                <a:latin typeface="Times New Roman" panose="02020603050405020304" pitchFamily="18" charset="0"/>
                <a:cs typeface="Times New Roman" panose="02020603050405020304" pitchFamily="18" charset="0"/>
              </a:rPr>
              <a:t>Eşya H., C.1, s. 105)</a:t>
            </a:r>
          </a:p>
          <a:p>
            <a:endParaRPr lang="tr-TR" dirty="0"/>
          </a:p>
        </p:txBody>
      </p:sp>
    </p:spTree>
    <p:extLst>
      <p:ext uri="{BB962C8B-B14F-4D97-AF65-F5344CB8AC3E}">
        <p14:creationId xmlns:p14="http://schemas.microsoft.com/office/powerpoint/2010/main" val="12545898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Aleniyet (</a:t>
            </a:r>
            <a:r>
              <a:rPr lang="tr-TR" i="1" dirty="0" smtClean="0">
                <a:latin typeface="+mn-lt"/>
              </a:rPr>
              <a:t>Kamuya Açıklık</a:t>
            </a:r>
            <a:r>
              <a:rPr lang="tr-TR" dirty="0" smtClean="0">
                <a:latin typeface="+mn-lt"/>
              </a:rPr>
              <a:t>) Araçları </a:t>
            </a:r>
            <a:endParaRPr lang="tr-TR" dirty="0">
              <a:latin typeface="+mn-lt"/>
            </a:endParaRPr>
          </a:p>
        </p:txBody>
      </p:sp>
      <p:sp>
        <p:nvSpPr>
          <p:cNvPr id="3" name="İçerik Yer Tutucusu 2"/>
          <p:cNvSpPr>
            <a:spLocks noGrp="1"/>
          </p:cNvSpPr>
          <p:nvPr>
            <p:ph idx="1"/>
          </p:nvPr>
        </p:nvSpPr>
        <p:spPr/>
        <p:txBody>
          <a:bodyPr>
            <a:normAutofit fontScale="92500"/>
          </a:bodyPr>
          <a:lstStyle/>
          <a:p>
            <a:pPr algn="just"/>
            <a:r>
              <a:rPr lang="tr-TR" b="1" dirty="0" smtClean="0">
                <a:latin typeface="Times New Roman" panose="02020603050405020304" pitchFamily="18" charset="0"/>
                <a:cs typeface="Times New Roman" panose="02020603050405020304" pitchFamily="18" charset="0"/>
              </a:rPr>
              <a:t>Kamuya Açıklığı sağlayacak araçlar </a:t>
            </a:r>
            <a:r>
              <a:rPr lang="tr-TR"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Publizitaetsmittel</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Eşya Hukukunun temel ayrımı olan </a:t>
            </a:r>
            <a:r>
              <a:rPr lang="tr-TR" b="1" dirty="0" smtClean="0">
                <a:latin typeface="Times New Roman" panose="02020603050405020304" pitchFamily="18" charset="0"/>
                <a:cs typeface="Times New Roman" panose="02020603050405020304" pitchFamily="18" charset="0"/>
              </a:rPr>
              <a:t>Taşınır ve Taşınmaz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yrımına </a:t>
            </a:r>
            <a:r>
              <a:rPr lang="tr-TR" dirty="0" smtClean="0">
                <a:latin typeface="Times New Roman" panose="02020603050405020304" pitchFamily="18" charset="0"/>
                <a:cs typeface="Times New Roman" panose="02020603050405020304" pitchFamily="18" charset="0"/>
              </a:rPr>
              <a:t>göre, Türk Medeni Kanununda ve özel kanun hükümlerinde düzenlenmiştir. </a:t>
            </a:r>
          </a:p>
          <a:p>
            <a:pPr algn="just"/>
            <a:r>
              <a:rPr lang="tr-TR" dirty="0" smtClean="0">
                <a:latin typeface="Times New Roman" panose="02020603050405020304" pitchFamily="18" charset="0"/>
                <a:cs typeface="Times New Roman" panose="02020603050405020304" pitchFamily="18" charset="0"/>
              </a:rPr>
              <a:t>Ayni Hakta Aleniyetin sağlanabilmesi, Kamuya Açıklık Araçlarına ihtiyaç bulunmaktadır. Bu araç, ya bir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iili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lgu </a:t>
            </a:r>
            <a:r>
              <a:rPr lang="tr-TR" dirty="0" smtClean="0">
                <a:latin typeface="Times New Roman" panose="02020603050405020304" pitchFamily="18" charset="0"/>
                <a:cs typeface="Times New Roman" panose="02020603050405020304" pitchFamily="18" charset="0"/>
              </a:rPr>
              <a:t>ya da  </a:t>
            </a:r>
            <a:r>
              <a:rPr lang="tr-TR" b="1" dirty="0" smtClean="0">
                <a:latin typeface="Times New Roman" panose="02020603050405020304" pitchFamily="18" charset="0"/>
                <a:cs typeface="Times New Roman" panose="02020603050405020304" pitchFamily="18" charset="0"/>
              </a:rPr>
              <a:t>Sicil Olgusu </a:t>
            </a:r>
            <a:r>
              <a:rPr lang="tr-TR" dirty="0" smtClean="0">
                <a:latin typeface="Times New Roman" panose="02020603050405020304" pitchFamily="18" charset="0"/>
                <a:cs typeface="Times New Roman" panose="02020603050405020304" pitchFamily="18" charset="0"/>
              </a:rPr>
              <a:t>olabilir. </a:t>
            </a:r>
          </a:p>
          <a:p>
            <a:pPr algn="just"/>
            <a:r>
              <a:rPr lang="tr-TR" b="1" dirty="0" smtClean="0">
                <a:latin typeface="Times New Roman" panose="02020603050405020304" pitchFamily="18" charset="0"/>
                <a:cs typeface="Times New Roman" panose="02020603050405020304" pitchFamily="18" charset="0"/>
              </a:rPr>
              <a:t>Sicil Olgusu</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Taşınmazlarda, </a:t>
            </a:r>
            <a:r>
              <a:rPr lang="tr-TR" b="1" dirty="0" smtClean="0">
                <a:latin typeface="Times New Roman" panose="02020603050405020304" pitchFamily="18" charset="0"/>
                <a:cs typeface="Times New Roman" panose="02020603050405020304" pitchFamily="18" charset="0"/>
              </a:rPr>
              <a:t>Fiili Olgu </a:t>
            </a:r>
            <a:r>
              <a:rPr lang="tr-TR" dirty="0" smtClean="0">
                <a:latin typeface="Times New Roman" panose="02020603050405020304" pitchFamily="18" charset="0"/>
                <a:cs typeface="Times New Roman" panose="02020603050405020304" pitchFamily="18" charset="0"/>
              </a:rPr>
              <a:t>olan </a:t>
            </a:r>
            <a:r>
              <a:rPr lang="tr-TR" b="1" i="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Aleniyetin Kamuya Açıklık Aracıdır. </a:t>
            </a:r>
          </a:p>
          <a:p>
            <a:pPr algn="just"/>
            <a:r>
              <a:rPr lang="tr-TR" dirty="0" smtClean="0">
                <a:latin typeface="Times New Roman" panose="02020603050405020304" pitchFamily="18" charset="0"/>
                <a:cs typeface="Times New Roman" panose="02020603050405020304" pitchFamily="18" charset="0"/>
              </a:rPr>
              <a:t>Kısaca belirtirsek, </a:t>
            </a:r>
            <a:r>
              <a:rPr lang="tr-TR" b="1" dirty="0" smtClean="0">
                <a:latin typeface="Times New Roman" panose="02020603050405020304" pitchFamily="18" charset="0"/>
                <a:cs typeface="Times New Roman" panose="02020603050405020304" pitchFamily="18" charset="0"/>
              </a:rPr>
              <a:t>Taşınır Eşyalarda Ayni Hakkı </a:t>
            </a:r>
            <a:r>
              <a:rPr lang="tr-TR" dirty="0" smtClean="0">
                <a:latin typeface="Times New Roman" panose="02020603050405020304" pitchFamily="18" charset="0"/>
                <a:cs typeface="Times New Roman" panose="02020603050405020304" pitchFamily="18" charset="0"/>
              </a:rPr>
              <a:t>alenileştiren </a:t>
            </a:r>
            <a:r>
              <a:rPr lang="tr-TR" b="1" dirty="0" smtClean="0">
                <a:latin typeface="Times New Roman" panose="02020603050405020304" pitchFamily="18" charset="0"/>
                <a:cs typeface="Times New Roman" panose="02020603050405020304" pitchFamily="18" charset="0"/>
              </a:rPr>
              <a:t>Kamuya Açıklık Aracı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olduğu halde, </a:t>
            </a:r>
            <a:r>
              <a:rPr lang="tr-TR" b="1" dirty="0" smtClean="0">
                <a:latin typeface="Times New Roman" panose="02020603050405020304" pitchFamily="18" charset="0"/>
                <a:cs typeface="Times New Roman" panose="02020603050405020304" pitchFamily="18" charset="0"/>
              </a:rPr>
              <a:t>Taşınmazlarda</a:t>
            </a:r>
            <a:r>
              <a:rPr lang="tr-TR" dirty="0" smtClean="0">
                <a:latin typeface="Times New Roman" panose="02020603050405020304" pitchFamily="18" charset="0"/>
                <a:cs typeface="Times New Roman" panose="02020603050405020304" pitchFamily="18" charset="0"/>
              </a:rPr>
              <a:t> ise, </a:t>
            </a:r>
            <a:r>
              <a:rPr lang="tr-TR" b="1" i="1" dirty="0" smtClean="0">
                <a:latin typeface="Times New Roman" panose="02020603050405020304" pitchFamily="18" charset="0"/>
                <a:cs typeface="Times New Roman" panose="02020603050405020304" pitchFamily="18" charset="0"/>
              </a:rPr>
              <a:t>Tapu Sicilidir.</a:t>
            </a:r>
          </a:p>
          <a:p>
            <a:pPr marL="0" indent="0" algn="just">
              <a:buNone/>
            </a:pPr>
            <a:r>
              <a:rPr lang="tr-TR" sz="2400" b="1" i="1" dirty="0" smtClean="0">
                <a:latin typeface="Times New Roman" panose="02020603050405020304" pitchFamily="18" charset="0"/>
                <a:cs typeface="Times New Roman" panose="02020603050405020304" pitchFamily="18" charset="0"/>
              </a:rPr>
              <a:t>    </a:t>
            </a:r>
            <a:r>
              <a:rPr lang="tr-TR" sz="2600" b="1" i="1" dirty="0" smtClean="0">
                <a:latin typeface="Times New Roman" panose="02020603050405020304" pitchFamily="18" charset="0"/>
                <a:cs typeface="Times New Roman" panose="02020603050405020304" pitchFamily="18" charset="0"/>
              </a:rPr>
              <a:t>(Antalya, </a:t>
            </a:r>
            <a:r>
              <a:rPr lang="tr-TR" sz="2600" i="1" dirty="0" smtClean="0">
                <a:latin typeface="Times New Roman" panose="02020603050405020304" pitchFamily="18" charset="0"/>
                <a:cs typeface="Times New Roman" panose="02020603050405020304" pitchFamily="18" charset="0"/>
              </a:rPr>
              <a:t>Eşya H. ,C.1, s. 106)</a:t>
            </a:r>
            <a:endParaRPr lang="tr-TR" sz="2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750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b="1" dirty="0" smtClean="0">
                <a:latin typeface="Times New Roman" panose="02020603050405020304" pitchFamily="18" charset="0"/>
                <a:cs typeface="Times New Roman" panose="02020603050405020304" pitchFamily="18" charset="0"/>
              </a:rPr>
              <a:t>Şimdi sorunu bir örnekle somutlaştıralım:</a:t>
            </a:r>
          </a:p>
          <a:p>
            <a:pPr algn="just"/>
            <a:r>
              <a:rPr lang="tr-TR" sz="2400" dirty="0" smtClean="0">
                <a:latin typeface="Times New Roman" panose="02020603050405020304" pitchFamily="18" charset="0"/>
                <a:cs typeface="Times New Roman" panose="02020603050405020304" pitchFamily="18" charset="0"/>
              </a:rPr>
              <a:t>(A)’</a:t>
            </a:r>
            <a:r>
              <a:rPr lang="tr-TR" sz="2400" dirty="0" err="1" smtClean="0">
                <a:latin typeface="Times New Roman" panose="02020603050405020304" pitchFamily="18" charset="0"/>
                <a:cs typeface="Times New Roman" panose="02020603050405020304" pitchFamily="18" charset="0"/>
              </a:rPr>
              <a:t>nın</a:t>
            </a:r>
            <a:r>
              <a:rPr lang="tr-TR" sz="2400" dirty="0" smtClean="0">
                <a:latin typeface="Times New Roman" panose="02020603050405020304" pitchFamily="18" charset="0"/>
                <a:cs typeface="Times New Roman" panose="02020603050405020304" pitchFamily="18" charset="0"/>
              </a:rPr>
              <a:t> elinde bir cep telefonu vardır ve (A) telefonu kullanmaktadır. Dış </a:t>
            </a:r>
            <a:r>
              <a:rPr lang="tr-TR" sz="2400" dirty="0">
                <a:latin typeface="Times New Roman" panose="02020603050405020304" pitchFamily="18" charset="0"/>
                <a:cs typeface="Times New Roman" panose="02020603050405020304" pitchFamily="18" charset="0"/>
              </a:rPr>
              <a:t>g</a:t>
            </a:r>
            <a:r>
              <a:rPr lang="tr-TR" sz="2400" dirty="0" smtClean="0">
                <a:latin typeface="Times New Roman" panose="02020603050405020304" pitchFamily="18" charset="0"/>
                <a:cs typeface="Times New Roman" panose="02020603050405020304" pitchFamily="18" charset="0"/>
              </a:rPr>
              <a:t>örünüş bakımından başkaları o cep telefonunun yani cep telefonu üzerindeki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akkının (A)’ya ait olduğunu düşünürler. </a:t>
            </a:r>
          </a:p>
          <a:p>
            <a:pPr algn="just"/>
            <a:r>
              <a:rPr lang="tr-TR" sz="2400" dirty="0" smtClean="0">
                <a:latin typeface="Times New Roman" panose="02020603050405020304" pitchFamily="18" charset="0"/>
                <a:cs typeface="Times New Roman" panose="02020603050405020304" pitchFamily="18" charset="0"/>
              </a:rPr>
              <a:t>Mülkiyet Hakkı ise, en geniş yetkileri sağlayan Ayni Haktır. </a:t>
            </a:r>
          </a:p>
          <a:p>
            <a:pPr algn="just"/>
            <a:r>
              <a:rPr lang="tr-TR" sz="2400" dirty="0" smtClean="0">
                <a:latin typeface="Times New Roman" panose="02020603050405020304" pitchFamily="18" charset="0"/>
                <a:cs typeface="Times New Roman" panose="02020603050405020304" pitchFamily="18" charset="0"/>
              </a:rPr>
              <a:t>Buna göre, bir kimsenin bir Taşınır Mal üzerinde Ayni Hak sahibi olduğu hususunu, söz konusu Eşyanın o Kişinin Zilyetliğinde bulunmasından anlarız.</a:t>
            </a:r>
          </a:p>
          <a:p>
            <a:pPr algn="just"/>
            <a:r>
              <a:rPr lang="tr-TR" sz="2400" dirty="0" smtClean="0">
                <a:latin typeface="Times New Roman" panose="02020603050405020304" pitchFamily="18" charset="0"/>
                <a:cs typeface="Times New Roman" panose="02020603050405020304" pitchFamily="18" charset="0"/>
              </a:rPr>
              <a:t> Taşınır Eşyalar üzerindeki Ayni Hakları, başkaları nazarında alenileştirip bilinebilir hale getiren husus, Eşyaya zilyet olmaktır.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3013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Taşınmazlara geldiğimizde </a:t>
            </a:r>
            <a:r>
              <a:rPr lang="tr-TR" dirty="0" smtClean="0">
                <a:latin typeface="Times New Roman" panose="02020603050405020304" pitchFamily="18" charset="0"/>
                <a:cs typeface="Times New Roman" panose="02020603050405020304" pitchFamily="18" charset="0"/>
              </a:rPr>
              <a:t>ise, (A)’</a:t>
            </a:r>
            <a:r>
              <a:rPr lang="tr-TR" dirty="0" err="1" smtClean="0">
                <a:latin typeface="Times New Roman" panose="02020603050405020304" pitchFamily="18" charset="0"/>
                <a:cs typeface="Times New Roman" panose="02020603050405020304" pitchFamily="18" charset="0"/>
              </a:rPr>
              <a:t>nın</a:t>
            </a:r>
            <a:r>
              <a:rPr lang="tr-TR" dirty="0" smtClean="0">
                <a:latin typeface="Times New Roman" panose="02020603050405020304" pitchFamily="18" charset="0"/>
                <a:cs typeface="Times New Roman" panose="02020603050405020304" pitchFamily="18" charset="0"/>
              </a:rPr>
              <a:t> bir </a:t>
            </a:r>
            <a:r>
              <a:rPr lang="tr-TR" b="1" i="1" dirty="0" smtClean="0">
                <a:latin typeface="Times New Roman" panose="02020603050405020304" pitchFamily="18" charset="0"/>
                <a:cs typeface="Times New Roman" panose="02020603050405020304" pitchFamily="18" charset="0"/>
              </a:rPr>
              <a:t>Arazinin Maliki </a:t>
            </a:r>
            <a:r>
              <a:rPr lang="tr-TR" dirty="0" smtClean="0">
                <a:latin typeface="Times New Roman" panose="02020603050405020304" pitchFamily="18" charset="0"/>
                <a:cs typeface="Times New Roman" panose="02020603050405020304" pitchFamily="18" charset="0"/>
              </a:rPr>
              <a:t>olduğu hususunu ancak </a:t>
            </a:r>
            <a:r>
              <a:rPr lang="tr-TR" b="1" i="1" dirty="0" smtClean="0">
                <a:latin typeface="Times New Roman" panose="02020603050405020304" pitchFamily="18" charset="0"/>
                <a:cs typeface="Times New Roman" panose="02020603050405020304" pitchFamily="18" charset="0"/>
              </a:rPr>
              <a:t>Tapu Sicilinden </a:t>
            </a:r>
            <a:r>
              <a:rPr lang="tr-TR" dirty="0" smtClean="0">
                <a:latin typeface="Times New Roman" panose="02020603050405020304" pitchFamily="18" charset="0"/>
                <a:cs typeface="Times New Roman" panose="02020603050405020304" pitchFamily="18" charset="0"/>
              </a:rPr>
              <a:t>anlayabiliriz. Zira bir </a:t>
            </a:r>
            <a:r>
              <a:rPr lang="tr-TR" b="1" dirty="0" smtClean="0">
                <a:latin typeface="Times New Roman" panose="02020603050405020304" pitchFamily="18" charset="0"/>
                <a:cs typeface="Times New Roman" panose="02020603050405020304" pitchFamily="18" charset="0"/>
              </a:rPr>
              <a:t>Taşınmaz üzerinde Ayni Hak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örnekte Mülkiyet Hakkı)  </a:t>
            </a:r>
            <a:r>
              <a:rPr lang="tr-TR" b="1" i="1" dirty="0" smtClean="0">
                <a:latin typeface="Times New Roman" panose="02020603050405020304" pitchFamily="18" charset="0"/>
                <a:cs typeface="Times New Roman" panose="02020603050405020304" pitchFamily="18" charset="0"/>
              </a:rPr>
              <a:t>Tapuya Tescil </a:t>
            </a:r>
            <a:r>
              <a:rPr lang="tr-TR" dirty="0" smtClean="0">
                <a:latin typeface="Times New Roman" panose="02020603050405020304" pitchFamily="18" charset="0"/>
                <a:cs typeface="Times New Roman" panose="02020603050405020304" pitchFamily="18" charset="0"/>
              </a:rPr>
              <a:t>ile kazanılır. </a:t>
            </a:r>
          </a:p>
          <a:p>
            <a:pPr algn="just"/>
            <a:r>
              <a:rPr lang="tr-TR" b="1" dirty="0" smtClean="0">
                <a:latin typeface="Times New Roman" panose="02020603050405020304" pitchFamily="18" charset="0"/>
                <a:cs typeface="Times New Roman" panose="02020603050405020304" pitchFamily="18" charset="0"/>
              </a:rPr>
              <a:t>Tapu,</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herkese açık olduğu için oradaki kayıtların bilinmediği de ileri sürülemeyecektir. </a:t>
            </a:r>
          </a:p>
          <a:p>
            <a:pPr algn="just"/>
            <a:r>
              <a:rPr lang="tr-TR" dirty="0">
                <a:latin typeface="Times New Roman" panose="02020603050405020304" pitchFamily="18" charset="0"/>
                <a:cs typeface="Times New Roman" panose="02020603050405020304" pitchFamily="18" charset="0"/>
              </a:rPr>
              <a:t>Aleniyet İlkesinin Kamuya Açıklığı sağlayan Araçlarıyla, Taraflar arasındaki Eşya Hukuku ilişkisini görünür hale getirir, böylelikle Kişi ile Eşya arasındaki İlişki ne olduğu, İlişkinin Kapsamı, bu İlişkide kimin hak sahibi olduğunu belirler. </a:t>
            </a:r>
          </a:p>
          <a:p>
            <a:pPr marL="0" indent="0" algn="just">
              <a:buNone/>
            </a:pPr>
            <a:endParaRPr lang="tr-TR" b="1"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2977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Taşınırlarda Aleniyet </a:t>
            </a:r>
            <a:r>
              <a:rPr lang="tr-TR" sz="3600" dirty="0" smtClean="0">
                <a:latin typeface="+mn-lt"/>
              </a:rPr>
              <a:t>(</a:t>
            </a:r>
            <a:r>
              <a:rPr lang="tr-TR" sz="3600" b="1" i="1" dirty="0" smtClean="0">
                <a:latin typeface="+mn-lt"/>
              </a:rPr>
              <a:t>Kamuya Açıklık</a:t>
            </a:r>
            <a:r>
              <a:rPr lang="tr-TR" sz="3600" dirty="0" smtClean="0">
                <a:latin typeface="+mn-lt"/>
              </a:rPr>
              <a:t>) </a:t>
            </a:r>
            <a:r>
              <a:rPr lang="tr-TR" sz="3600" b="1" dirty="0" smtClean="0">
                <a:latin typeface="+mn-lt"/>
              </a:rPr>
              <a:t>Araçları:</a:t>
            </a:r>
            <a:r>
              <a:rPr lang="tr-TR" sz="3600" dirty="0" smtClean="0">
                <a:latin typeface="+mn-lt"/>
              </a:rPr>
              <a:t> </a:t>
            </a:r>
            <a:r>
              <a:rPr lang="tr-TR" sz="3600" b="1" dirty="0" smtClean="0">
                <a:latin typeface="+mn-lt"/>
              </a:rPr>
              <a:t>Zilyetlik, Siciller </a:t>
            </a:r>
            <a:endParaRPr lang="tr-TR" sz="3600" b="1" dirty="0">
              <a:latin typeface="+mn-lt"/>
            </a:endParaRPr>
          </a:p>
        </p:txBody>
      </p:sp>
      <p:sp>
        <p:nvSpPr>
          <p:cNvPr id="3" name="İçerik Yer Tutucusu 2"/>
          <p:cNvSpPr>
            <a:spLocks noGrp="1"/>
          </p:cNvSpPr>
          <p:nvPr>
            <p:ph idx="1"/>
          </p:nvPr>
        </p:nvSpPr>
        <p:spPr/>
        <p:txBody>
          <a:bodyPr>
            <a:noAutofit/>
          </a:bodyPr>
          <a:lstStyle/>
          <a:p>
            <a:pPr algn="just"/>
            <a:r>
              <a:rPr lang="tr-TR" sz="3200" b="1" u="sng" dirty="0" smtClean="0">
                <a:latin typeface="Times New Roman" panose="02020603050405020304" pitchFamily="18" charset="0"/>
                <a:cs typeface="Times New Roman" panose="02020603050405020304" pitchFamily="18" charset="0"/>
              </a:rPr>
              <a:t>Zilyetlik: </a:t>
            </a:r>
            <a:r>
              <a:rPr lang="tr-TR" sz="3200" b="1" dirty="0" smtClean="0">
                <a:latin typeface="Times New Roman" panose="02020603050405020304" pitchFamily="18" charset="0"/>
                <a:cs typeface="Times New Roman" panose="02020603050405020304" pitchFamily="18" charset="0"/>
              </a:rPr>
              <a:t>Taşınır Mallarda, </a:t>
            </a:r>
            <a:r>
              <a:rPr lang="tr-TR" sz="3200" b="1" i="1" dirty="0" smtClean="0">
                <a:latin typeface="Times New Roman" panose="02020603050405020304" pitchFamily="18" charset="0"/>
                <a:cs typeface="Times New Roman" panose="02020603050405020304" pitchFamily="18" charset="0"/>
              </a:rPr>
              <a:t>Ayni Hakkın varlığını </a:t>
            </a:r>
            <a:r>
              <a:rPr lang="tr-TR" sz="3200" dirty="0" smtClean="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sahibinin kim olduğunu anlamaya yarayan araç</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Zilyetliktir. </a:t>
            </a:r>
          </a:p>
          <a:p>
            <a:pPr algn="just"/>
            <a:r>
              <a:rPr lang="tr-TR" sz="3200" dirty="0" smtClean="0">
                <a:latin typeface="Times New Roman" panose="02020603050405020304" pitchFamily="18" charset="0"/>
                <a:cs typeface="Times New Roman" panose="02020603050405020304" pitchFamily="18" charset="0"/>
              </a:rPr>
              <a:t>Öyleyse,</a:t>
            </a:r>
            <a:r>
              <a:rPr lang="tr-TR" sz="3200" b="1"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Zilyetlik</a:t>
            </a:r>
            <a:r>
              <a:rPr lang="tr-TR" sz="3200" u="sng"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bir Taşınırın iradi olarak </a:t>
            </a:r>
            <a:r>
              <a:rPr lang="tr-TR" sz="3200" b="1" i="1" dirty="0" smtClean="0">
                <a:latin typeface="Times New Roman" panose="02020603050405020304" pitchFamily="18" charset="0"/>
                <a:cs typeface="Times New Roman" panose="02020603050405020304" pitchFamily="18" charset="0"/>
              </a:rPr>
              <a:t>Fiili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akimiyet </a:t>
            </a:r>
            <a:r>
              <a:rPr lang="tr-TR" sz="3200" b="1" dirty="0" smtClean="0">
                <a:latin typeface="Times New Roman" panose="02020603050405020304" pitchFamily="18" charset="0"/>
                <a:cs typeface="Times New Roman" panose="02020603050405020304" pitchFamily="18" charset="0"/>
              </a:rPr>
              <a:t>altında bulundurulması halidir. </a:t>
            </a:r>
          </a:p>
          <a:p>
            <a:pPr algn="just"/>
            <a:r>
              <a:rPr lang="tr-TR" sz="3200" b="1" u="sng" dirty="0" smtClean="0">
                <a:latin typeface="Times New Roman" panose="02020603050405020304" pitchFamily="18" charset="0"/>
                <a:cs typeface="Times New Roman" panose="02020603050405020304" pitchFamily="18" charset="0"/>
              </a:rPr>
              <a:t>Siciller: </a:t>
            </a:r>
            <a:r>
              <a:rPr lang="tr-TR" sz="3200" dirty="0" smtClean="0">
                <a:latin typeface="Times New Roman" panose="02020603050405020304" pitchFamily="18" charset="0"/>
                <a:cs typeface="Times New Roman" panose="02020603050405020304" pitchFamily="18" charset="0"/>
              </a:rPr>
              <a:t>Hukuk </a:t>
            </a:r>
            <a:r>
              <a:rPr lang="tr-TR" sz="3200" dirty="0">
                <a:latin typeface="Times New Roman" panose="02020603050405020304" pitchFamily="18" charset="0"/>
                <a:cs typeface="Times New Roman" panose="02020603050405020304" pitchFamily="18" charset="0"/>
              </a:rPr>
              <a:t>düzeni içinde </a:t>
            </a:r>
            <a:r>
              <a:rPr lang="tr-TR" sz="3200" b="1" dirty="0">
                <a:latin typeface="Times New Roman" panose="02020603050405020304" pitchFamily="18" charset="0"/>
                <a:cs typeface="Times New Roman" panose="02020603050405020304" pitchFamily="18" charset="0"/>
              </a:rPr>
              <a:t>Hukuk Güvenliğini </a:t>
            </a:r>
            <a:r>
              <a:rPr lang="tr-TR" sz="3200" dirty="0">
                <a:latin typeface="Times New Roman" panose="02020603050405020304" pitchFamily="18" charset="0"/>
                <a:cs typeface="Times New Roman" panose="02020603050405020304" pitchFamily="18" charset="0"/>
              </a:rPr>
              <a:t>sağlamaya yönelik olmak üzere, bazı </a:t>
            </a:r>
            <a:r>
              <a:rPr lang="tr-TR" sz="3200" b="1" dirty="0">
                <a:latin typeface="Times New Roman" panose="02020603050405020304" pitchFamily="18" charset="0"/>
                <a:cs typeface="Times New Roman" panose="02020603050405020304" pitchFamily="18" charset="0"/>
              </a:rPr>
              <a:t>Taşınırların Aleniyet Fonksiyonu</a:t>
            </a:r>
            <a:r>
              <a:rPr lang="tr-TR" sz="3200" dirty="0">
                <a:latin typeface="Times New Roman" panose="02020603050405020304" pitchFamily="18" charset="0"/>
                <a:cs typeface="Times New Roman" panose="02020603050405020304" pitchFamily="18" charset="0"/>
              </a:rPr>
              <a:t>, bu </a:t>
            </a:r>
            <a:r>
              <a:rPr lang="tr-TR" sz="3200" b="1" dirty="0">
                <a:latin typeface="Times New Roman" panose="02020603050405020304" pitchFamily="18" charset="0"/>
                <a:cs typeface="Times New Roman" panose="02020603050405020304" pitchFamily="18" charset="0"/>
              </a:rPr>
              <a:t>Fonksiyonu sağlayan Sicillerde </a:t>
            </a:r>
            <a:r>
              <a:rPr lang="tr-TR" sz="3200" dirty="0">
                <a:latin typeface="Times New Roman" panose="02020603050405020304" pitchFamily="18" charset="0"/>
                <a:cs typeface="Times New Roman" panose="02020603050405020304" pitchFamily="18" charset="0"/>
              </a:rPr>
              <a:t>söz konusudur.</a:t>
            </a:r>
          </a:p>
          <a:p>
            <a:pPr marL="0" indent="0" algn="just">
              <a:buNone/>
            </a:pPr>
            <a:r>
              <a:rPr lang="tr-TR" sz="3200" dirty="0" smtClean="0">
                <a:latin typeface="Times New Roman" panose="02020603050405020304" pitchFamily="18" charset="0"/>
                <a:cs typeface="Times New Roman" panose="02020603050405020304" pitchFamily="18" charset="0"/>
              </a:rPr>
              <a:t> </a:t>
            </a:r>
          </a:p>
          <a:p>
            <a:pPr algn="just"/>
            <a:endParaRPr lang="tr-TR" sz="4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9238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TMK m. 940 / II hükmü</a:t>
            </a:r>
            <a:r>
              <a:rPr lang="tr-TR" sz="3600" dirty="0">
                <a:latin typeface="Times New Roman" panose="02020603050405020304" pitchFamily="18" charset="0"/>
                <a:cs typeface="Times New Roman" panose="02020603050405020304" pitchFamily="18" charset="0"/>
              </a:rPr>
              <a:t>, Gerçek veya Tüzel Kişilerin Alacaklarının güvence altına alınması için, </a:t>
            </a:r>
            <a:r>
              <a:rPr lang="tr-TR" sz="3600" b="1" dirty="0">
                <a:latin typeface="Times New Roman" panose="02020603050405020304" pitchFamily="18" charset="0"/>
                <a:cs typeface="Times New Roman" panose="02020603050405020304" pitchFamily="18" charset="0"/>
              </a:rPr>
              <a:t>kanun gereğince bir Sicile tescili zorunlu olan Taşınır Mallar üzerinde,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Zilyetlik devredilmeden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Taşınır Malın kayıtlı bulunduğu Sicile yazılmak suretiyle Rehin kurulabilmesine </a:t>
            </a:r>
            <a:r>
              <a:rPr lang="tr-TR" sz="3600" dirty="0">
                <a:latin typeface="Times New Roman" panose="02020603050405020304" pitchFamily="18" charset="0"/>
                <a:cs typeface="Times New Roman" panose="02020603050405020304" pitchFamily="18" charset="0"/>
              </a:rPr>
              <a:t>imkân vermiştir.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Rehinin </a:t>
            </a:r>
            <a:r>
              <a:rPr lang="tr-TR" sz="3600" dirty="0">
                <a:latin typeface="Times New Roman" panose="02020603050405020304" pitchFamily="18" charset="0"/>
                <a:cs typeface="Times New Roman" panose="02020603050405020304" pitchFamily="18" charset="0"/>
              </a:rPr>
              <a:t>Kurulmasına ilişkin diğer hususlar, </a:t>
            </a:r>
            <a:r>
              <a:rPr lang="tr-TR" sz="3600" b="1" dirty="0">
                <a:latin typeface="Times New Roman" panose="02020603050405020304" pitchFamily="18" charset="0"/>
                <a:cs typeface="Times New Roman" panose="02020603050405020304" pitchFamily="18" charset="0"/>
              </a:rPr>
              <a:t>Tüzükle </a:t>
            </a:r>
            <a:r>
              <a:rPr lang="tr-TR" sz="3600" dirty="0">
                <a:latin typeface="Times New Roman" panose="02020603050405020304" pitchFamily="18" charset="0"/>
                <a:cs typeface="Times New Roman" panose="02020603050405020304" pitchFamily="18" charset="0"/>
              </a:rPr>
              <a:t>belirlenecektir. </a:t>
            </a:r>
            <a:endParaRPr lang="tr-TR" sz="3600" dirty="0"/>
          </a:p>
          <a:p>
            <a:pPr algn="just"/>
            <a:endParaRPr lang="tr-TR" b="1" dirty="0">
              <a:latin typeface="Times New Roman" panose="02020603050405020304" pitchFamily="18" charset="0"/>
              <a:cs typeface="Times New Roman" panose="02020603050405020304" pitchFamily="18" charset="0"/>
            </a:endParaRPr>
          </a:p>
          <a:p>
            <a:pPr marL="0" indent="0" algn="just">
              <a:buNone/>
            </a:pPr>
            <a:endParaRPr lang="tr-TR" sz="44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699536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Taşınırlarda Aleniyet Fonksiyonunu Sağlayan Sicillere Örnekler </a:t>
            </a:r>
            <a:endParaRPr lang="tr-TR" sz="3600" b="1" dirty="0">
              <a:latin typeface="+mn-lt"/>
            </a:endParaRPr>
          </a:p>
        </p:txBody>
      </p:sp>
      <p:sp>
        <p:nvSpPr>
          <p:cNvPr id="3" name="İçerik Yer Tutucusu 2"/>
          <p:cNvSpPr>
            <a:spLocks noGrp="1"/>
          </p:cNvSpPr>
          <p:nvPr>
            <p:ph idx="1"/>
          </p:nvPr>
        </p:nvSpPr>
        <p:spPr/>
        <p:txBody>
          <a:bodyPr>
            <a:normAutofit/>
          </a:bodyPr>
          <a:lstStyle/>
          <a:p>
            <a:r>
              <a:rPr lang="tr-TR" sz="3200" b="1" u="sng" dirty="0" smtClean="0">
                <a:latin typeface="Times New Roman" panose="02020603050405020304" pitchFamily="18" charset="0"/>
                <a:cs typeface="Times New Roman" panose="02020603050405020304" pitchFamily="18" charset="0"/>
              </a:rPr>
              <a:t>Bu Sicillere, örnek olarak şunlar verilebilir: </a:t>
            </a:r>
          </a:p>
          <a:p>
            <a:pPr marL="0" indent="0">
              <a:buNone/>
            </a:pPr>
            <a:endParaRPr lang="tr-TR" b="1" u="sng" dirty="0" smtClean="0">
              <a:latin typeface="Times New Roman" panose="02020603050405020304" pitchFamily="18" charset="0"/>
              <a:cs typeface="Times New Roman" panose="02020603050405020304" pitchFamily="18" charset="0"/>
            </a:endParaRPr>
          </a:p>
          <a:p>
            <a:r>
              <a:rPr lang="tr-TR" b="1" i="1" dirty="0" smtClean="0">
                <a:latin typeface="Times New Roman" panose="02020603050405020304" pitchFamily="18" charset="0"/>
                <a:cs typeface="Times New Roman" panose="02020603050405020304" pitchFamily="18" charset="0"/>
              </a:rPr>
              <a:t>Mülkiyeti Saklı Tutma Kaydıyla Devir Sözleşmesi Sicili </a:t>
            </a:r>
          </a:p>
          <a:p>
            <a:r>
              <a:rPr lang="tr-TR" b="1" i="1" dirty="0" smtClean="0">
                <a:latin typeface="Times New Roman" panose="02020603050405020304" pitchFamily="18" charset="0"/>
                <a:cs typeface="Times New Roman" panose="02020603050405020304" pitchFamily="18" charset="0"/>
              </a:rPr>
              <a:t>Ticari İşletmelerde Taşınır Rehini Sicili</a:t>
            </a:r>
          </a:p>
          <a:p>
            <a:r>
              <a:rPr lang="tr-TR" b="1" i="1" dirty="0" smtClean="0">
                <a:latin typeface="Times New Roman" panose="02020603050405020304" pitchFamily="18" charset="0"/>
                <a:cs typeface="Times New Roman" panose="02020603050405020304" pitchFamily="18" charset="0"/>
              </a:rPr>
              <a:t>Hayvan Rehini Sicili</a:t>
            </a:r>
          </a:p>
          <a:p>
            <a:r>
              <a:rPr lang="tr-TR" b="1" i="1" dirty="0" smtClean="0">
                <a:latin typeface="Times New Roman" panose="02020603050405020304" pitchFamily="18" charset="0"/>
                <a:cs typeface="Times New Roman" panose="02020603050405020304" pitchFamily="18" charset="0"/>
              </a:rPr>
              <a:t>Gemi Sicili</a:t>
            </a:r>
          </a:p>
          <a:p>
            <a:r>
              <a:rPr lang="tr-TR" b="1" i="1" dirty="0" smtClean="0">
                <a:latin typeface="Times New Roman" panose="02020603050405020304" pitchFamily="18" charset="0"/>
                <a:cs typeface="Times New Roman" panose="02020603050405020304" pitchFamily="18" charset="0"/>
              </a:rPr>
              <a:t>Uçak Sicili </a:t>
            </a:r>
          </a:p>
          <a:p>
            <a:r>
              <a:rPr lang="tr-TR" b="1" i="1" dirty="0" smtClean="0">
                <a:latin typeface="Times New Roman" panose="02020603050405020304" pitchFamily="18" charset="0"/>
                <a:cs typeface="Times New Roman" panose="02020603050405020304" pitchFamily="18" charset="0"/>
              </a:rPr>
              <a:t>Maden Sicili </a:t>
            </a:r>
          </a:p>
          <a:p>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345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1952625" y="285750"/>
            <a:ext cx="8229600" cy="1398588"/>
          </a:xfrm>
        </p:spPr>
        <p:txBody>
          <a:bodyPr/>
          <a:lstStyle/>
          <a:p>
            <a:pPr marL="484632">
              <a:defRPr/>
            </a:pPr>
            <a:r>
              <a:rPr lang="tr-TR" b="1" dirty="0" smtClean="0">
                <a:solidFill>
                  <a:schemeClr val="accent2">
                    <a:lumMod val="60000"/>
                    <a:lumOff val="40000"/>
                  </a:schemeClr>
                </a:solidFill>
                <a:latin typeface="Times New Roman" pitchFamily="18" charset="0"/>
                <a:cs typeface="Times New Roman" pitchFamily="18" charset="0"/>
              </a:rPr>
              <a:t>Ayni Haklara Hakim Olan İlkeler</a:t>
            </a:r>
          </a:p>
        </p:txBody>
      </p:sp>
      <p:graphicFrame>
        <p:nvGraphicFramePr>
          <p:cNvPr id="4" name="3 İçerik Yer Tutucusu"/>
          <p:cNvGraphicFramePr>
            <a:graphicFrameLocks noGrp="1"/>
          </p:cNvGraphicFramePr>
          <p:nvPr>
            <p:ph idx="1"/>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15289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Taşınmazlarda Aleniyet (</a:t>
            </a:r>
            <a:r>
              <a:rPr lang="tr-TR" sz="3600" i="1" dirty="0" smtClean="0">
                <a:latin typeface="+mn-lt"/>
              </a:rPr>
              <a:t>Kamuya Açıklık</a:t>
            </a:r>
            <a:r>
              <a:rPr lang="tr-TR" sz="3600" b="1" dirty="0" smtClean="0">
                <a:latin typeface="+mn-lt"/>
              </a:rPr>
              <a:t>) Araçları: </a:t>
            </a:r>
            <a:r>
              <a:rPr lang="tr-TR" sz="3600" b="1" i="1" dirty="0" smtClean="0">
                <a:latin typeface="+mn-lt"/>
              </a:rPr>
              <a:t>Tapu Sicili </a:t>
            </a:r>
            <a:r>
              <a:rPr lang="tr-TR" sz="3600" dirty="0" smtClean="0">
                <a:latin typeface="+mn-lt"/>
              </a:rPr>
              <a:t>ve</a:t>
            </a:r>
            <a:r>
              <a:rPr lang="tr-TR" sz="3600" b="1" dirty="0" smtClean="0">
                <a:latin typeface="+mn-lt"/>
              </a:rPr>
              <a:t> </a:t>
            </a:r>
            <a:r>
              <a:rPr lang="tr-TR" sz="3600" b="1" i="1" dirty="0" smtClean="0">
                <a:latin typeface="+mn-lt"/>
              </a:rPr>
              <a:t>Kat Mülkiyeti Sicili </a:t>
            </a:r>
            <a:endParaRPr lang="tr-TR" sz="3600" b="1" i="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Zilyetlik, Taşınır Mallarda, Ayni Hakkın varlığı ve sahibi hususunda, kural olarak yeterli Aleniyeti sağlamakta ise de, Taşınmazlar bakımından aynı şeyi söylemek mümkün değildir</a:t>
            </a:r>
            <a:r>
              <a:rPr lang="tr-TR" sz="3200"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Zira bir çalışma masasında ve çantasında taşıdığı bilgisayar bakımından, kişinin maliki olduğu kabul edilirken, bir evde oturan ya da bir Araziyi işleyen kimse, her durumda onun Maliki sayılmayabilir. </a:t>
            </a:r>
          </a:p>
        </p:txBody>
      </p:sp>
    </p:spTree>
    <p:extLst>
      <p:ext uri="{BB962C8B-B14F-4D97-AF65-F5344CB8AC3E}">
        <p14:creationId xmlns:p14="http://schemas.microsoft.com/office/powerpoint/2010/main" val="32199489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Taşınmaz Mallarda, Ayni Hakkın varlığını kamuya açıklamaya yarayan vasıta, o hakkın Tapu Siciline tescil edilmiş olmasıdır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Zira </a:t>
            </a:r>
            <a:r>
              <a:rPr lang="tr-TR" sz="3200" dirty="0">
                <a:latin typeface="Times New Roman" panose="02020603050405020304" pitchFamily="18" charset="0"/>
                <a:cs typeface="Times New Roman" panose="02020603050405020304" pitchFamily="18" charset="0"/>
              </a:rPr>
              <a:t>Taşınmazları konu alan tüm Ayni Haklar, kural olarak, Tapu Siciline tescil ile kurulur </a:t>
            </a:r>
            <a:r>
              <a:rPr lang="tr-TR" sz="3200" i="1" dirty="0">
                <a:latin typeface="Times New Roman" panose="02020603050405020304" pitchFamily="18" charset="0"/>
                <a:cs typeface="Times New Roman" panose="02020603050405020304" pitchFamily="18" charset="0"/>
              </a:rPr>
              <a:t>(TMK m. 1021). </a:t>
            </a:r>
          </a:p>
          <a:p>
            <a:pPr algn="just"/>
            <a:r>
              <a:rPr lang="tr-TR" sz="3200" b="1" dirty="0">
                <a:latin typeface="Times New Roman" panose="02020603050405020304" pitchFamily="18" charset="0"/>
                <a:cs typeface="Times New Roman" panose="02020603050405020304" pitchFamily="18" charset="0"/>
              </a:rPr>
              <a:t>Tescil varsa, Ayni Hak kazanılmıştır, </a:t>
            </a:r>
            <a:r>
              <a:rPr lang="tr-TR" sz="3200" dirty="0">
                <a:latin typeface="Times New Roman" panose="02020603050405020304" pitchFamily="18" charset="0"/>
                <a:cs typeface="Times New Roman" panose="02020603050405020304" pitchFamily="18" charset="0"/>
              </a:rPr>
              <a:t>Tescil yoksa, Ayni Hak kazanılmamıştır</a:t>
            </a:r>
            <a:r>
              <a:rPr lang="tr-TR" sz="32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74673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Ayrıca, </a:t>
            </a:r>
            <a:r>
              <a:rPr lang="tr-TR" sz="4000" b="1" dirty="0">
                <a:latin typeface="Times New Roman" panose="02020603050405020304" pitchFamily="18" charset="0"/>
                <a:cs typeface="Times New Roman" panose="02020603050405020304" pitchFamily="18" charset="0"/>
              </a:rPr>
              <a:t>Tapu Sicili, herkese açıktır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Kimse, Tapudaki kaydı bilmediğini ileri süremez</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TMK m. 1020). </a:t>
            </a:r>
          </a:p>
          <a:p>
            <a:pPr algn="just"/>
            <a:r>
              <a:rPr lang="tr-TR" sz="4000" b="1" dirty="0">
                <a:latin typeface="Times New Roman" panose="02020603050405020304" pitchFamily="18" charset="0"/>
                <a:cs typeface="Times New Roman" panose="02020603050405020304" pitchFamily="18" charset="0"/>
              </a:rPr>
              <a:t>Tapu Sicili </a:t>
            </a:r>
            <a:r>
              <a:rPr lang="tr-TR" sz="4000" dirty="0">
                <a:latin typeface="Times New Roman" panose="02020603050405020304" pitchFamily="18" charset="0"/>
                <a:cs typeface="Times New Roman" panose="02020603050405020304" pitchFamily="18" charset="0"/>
              </a:rPr>
              <a:t>veya</a:t>
            </a:r>
            <a:r>
              <a:rPr lang="tr-TR" sz="4000" b="1" dirty="0">
                <a:latin typeface="Times New Roman" panose="02020603050405020304" pitchFamily="18" charset="0"/>
                <a:cs typeface="Times New Roman" panose="02020603050405020304" pitchFamily="18" charset="0"/>
              </a:rPr>
              <a:t> Kat Mülkiyeti Sicili</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Ayni Hakların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Eşyaya Bağlı Borçlar da dahil olmak üzere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Kamuya Açıklık Araçlarıdır. </a:t>
            </a:r>
          </a:p>
          <a:p>
            <a:endParaRPr lang="tr-TR" sz="4000" dirty="0"/>
          </a:p>
        </p:txBody>
      </p:sp>
    </p:spTree>
    <p:extLst>
      <p:ext uri="{BB962C8B-B14F-4D97-AF65-F5344CB8AC3E}">
        <p14:creationId xmlns:p14="http://schemas.microsoft.com/office/powerpoint/2010/main" val="30594726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Tapu Sicilinin Olumsuz (</a:t>
            </a:r>
            <a:r>
              <a:rPr lang="tr-TR" i="1" dirty="0" smtClean="0">
                <a:latin typeface="Times New Roman" panose="02020603050405020304" pitchFamily="18" charset="0"/>
                <a:cs typeface="Times New Roman" panose="02020603050405020304" pitchFamily="18" charset="0"/>
              </a:rPr>
              <a:t>Kurucu</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Etkisi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Kaydın Olumsuz </a:t>
            </a:r>
            <a:r>
              <a:rPr lang="tr-TR" sz="3200" b="1" dirty="0">
                <a:latin typeface="Times New Roman" panose="02020603050405020304" pitchFamily="18" charset="0"/>
                <a:cs typeface="Times New Roman" panose="02020603050405020304" pitchFamily="18" charset="0"/>
              </a:rPr>
              <a:t>E</a:t>
            </a:r>
            <a:r>
              <a:rPr lang="tr-TR" sz="3200" b="1" dirty="0" smtClean="0">
                <a:latin typeface="Times New Roman" panose="02020603050405020304" pitchFamily="18" charset="0"/>
                <a:cs typeface="Times New Roman" panose="02020603050405020304" pitchFamily="18" charset="0"/>
              </a:rPr>
              <a:t>tkisi </a:t>
            </a:r>
            <a:r>
              <a:rPr lang="tr-TR" sz="3200" dirty="0" smtClean="0">
                <a:latin typeface="Times New Roman" panose="02020603050405020304" pitchFamily="18" charset="0"/>
                <a:cs typeface="Times New Roman" panose="02020603050405020304" pitchFamily="18" charset="0"/>
              </a:rPr>
              <a:t>olarak ifade edilebilen </a:t>
            </a:r>
            <a:r>
              <a:rPr lang="tr-TR" sz="3200" b="1" dirty="0" smtClean="0">
                <a:latin typeface="Times New Roman" panose="02020603050405020304" pitchFamily="18" charset="0"/>
                <a:cs typeface="Times New Roman" panose="02020603050405020304" pitchFamily="18" charset="0"/>
              </a:rPr>
              <a:t>Tapu Sicilinin etkisi</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Taşınmazlar üzerinde Ayni hak kazanımı için kural olarak Ayni Hakkın,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apu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iciline Kaydının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tescilinin, şerhinin) </a:t>
            </a:r>
            <a:r>
              <a:rPr lang="tr-TR" sz="3200" dirty="0" smtClean="0">
                <a:latin typeface="Times New Roman" panose="02020603050405020304" pitchFamily="18" charset="0"/>
                <a:cs typeface="Times New Roman" panose="02020603050405020304" pitchFamily="18" charset="0"/>
              </a:rPr>
              <a:t>şart olduğunu ifade eder</a:t>
            </a:r>
            <a:r>
              <a:rPr lang="tr-TR" sz="3200" i="1"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Diğer bir deyişle, Taşınmazlar üzerinde bir Ayni Hakkın kazanımı, değişimi için Tescil şarttır. </a:t>
            </a:r>
          </a:p>
          <a:p>
            <a:pPr algn="just"/>
            <a:r>
              <a:rPr lang="tr-TR" sz="3200" dirty="0" smtClean="0">
                <a:latin typeface="Times New Roman" panose="02020603050405020304" pitchFamily="18" charset="0"/>
                <a:cs typeface="Times New Roman" panose="02020603050405020304" pitchFamily="18" charset="0"/>
              </a:rPr>
              <a:t>Tapu Siciline Tescil ile Ayni Hak doğar </a:t>
            </a:r>
            <a:r>
              <a:rPr lang="tr-TR" sz="3200" i="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TMK m. 1022 / 1). </a:t>
            </a:r>
          </a:p>
        </p:txBody>
      </p:sp>
    </p:spTree>
    <p:extLst>
      <p:ext uri="{BB962C8B-B14F-4D97-AF65-F5344CB8AC3E}">
        <p14:creationId xmlns:p14="http://schemas.microsoft.com/office/powerpoint/2010/main" val="10907533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Ayni Hakkın </a:t>
            </a:r>
            <a:r>
              <a:rPr lang="tr-TR" b="1" dirty="0" smtClean="0">
                <a:latin typeface="Times New Roman" panose="02020603050405020304" pitchFamily="18" charset="0"/>
                <a:cs typeface="Times New Roman" panose="02020603050405020304" pitchFamily="18" charset="0"/>
              </a:rPr>
              <a:t>devrini konu alan Tasarruf İşlemi yapılsa da, Tescil yapılmadıkça, Ayni Hak kazanılmaz. </a:t>
            </a:r>
            <a:r>
              <a:rPr lang="tr-TR" dirty="0" smtClean="0">
                <a:latin typeface="Times New Roman" panose="02020603050405020304" pitchFamily="18" charset="0"/>
                <a:cs typeface="Times New Roman" panose="02020603050405020304" pitchFamily="18" charset="0"/>
              </a:rPr>
              <a:t>Tasarruf İşlemi, </a:t>
            </a:r>
            <a:r>
              <a:rPr lang="tr-TR" b="1" dirty="0" smtClean="0">
                <a:latin typeface="Times New Roman" panose="02020603050405020304" pitchFamily="18" charset="0"/>
                <a:cs typeface="Times New Roman" panose="02020603050405020304" pitchFamily="18" charset="0"/>
              </a:rPr>
              <a:t>tamamlayıcı olgu olan Tescil </a:t>
            </a:r>
            <a:r>
              <a:rPr lang="tr-TR" dirty="0" smtClean="0">
                <a:latin typeface="Times New Roman" panose="02020603050405020304" pitchFamily="18" charset="0"/>
                <a:cs typeface="Times New Roman" panose="02020603050405020304" pitchFamily="18" charset="0"/>
              </a:rPr>
              <a:t>ile tamamlanır. </a:t>
            </a:r>
          </a:p>
          <a:p>
            <a:pPr algn="just"/>
            <a:r>
              <a:rPr lang="tr-TR" b="1" dirty="0" smtClean="0">
                <a:latin typeface="Times New Roman" panose="02020603050405020304" pitchFamily="18" charset="0"/>
                <a:cs typeface="Times New Roman" panose="02020603050405020304" pitchFamily="18" charset="0"/>
              </a:rPr>
              <a:t>Tescilin bu Olumsuz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tkisi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TMK m. 1020 hükmünde genel kural </a:t>
            </a:r>
            <a:r>
              <a:rPr lang="tr-TR" dirty="0" smtClean="0">
                <a:latin typeface="Times New Roman" panose="02020603050405020304" pitchFamily="18" charset="0"/>
                <a:cs typeface="Times New Roman" panose="02020603050405020304" pitchFamily="18" charset="0"/>
              </a:rPr>
              <a:t>olarak ifade edilmekle yetinilmemiş, </a:t>
            </a:r>
            <a:r>
              <a:rPr lang="tr-TR" b="1" dirty="0" smtClean="0">
                <a:latin typeface="Times New Roman" panose="02020603050405020304" pitchFamily="18" charset="0"/>
                <a:cs typeface="Times New Roman" panose="02020603050405020304" pitchFamily="18" charset="0"/>
              </a:rPr>
              <a:t>Mülkiyet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TMK m. 705/ 1)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Sınırlı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Ayni Hak kazanımı </a:t>
            </a:r>
            <a:r>
              <a:rPr lang="tr-TR" dirty="0" smtClean="0">
                <a:latin typeface="Times New Roman" panose="02020603050405020304" pitchFamily="18" charset="0"/>
                <a:cs typeface="Times New Roman" panose="02020603050405020304" pitchFamily="18" charset="0"/>
              </a:rPr>
              <a:t>için (</a:t>
            </a:r>
            <a:r>
              <a:rPr lang="tr-TR" sz="2400" i="1" dirty="0" smtClean="0">
                <a:latin typeface="Times New Roman" panose="02020603050405020304" pitchFamily="18" charset="0"/>
                <a:cs typeface="Times New Roman" panose="02020603050405020304" pitchFamily="18" charset="0"/>
              </a:rPr>
              <a:t>TMK m. 780 / 1, 795, 840 /1</a:t>
            </a:r>
            <a:r>
              <a:rPr lang="tr-TR" sz="2400" dirty="0" smtClean="0">
                <a:latin typeface="Times New Roman" panose="02020603050405020304" pitchFamily="18" charset="0"/>
                <a:cs typeface="Times New Roman" panose="02020603050405020304" pitchFamily="18" charset="0"/>
              </a:rPr>
              <a:t>, 856 /1</a:t>
            </a:r>
            <a:r>
              <a:rPr lang="tr-TR" dirty="0" smtClean="0">
                <a:latin typeface="Times New Roman" panose="02020603050405020304" pitchFamily="18" charset="0"/>
                <a:cs typeface="Times New Roman" panose="02020603050405020304" pitchFamily="18" charset="0"/>
              </a:rPr>
              <a:t>) Kanunda özel olarak düzenlenmiştir. Bu hallerde, </a:t>
            </a:r>
            <a:r>
              <a:rPr lang="tr-TR" b="1" dirty="0" smtClean="0">
                <a:latin typeface="Times New Roman" panose="02020603050405020304" pitchFamily="18" charset="0"/>
                <a:cs typeface="Times New Roman" panose="02020603050405020304" pitchFamily="18" charset="0"/>
              </a:rPr>
              <a:t>Tescilin Kurucu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tkisi </a:t>
            </a:r>
            <a:r>
              <a:rPr lang="tr-TR" dirty="0" smtClean="0">
                <a:latin typeface="Times New Roman" panose="02020603050405020304" pitchFamily="18" charset="0"/>
                <a:cs typeface="Times New Roman" panose="02020603050405020304" pitchFamily="18" charset="0"/>
              </a:rPr>
              <a:t>söz konusudur. </a:t>
            </a:r>
          </a:p>
          <a:p>
            <a:pPr algn="just"/>
            <a:r>
              <a:rPr lang="tr-TR" dirty="0" smtClean="0">
                <a:latin typeface="Times New Roman" panose="02020603050405020304" pitchFamily="18" charset="0"/>
                <a:cs typeface="Times New Roman" panose="02020603050405020304" pitchFamily="18" charset="0"/>
              </a:rPr>
              <a:t>Bu etkiye, </a:t>
            </a:r>
            <a:r>
              <a:rPr lang="tr-TR" b="1" dirty="0" smtClean="0">
                <a:latin typeface="Times New Roman" panose="02020603050405020304" pitchFamily="18" charset="0"/>
                <a:cs typeface="Times New Roman" panose="02020603050405020304" pitchFamily="18" charset="0"/>
              </a:rPr>
              <a:t>Tescilin Olumsuz Hükmü </a:t>
            </a:r>
            <a:r>
              <a:rPr lang="tr-TR" dirty="0" smtClean="0">
                <a:latin typeface="Times New Roman" panose="02020603050405020304" pitchFamily="18" charset="0"/>
                <a:cs typeface="Times New Roman" panose="02020603050405020304" pitchFamily="18" charset="0"/>
              </a:rPr>
              <a:t>ismi de verilmektedir.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 </a:t>
            </a:r>
            <a:r>
              <a:rPr lang="tr-TR" sz="2400" i="1" dirty="0" smtClean="0">
                <a:latin typeface="Times New Roman" panose="02020603050405020304" pitchFamily="18" charset="0"/>
                <a:cs typeface="Times New Roman" panose="02020603050405020304" pitchFamily="18" charset="0"/>
              </a:rPr>
              <a:t>Eşya H., C.1, s. 111- 112)</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8558296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Tescilsiz Ayni Hak Kazanımı sonrasında yapılan Tescilde</a:t>
            </a:r>
            <a:r>
              <a:rPr lang="tr-TR" sz="4000" dirty="0" smtClean="0">
                <a:latin typeface="Times New Roman" panose="02020603050405020304" pitchFamily="18" charset="0"/>
                <a:cs typeface="Times New Roman" panose="02020603050405020304" pitchFamily="18" charset="0"/>
              </a:rPr>
              <a:t> ise, </a:t>
            </a:r>
            <a:r>
              <a:rPr lang="tr-TR" sz="4000" b="1" i="1" dirty="0">
                <a:latin typeface="Times New Roman" panose="02020603050405020304" pitchFamily="18" charset="0"/>
                <a:cs typeface="Times New Roman" panose="02020603050405020304" pitchFamily="18" charset="0"/>
              </a:rPr>
              <a:t>A</a:t>
            </a:r>
            <a:r>
              <a:rPr lang="tr-TR" sz="4000" b="1" i="1" dirty="0" smtClean="0">
                <a:latin typeface="Times New Roman" panose="02020603050405020304" pitchFamily="18" charset="0"/>
                <a:cs typeface="Times New Roman" panose="02020603050405020304" pitchFamily="18" charset="0"/>
              </a:rPr>
              <a:t>çıklayıcı </a:t>
            </a:r>
            <a:r>
              <a:rPr lang="tr-TR" sz="4000" b="1" i="1" dirty="0">
                <a:latin typeface="Times New Roman" panose="02020603050405020304" pitchFamily="18" charset="0"/>
                <a:cs typeface="Times New Roman" panose="02020603050405020304" pitchFamily="18" charset="0"/>
              </a:rPr>
              <a:t>E</a:t>
            </a:r>
            <a:r>
              <a:rPr lang="tr-TR" sz="4000" b="1" i="1" dirty="0" smtClean="0">
                <a:latin typeface="Times New Roman" panose="02020603050405020304" pitchFamily="18" charset="0"/>
                <a:cs typeface="Times New Roman" panose="02020603050405020304" pitchFamily="18" charset="0"/>
              </a:rPr>
              <a:t>tki </a:t>
            </a:r>
            <a:r>
              <a:rPr lang="tr-TR" sz="4000" b="1" dirty="0" smtClean="0">
                <a:latin typeface="Times New Roman" panose="02020603050405020304" pitchFamily="18" charset="0"/>
                <a:cs typeface="Times New Roman" panose="02020603050405020304" pitchFamily="18" charset="0"/>
              </a:rPr>
              <a:t>söz konusudur. </a:t>
            </a:r>
          </a:p>
          <a:p>
            <a:pPr algn="just"/>
            <a:r>
              <a:rPr lang="tr-TR" sz="4000" b="1" dirty="0" smtClean="0">
                <a:latin typeface="Times New Roman" panose="02020603050405020304" pitchFamily="18" charset="0"/>
                <a:cs typeface="Times New Roman" panose="02020603050405020304" pitchFamily="18" charset="0"/>
              </a:rPr>
              <a:t>Tescilsiz Ayni Hak kazanımı da, </a:t>
            </a:r>
            <a:r>
              <a:rPr lang="tr-TR" sz="4000" dirty="0" smtClean="0">
                <a:latin typeface="Times New Roman" panose="02020603050405020304" pitchFamily="18" charset="0"/>
                <a:cs typeface="Times New Roman" panose="02020603050405020304" pitchFamily="18" charset="0"/>
              </a:rPr>
              <a:t>yine o hakkın Tapu Kütüğüne tescil edilmiş olmasına bağlıdır (</a:t>
            </a:r>
            <a:r>
              <a:rPr lang="tr-TR" sz="3200" i="1" dirty="0" smtClean="0">
                <a:latin typeface="Times New Roman" panose="02020603050405020304" pitchFamily="18" charset="0"/>
                <a:cs typeface="Times New Roman" panose="02020603050405020304" pitchFamily="18" charset="0"/>
              </a:rPr>
              <a:t>TMK m. 705 / II c.2, m. 780 / II). </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9333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Tapu Sicilinin Olumlu (</a:t>
            </a:r>
            <a:r>
              <a:rPr lang="tr-TR" i="1" dirty="0" smtClean="0">
                <a:latin typeface="Times New Roman" panose="02020603050405020304" pitchFamily="18" charset="0"/>
                <a:cs typeface="Times New Roman" panose="02020603050405020304" pitchFamily="18" charset="0"/>
              </a:rPr>
              <a:t>Maddi) </a:t>
            </a:r>
            <a:r>
              <a:rPr lang="tr-TR" b="1" dirty="0" smtClean="0">
                <a:latin typeface="Times New Roman" panose="02020603050405020304" pitchFamily="18" charset="0"/>
                <a:cs typeface="Times New Roman" panose="02020603050405020304" pitchFamily="18" charset="0"/>
              </a:rPr>
              <a:t>Etkisi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Tasarruf Yetkisi eksikliğine </a:t>
            </a:r>
            <a:r>
              <a:rPr lang="tr-TR" dirty="0" smtClean="0">
                <a:latin typeface="Times New Roman" panose="02020603050405020304" pitchFamily="18" charset="0"/>
                <a:cs typeface="Times New Roman" panose="02020603050405020304" pitchFamily="18" charset="0"/>
              </a:rPr>
              <a:t>rağmen, yapılan Tasarruf İşlemi sonucunda,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yiniyetli üçüncü kişinin, Ayni Hak Kazanımının  korunması, Tapu Sicilinin Olumlu (</a:t>
            </a:r>
            <a:r>
              <a:rPr lang="tr-TR" i="1" dirty="0" smtClean="0">
                <a:latin typeface="Times New Roman" panose="02020603050405020304" pitchFamily="18" charset="0"/>
                <a:cs typeface="Times New Roman" panose="02020603050405020304" pitchFamily="18" charset="0"/>
              </a:rPr>
              <a:t>maddi)</a:t>
            </a:r>
            <a:r>
              <a:rPr lang="tr-TR" b="1" dirty="0" smtClean="0">
                <a:latin typeface="Times New Roman" panose="02020603050405020304" pitchFamily="18" charset="0"/>
                <a:cs typeface="Times New Roman" panose="02020603050405020304" pitchFamily="18" charset="0"/>
              </a:rPr>
              <a:t> Etkisidir. </a:t>
            </a:r>
          </a:p>
          <a:p>
            <a:pPr algn="just"/>
            <a:r>
              <a:rPr lang="tr-TR" dirty="0" smtClean="0">
                <a:latin typeface="Times New Roman" panose="02020603050405020304" pitchFamily="18" charset="0"/>
                <a:cs typeface="Times New Roman" panose="02020603050405020304" pitchFamily="18" charset="0"/>
              </a:rPr>
              <a:t>Bu etkiye, </a:t>
            </a:r>
            <a:r>
              <a:rPr lang="tr-TR" b="1" dirty="0" smtClean="0">
                <a:latin typeface="Times New Roman" panose="02020603050405020304" pitchFamily="18" charset="0"/>
                <a:cs typeface="Times New Roman" panose="02020603050405020304" pitchFamily="18" charset="0"/>
              </a:rPr>
              <a:t>Tescilin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(maddi) </a:t>
            </a:r>
            <a:r>
              <a:rPr lang="tr-TR" b="1" dirty="0" smtClean="0">
                <a:latin typeface="Times New Roman" panose="02020603050405020304" pitchFamily="18" charset="0"/>
                <a:cs typeface="Times New Roman" panose="02020603050405020304" pitchFamily="18" charset="0"/>
              </a:rPr>
              <a:t>Olumlu Hükmü </a:t>
            </a:r>
            <a:r>
              <a:rPr lang="tr-TR" i="1" dirty="0" smtClean="0">
                <a:latin typeface="Times New Roman" panose="02020603050405020304" pitchFamily="18" charset="0"/>
                <a:cs typeface="Times New Roman" panose="02020603050405020304" pitchFamily="18" charset="0"/>
              </a:rPr>
              <a:t>(Etkisi</a:t>
            </a:r>
            <a:r>
              <a:rPr lang="tr-TR" dirty="0" smtClean="0">
                <a:latin typeface="Times New Roman" panose="02020603050405020304" pitchFamily="18" charset="0"/>
                <a:cs typeface="Times New Roman" panose="02020603050405020304" pitchFamily="18" charset="0"/>
              </a:rPr>
              <a:t>) ismi de verilmektedir. </a:t>
            </a:r>
          </a:p>
          <a:p>
            <a:pPr algn="just"/>
            <a:r>
              <a:rPr lang="tr-TR" b="1" i="1" dirty="0" smtClean="0">
                <a:latin typeface="Times New Roman" panose="02020603050405020304" pitchFamily="18" charset="0"/>
                <a:cs typeface="Times New Roman" panose="02020603050405020304" pitchFamily="18" charset="0"/>
              </a:rPr>
              <a:t>TMK m. 1023 hükmü gereğince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Kütüğündeki Tescile </a:t>
            </a:r>
            <a:r>
              <a:rPr lang="tr-TR" b="1" dirty="0" err="1" smtClean="0">
                <a:latin typeface="Times New Roman" panose="02020603050405020304" pitchFamily="18" charset="0"/>
                <a:cs typeface="Times New Roman" panose="02020603050405020304" pitchFamily="18" charset="0"/>
              </a:rPr>
              <a:t>iyiniyetle</a:t>
            </a:r>
            <a:r>
              <a:rPr lang="tr-TR" b="1" dirty="0" smtClean="0">
                <a:latin typeface="Times New Roman" panose="02020603050405020304" pitchFamily="18" charset="0"/>
                <a:cs typeface="Times New Roman" panose="02020603050405020304" pitchFamily="18" charset="0"/>
              </a:rPr>
              <a:t> dayanarak </a:t>
            </a:r>
            <a:r>
              <a:rPr lang="tr-TR" b="1" i="1" dirty="0" smtClean="0">
                <a:latin typeface="Times New Roman" panose="02020603050405020304" pitchFamily="18" charset="0"/>
                <a:cs typeface="Times New Roman" panose="02020603050405020304" pitchFamily="18" charset="0"/>
              </a:rPr>
              <a:t>Mülkiyet</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başka bir Ayni Hak </a:t>
            </a:r>
            <a:r>
              <a:rPr lang="tr-TR" b="1" dirty="0" smtClean="0">
                <a:latin typeface="Times New Roman" panose="02020603050405020304" pitchFamily="18" charset="0"/>
                <a:cs typeface="Times New Roman" panose="02020603050405020304" pitchFamily="18" charset="0"/>
              </a:rPr>
              <a:t>kazanan </a:t>
            </a:r>
            <a:r>
              <a:rPr lang="tr-TR" b="1" i="1" dirty="0" smtClean="0">
                <a:latin typeface="Times New Roman" panose="02020603050405020304" pitchFamily="18" charset="0"/>
                <a:cs typeface="Times New Roman" panose="02020603050405020304" pitchFamily="18" charset="0"/>
              </a:rPr>
              <a:t>Üçüncü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işinin </a:t>
            </a:r>
            <a:r>
              <a:rPr lang="tr-TR" b="1" dirty="0" smtClean="0">
                <a:latin typeface="Times New Roman" panose="02020603050405020304" pitchFamily="18" charset="0"/>
                <a:cs typeface="Times New Roman" panose="02020603050405020304" pitchFamily="18" charset="0"/>
              </a:rPr>
              <a:t>bu kazanımı korunur. </a:t>
            </a:r>
          </a:p>
          <a:p>
            <a:pPr marL="0" indent="0" algn="just">
              <a:buNone/>
            </a:pP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 </a:t>
            </a:r>
            <a:r>
              <a:rPr lang="tr-TR" sz="2400" i="1" dirty="0" smtClean="0">
                <a:latin typeface="Times New Roman" panose="02020603050405020304" pitchFamily="18" charset="0"/>
                <a:cs typeface="Times New Roman" panose="02020603050405020304" pitchFamily="18" charset="0"/>
              </a:rPr>
              <a:t>Eşya H., C.1, s.112)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82139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Aleniyet İlkesinin Genel Etkisi </a:t>
            </a:r>
            <a:endParaRPr lang="tr-TR" b="1" dirty="0">
              <a:latin typeface="+mn-lt"/>
            </a:endParaRPr>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Aleniyet İlkesinin kamuya açıklığı sağlayan araçları, Taşınmazlarda </a:t>
            </a:r>
            <a:r>
              <a:rPr lang="tr-TR" sz="3600" b="1" i="1" dirty="0" smtClean="0">
                <a:latin typeface="Times New Roman" panose="02020603050405020304" pitchFamily="18" charset="0"/>
                <a:cs typeface="Times New Roman" panose="02020603050405020304" pitchFamily="18" charset="0"/>
              </a:rPr>
              <a:t>Tapu Sicili</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Taşınırlarda ise</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Zilyetliktir.</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a:t>
            </a:r>
            <a:r>
              <a:rPr lang="tr-TR" sz="3600" b="1" dirty="0" smtClean="0">
                <a:latin typeface="Times New Roman" panose="02020603050405020304" pitchFamily="18" charset="0"/>
                <a:cs typeface="Times New Roman" panose="02020603050405020304" pitchFamily="18" charset="0"/>
              </a:rPr>
              <a:t>araçlar ile Taraflar arasındaki Eşya Hukuku </a:t>
            </a:r>
            <a:r>
              <a:rPr lang="tr-TR" sz="3600" b="1" dirty="0">
                <a:latin typeface="Times New Roman" panose="02020603050405020304" pitchFamily="18" charset="0"/>
                <a:cs typeface="Times New Roman" panose="02020603050405020304" pitchFamily="18" charset="0"/>
              </a:rPr>
              <a:t>İ</a:t>
            </a:r>
            <a:r>
              <a:rPr lang="tr-TR" sz="3600" b="1" dirty="0" smtClean="0">
                <a:latin typeface="Times New Roman" panose="02020603050405020304" pitchFamily="18" charset="0"/>
                <a:cs typeface="Times New Roman" panose="02020603050405020304" pitchFamily="18" charset="0"/>
              </a:rPr>
              <a:t>lişkisindeki Hakkın </a:t>
            </a:r>
            <a:r>
              <a:rPr lang="tr-TR" sz="3600" dirty="0" smtClean="0">
                <a:latin typeface="Times New Roman" panose="02020603050405020304" pitchFamily="18" charset="0"/>
                <a:cs typeface="Times New Roman" panose="02020603050405020304" pitchFamily="18" charset="0"/>
              </a:rPr>
              <a:t>ne olduğu, </a:t>
            </a:r>
            <a:r>
              <a:rPr lang="tr-TR" sz="3600" b="1" dirty="0" smtClean="0">
                <a:latin typeface="Times New Roman" panose="02020603050405020304" pitchFamily="18" charset="0"/>
                <a:cs typeface="Times New Roman" panose="02020603050405020304" pitchFamily="18" charset="0"/>
              </a:rPr>
              <a:t>Hakkın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apsamı </a:t>
            </a:r>
            <a:r>
              <a:rPr lang="tr-TR" sz="3600" dirty="0" smtClean="0">
                <a:latin typeface="Times New Roman" panose="02020603050405020304" pitchFamily="18" charset="0"/>
                <a:cs typeface="Times New Roman" panose="02020603050405020304" pitchFamily="18" charset="0"/>
              </a:rPr>
              <a:t>ve bu İlişkide kimin Hak </a:t>
            </a:r>
            <a:r>
              <a:rPr lang="tr-TR" sz="3600" dirty="0">
                <a:latin typeface="Times New Roman" panose="02020603050405020304" pitchFamily="18" charset="0"/>
                <a:cs typeface="Times New Roman" panose="02020603050405020304" pitchFamily="18" charset="0"/>
              </a:rPr>
              <a:t>S</a:t>
            </a:r>
            <a:r>
              <a:rPr lang="tr-TR" sz="3600" dirty="0" smtClean="0">
                <a:latin typeface="Times New Roman" panose="02020603050405020304" pitchFamily="18" charset="0"/>
                <a:cs typeface="Times New Roman" panose="02020603050405020304" pitchFamily="18" charset="0"/>
              </a:rPr>
              <a:t>ahibi olduğu belirlenir. </a:t>
            </a:r>
          </a:p>
          <a:p>
            <a:pPr marL="0" indent="0" algn="just">
              <a:buNone/>
            </a:pP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Antalya, </a:t>
            </a:r>
            <a:r>
              <a:rPr lang="tr-TR" i="1" dirty="0" smtClean="0">
                <a:latin typeface="Times New Roman" panose="02020603050405020304" pitchFamily="18" charset="0"/>
                <a:cs typeface="Times New Roman" panose="02020603050405020304" pitchFamily="18" charset="0"/>
              </a:rPr>
              <a:t>Eşya H., C.1, s. 112) </a:t>
            </a:r>
          </a:p>
        </p:txBody>
      </p:sp>
    </p:spTree>
    <p:extLst>
      <p:ext uri="{BB962C8B-B14F-4D97-AF65-F5344CB8AC3E}">
        <p14:creationId xmlns:p14="http://schemas.microsoft.com/office/powerpoint/2010/main" val="5462810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Aleniyet İlkesinin Hak Karinesi Etkisi </a:t>
            </a:r>
            <a:endParaRPr lang="tr-TR" b="1" dirty="0">
              <a:latin typeface="+mn-lt"/>
            </a:endParaRP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Aleniyetin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Ayni Hakkı görünür hale getirerek belirleme etkisi</a:t>
            </a:r>
            <a:r>
              <a:rPr lang="tr-TR" dirty="0">
                <a:latin typeface="Times New Roman" panose="02020603050405020304" pitchFamily="18" charset="0"/>
                <a:cs typeface="Times New Roman" panose="02020603050405020304" pitchFamily="18" charset="0"/>
              </a:rPr>
              <a:t>, Zilyetlikte tam olarak ortaya </a:t>
            </a:r>
            <a:r>
              <a:rPr lang="tr-TR" dirty="0" smtClean="0">
                <a:latin typeface="Times New Roman" panose="02020603050405020304" pitchFamily="18" charset="0"/>
                <a:cs typeface="Times New Roman" panose="02020603050405020304" pitchFamily="18" charset="0"/>
              </a:rPr>
              <a:t>konulamaz.</a:t>
            </a:r>
          </a:p>
          <a:p>
            <a:pPr algn="just"/>
            <a:r>
              <a:rPr lang="tr-TR" dirty="0" smtClean="0">
                <a:latin typeface="Times New Roman" panose="02020603050405020304" pitchFamily="18" charset="0"/>
                <a:cs typeface="Times New Roman" panose="02020603050405020304" pitchFamily="18" charset="0"/>
              </a:rPr>
              <a:t>Bununla birlikte, </a:t>
            </a:r>
            <a:r>
              <a:rPr lang="tr-TR" dirty="0">
                <a:latin typeface="Times New Roman" panose="02020603050405020304" pitchFamily="18" charset="0"/>
                <a:cs typeface="Times New Roman" panose="02020603050405020304" pitchFamily="18" charset="0"/>
              </a:rPr>
              <a:t>Kanun Koyucu, Zilyedin, </a:t>
            </a:r>
            <a:r>
              <a:rPr lang="tr-TR" b="1" dirty="0">
                <a:latin typeface="Times New Roman" panose="02020603050405020304" pitchFamily="18" charset="0"/>
                <a:cs typeface="Times New Roman" panose="02020603050405020304" pitchFamily="18" charset="0"/>
              </a:rPr>
              <a:t>Zilyetliğinde bulundurduğu </a:t>
            </a:r>
            <a:r>
              <a:rPr lang="tr-TR" b="1" dirty="0" smtClean="0">
                <a:latin typeface="Times New Roman" panose="02020603050405020304" pitchFamily="18" charset="0"/>
                <a:cs typeface="Times New Roman" panose="02020603050405020304" pitchFamily="18" charset="0"/>
              </a:rPr>
              <a:t>Taşınır üzerinde iddia ettiğ</a:t>
            </a:r>
            <a:r>
              <a:rPr lang="tr-TR" dirty="0" smtClean="0">
                <a:latin typeface="Times New Roman" panose="02020603050405020304" pitchFamily="18" charset="0"/>
                <a:cs typeface="Times New Roman" panose="02020603050405020304" pitchFamily="18" charset="0"/>
              </a:rPr>
              <a:t>i </a:t>
            </a:r>
            <a:r>
              <a:rPr lang="tr-TR" b="1" dirty="0" smtClean="0">
                <a:latin typeface="Times New Roman" panose="02020603050405020304" pitchFamily="18" charset="0"/>
                <a:cs typeface="Times New Roman" panose="02020603050405020304" pitchFamily="18" charset="0"/>
              </a:rPr>
              <a:t>hakkın varlığına Karine teşkil ettiğini </a:t>
            </a:r>
            <a:r>
              <a:rPr lang="tr-TR" dirty="0" smtClean="0">
                <a:latin typeface="Times New Roman" panose="02020603050405020304" pitchFamily="18" charset="0"/>
                <a:cs typeface="Times New Roman" panose="02020603050405020304" pitchFamily="18" charset="0"/>
              </a:rPr>
              <a:t>düzenlemiştir. </a:t>
            </a:r>
          </a:p>
          <a:p>
            <a:pPr algn="just"/>
            <a:r>
              <a:rPr lang="tr-TR" b="1" i="1" dirty="0" smtClean="0">
                <a:latin typeface="Times New Roman" panose="02020603050405020304" pitchFamily="18" charset="0"/>
                <a:cs typeface="Times New Roman" panose="02020603050405020304" pitchFamily="18" charset="0"/>
              </a:rPr>
              <a:t>TMK m. 985 hükmü gereğince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Taşınırın Zilyedi, onun </a:t>
            </a:r>
            <a:r>
              <a:rPr lang="tr-TR" b="1" i="1" dirty="0" smtClean="0">
                <a:latin typeface="Times New Roman" panose="02020603050405020304" pitchFamily="18" charset="0"/>
                <a:cs typeface="Times New Roman" panose="02020603050405020304" pitchFamily="18" charset="0"/>
              </a:rPr>
              <a:t>Maliki </a:t>
            </a:r>
            <a:r>
              <a:rPr lang="tr-TR" b="1" dirty="0" smtClean="0">
                <a:latin typeface="Times New Roman" panose="02020603050405020304" pitchFamily="18" charset="0"/>
                <a:cs typeface="Times New Roman" panose="02020603050405020304" pitchFamily="18" charset="0"/>
              </a:rPr>
              <a:t>sayılır. </a:t>
            </a:r>
          </a:p>
          <a:p>
            <a:pPr marL="0" indent="0" algn="just">
              <a:buNone/>
            </a:pP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 </a:t>
            </a:r>
            <a:r>
              <a:rPr lang="tr-TR" sz="2400" i="1" dirty="0" smtClean="0">
                <a:latin typeface="Times New Roman" panose="02020603050405020304" pitchFamily="18" charset="0"/>
                <a:cs typeface="Times New Roman" panose="02020603050405020304" pitchFamily="18" charset="0"/>
              </a:rPr>
              <a:t>Eşya Hukuku, C.1, s. 112)</a:t>
            </a: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1210195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Zilyetliğin Hak Karinesi olma </a:t>
            </a:r>
            <a:r>
              <a:rPr lang="tr-TR" sz="2400" dirty="0" smtClean="0">
                <a:latin typeface="Times New Roman" panose="02020603050405020304" pitchFamily="18" charset="0"/>
                <a:cs typeface="Times New Roman" panose="02020603050405020304" pitchFamily="18" charset="0"/>
              </a:rPr>
              <a:t>özelliği, </a:t>
            </a:r>
            <a:r>
              <a:rPr lang="tr-TR" sz="2400" b="1" dirty="0" smtClean="0">
                <a:latin typeface="Times New Roman" panose="02020603050405020304" pitchFamily="18" charset="0"/>
                <a:cs typeface="Times New Roman" panose="02020603050405020304" pitchFamily="18" charset="0"/>
              </a:rPr>
              <a:t>Taşınmazlarda, Alman Medeni Kanunu’nun 891. paragrafının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&amp;BGB 891) </a:t>
            </a:r>
            <a:r>
              <a:rPr lang="tr-TR" sz="2400" b="1" i="1" dirty="0" smtClean="0">
                <a:latin typeface="Times New Roman" panose="02020603050405020304" pitchFamily="18" charset="0"/>
                <a:cs typeface="Times New Roman" panose="02020603050405020304" pitchFamily="18" charset="0"/>
              </a:rPr>
              <a:t>aksine </a:t>
            </a:r>
            <a:r>
              <a:rPr lang="tr-TR" sz="2400" b="1" dirty="0" smtClean="0">
                <a:latin typeface="Times New Roman" panose="02020603050405020304" pitchFamily="18" charset="0"/>
                <a:cs typeface="Times New Roman" panose="02020603050405020304" pitchFamily="18" charset="0"/>
              </a:rPr>
              <a:t>düzenlemesine karşın</a:t>
            </a:r>
            <a:r>
              <a:rPr lang="tr-TR" sz="2400" dirty="0" smtClean="0">
                <a:latin typeface="Times New Roman" panose="02020603050405020304" pitchFamily="18" charset="0"/>
                <a:cs typeface="Times New Roman" panose="02020603050405020304" pitchFamily="18" charset="0"/>
              </a:rPr>
              <a:t>, TMK. m. 1020 ile 1024 hükümleri incelendiğinde, Tapu Siciline kayıtlı Taşınmazlar bakımından, Tapu Sicilinin Olumlu Etkisi olarak söz konusu Hak Karinesinin, Tapu Siciline kayıtlı haklar bakımından olduğunu söyleyebiliriz.</a:t>
            </a:r>
          </a:p>
          <a:p>
            <a:pPr algn="just"/>
            <a:r>
              <a:rPr lang="tr-TR" sz="2400" b="1" dirty="0" smtClean="0">
                <a:latin typeface="Times New Roman" panose="02020603050405020304" pitchFamily="18" charset="0"/>
                <a:cs typeface="Times New Roman" panose="02020603050405020304" pitchFamily="18" charset="0"/>
              </a:rPr>
              <a:t>TMK m. 7 hükmü</a:t>
            </a:r>
            <a:r>
              <a:rPr lang="tr-TR" sz="2400" b="1" i="1" dirty="0" smtClean="0">
                <a:latin typeface="Times New Roman" panose="02020603050405020304" pitchFamily="18" charset="0"/>
                <a:cs typeface="Times New Roman" panose="02020603050405020304" pitchFamily="18" charset="0"/>
              </a:rPr>
              <a:t>, Resmi Sicil </a:t>
            </a:r>
            <a:r>
              <a:rPr lang="tr-TR" sz="2400" dirty="0" smtClean="0">
                <a:latin typeface="Times New Roman" panose="02020603050405020304" pitchFamily="18" charset="0"/>
                <a:cs typeface="Times New Roman" panose="02020603050405020304" pitchFamily="18" charset="0"/>
              </a:rPr>
              <a:t>olan </a:t>
            </a:r>
            <a:r>
              <a:rPr lang="tr-TR" sz="2400" b="1" dirty="0" smtClean="0">
                <a:latin typeface="Times New Roman" panose="02020603050405020304" pitchFamily="18" charset="0"/>
                <a:cs typeface="Times New Roman" panose="02020603050405020304" pitchFamily="18" charset="0"/>
              </a:rPr>
              <a:t>Tapu Sicilinin </a:t>
            </a:r>
            <a:r>
              <a:rPr lang="tr-TR" sz="2400" b="1" i="1" dirty="0" smtClean="0">
                <a:latin typeface="Times New Roman" panose="02020603050405020304" pitchFamily="18" charset="0"/>
                <a:cs typeface="Times New Roman" panose="02020603050405020304" pitchFamily="18" charset="0"/>
              </a:rPr>
              <a:t>belgeledikleri olguların doğruluğuna kanıt oluşturduğuna ilişkin Karineyi </a:t>
            </a:r>
            <a:r>
              <a:rPr lang="tr-TR" sz="2400" b="1" dirty="0" smtClean="0">
                <a:latin typeface="Times New Roman" panose="02020603050405020304" pitchFamily="18" charset="0"/>
                <a:cs typeface="Times New Roman" panose="02020603050405020304" pitchFamily="18" charset="0"/>
              </a:rPr>
              <a:t>düzenlemiştir. </a:t>
            </a:r>
          </a:p>
          <a:p>
            <a:pPr algn="just"/>
            <a:r>
              <a:rPr lang="tr-TR" sz="2400" b="1" i="1" dirty="0" smtClean="0">
                <a:latin typeface="Times New Roman" panose="02020603050405020304" pitchFamily="18" charset="0"/>
                <a:cs typeface="Times New Roman" panose="02020603050405020304" pitchFamily="18" charset="0"/>
              </a:rPr>
              <a:t>Tapu Sicilinin Olumlu Etkisi </a:t>
            </a:r>
            <a:r>
              <a:rPr lang="tr-TR" sz="2400" dirty="0" smtClean="0">
                <a:latin typeface="Times New Roman" panose="02020603050405020304" pitchFamily="18" charset="0"/>
                <a:cs typeface="Times New Roman" panose="02020603050405020304" pitchFamily="18" charset="0"/>
              </a:rPr>
              <a:t>yanında</a:t>
            </a:r>
            <a:r>
              <a:rPr lang="tr-TR" sz="2400" b="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Olumsuz Etkisi </a:t>
            </a:r>
            <a:r>
              <a:rPr lang="tr-TR" sz="2400" dirty="0" smtClean="0">
                <a:latin typeface="Times New Roman" panose="02020603050405020304" pitchFamily="18" charset="0"/>
                <a:cs typeface="Times New Roman" panose="02020603050405020304" pitchFamily="18" charset="0"/>
              </a:rPr>
              <a:t>de </a:t>
            </a:r>
            <a:r>
              <a:rPr lang="tr-TR" sz="2400" b="1" dirty="0" smtClean="0">
                <a:latin typeface="Times New Roman" panose="02020603050405020304" pitchFamily="18" charset="0"/>
                <a:cs typeface="Times New Roman" panose="02020603050405020304" pitchFamily="18" charset="0"/>
              </a:rPr>
              <a:t>söz konusudur. </a:t>
            </a:r>
          </a:p>
          <a:p>
            <a:pPr algn="just"/>
            <a:r>
              <a:rPr lang="tr-TR" sz="2400" b="1" dirty="0" smtClean="0">
                <a:latin typeface="Times New Roman" panose="02020603050405020304" pitchFamily="18" charset="0"/>
                <a:cs typeface="Times New Roman" panose="02020603050405020304" pitchFamily="18" charset="0"/>
              </a:rPr>
              <a:t>Tapu Sicilinin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Zilyetliğin Hak Karinesi </a:t>
            </a:r>
            <a:r>
              <a:rPr lang="tr-TR" sz="2400" dirty="0" smtClean="0">
                <a:latin typeface="Times New Roman" panose="02020603050405020304" pitchFamily="18" charset="0"/>
                <a:cs typeface="Times New Roman" panose="02020603050405020304" pitchFamily="18" charset="0"/>
              </a:rPr>
              <a:t>olması, </a:t>
            </a:r>
            <a:r>
              <a:rPr lang="tr-TR" sz="2400" b="1" dirty="0" smtClean="0">
                <a:latin typeface="Times New Roman" panose="02020603050405020304" pitchFamily="18" charset="0"/>
                <a:cs typeface="Times New Roman" panose="02020603050405020304" pitchFamily="18" charset="0"/>
              </a:rPr>
              <a:t>Hukuk Yargılamasında, İspat Yükünü tersine çevirir. </a:t>
            </a:r>
          </a:p>
          <a:p>
            <a:pPr marL="0" indent="0" algn="just">
              <a:buNone/>
            </a:pPr>
            <a:r>
              <a:rPr lang="tr-TR" sz="2400" b="1"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Antalya</a:t>
            </a:r>
            <a:r>
              <a:rPr lang="tr-TR" sz="2400" i="1" dirty="0" smtClean="0">
                <a:latin typeface="Times New Roman" panose="02020603050405020304" pitchFamily="18" charset="0"/>
                <a:cs typeface="Times New Roman" panose="02020603050405020304" pitchFamily="18" charset="0"/>
              </a:rPr>
              <a:t>, Eşya H., C.1, s. 113)</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094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smtClean="0">
                <a:latin typeface="+mn-lt"/>
              </a:rPr>
              <a:t>Belirlilik (</a:t>
            </a:r>
            <a:r>
              <a:rPr lang="tr-TR" sz="4000" i="1" dirty="0" err="1" smtClean="0">
                <a:latin typeface="+mn-lt"/>
              </a:rPr>
              <a:t>Muayyenlik</a:t>
            </a:r>
            <a:r>
              <a:rPr lang="tr-TR" sz="4000" i="1" dirty="0" smtClean="0">
                <a:latin typeface="+mn-lt"/>
              </a:rPr>
              <a:t>)</a:t>
            </a:r>
            <a:r>
              <a:rPr lang="tr-TR" sz="4000" b="1" i="1" dirty="0" smtClean="0">
                <a:latin typeface="+mn-lt"/>
              </a:rPr>
              <a:t> İlkesi</a:t>
            </a:r>
            <a:r>
              <a:rPr lang="tr-TR" sz="4000" b="1" dirty="0" smtClean="0">
                <a:latin typeface="+mn-lt"/>
              </a:rPr>
              <a:t> </a:t>
            </a:r>
            <a:r>
              <a:rPr lang="tr-TR" sz="3600" b="1" dirty="0" smtClean="0">
                <a:latin typeface="+mn-lt"/>
              </a:rPr>
              <a:t/>
            </a:r>
            <a:br>
              <a:rPr lang="tr-TR" sz="3600" b="1" dirty="0" smtClean="0">
                <a:latin typeface="+mn-lt"/>
              </a:rPr>
            </a:br>
            <a:r>
              <a:rPr lang="tr-TR" b="1" i="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32-33; </a:t>
            </a:r>
            <a:r>
              <a:rPr lang="tr-TR" sz="2400" b="1" i="1" dirty="0" smtClean="0">
                <a:latin typeface="Times New Roman" panose="02020603050405020304" pitchFamily="18" charset="0"/>
                <a:cs typeface="Times New Roman" panose="02020603050405020304" pitchFamily="18" charset="0"/>
              </a:rPr>
              <a:t>Antalya,</a:t>
            </a:r>
            <a:r>
              <a:rPr lang="tr-TR" sz="2400" i="1" dirty="0" smtClean="0">
                <a:latin typeface="Times New Roman" panose="02020603050405020304" pitchFamily="18" charset="0"/>
                <a:cs typeface="Times New Roman" panose="02020603050405020304" pitchFamily="18" charset="0"/>
              </a:rPr>
              <a:t> Eşya H., C.1, s. 133-135;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73-75;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i="1" dirty="0" smtClean="0">
                <a:latin typeface="Times New Roman" panose="02020603050405020304" pitchFamily="18" charset="0"/>
                <a:cs typeface="Times New Roman" panose="02020603050405020304" pitchFamily="18" charset="0"/>
              </a:rPr>
              <a:t>, Eşya H., 20. B., s. 26)</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Ayni Haklar, </a:t>
            </a:r>
            <a:r>
              <a:rPr lang="tr-TR" sz="3600" u="sng" dirty="0" smtClean="0">
                <a:latin typeface="Times New Roman" panose="02020603050405020304" pitchFamily="18" charset="0"/>
                <a:cs typeface="Times New Roman" panose="02020603050405020304" pitchFamily="18" charset="0"/>
              </a:rPr>
              <a:t>ancak </a:t>
            </a:r>
            <a:r>
              <a:rPr lang="tr-TR" sz="3600" b="1" i="1" u="sng" dirty="0" smtClean="0">
                <a:latin typeface="Times New Roman" panose="02020603050405020304" pitchFamily="18" charset="0"/>
                <a:cs typeface="Times New Roman" panose="02020603050405020304" pitchFamily="18" charset="0"/>
              </a:rPr>
              <a:t>mevcut ve ferden belirlenmiş şeyler </a:t>
            </a:r>
            <a:r>
              <a:rPr lang="tr-TR" sz="3600" u="sng" dirty="0" smtClean="0">
                <a:latin typeface="Times New Roman" panose="02020603050405020304" pitchFamily="18" charset="0"/>
                <a:cs typeface="Times New Roman" panose="02020603050405020304" pitchFamily="18" charset="0"/>
              </a:rPr>
              <a:t>üzerinde</a:t>
            </a:r>
            <a:r>
              <a:rPr lang="tr-TR" sz="3600" b="1" u="sng" dirty="0" smtClean="0">
                <a:latin typeface="Times New Roman" panose="02020603050405020304" pitchFamily="18" charset="0"/>
                <a:cs typeface="Times New Roman" panose="02020603050405020304" pitchFamily="18" charset="0"/>
              </a:rPr>
              <a:t> kurulabilir. </a:t>
            </a:r>
          </a:p>
          <a:p>
            <a:pPr algn="just"/>
            <a:r>
              <a:rPr lang="tr-TR" sz="3600" dirty="0">
                <a:latin typeface="Times New Roman" panose="02020603050405020304" pitchFamily="18" charset="0"/>
                <a:cs typeface="Times New Roman" panose="02020603050405020304" pitchFamily="18" charset="0"/>
              </a:rPr>
              <a:t>Gerçekten </a:t>
            </a:r>
            <a:r>
              <a:rPr lang="tr-TR" sz="3600" b="1" i="1" dirty="0">
                <a:latin typeface="Times New Roman" panose="02020603050405020304" pitchFamily="18" charset="0"/>
                <a:cs typeface="Times New Roman" panose="02020603050405020304" pitchFamily="18" charset="0"/>
              </a:rPr>
              <a:t>Hukuki Anlamda Eşyanın sınırlandırılmış olması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Maddi bir Bütünlük arz etmesi şarttır.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bağlamda, </a:t>
            </a:r>
            <a:r>
              <a:rPr lang="tr-TR" sz="3600" b="1" i="1" dirty="0">
                <a:latin typeface="Times New Roman" panose="02020603050405020304" pitchFamily="18" charset="0"/>
                <a:cs typeface="Times New Roman" panose="02020603050405020304" pitchFamily="18" charset="0"/>
              </a:rPr>
              <a:t>türüyle belli</a:t>
            </a:r>
            <a:r>
              <a:rPr lang="tr-TR" sz="3600" b="1" dirty="0">
                <a:latin typeface="Times New Roman" panose="02020603050405020304" pitchFamily="18" charset="0"/>
                <a:cs typeface="Times New Roman" panose="02020603050405020304" pitchFamily="18" charset="0"/>
              </a:rPr>
              <a:t>, fakat ferden belirlenmemiş </a:t>
            </a:r>
            <a:r>
              <a:rPr lang="tr-TR" sz="3600" b="1" i="1" dirty="0">
                <a:latin typeface="Times New Roman" panose="02020603050405020304" pitchFamily="18" charset="0"/>
                <a:cs typeface="Times New Roman" panose="02020603050405020304" pitchFamily="18" charset="0"/>
              </a:rPr>
              <a:t>şey</a:t>
            </a:r>
            <a:r>
              <a:rPr lang="tr-TR" sz="3600" b="1" dirty="0">
                <a:latin typeface="Times New Roman" panose="02020603050405020304" pitchFamily="18" charset="0"/>
                <a:cs typeface="Times New Roman" panose="02020603050405020304" pitchFamily="18" charset="0"/>
              </a:rPr>
              <a:t>, Ayni Hak konusu </a:t>
            </a:r>
            <a:r>
              <a:rPr lang="tr-TR" sz="3600" b="1" dirty="0" smtClean="0">
                <a:latin typeface="Times New Roman" panose="02020603050405020304" pitchFamily="18" charset="0"/>
                <a:cs typeface="Times New Roman" panose="02020603050405020304" pitchFamily="18" charset="0"/>
              </a:rPr>
              <a:t>olamaz.</a:t>
            </a:r>
            <a:endParaRPr lang="tr-TR" sz="3600" b="1" u="sng"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16585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mn-lt"/>
              </a:rPr>
              <a:t>Güvenin (</a:t>
            </a:r>
            <a:r>
              <a:rPr lang="tr-TR" i="1" dirty="0" smtClean="0">
                <a:latin typeface="+mn-lt"/>
              </a:rPr>
              <a:t>İnancın</a:t>
            </a:r>
            <a:r>
              <a:rPr lang="tr-TR" b="1" dirty="0" smtClean="0">
                <a:latin typeface="+mn-lt"/>
              </a:rPr>
              <a:t>) Korunması İlkesi </a:t>
            </a:r>
            <a:br>
              <a:rPr lang="tr-TR" b="1" dirty="0" smtClean="0">
                <a:latin typeface="+mn-lt"/>
              </a:rPr>
            </a:br>
            <a:r>
              <a:rPr lang="tr-TR" sz="2400" dirty="0" smtClean="0"/>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Hukuku, 6. B., s. 35;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20. B., s. 27 ) </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Ayni Haklar, Taşınırlarda </a:t>
            </a:r>
            <a:r>
              <a:rPr lang="tr-TR" b="1" i="1" dirty="0" smtClean="0">
                <a:latin typeface="Times New Roman" panose="02020603050405020304" pitchFamily="18" charset="0"/>
                <a:cs typeface="Times New Roman" panose="02020603050405020304" pitchFamily="18" charset="0"/>
              </a:rPr>
              <a:t>Zilyetlik,</a:t>
            </a:r>
            <a:r>
              <a:rPr lang="tr-TR" b="1" dirty="0" smtClean="0">
                <a:latin typeface="Times New Roman" panose="02020603050405020304" pitchFamily="18" charset="0"/>
                <a:cs typeface="Times New Roman" panose="02020603050405020304" pitchFamily="18" charset="0"/>
              </a:rPr>
              <a:t> Taşınmazlarda </a:t>
            </a:r>
            <a:r>
              <a:rPr lang="tr-TR" b="1" i="1" dirty="0" smtClean="0">
                <a:latin typeface="Times New Roman" panose="02020603050405020304" pitchFamily="18" charset="0"/>
                <a:cs typeface="Times New Roman" panose="02020603050405020304" pitchFamily="18" charset="0"/>
              </a:rPr>
              <a:t>Tapu</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Sicilindeki Tesciller ile</a:t>
            </a:r>
            <a:r>
              <a:rPr lang="tr-TR" b="1" dirty="0" smtClean="0">
                <a:latin typeface="Times New Roman" panose="02020603050405020304" pitchFamily="18" charset="0"/>
                <a:cs typeface="Times New Roman" panose="02020603050405020304" pitchFamily="18" charset="0"/>
              </a:rPr>
              <a:t> dışa açıklanmaktadır. </a:t>
            </a:r>
          </a:p>
          <a:p>
            <a:pPr algn="just"/>
            <a:r>
              <a:rPr lang="tr-TR" b="1" dirty="0" smtClean="0">
                <a:latin typeface="Times New Roman" panose="02020603050405020304" pitchFamily="18" charset="0"/>
                <a:cs typeface="Times New Roman" panose="02020603050405020304" pitchFamily="18" charset="0"/>
              </a:rPr>
              <a:t>Açıklanan durum, genellikle gerçek duruma uyar</a:t>
            </a:r>
            <a:r>
              <a:rPr lang="tr-TR" dirty="0" smtClean="0">
                <a:latin typeface="Times New Roman" panose="02020603050405020304" pitchFamily="18" charset="0"/>
                <a:cs typeface="Times New Roman" panose="02020603050405020304" pitchFamily="18" charset="0"/>
              </a:rPr>
              <a:t>. Bu durumda, yani açıklanan durum gerçeğe uyuyorsa, sorun yoktur. Fakat </a:t>
            </a:r>
            <a:r>
              <a:rPr lang="tr-TR" b="1" dirty="0" smtClean="0">
                <a:latin typeface="Times New Roman" panose="02020603050405020304" pitchFamily="18" charset="0"/>
                <a:cs typeface="Times New Roman" panose="02020603050405020304" pitchFamily="18" charset="0"/>
              </a:rPr>
              <a:t>bazen </a:t>
            </a:r>
            <a:r>
              <a:rPr lang="tr-TR" b="1" i="1" dirty="0" smtClean="0">
                <a:latin typeface="Times New Roman" panose="02020603050405020304" pitchFamily="18" charset="0"/>
                <a:cs typeface="Times New Roman" panose="02020603050405020304" pitchFamily="18" charset="0"/>
              </a:rPr>
              <a:t>Açıklanan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 </a:t>
            </a:r>
            <a:r>
              <a:rPr lang="tr-TR" dirty="0" smtClean="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erçek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 </a:t>
            </a:r>
            <a:r>
              <a:rPr lang="tr-TR" b="1" dirty="0" smtClean="0">
                <a:latin typeface="Times New Roman" panose="02020603050405020304" pitchFamily="18" charset="0"/>
                <a:cs typeface="Times New Roman" panose="02020603050405020304" pitchFamily="18" charset="0"/>
              </a:rPr>
              <a:t>birbirinden farklı olabilir. </a:t>
            </a:r>
          </a:p>
          <a:p>
            <a:pPr algn="just"/>
            <a:r>
              <a:rPr lang="tr-TR" b="1" i="1" dirty="0" smtClean="0">
                <a:latin typeface="Times New Roman" panose="02020603050405020304" pitchFamily="18" charset="0"/>
                <a:cs typeface="Times New Roman" panose="02020603050405020304" pitchFamily="18" charset="0"/>
              </a:rPr>
              <a:t>Örneğin</a:t>
            </a:r>
            <a:r>
              <a:rPr lang="tr-TR"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Zilyet, o malın Maliki olmayıp, onu Malikinden çalmış olabilir. Diğer bir deyişle, Zilyet, o malın Maliki olabileceği gibi, bir Hırsız da olabilir. </a:t>
            </a:r>
          </a:p>
          <a:p>
            <a:pPr algn="just"/>
            <a:r>
              <a:rPr lang="tr-TR" dirty="0">
                <a:latin typeface="Times New Roman" panose="02020603050405020304" pitchFamily="18" charset="0"/>
                <a:cs typeface="Times New Roman" panose="02020603050405020304" pitchFamily="18" charset="0"/>
              </a:rPr>
              <a:t>Aynı şekilde, </a:t>
            </a:r>
            <a:r>
              <a:rPr lang="tr-TR" b="1" i="1" dirty="0">
                <a:latin typeface="Times New Roman" panose="02020603050405020304" pitchFamily="18" charset="0"/>
                <a:cs typeface="Times New Roman" panose="02020603050405020304" pitchFamily="18" charset="0"/>
              </a:rPr>
              <a:t>Tapu Sicilindeki Ayni Hakka ilişkin Tescil </a:t>
            </a:r>
            <a:r>
              <a:rPr lang="tr-TR" b="1" dirty="0">
                <a:latin typeface="Times New Roman" panose="02020603050405020304" pitchFamily="18" charset="0"/>
                <a:cs typeface="Times New Roman" panose="02020603050405020304" pitchFamily="18" charset="0"/>
              </a:rPr>
              <a:t>geçerli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olmayabilir. </a:t>
            </a:r>
          </a:p>
          <a:p>
            <a:pPr marL="0" indent="0" algn="just">
              <a:buNone/>
            </a:pPr>
            <a:endParaRPr lang="tr-TR" i="1" dirty="0" smtClean="0">
              <a:latin typeface="Times New Roman" panose="02020603050405020304" pitchFamily="18" charset="0"/>
              <a:cs typeface="Times New Roman" panose="02020603050405020304" pitchFamily="18" charset="0"/>
            </a:endParaRPr>
          </a:p>
          <a:p>
            <a:pPr marL="0" indent="0" algn="just">
              <a:buNone/>
            </a:pPr>
            <a:endParaRPr lang="tr-TR" sz="3600" dirty="0" smtClean="0">
              <a:latin typeface="Times New Roman" panose="02020603050405020304" pitchFamily="18" charset="0"/>
              <a:cs typeface="Times New Roman" panose="02020603050405020304" pitchFamily="18" charset="0"/>
            </a:endParaRPr>
          </a:p>
          <a:p>
            <a:pPr algn="just"/>
            <a:endParaRPr lang="tr-TR" sz="3600" b="1"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22393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 </a:t>
            </a:r>
            <a:r>
              <a:rPr lang="tr-TR" sz="4000" dirty="0">
                <a:latin typeface="Times New Roman" panose="02020603050405020304" pitchFamily="18" charset="0"/>
                <a:cs typeface="Times New Roman" panose="02020603050405020304" pitchFamily="18" charset="0"/>
              </a:rPr>
              <a:t>durumda, </a:t>
            </a:r>
            <a:r>
              <a:rPr lang="tr-TR" sz="4000" b="1" i="1" dirty="0">
                <a:latin typeface="Times New Roman" panose="02020603050405020304" pitchFamily="18" charset="0"/>
                <a:cs typeface="Times New Roman" panose="02020603050405020304" pitchFamily="18" charset="0"/>
              </a:rPr>
              <a:t>Üçüncü Kişiler açıklanan duruma güvenerek mal üzerinde Ayni Haklar kazanırlarsa</a:t>
            </a:r>
            <a:r>
              <a:rPr lang="tr-TR" sz="4000" b="1"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acaba</a:t>
            </a:r>
            <a:r>
              <a:rPr lang="tr-TR" sz="4000" b="1" dirty="0" smtClean="0">
                <a:latin typeface="Times New Roman" panose="02020603050405020304" pitchFamily="18" charset="0"/>
                <a:cs typeface="Times New Roman" panose="02020603050405020304" pitchFamily="18" charset="0"/>
              </a:rPr>
              <a:t> </a:t>
            </a:r>
            <a:r>
              <a:rPr lang="tr-TR" sz="4000" b="1" u="sng" dirty="0" smtClean="0">
                <a:latin typeface="Times New Roman" panose="02020603050405020304" pitchFamily="18" charset="0"/>
                <a:cs typeface="Times New Roman" panose="02020603050405020304" pitchFamily="18" charset="0"/>
              </a:rPr>
              <a:t>İyiniyetli </a:t>
            </a:r>
            <a:r>
              <a:rPr lang="tr-TR" sz="4000" b="1" u="sng" dirty="0">
                <a:latin typeface="Times New Roman" panose="02020603050405020304" pitchFamily="18" charset="0"/>
                <a:cs typeface="Times New Roman" panose="02020603050405020304" pitchFamily="18" charset="0"/>
              </a:rPr>
              <a:t>Üçüncü Kişilerin </a:t>
            </a:r>
            <a:r>
              <a:rPr lang="tr-TR" sz="4000" b="1" u="sng" dirty="0" smtClean="0">
                <a:latin typeface="Times New Roman" panose="02020603050405020304" pitchFamily="18" charset="0"/>
                <a:cs typeface="Times New Roman" panose="02020603050405020304" pitchFamily="18" charset="0"/>
              </a:rPr>
              <a:t>Güveni mi </a:t>
            </a:r>
            <a:r>
              <a:rPr lang="tr-TR" sz="4000" i="1" u="sng" dirty="0" smtClean="0">
                <a:latin typeface="Times New Roman" panose="02020603050405020304" pitchFamily="18" charset="0"/>
                <a:cs typeface="Times New Roman" panose="02020603050405020304" pitchFamily="18" charset="0"/>
              </a:rPr>
              <a:t>(İnancı mı), </a:t>
            </a:r>
            <a:r>
              <a:rPr lang="tr-TR" sz="4000" dirty="0">
                <a:latin typeface="Times New Roman" panose="02020603050405020304" pitchFamily="18" charset="0"/>
                <a:cs typeface="Times New Roman" panose="02020603050405020304" pitchFamily="18" charset="0"/>
              </a:rPr>
              <a:t>yoksa </a:t>
            </a:r>
            <a:r>
              <a:rPr lang="tr-TR" sz="4000" b="1" u="sng" dirty="0" smtClean="0">
                <a:latin typeface="Times New Roman" panose="02020603050405020304" pitchFamily="18" charset="0"/>
                <a:cs typeface="Times New Roman" panose="02020603050405020304" pitchFamily="18" charset="0"/>
              </a:rPr>
              <a:t>Gerçek Hak Sahibi </a:t>
            </a:r>
            <a:r>
              <a:rPr lang="tr-TR" sz="4000" b="1" u="sng" dirty="0">
                <a:latin typeface="Times New Roman" panose="02020603050405020304" pitchFamily="18" charset="0"/>
                <a:cs typeface="Times New Roman" panose="02020603050405020304" pitchFamily="18" charset="0"/>
              </a:rPr>
              <a:t>mi </a:t>
            </a:r>
            <a:r>
              <a:rPr lang="tr-TR" sz="4000" b="1" dirty="0">
                <a:latin typeface="Times New Roman" panose="02020603050405020304" pitchFamily="18" charset="0"/>
                <a:cs typeface="Times New Roman" panose="02020603050405020304" pitchFamily="18" charset="0"/>
              </a:rPr>
              <a:t>korunacaktır? </a:t>
            </a:r>
          </a:p>
          <a:p>
            <a:pPr algn="just"/>
            <a:r>
              <a:rPr lang="tr-TR" sz="4000" b="1" dirty="0" smtClean="0">
                <a:latin typeface="Times New Roman" panose="02020603050405020304" pitchFamily="18" charset="0"/>
                <a:cs typeface="Times New Roman" panose="02020603050405020304" pitchFamily="18" charset="0"/>
              </a:rPr>
              <a:t>Kanun Koyucu, </a:t>
            </a:r>
            <a:r>
              <a:rPr lang="tr-TR" sz="4000" b="1" i="1" dirty="0" smtClean="0">
                <a:latin typeface="Times New Roman" panose="02020603050405020304" pitchFamily="18" charset="0"/>
                <a:cs typeface="Times New Roman" panose="02020603050405020304" pitchFamily="18" charset="0"/>
              </a:rPr>
              <a:t>çatışan bu iki çıkar arasında </a:t>
            </a:r>
            <a:r>
              <a:rPr lang="tr-TR" sz="4000" b="1" dirty="0" smtClean="0">
                <a:latin typeface="Times New Roman" panose="02020603050405020304" pitchFamily="18" charset="0"/>
                <a:cs typeface="Times New Roman" panose="02020603050405020304" pitchFamily="18" charset="0"/>
              </a:rPr>
              <a:t>bir seçim yapmak zorundadır. </a:t>
            </a:r>
          </a:p>
          <a:p>
            <a:pPr marL="0" indent="0" algn="just">
              <a:buNone/>
            </a:pPr>
            <a:endParaRPr lang="tr-TR" sz="4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3939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Medeni Kanunumuz</a:t>
            </a:r>
            <a:r>
              <a:rPr lang="tr-TR" sz="3200" b="1" i="1" u="sng"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Açıklık İlkesi gereği, </a:t>
            </a:r>
            <a:r>
              <a:rPr lang="tr-TR" sz="3200" b="1" dirty="0">
                <a:latin typeface="Times New Roman" panose="02020603050405020304" pitchFamily="18" charset="0"/>
                <a:cs typeface="Times New Roman" panose="02020603050405020304" pitchFamily="18" charset="0"/>
              </a:rPr>
              <a:t>açıklanan duruma güvenenlerin edinimlerini koruma yoluna gitmiştir.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Kanun</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Taşınmazlarda</a:t>
            </a:r>
            <a:r>
              <a:rPr lang="tr-TR" sz="3200" b="1" i="1" dirty="0">
                <a:latin typeface="Times New Roman" panose="02020603050405020304" pitchFamily="18" charset="0"/>
                <a:cs typeface="Times New Roman" panose="02020603050405020304" pitchFamily="18" charset="0"/>
              </a:rPr>
              <a:t> mutlak</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olarak</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İnancı korumuştur </a:t>
            </a:r>
            <a:r>
              <a:rPr lang="tr-TR" b="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1023), </a:t>
            </a:r>
            <a:r>
              <a:rPr lang="tr-TR" sz="3200" b="1" i="1" dirty="0">
                <a:latin typeface="Times New Roman" panose="02020603050405020304" pitchFamily="18" charset="0"/>
                <a:cs typeface="Times New Roman" panose="02020603050405020304" pitchFamily="18" charset="0"/>
              </a:rPr>
              <a:t>Taşınırlarda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ortalama bir çözüm tarzını benimseyerek</a:t>
            </a:r>
            <a:r>
              <a:rPr lang="tr-TR" sz="3200" b="1" dirty="0">
                <a:latin typeface="Times New Roman" panose="02020603050405020304" pitchFamily="18" charset="0"/>
                <a:cs typeface="Times New Roman" panose="02020603050405020304" pitchFamily="18" charset="0"/>
              </a:rPr>
              <a:t> daha </a:t>
            </a:r>
            <a:r>
              <a:rPr lang="tr-TR" sz="3200" b="1" i="1" dirty="0">
                <a:latin typeface="Times New Roman" panose="02020603050405020304" pitchFamily="18" charset="0"/>
                <a:cs typeface="Times New Roman" panose="02020603050405020304" pitchFamily="18" charset="0"/>
              </a:rPr>
              <a:t>sınırlı </a:t>
            </a:r>
            <a:r>
              <a:rPr lang="tr-TR" sz="3200" dirty="0">
                <a:latin typeface="Times New Roman" panose="02020603050405020304" pitchFamily="18" charset="0"/>
                <a:cs typeface="Times New Roman" panose="02020603050405020304" pitchFamily="18" charset="0"/>
              </a:rPr>
              <a:t>bir korumayı  kabul etmiştir </a:t>
            </a:r>
            <a:r>
              <a:rPr lang="tr-TR" i="1" dirty="0">
                <a:latin typeface="Times New Roman" panose="02020603050405020304" pitchFamily="18" charset="0"/>
                <a:cs typeface="Times New Roman" panose="02020603050405020304" pitchFamily="18" charset="0"/>
              </a:rPr>
              <a:t>(MK m. 988, 990). </a:t>
            </a:r>
          </a:p>
          <a:p>
            <a:pPr algn="just"/>
            <a:r>
              <a:rPr lang="tr-TR" sz="3200" b="1" dirty="0">
                <a:latin typeface="Times New Roman" panose="02020603050405020304" pitchFamily="18" charset="0"/>
                <a:cs typeface="Times New Roman" panose="02020603050405020304" pitchFamily="18" charset="0"/>
              </a:rPr>
              <a:t>Güvenin Korunması İlkesi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Ayni Hak ilişkilerinde İşlem Güvenliğinin </a:t>
            </a:r>
            <a:r>
              <a:rPr lang="tr-TR" sz="3200" b="1" dirty="0">
                <a:latin typeface="Times New Roman" panose="02020603050405020304" pitchFamily="18" charset="0"/>
                <a:cs typeface="Times New Roman" panose="02020603050405020304" pitchFamily="18" charset="0"/>
              </a:rPr>
              <a:t>gerçekleşmesi sağlanmıştır. </a:t>
            </a:r>
          </a:p>
          <a:p>
            <a:endParaRPr lang="tr-TR" dirty="0"/>
          </a:p>
        </p:txBody>
      </p:sp>
    </p:spTree>
    <p:extLst>
      <p:ext uri="{BB962C8B-B14F-4D97-AF65-F5344CB8AC3E}">
        <p14:creationId xmlns:p14="http://schemas.microsoft.com/office/powerpoint/2010/main" val="13667619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mn-lt"/>
              </a:rPr>
              <a:t>Sınırlı Sayı ve Tipe Bağlılık İlkesi </a:t>
            </a:r>
            <a:br>
              <a:rPr lang="tr-TR" b="1" dirty="0" smtClean="0">
                <a:latin typeface="+mn-lt"/>
              </a:rPr>
            </a:br>
            <a:r>
              <a:rPr lang="tr-TR" sz="2700" b="1" dirty="0" smtClean="0"/>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 6. B., s. 35- 36;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i="1" dirty="0" smtClean="0">
                <a:latin typeface="Times New Roman" panose="02020603050405020304" pitchFamily="18" charset="0"/>
                <a:cs typeface="Times New Roman" panose="02020603050405020304" pitchFamily="18" charset="0"/>
              </a:rPr>
              <a:t>, Şekli Eşya H., 9. B., s. 77- 81;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20. B., s. 27- 28)</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Borçlar Hukukunda </a:t>
            </a:r>
            <a:r>
              <a:rPr lang="tr-TR" sz="3600" b="1" i="1" dirty="0" smtClean="0">
                <a:latin typeface="Times New Roman" panose="02020603050405020304" pitchFamily="18" charset="0"/>
                <a:cs typeface="Times New Roman" panose="02020603050405020304" pitchFamily="18" charset="0"/>
              </a:rPr>
              <a:t>Sözleşme Özgürlüğü İlkesi </a:t>
            </a:r>
            <a:r>
              <a:rPr lang="tr-TR" sz="3600" dirty="0" smtClean="0">
                <a:latin typeface="Times New Roman" panose="02020603050405020304" pitchFamily="18" charset="0"/>
                <a:cs typeface="Times New Roman" panose="02020603050405020304" pitchFamily="18" charset="0"/>
              </a:rPr>
              <a:t>geçerli olduğu için, Taraflar, </a:t>
            </a:r>
            <a:r>
              <a:rPr lang="tr-TR" sz="3600" b="1" i="1" dirty="0" smtClean="0">
                <a:latin typeface="Times New Roman" panose="02020603050405020304" pitchFamily="18" charset="0"/>
                <a:cs typeface="Times New Roman" panose="02020603050405020304" pitchFamily="18" charset="0"/>
              </a:rPr>
              <a:t>Kanunlarda düzenlenen Sözleşme Tipleri dışında </a:t>
            </a:r>
            <a:r>
              <a:rPr lang="tr-TR" sz="3600" b="1" dirty="0" smtClean="0">
                <a:latin typeface="Times New Roman" panose="02020603050405020304" pitchFamily="18" charset="0"/>
                <a:cs typeface="Times New Roman" panose="02020603050405020304" pitchFamily="18" charset="0"/>
              </a:rPr>
              <a:t>yepyeni Sözleşmeler </a:t>
            </a:r>
            <a:r>
              <a:rPr lang="tr-TR" sz="3600" dirty="0" smtClean="0">
                <a:latin typeface="Times New Roman" panose="02020603050405020304" pitchFamily="18" charset="0"/>
                <a:cs typeface="Times New Roman" panose="02020603050405020304" pitchFamily="18" charset="0"/>
              </a:rPr>
              <a:t>yapabildikleri gibi, </a:t>
            </a:r>
            <a:r>
              <a:rPr lang="tr-TR" sz="3600" b="1" i="1" dirty="0" smtClean="0">
                <a:latin typeface="Times New Roman" panose="02020603050405020304" pitchFamily="18" charset="0"/>
                <a:cs typeface="Times New Roman" panose="02020603050405020304" pitchFamily="18" charset="0"/>
              </a:rPr>
              <a:t>belli bir Sözleşme tipinde </a:t>
            </a:r>
            <a:r>
              <a:rPr lang="tr-TR" sz="3600" dirty="0" smtClean="0">
                <a:latin typeface="Times New Roman" panose="02020603050405020304" pitchFamily="18" charset="0"/>
                <a:cs typeface="Times New Roman" panose="02020603050405020304" pitchFamily="18" charset="0"/>
              </a:rPr>
              <a:t>de </a:t>
            </a:r>
            <a:r>
              <a:rPr lang="tr-TR" sz="3600" b="1" dirty="0" smtClean="0">
                <a:latin typeface="Times New Roman" panose="02020603050405020304" pitchFamily="18" charset="0"/>
                <a:cs typeface="Times New Roman" panose="02020603050405020304" pitchFamily="18" charset="0"/>
              </a:rPr>
              <a:t>Sözleşmenin içeriğini,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anunda </a:t>
            </a:r>
            <a:r>
              <a:rPr lang="tr-TR" sz="3600" b="1" dirty="0" smtClean="0">
                <a:latin typeface="Times New Roman" panose="02020603050405020304" pitchFamily="18" charset="0"/>
                <a:cs typeface="Times New Roman" panose="02020603050405020304" pitchFamily="18" charset="0"/>
              </a:rPr>
              <a:t>öngörülen sınırlar içinde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BK m. 26</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diledikleri gibi düzenleyebilirler</a:t>
            </a:r>
            <a:r>
              <a:rPr lang="tr-TR" sz="4000" dirty="0" smtClean="0">
                <a:latin typeface="Times New Roman" panose="02020603050405020304" pitchFamily="18" charset="0"/>
                <a:cs typeface="Times New Roman" panose="02020603050405020304" pitchFamily="18" charset="0"/>
              </a:rPr>
              <a:t>. </a:t>
            </a:r>
          </a:p>
          <a:p>
            <a:pPr algn="just"/>
            <a:r>
              <a:rPr lang="tr-TR" sz="4000" b="1" dirty="0" smtClean="0">
                <a:latin typeface="Times New Roman" panose="02020603050405020304" pitchFamily="18" charset="0"/>
                <a:cs typeface="Times New Roman" panose="02020603050405020304" pitchFamily="18" charset="0"/>
              </a:rPr>
              <a:t>Ayni Haklarda </a:t>
            </a:r>
            <a:r>
              <a:rPr lang="tr-TR" sz="4000" dirty="0" smtClean="0">
                <a:latin typeface="Times New Roman" panose="02020603050405020304" pitchFamily="18" charset="0"/>
                <a:cs typeface="Times New Roman" panose="02020603050405020304" pitchFamily="18" charset="0"/>
              </a:rPr>
              <a:t>ise, durum, Borçlar Hukukundan farklıdır. </a:t>
            </a:r>
          </a:p>
          <a:p>
            <a:pPr marL="0" indent="0" algn="just">
              <a:buNone/>
            </a:pPr>
            <a:endParaRPr lang="tr-TR" sz="4000" b="1" dirty="0" smtClean="0">
              <a:latin typeface="Times New Roman" panose="02020603050405020304" pitchFamily="18" charset="0"/>
              <a:cs typeface="Times New Roman" panose="02020603050405020304" pitchFamily="18" charset="0"/>
            </a:endParaRPr>
          </a:p>
          <a:p>
            <a:pPr algn="just"/>
            <a:endParaRPr lang="tr-TR" sz="40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35397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Haklarda Sınırlı Sayıda Olma İlkesi </a:t>
            </a:r>
            <a:endParaRPr lang="tr-TR" b="1"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Buna karşılık, </a:t>
            </a:r>
            <a:r>
              <a:rPr lang="tr-TR" dirty="0" smtClean="0">
                <a:latin typeface="Times New Roman" panose="02020603050405020304" pitchFamily="18" charset="0"/>
                <a:cs typeface="Times New Roman" panose="02020603050405020304" pitchFamily="18" charset="0"/>
              </a:rPr>
              <a:t>Borçlar Hukukundaki bu geniş Sözleşme Serbestisi, </a:t>
            </a:r>
            <a:r>
              <a:rPr lang="tr-TR" b="1" i="1" dirty="0">
                <a:latin typeface="Times New Roman" panose="02020603050405020304" pitchFamily="18" charset="0"/>
                <a:cs typeface="Times New Roman" panose="02020603050405020304" pitchFamily="18" charset="0"/>
              </a:rPr>
              <a:t>Ayni Haklarda </a:t>
            </a:r>
            <a:r>
              <a:rPr lang="tr-TR" b="1" i="1" dirty="0" smtClean="0">
                <a:latin typeface="Times New Roman" panose="02020603050405020304" pitchFamily="18" charset="0"/>
                <a:cs typeface="Times New Roman" panose="02020603050405020304" pitchFamily="18" charset="0"/>
              </a:rPr>
              <a:t>söz konusu </a:t>
            </a:r>
            <a:r>
              <a:rPr lang="tr-TR" b="1" dirty="0" smtClean="0">
                <a:latin typeface="Times New Roman" panose="02020603050405020304" pitchFamily="18" charset="0"/>
                <a:cs typeface="Times New Roman" panose="02020603050405020304" pitchFamily="18" charset="0"/>
              </a:rPr>
              <a:t>değildir; </a:t>
            </a:r>
            <a:r>
              <a:rPr lang="tr-TR" dirty="0">
                <a:latin typeface="Times New Roman" panose="02020603050405020304" pitchFamily="18" charset="0"/>
                <a:cs typeface="Times New Roman" panose="02020603050405020304" pitchFamily="18" charset="0"/>
              </a:rPr>
              <a:t>ancak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Kanunda öngörülen Ayni Haklar </a:t>
            </a:r>
            <a:r>
              <a:rPr lang="tr-TR" b="1" dirty="0">
                <a:latin typeface="Times New Roman" panose="02020603050405020304" pitchFamily="18" charset="0"/>
                <a:cs typeface="Times New Roman" panose="02020603050405020304" pitchFamily="18" charset="0"/>
              </a:rPr>
              <a:t>kurulabilir. Buna, </a:t>
            </a:r>
            <a:r>
              <a:rPr lang="tr-TR" b="1" i="1" dirty="0">
                <a:latin typeface="Times New Roman" panose="02020603050405020304" pitchFamily="18" charset="0"/>
                <a:cs typeface="Times New Roman" panose="02020603050405020304" pitchFamily="18" charset="0"/>
              </a:rPr>
              <a:t>Sınırlı Sayıda Olma </a:t>
            </a:r>
            <a:r>
              <a:rPr lang="tr-TR" b="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Numerus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Clausus</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İlkesi </a:t>
            </a:r>
            <a:r>
              <a:rPr lang="tr-TR" dirty="0">
                <a:latin typeface="Times New Roman" panose="02020603050405020304" pitchFamily="18" charset="0"/>
                <a:cs typeface="Times New Roman" panose="02020603050405020304" pitchFamily="18" charset="0"/>
              </a:rPr>
              <a:t>denir. </a:t>
            </a:r>
          </a:p>
          <a:p>
            <a:pPr algn="just"/>
            <a:r>
              <a:rPr lang="tr-TR" dirty="0">
                <a:latin typeface="Times New Roman" panose="02020603050405020304" pitchFamily="18" charset="0"/>
                <a:cs typeface="Times New Roman" panose="02020603050405020304" pitchFamily="18" charset="0"/>
              </a:rPr>
              <a:t>Bu durum, Ayni Hakların yeterli biçimde açık olması ihtiyacından doğar. </a:t>
            </a:r>
          </a:p>
          <a:p>
            <a:pPr algn="just"/>
            <a:r>
              <a:rPr lang="tr-TR" b="1" dirty="0">
                <a:latin typeface="Times New Roman" panose="02020603050405020304" pitchFamily="18" charset="0"/>
                <a:cs typeface="Times New Roman" panose="02020603050405020304" pitchFamily="18" charset="0"/>
              </a:rPr>
              <a:t>Medeni Kanun’un kabul ettiği Ayni Hak Tipleri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 Hakkı, İrtifak Hakkı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Rehin Hakkı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Taşınmaz Yüküdür</a:t>
            </a: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8611338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Haklarda Tipe Bağlılık İlkesi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Hukuk düzeni, sadece </a:t>
            </a:r>
            <a:r>
              <a:rPr lang="tr-TR" sz="4000" b="1" dirty="0" smtClean="0">
                <a:latin typeface="Times New Roman" panose="02020603050405020304" pitchFamily="18" charset="0"/>
                <a:cs typeface="Times New Roman" panose="02020603050405020304" pitchFamily="18" charset="0"/>
              </a:rPr>
              <a:t>Ayni Hakların sayısını sınırlandırmakla </a:t>
            </a:r>
            <a:r>
              <a:rPr lang="tr-TR" sz="4000" dirty="0" smtClean="0">
                <a:latin typeface="Times New Roman" panose="02020603050405020304" pitchFamily="18" charset="0"/>
                <a:cs typeface="Times New Roman" panose="02020603050405020304" pitchFamily="18" charset="0"/>
              </a:rPr>
              <a:t>kalmamış, her bir </a:t>
            </a:r>
            <a:r>
              <a:rPr lang="tr-TR" sz="4000" b="1" dirty="0" smtClean="0">
                <a:latin typeface="Times New Roman" panose="02020603050405020304" pitchFamily="18" charset="0"/>
                <a:cs typeface="Times New Roman" panose="02020603050405020304" pitchFamily="18" charset="0"/>
              </a:rPr>
              <a:t>Ayni Hak Tipinin İçeriğini belirlemede </a:t>
            </a:r>
            <a:r>
              <a:rPr lang="tr-TR" sz="4000" dirty="0" smtClean="0">
                <a:latin typeface="Times New Roman" panose="02020603050405020304" pitchFamily="18" charset="0"/>
                <a:cs typeface="Times New Roman" panose="02020603050405020304" pitchFamily="18" charset="0"/>
              </a:rPr>
              <a:t>de,</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Borçlar Hukukunda </a:t>
            </a:r>
            <a:r>
              <a:rPr lang="tr-TR" sz="4000" dirty="0" smtClean="0">
                <a:latin typeface="Times New Roman" panose="02020603050405020304" pitchFamily="18" charset="0"/>
                <a:cs typeface="Times New Roman" panose="02020603050405020304" pitchFamily="18" charset="0"/>
              </a:rPr>
              <a:t>olduğundan daha fazla bir sınırlama getirmiştir. </a:t>
            </a:r>
          </a:p>
          <a:p>
            <a:pPr algn="just"/>
            <a:r>
              <a:rPr lang="tr-TR" sz="4000" dirty="0" smtClean="0">
                <a:latin typeface="Times New Roman" panose="02020603050405020304" pitchFamily="18" charset="0"/>
                <a:cs typeface="Times New Roman" panose="02020603050405020304" pitchFamily="18" charset="0"/>
              </a:rPr>
              <a:t>Buna da, </a:t>
            </a:r>
            <a:r>
              <a:rPr lang="tr-TR" sz="4000" b="1" i="1" dirty="0" smtClean="0">
                <a:latin typeface="Times New Roman" panose="02020603050405020304" pitchFamily="18" charset="0"/>
                <a:cs typeface="Times New Roman" panose="02020603050405020304" pitchFamily="18" charset="0"/>
              </a:rPr>
              <a:t>Tipe Bağlılık İlkesi </a:t>
            </a:r>
            <a:r>
              <a:rPr lang="tr-TR" sz="4000" i="1" dirty="0" smtClean="0">
                <a:latin typeface="Times New Roman" panose="02020603050405020304" pitchFamily="18" charset="0"/>
                <a:cs typeface="Times New Roman" panose="02020603050405020304" pitchFamily="18" charset="0"/>
              </a:rPr>
              <a:t>(</a:t>
            </a:r>
            <a:r>
              <a:rPr lang="tr-TR" sz="4000" i="1" dirty="0" err="1" smtClean="0">
                <a:latin typeface="Times New Roman" panose="02020603050405020304" pitchFamily="18" charset="0"/>
                <a:cs typeface="Times New Roman" panose="02020603050405020304" pitchFamily="18" charset="0"/>
              </a:rPr>
              <a:t>Typengebundenheit</a:t>
            </a:r>
            <a:r>
              <a:rPr lang="tr-TR" sz="4000" dirty="0" smtClean="0">
                <a:latin typeface="Times New Roman" panose="02020603050405020304" pitchFamily="18" charset="0"/>
                <a:cs typeface="Times New Roman" panose="02020603050405020304" pitchFamily="18" charset="0"/>
              </a:rPr>
              <a:t>) denir.  </a:t>
            </a:r>
          </a:p>
        </p:txBody>
      </p:sp>
    </p:spTree>
    <p:extLst>
      <p:ext uri="{BB962C8B-B14F-4D97-AF65-F5344CB8AC3E}">
        <p14:creationId xmlns:p14="http://schemas.microsoft.com/office/powerpoint/2010/main" val="36735364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Buna göre, Kişiler, ancak </a:t>
            </a:r>
            <a:r>
              <a:rPr lang="tr-TR" b="1" i="1" dirty="0">
                <a:latin typeface="Times New Roman" panose="02020603050405020304" pitchFamily="18" charset="0"/>
                <a:cs typeface="Times New Roman" panose="02020603050405020304" pitchFamily="18" charset="0"/>
              </a:rPr>
              <a:t>Kanunun değişiklik yapma imkânı tanıdığı yerlerde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tanıdığı ölçüde bir Ayni Hakkın İçeriğini arzularına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tayin edebilirler. </a:t>
            </a:r>
          </a:p>
          <a:p>
            <a:pPr algn="just"/>
            <a:r>
              <a:rPr lang="tr-TR" dirty="0">
                <a:latin typeface="Times New Roman" panose="02020603050405020304" pitchFamily="18" charset="0"/>
                <a:cs typeface="Times New Roman" panose="02020603050405020304" pitchFamily="18" charset="0"/>
              </a:rPr>
              <a:t>Bu imkân, </a:t>
            </a:r>
            <a:r>
              <a:rPr lang="tr-TR" b="1" dirty="0">
                <a:latin typeface="Times New Roman" panose="02020603050405020304" pitchFamily="18" charset="0"/>
                <a:cs typeface="Times New Roman" panose="02020603050405020304" pitchFamily="18" charset="0"/>
              </a:rPr>
              <a:t>İrtifak Hakları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belli bir ölçüye kadar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787</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Yükünde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daha da sınırlı olarak (</a:t>
            </a:r>
            <a:r>
              <a:rPr lang="tr-TR" i="1" dirty="0">
                <a:latin typeface="Times New Roman" panose="02020603050405020304" pitchFamily="18" charset="0"/>
                <a:cs typeface="Times New Roman" panose="02020603050405020304" pitchFamily="18" charset="0"/>
              </a:rPr>
              <a:t>MK m. 839 / III) </a:t>
            </a:r>
            <a:r>
              <a:rPr lang="tr-TR" dirty="0">
                <a:latin typeface="Times New Roman" panose="02020603050405020304" pitchFamily="18" charset="0"/>
                <a:cs typeface="Times New Roman" panose="02020603050405020304" pitchFamily="18" charset="0"/>
              </a:rPr>
              <a:t>tanınmıştır. </a:t>
            </a:r>
          </a:p>
          <a:p>
            <a:pPr algn="just"/>
            <a:r>
              <a:rPr lang="tr-TR" b="1" dirty="0">
                <a:latin typeface="Times New Roman" panose="02020603050405020304" pitchFamily="18" charset="0"/>
                <a:cs typeface="Times New Roman" panose="02020603050405020304" pitchFamily="18" charset="0"/>
              </a:rPr>
              <a:t>Mülkiyet </a:t>
            </a:r>
            <a:r>
              <a:rPr lang="tr-TR" b="1" dirty="0" smtClean="0">
                <a:latin typeface="Times New Roman" panose="02020603050405020304" pitchFamily="18" charset="0"/>
                <a:cs typeface="Times New Roman" panose="02020603050405020304" pitchFamily="18" charset="0"/>
              </a:rPr>
              <a:t>Hakkı ve Rehin Hakkında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İçeriği Belirleme Serbestisi</a:t>
            </a:r>
            <a:r>
              <a:rPr lang="tr-TR" dirty="0">
                <a:latin typeface="Times New Roman" panose="02020603050405020304" pitchFamily="18" charset="0"/>
                <a:cs typeface="Times New Roman" panose="02020603050405020304" pitchFamily="18" charset="0"/>
              </a:rPr>
              <a:t>, MK m. 731 / II, III, MK m. 851, MK m. </a:t>
            </a:r>
            <a:r>
              <a:rPr lang="tr-TR" dirty="0" smtClean="0">
                <a:latin typeface="Times New Roman" panose="02020603050405020304" pitchFamily="18" charset="0"/>
                <a:cs typeface="Times New Roman" panose="02020603050405020304" pitchFamily="18" charset="0"/>
              </a:rPr>
              <a:t>871 hükümlerinde </a:t>
            </a:r>
            <a:r>
              <a:rPr lang="tr-TR" dirty="0">
                <a:latin typeface="Times New Roman" panose="02020603050405020304" pitchFamily="18" charset="0"/>
                <a:cs typeface="Times New Roman" panose="02020603050405020304" pitchFamily="18" charset="0"/>
              </a:rPr>
              <a:t>olduğu gibi, sadece bazı noktalara ilişkindir. </a:t>
            </a:r>
          </a:p>
          <a:p>
            <a:pPr algn="just"/>
            <a:r>
              <a:rPr lang="tr-TR" dirty="0">
                <a:latin typeface="Times New Roman" panose="02020603050405020304" pitchFamily="18" charset="0"/>
                <a:cs typeface="Times New Roman" panose="02020603050405020304" pitchFamily="18" charset="0"/>
              </a:rPr>
              <a:t>Ayni Hakkın içeriğinin değiştirilebildiği hallerde, </a:t>
            </a:r>
            <a:r>
              <a:rPr lang="tr-TR" dirty="0" smtClean="0">
                <a:latin typeface="Times New Roman" panose="02020603050405020304" pitchFamily="18" charset="0"/>
                <a:cs typeface="Times New Roman" panose="02020603050405020304" pitchFamily="18" charset="0"/>
              </a:rPr>
              <a:t>Kanun, </a:t>
            </a:r>
            <a:r>
              <a:rPr lang="tr-TR" dirty="0">
                <a:latin typeface="Times New Roman" panose="02020603050405020304" pitchFamily="18" charset="0"/>
                <a:cs typeface="Times New Roman" panose="02020603050405020304" pitchFamily="18" charset="0"/>
              </a:rPr>
              <a:t>bunlara açıklık sağlama imkânı da tanımıştır. </a:t>
            </a:r>
          </a:p>
          <a:p>
            <a:pPr marL="0" indent="0">
              <a:buNone/>
            </a:pPr>
            <a:endParaRPr lang="tr-TR" dirty="0"/>
          </a:p>
        </p:txBody>
      </p:sp>
    </p:spTree>
    <p:extLst>
      <p:ext uri="{BB962C8B-B14F-4D97-AF65-F5344CB8AC3E}">
        <p14:creationId xmlns:p14="http://schemas.microsoft.com/office/powerpoint/2010/main" val="17802997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Kanundaki tipler dışında bir Ayni Hakkın kurulmasına veya Kanunda düzenlenen bir Ayni Hakkın  içeriğini Kanunun çizdiği sınırları aşarak değiştirmeye yönelen İşlemler, </a:t>
            </a:r>
            <a:r>
              <a:rPr lang="tr-TR" sz="3200" b="1" i="1" dirty="0" smtClean="0">
                <a:latin typeface="Times New Roman" panose="02020603050405020304" pitchFamily="18" charset="0"/>
                <a:cs typeface="Times New Roman" panose="02020603050405020304" pitchFamily="18" charset="0"/>
              </a:rPr>
              <a:t>konusu imkânsız olduğundan </a:t>
            </a:r>
            <a:r>
              <a:rPr lang="tr-TR" sz="3200" b="1" dirty="0" smtClean="0">
                <a:latin typeface="Times New Roman" panose="02020603050405020304" pitchFamily="18" charset="0"/>
                <a:cs typeface="Times New Roman" panose="02020603050405020304" pitchFamily="18" charset="0"/>
              </a:rPr>
              <a:t>geçersizdir. </a:t>
            </a:r>
          </a:p>
          <a:p>
            <a:pPr algn="just"/>
            <a:r>
              <a:rPr lang="tr-TR" sz="3200" dirty="0" smtClean="0">
                <a:latin typeface="Times New Roman" panose="02020603050405020304" pitchFamily="18" charset="0"/>
                <a:cs typeface="Times New Roman" panose="02020603050405020304" pitchFamily="18" charset="0"/>
              </a:rPr>
              <a:t>Fakat </a:t>
            </a:r>
            <a:r>
              <a:rPr lang="tr-TR" sz="3200" b="1" i="1" dirty="0" smtClean="0">
                <a:latin typeface="Times New Roman" panose="02020603050405020304" pitchFamily="18" charset="0"/>
                <a:cs typeface="Times New Roman" panose="02020603050405020304" pitchFamily="18" charset="0"/>
              </a:rPr>
              <a:t>böyle bir İşlemin sadece Borç Doğuran bir İşlem olarak geçerli sayılması için gerekli şartlar mevcutsa,</a:t>
            </a:r>
            <a:r>
              <a:rPr lang="tr-TR" sz="3200" dirty="0" smtClean="0">
                <a:latin typeface="Times New Roman" panose="02020603050405020304" pitchFamily="18" charset="0"/>
                <a:cs typeface="Times New Roman" panose="02020603050405020304" pitchFamily="18" charset="0"/>
              </a:rPr>
              <a:t> bu takdirde, </a:t>
            </a:r>
            <a:r>
              <a:rPr lang="tr-TR" sz="3200" b="1" dirty="0" smtClean="0">
                <a:latin typeface="Times New Roman" panose="02020603050405020304" pitchFamily="18" charset="0"/>
                <a:cs typeface="Times New Roman" panose="02020603050405020304" pitchFamily="18" charset="0"/>
              </a:rPr>
              <a:t>sözü geçen İşlemin bir Borçlandırıcı İşlem olarak hüküm doğurması kabul edilebilir</a:t>
            </a:r>
            <a:r>
              <a:rPr lang="tr-TR" sz="3200" dirty="0" smtClean="0">
                <a:latin typeface="Times New Roman" panose="02020603050405020304" pitchFamily="18" charset="0"/>
                <a:cs typeface="Times New Roman" panose="02020603050405020304" pitchFamily="18" charset="0"/>
              </a:rPr>
              <a:t>.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5008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durum, </a:t>
            </a:r>
            <a:r>
              <a:rPr lang="tr-TR" sz="3200" b="1" u="sng" dirty="0">
                <a:latin typeface="Times New Roman" panose="02020603050405020304" pitchFamily="18" charset="0"/>
                <a:cs typeface="Times New Roman" panose="02020603050405020304" pitchFamily="18" charset="0"/>
              </a:rPr>
              <a:t>Hukuki İşlemlerde Tahvil (</a:t>
            </a:r>
            <a:r>
              <a:rPr lang="tr-TR" sz="3200" i="1" u="sng" dirty="0" err="1">
                <a:latin typeface="Times New Roman" panose="02020603050405020304" pitchFamily="18" charset="0"/>
                <a:cs typeface="Times New Roman" panose="02020603050405020304" pitchFamily="18" charset="0"/>
              </a:rPr>
              <a:t>Konversiyon</a:t>
            </a:r>
            <a:r>
              <a:rPr lang="tr-TR" sz="3200" b="1" u="sng" dirty="0">
                <a:latin typeface="Times New Roman" panose="02020603050405020304" pitchFamily="18" charset="0"/>
                <a:cs typeface="Times New Roman" panose="02020603050405020304" pitchFamily="18" charset="0"/>
              </a:rPr>
              <a:t>) İlkesinin</a:t>
            </a:r>
            <a:r>
              <a:rPr lang="tr-TR" sz="3200" b="1" dirty="0">
                <a:latin typeface="Times New Roman" panose="02020603050405020304" pitchFamily="18" charset="0"/>
                <a:cs typeface="Times New Roman" panose="02020603050405020304" pitchFamily="18" charset="0"/>
              </a:rPr>
              <a:t> bir uygulamasıdır. </a:t>
            </a:r>
          </a:p>
          <a:p>
            <a:pPr algn="just"/>
            <a:r>
              <a:rPr lang="tr-TR" sz="3200" dirty="0">
                <a:latin typeface="Times New Roman" panose="02020603050405020304" pitchFamily="18" charset="0"/>
                <a:cs typeface="Times New Roman" panose="02020603050405020304" pitchFamily="18" charset="0"/>
              </a:rPr>
              <a:t>Fakat, </a:t>
            </a:r>
            <a:r>
              <a:rPr lang="tr-TR" sz="3200" b="1" i="1" dirty="0">
                <a:latin typeface="Times New Roman" panose="02020603050405020304" pitchFamily="18" charset="0"/>
                <a:cs typeface="Times New Roman" panose="02020603050405020304" pitchFamily="18" charset="0"/>
              </a:rPr>
              <a:t>Tahvil</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tarafların Ayni Hakkın geçersizliğini bilselerdi, bu Borç Sözleşmesini yapacaklarının kabul edilebileceği hallerde söz konusu olabilir</a:t>
            </a:r>
            <a:r>
              <a:rPr lang="tr-TR" sz="32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Tahvilin mümkün olduğu durumlara örnek </a:t>
            </a:r>
            <a:r>
              <a:rPr lang="tr-TR" sz="3200" b="1" dirty="0">
                <a:latin typeface="Times New Roman" panose="02020603050405020304" pitchFamily="18" charset="0"/>
                <a:cs typeface="Times New Roman" panose="02020603050405020304" pitchFamily="18" charset="0"/>
              </a:rPr>
              <a:t>vermek gerekir</a:t>
            </a:r>
            <a:r>
              <a:rPr lang="tr-TR" sz="3200" b="1" dirty="0" smtClean="0">
                <a:latin typeface="Times New Roman" panose="02020603050405020304" pitchFamily="18" charset="0"/>
                <a:cs typeface="Times New Roman" panose="02020603050405020304" pitchFamily="18" charset="0"/>
              </a:rPr>
              <a:t>.</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şeyi Yapma Borcu</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başlı başına bir İrtifak Hakkına </a:t>
            </a:r>
            <a:r>
              <a:rPr lang="tr-TR" sz="3200" b="1" dirty="0">
                <a:latin typeface="Times New Roman" panose="02020603050405020304" pitchFamily="18" charset="0"/>
                <a:cs typeface="Times New Roman" panose="02020603050405020304" pitchFamily="18" charset="0"/>
              </a:rPr>
              <a:t>konu teşki</a:t>
            </a:r>
            <a:r>
              <a:rPr lang="tr-TR" sz="3200" dirty="0">
                <a:latin typeface="Times New Roman" panose="02020603050405020304" pitchFamily="18" charset="0"/>
                <a:cs typeface="Times New Roman" panose="02020603050405020304" pitchFamily="18" charset="0"/>
              </a:rPr>
              <a:t>l </a:t>
            </a:r>
            <a:r>
              <a:rPr lang="tr-TR" sz="3200" b="1" dirty="0">
                <a:latin typeface="Times New Roman" panose="02020603050405020304" pitchFamily="18" charset="0"/>
                <a:cs typeface="Times New Roman" panose="02020603050405020304" pitchFamily="18" charset="0"/>
              </a:rPr>
              <a:t>edemez</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779 / II). </a:t>
            </a:r>
          </a:p>
          <a:p>
            <a:pPr marL="0" indent="0" algn="just">
              <a:buNone/>
            </a:pPr>
            <a:endParaRPr lang="tr-TR" sz="3200" b="1" dirty="0" smtClean="0">
              <a:latin typeface="Times New Roman" panose="02020603050405020304" pitchFamily="18" charset="0"/>
              <a:cs typeface="Times New Roman" panose="02020603050405020304" pitchFamily="18" charset="0"/>
            </a:endParaRPr>
          </a:p>
          <a:p>
            <a:pPr algn="just"/>
            <a:endParaRPr lang="tr-TR" sz="3200" b="1"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36553516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Buna rağmen, Malik (M), (A)’ya böyle bir </a:t>
            </a:r>
            <a:r>
              <a:rPr lang="tr-TR" sz="3600" b="1" dirty="0" smtClean="0">
                <a:latin typeface="Times New Roman" panose="02020603050405020304" pitchFamily="18" charset="0"/>
                <a:cs typeface="Times New Roman" panose="02020603050405020304" pitchFamily="18" charset="0"/>
              </a:rPr>
              <a:t>İrtifak Hakkı kurma taahhüdünde bulunsa </a:t>
            </a:r>
            <a:r>
              <a:rPr lang="tr-TR" sz="3600" dirty="0" smtClean="0">
                <a:latin typeface="Times New Roman" panose="02020603050405020304" pitchFamily="18" charset="0"/>
                <a:cs typeface="Times New Roman" panose="02020603050405020304" pitchFamily="18" charset="0"/>
              </a:rPr>
              <a:t>ve</a:t>
            </a:r>
            <a:r>
              <a:rPr lang="tr-TR" sz="3600" b="1" dirty="0" smtClean="0">
                <a:latin typeface="Times New Roman" panose="02020603050405020304" pitchFamily="18" charset="0"/>
                <a:cs typeface="Times New Roman" panose="02020603050405020304" pitchFamily="18" charset="0"/>
              </a:rPr>
              <a:t> buna dayanılarak Tapu Siciline tescil yapılsa</a:t>
            </a:r>
            <a:r>
              <a:rPr lang="tr-TR" sz="3600" dirty="0" smtClean="0">
                <a:latin typeface="Times New Roman" panose="02020603050405020304" pitchFamily="18" charset="0"/>
                <a:cs typeface="Times New Roman" panose="02020603050405020304" pitchFamily="18" charset="0"/>
              </a:rPr>
              <a:t>, bu Taahhüt ve buna dayanılarak yapılan Tescil geçersizdir. </a:t>
            </a:r>
          </a:p>
          <a:p>
            <a:pPr algn="just"/>
            <a:r>
              <a:rPr lang="tr-TR" sz="3600" dirty="0" smtClean="0">
                <a:latin typeface="Times New Roman" panose="02020603050405020304" pitchFamily="18" charset="0"/>
                <a:cs typeface="Times New Roman" panose="02020603050405020304" pitchFamily="18" charset="0"/>
              </a:rPr>
              <a:t>Ancak (M), söz konusu Yapma Edimini sadece basit bir borç olarak ifayla yükümlü sayılabilir. </a:t>
            </a:r>
          </a:p>
          <a:p>
            <a:pPr marL="0" indent="0" algn="just">
              <a:buNone/>
            </a:pPr>
            <a:endParaRPr lang="tr-TR"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150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Öyleyse</a:t>
            </a:r>
            <a:r>
              <a:rPr lang="tr-TR" sz="4000" b="1" dirty="0">
                <a:latin typeface="Times New Roman" panose="02020603050405020304" pitchFamily="18" charset="0"/>
                <a:cs typeface="Times New Roman" panose="02020603050405020304" pitchFamily="18" charset="0"/>
              </a:rPr>
              <a:t>,  türüyle belirli şeyler </a:t>
            </a:r>
            <a:r>
              <a:rPr lang="tr-TR" sz="4000" b="1" i="1" dirty="0">
                <a:latin typeface="Times New Roman" panose="02020603050405020304" pitchFamily="18" charset="0"/>
                <a:cs typeface="Times New Roman" panose="02020603050405020304" pitchFamily="18" charset="0"/>
              </a:rPr>
              <a:t>(</a:t>
            </a:r>
            <a:r>
              <a:rPr lang="tr-TR" sz="4000" i="1" dirty="0" err="1">
                <a:latin typeface="Times New Roman" panose="02020603050405020304" pitchFamily="18" charset="0"/>
                <a:cs typeface="Times New Roman" panose="02020603050405020304" pitchFamily="18" charset="0"/>
              </a:rPr>
              <a:t>Nev’en</a:t>
            </a:r>
            <a:r>
              <a:rPr lang="tr-TR" sz="4000" i="1" dirty="0">
                <a:latin typeface="Times New Roman" panose="02020603050405020304" pitchFamily="18" charset="0"/>
                <a:cs typeface="Times New Roman" panose="02020603050405020304" pitchFamily="18" charset="0"/>
              </a:rPr>
              <a:t> belirli bir şey) </a:t>
            </a:r>
            <a:r>
              <a:rPr lang="tr-TR" sz="4000" b="1" dirty="0">
                <a:latin typeface="Times New Roman" panose="02020603050405020304" pitchFamily="18" charset="0"/>
                <a:cs typeface="Times New Roman" panose="02020603050405020304" pitchFamily="18" charset="0"/>
              </a:rPr>
              <a:t>üzerinde Ayni Hak kurulabilmesi için bunların öncelikle içinde bulundukları bütünden ayrılarak belirli ve bağımsız hale gelmesi gerekir</a:t>
            </a:r>
            <a:r>
              <a:rPr lang="tr-TR" sz="4000" dirty="0">
                <a:latin typeface="Times New Roman" panose="02020603050405020304" pitchFamily="18" charset="0"/>
                <a:cs typeface="Times New Roman" panose="02020603050405020304" pitchFamily="18" charset="0"/>
              </a:rPr>
              <a:t>. </a:t>
            </a:r>
            <a:endParaRPr lang="tr-TR" sz="4000"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Zira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sınırları belli ve bağımsız şeyler </a:t>
            </a:r>
            <a:r>
              <a:rPr lang="tr-TR" sz="4000" dirty="0">
                <a:latin typeface="Times New Roman" panose="02020603050405020304" pitchFamily="18" charset="0"/>
                <a:cs typeface="Times New Roman" panose="02020603050405020304" pitchFamily="18" charset="0"/>
              </a:rPr>
              <a:t>ancak </a:t>
            </a:r>
            <a:r>
              <a:rPr lang="tr-TR" sz="4000" b="1" i="1" dirty="0">
                <a:latin typeface="Times New Roman" panose="02020603050405020304" pitchFamily="18" charset="0"/>
                <a:cs typeface="Times New Roman" panose="02020603050405020304" pitchFamily="18" charset="0"/>
              </a:rPr>
              <a:t>Hukuki Anlamda Eşyadır. </a:t>
            </a:r>
          </a:p>
          <a:p>
            <a:pPr marL="0" indent="0" algn="just">
              <a:buNone/>
            </a:pPr>
            <a:endParaRPr lang="tr-TR" sz="4000" b="1" dirty="0">
              <a:latin typeface="Times New Roman" panose="02020603050405020304" pitchFamily="18" charset="0"/>
              <a:cs typeface="Times New Roman" panose="02020603050405020304" pitchFamily="18" charset="0"/>
            </a:endParaRPr>
          </a:p>
          <a:p>
            <a:pPr algn="just"/>
            <a:endParaRPr lang="tr-TR" sz="40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584311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6428" y="0"/>
            <a:ext cx="10515600" cy="2378518"/>
          </a:xfrm>
        </p:spPr>
        <p:txBody>
          <a:bodyPr>
            <a:noAutofit/>
          </a:bodyPr>
          <a:lstStyle/>
          <a:p>
            <a:pPr algn="just"/>
            <a:r>
              <a:rPr lang="tr-TR" sz="3600" b="1" dirty="0" smtClean="0">
                <a:latin typeface="Times New Roman" panose="02020603050405020304" pitchFamily="18" charset="0"/>
                <a:cs typeface="Times New Roman" panose="02020603050405020304" pitchFamily="18" charset="0"/>
              </a:rPr>
              <a:t>Ayni Hakların Hak Düşürücü Süreye ve Zamanaşımına Tabi Olmaması İlkesi</a:t>
            </a:r>
            <a:r>
              <a:rPr lang="tr-TR" sz="3600" dirty="0" smtClean="0">
                <a:latin typeface="Times New Roman" panose="02020603050405020304" pitchFamily="18" charset="0"/>
                <a:cs typeface="Times New Roman" panose="02020603050405020304" pitchFamily="18" charset="0"/>
              </a:rPr>
              <a:t/>
            </a:r>
            <a:br>
              <a:rPr lang="tr-TR" sz="3600" dirty="0" smtClean="0">
                <a:latin typeface="Times New Roman" panose="02020603050405020304" pitchFamily="18" charset="0"/>
                <a:cs typeface="Times New Roman" panose="02020603050405020304" pitchFamily="18" charset="0"/>
              </a:rPr>
            </a:br>
            <a:r>
              <a:rPr lang="tr-TR" sz="36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6.B., s.36</a:t>
            </a:r>
            <a:r>
              <a:rPr lang="tr-TR" sz="2400"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20 . B., s.29;</a:t>
            </a:r>
            <a:r>
              <a:rPr lang="tr-TR" sz="2400" b="1" i="1" dirty="0" smtClean="0">
                <a:latin typeface="Times New Roman" panose="02020603050405020304" pitchFamily="18" charset="0"/>
                <a:cs typeface="Times New Roman" panose="02020603050405020304" pitchFamily="18" charset="0"/>
              </a:rPr>
              <a:t>Ünal/</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81)</a:t>
            </a:r>
            <a:br>
              <a:rPr lang="tr-TR" sz="2400" i="1" dirty="0" smtClean="0">
                <a:latin typeface="Times New Roman" panose="02020603050405020304" pitchFamily="18" charset="0"/>
                <a:cs typeface="Times New Roman" panose="02020603050405020304" pitchFamily="18" charset="0"/>
              </a:rPr>
            </a:br>
            <a:r>
              <a:rPr lang="tr-TR" sz="2400"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s.   </a:t>
            </a:r>
            <a:br>
              <a:rPr lang="tr-TR" sz="2400" dirty="0" smtClean="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Yenilik Doğuran Haklar</a:t>
            </a:r>
            <a:r>
              <a:rPr lang="tr-TR" dirty="0" smtClean="0">
                <a:latin typeface="Times New Roman" panose="02020603050405020304" pitchFamily="18" charset="0"/>
                <a:cs typeface="Times New Roman" panose="02020603050405020304" pitchFamily="18" charset="0"/>
              </a:rPr>
              <a:t>, Kanunun öngördüğü Sürelerde kullanılmazsa düşer, yani sona erer,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uaccel bir Alacak, Kanunun belirlediği sürede talep edilmezse, Zamanaşımına uğrar. </a:t>
            </a:r>
          </a:p>
          <a:p>
            <a:pPr algn="just"/>
            <a:r>
              <a:rPr lang="tr-TR" dirty="0" smtClean="0">
                <a:latin typeface="Times New Roman" panose="02020603050405020304" pitchFamily="18" charset="0"/>
                <a:cs typeface="Times New Roman" panose="02020603050405020304" pitchFamily="18" charset="0"/>
              </a:rPr>
              <a:t>Oysa, </a:t>
            </a:r>
            <a:r>
              <a:rPr lang="tr-TR" b="1" dirty="0" smtClean="0">
                <a:latin typeface="Times New Roman" panose="02020603050405020304" pitchFamily="18" charset="0"/>
                <a:cs typeface="Times New Roman" panose="02020603050405020304" pitchFamily="18" charset="0"/>
              </a:rPr>
              <a:t>Medeni Kanun, </a:t>
            </a:r>
            <a:r>
              <a:rPr lang="tr-TR" b="1" i="1" dirty="0" smtClean="0">
                <a:latin typeface="Times New Roman" panose="02020603050405020304" pitchFamily="18" charset="0"/>
                <a:cs typeface="Times New Roman" panose="02020603050405020304" pitchFamily="18" charset="0"/>
              </a:rPr>
              <a:t>Ayni Haklarda </a:t>
            </a:r>
            <a:r>
              <a:rPr lang="tr-TR" i="1" dirty="0" smtClean="0">
                <a:latin typeface="Times New Roman" panose="02020603050405020304" pitchFamily="18" charset="0"/>
                <a:cs typeface="Times New Roman" panose="02020603050405020304" pitchFamily="18" charset="0"/>
              </a:rPr>
              <a:t>ne</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Yenilik Doğuran Haklarda </a:t>
            </a:r>
            <a:r>
              <a:rPr lang="tr-TR" dirty="0" smtClean="0">
                <a:latin typeface="Times New Roman" panose="02020603050405020304" pitchFamily="18" charset="0"/>
                <a:cs typeface="Times New Roman" panose="02020603050405020304" pitchFamily="18" charset="0"/>
              </a:rPr>
              <a:t>olduğu gibi bir </a:t>
            </a:r>
            <a:r>
              <a:rPr lang="tr-TR" b="1" i="1" dirty="0" smtClean="0">
                <a:latin typeface="Times New Roman" panose="02020603050405020304" pitchFamily="18" charset="0"/>
                <a:cs typeface="Times New Roman" panose="02020603050405020304" pitchFamily="18" charset="0"/>
              </a:rPr>
              <a:t>Hak Düşürücü Süre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ne de </a:t>
            </a:r>
            <a:r>
              <a:rPr lang="tr-TR" b="1" dirty="0" smtClean="0">
                <a:latin typeface="Times New Roman" panose="02020603050405020304" pitchFamily="18" charset="0"/>
                <a:cs typeface="Times New Roman" panose="02020603050405020304" pitchFamily="18" charset="0"/>
              </a:rPr>
              <a:t>Alacaklarda </a:t>
            </a:r>
            <a:r>
              <a:rPr lang="tr-TR" dirty="0" smtClean="0">
                <a:latin typeface="Times New Roman" panose="02020603050405020304" pitchFamily="18" charset="0"/>
                <a:cs typeface="Times New Roman" panose="02020603050405020304" pitchFamily="18" charset="0"/>
              </a:rPr>
              <a:t>olduğu gibi bir </a:t>
            </a:r>
            <a:r>
              <a:rPr lang="tr-TR" b="1" i="1" dirty="0" smtClean="0">
                <a:latin typeface="Times New Roman" panose="02020603050405020304" pitchFamily="18" charset="0"/>
                <a:cs typeface="Times New Roman" panose="02020603050405020304" pitchFamily="18" charset="0"/>
              </a:rPr>
              <a:t>Zamanaşımı</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Süresi </a:t>
            </a:r>
            <a:r>
              <a:rPr lang="tr-TR" b="1" dirty="0" smtClean="0">
                <a:latin typeface="Times New Roman" panose="02020603050405020304" pitchFamily="18" charset="0"/>
                <a:cs typeface="Times New Roman" panose="02020603050405020304" pitchFamily="18" charset="0"/>
              </a:rPr>
              <a:t>kabul etmiştir. </a:t>
            </a:r>
          </a:p>
          <a:p>
            <a:pPr algn="just"/>
            <a:r>
              <a:rPr lang="tr-TR" b="1" dirty="0" smtClean="0">
                <a:latin typeface="Times New Roman" panose="02020603050405020304" pitchFamily="18" charset="0"/>
                <a:cs typeface="Times New Roman" panose="02020603050405020304" pitchFamily="18" charset="0"/>
              </a:rPr>
              <a:t>Bu, </a:t>
            </a:r>
            <a:r>
              <a:rPr lang="tr-TR" b="1" i="1" dirty="0" smtClean="0">
                <a:latin typeface="Times New Roman" panose="02020603050405020304" pitchFamily="18" charset="0"/>
                <a:cs typeface="Times New Roman" panose="02020603050405020304" pitchFamily="18" charset="0"/>
              </a:rPr>
              <a:t>Ayni Haklardan fiilen yararlanılmaması durumunda</a:t>
            </a:r>
            <a:r>
              <a:rPr lang="tr-TR" b="1" dirty="0" smtClean="0">
                <a:latin typeface="Times New Roman" panose="02020603050405020304" pitchFamily="18" charset="0"/>
                <a:cs typeface="Times New Roman" panose="02020603050405020304" pitchFamily="18" charset="0"/>
              </a:rPr>
              <a:t>, Hakkın düşmeyeceğini gösterdiği </a:t>
            </a:r>
            <a:r>
              <a:rPr lang="tr-TR" dirty="0" smtClean="0">
                <a:latin typeface="Times New Roman" panose="02020603050405020304" pitchFamily="18" charset="0"/>
                <a:cs typeface="Times New Roman" panose="02020603050405020304" pitchFamily="18" charset="0"/>
              </a:rPr>
              <a:t>gibi,</a:t>
            </a:r>
            <a:r>
              <a:rPr lang="tr-TR" b="1" dirty="0" smtClean="0">
                <a:latin typeface="Times New Roman" panose="02020603050405020304" pitchFamily="18" charset="0"/>
                <a:cs typeface="Times New Roman" panose="02020603050405020304" pitchFamily="18" charset="0"/>
              </a:rPr>
              <a:t> Ayni Hakkın herkese karşı ileri sürülmesini sağlayan talep ve davaların da Zamanaşımına uğramayacağını </a:t>
            </a:r>
            <a:r>
              <a:rPr lang="tr-TR" dirty="0" smtClean="0">
                <a:latin typeface="Times New Roman" panose="02020603050405020304" pitchFamily="18" charset="0"/>
                <a:cs typeface="Times New Roman" panose="02020603050405020304" pitchFamily="18" charset="0"/>
              </a:rPr>
              <a:t>ifade eder.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94681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Kanunun koyduğu Şartların gerçekleşmesi ile başka bir kimse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alın Mülkiyetini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 Yoluyla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azanınca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Kazandırıcı Zamanaşımı</a:t>
            </a:r>
            <a:r>
              <a:rPr lang="tr-TR" dirty="0" smtClean="0">
                <a:latin typeface="Times New Roman" panose="02020603050405020304" pitchFamily="18" charset="0"/>
                <a:cs typeface="Times New Roman" panose="02020603050405020304" pitchFamily="18" charset="0"/>
              </a:rPr>
              <a:t>), o zamana kadarki Malikin Mülkiyetinin Sona Ermesi, bu durumda, bir Hak Düşürücü Süre bulunduğu anlamına gelmez. </a:t>
            </a:r>
          </a:p>
          <a:p>
            <a:pPr algn="just"/>
            <a:r>
              <a:rPr lang="tr-TR" dirty="0" smtClean="0">
                <a:latin typeface="Times New Roman" panose="02020603050405020304" pitchFamily="18" charset="0"/>
                <a:cs typeface="Times New Roman" panose="02020603050405020304" pitchFamily="18" charset="0"/>
              </a:rPr>
              <a:t>Eğer hak, Malik, bu hakkı fiilen kullanmadığı için düşse ve Üçüncü Kişi de sahipsiz hale gelen malı edinebilseydi, bir Hak Düşürücü Süre söz konusu olurdu. </a:t>
            </a: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Oysa, </a:t>
            </a:r>
            <a:r>
              <a:rPr lang="tr-TR" b="1" dirty="0" smtClean="0">
                <a:latin typeface="Times New Roman" panose="02020603050405020304" pitchFamily="18" charset="0"/>
                <a:cs typeface="Times New Roman" panose="02020603050405020304" pitchFamily="18" charset="0"/>
              </a:rPr>
              <a:t>Kazandırıcı Zamanaşımı Şartları gerçekleşip bir Üçüncü Kişi, Mülkiyeti bu yolla kazanmadıkça, </a:t>
            </a:r>
            <a:r>
              <a:rPr lang="tr-TR" b="1" i="1" dirty="0" smtClean="0">
                <a:latin typeface="Times New Roman" panose="02020603050405020304" pitchFamily="18" charset="0"/>
                <a:cs typeface="Times New Roman" panose="02020603050405020304" pitchFamily="18" charset="0"/>
              </a:rPr>
              <a:t>Mülkiyet Hakkı ne kadar uzun  süre kullanılmamış olursa olsun</a:t>
            </a:r>
            <a:r>
              <a:rPr lang="tr-TR" b="1" dirty="0" smtClean="0">
                <a:latin typeface="Times New Roman" panose="02020603050405020304" pitchFamily="18" charset="0"/>
                <a:cs typeface="Times New Roman" panose="02020603050405020304" pitchFamily="18" charset="0"/>
              </a:rPr>
              <a:t>, Malikin Hakkı düşmez.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272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Bununla birlikte, </a:t>
            </a:r>
            <a:r>
              <a:rPr lang="tr-TR" sz="3200" b="1" dirty="0" smtClean="0">
                <a:latin typeface="Times New Roman" panose="02020603050405020304" pitchFamily="18" charset="0"/>
                <a:cs typeface="Times New Roman" panose="02020603050405020304" pitchFamily="18" charset="0"/>
              </a:rPr>
              <a:t>3402 Sayılı Kadastro Kanunu’nun 12. maddesinin III. fıkrasında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Kadastro Tutanaklarında </a:t>
            </a:r>
            <a:r>
              <a:rPr lang="tr-TR" sz="3200" b="1" dirty="0" smtClean="0">
                <a:latin typeface="Times New Roman" panose="02020603050405020304" pitchFamily="18" charset="0"/>
                <a:cs typeface="Times New Roman" panose="02020603050405020304" pitchFamily="18" charset="0"/>
              </a:rPr>
              <a:t>belirtilen</a:t>
            </a:r>
            <a:r>
              <a:rPr lang="tr-TR" sz="3200" b="1" i="1" dirty="0" smtClean="0">
                <a:latin typeface="Times New Roman" panose="02020603050405020304" pitchFamily="18" charset="0"/>
                <a:cs typeface="Times New Roman" panose="02020603050405020304" pitchFamily="18" charset="0"/>
              </a:rPr>
              <a:t> Ayni Haklara, Sınırlandırma </a:t>
            </a:r>
            <a:r>
              <a:rPr lang="tr-TR" sz="3200" dirty="0" smtClean="0">
                <a:latin typeface="Times New Roman" panose="02020603050405020304" pitchFamily="18" charset="0"/>
                <a:cs typeface="Times New Roman" panose="02020603050405020304" pitchFamily="18" charset="0"/>
              </a:rPr>
              <a:t>ve</a:t>
            </a:r>
            <a:r>
              <a:rPr lang="tr-TR" sz="3200" i="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Tespitlere,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utanakların  kesinleştiği tarihten itibaren </a:t>
            </a:r>
            <a:r>
              <a:rPr lang="tr-TR" sz="3200" b="1" dirty="0" smtClean="0">
                <a:latin typeface="Times New Roman" panose="02020603050405020304" pitchFamily="18" charset="0"/>
                <a:cs typeface="Times New Roman" panose="02020603050405020304" pitchFamily="18" charset="0"/>
              </a:rPr>
              <a:t>on yıl </a:t>
            </a:r>
            <a:r>
              <a:rPr lang="tr-TR" sz="3200" dirty="0" smtClean="0">
                <a:latin typeface="Times New Roman" panose="02020603050405020304" pitchFamily="18" charset="0"/>
                <a:cs typeface="Times New Roman" panose="02020603050405020304" pitchFamily="18" charset="0"/>
              </a:rPr>
              <a:t>geçtikten sonra </a:t>
            </a:r>
            <a:r>
              <a:rPr lang="tr-TR" sz="3200" b="1" i="1" dirty="0" smtClean="0">
                <a:latin typeface="Times New Roman" panose="02020603050405020304" pitchFamily="18" charset="0"/>
                <a:cs typeface="Times New Roman" panose="02020603050405020304" pitchFamily="18" charset="0"/>
              </a:rPr>
              <a:t>Kadastrodan önceki Hukuki Sebeplere dayanarak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ava açılamayacağı </a:t>
            </a:r>
            <a:r>
              <a:rPr lang="tr-TR" sz="3200" dirty="0" smtClean="0">
                <a:latin typeface="Times New Roman" panose="02020603050405020304" pitchFamily="18" charset="0"/>
                <a:cs typeface="Times New Roman" panose="02020603050405020304" pitchFamily="18" charset="0"/>
              </a:rPr>
              <a:t>belirtilmek suretiyle Ayni Hakka dayanan talep hakkı, Hak Düşürücü Süreye tabı kılınmıştır.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6970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smtClean="0">
                <a:latin typeface="Times New Roman" panose="02020603050405020304" pitchFamily="18" charset="0"/>
                <a:cs typeface="Times New Roman" panose="02020603050405020304" pitchFamily="18" charset="0"/>
              </a:rPr>
              <a:t>Ayni Haklara Hakim Olan İlkelere,  bazı yazarlar (</a:t>
            </a:r>
            <a:r>
              <a:rPr lang="tr-TR" sz="3600" i="1" dirty="0" smtClean="0">
                <a:latin typeface="Times New Roman" panose="02020603050405020304" pitchFamily="18" charset="0"/>
                <a:cs typeface="Times New Roman" panose="02020603050405020304" pitchFamily="18" charset="0"/>
              </a:rPr>
              <a:t>ör: Ünal / </a:t>
            </a:r>
            <a:r>
              <a:rPr lang="tr-TR" sz="3600" i="1" dirty="0" err="1" smtClean="0">
                <a:latin typeface="Times New Roman" panose="02020603050405020304" pitchFamily="18" charset="0"/>
                <a:cs typeface="Times New Roman" panose="02020603050405020304" pitchFamily="18" charset="0"/>
              </a:rPr>
              <a:t>Başpınar</a:t>
            </a:r>
            <a:r>
              <a:rPr lang="tr-TR" sz="3600" b="1" i="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şu İlkeleri de eklemektedir: </a:t>
            </a:r>
          </a:p>
          <a:p>
            <a:pPr algn="just"/>
            <a:r>
              <a:rPr lang="tr-TR" b="1" i="1"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Sebebe Bağlılık – </a:t>
            </a:r>
            <a:r>
              <a:rPr lang="tr-TR" sz="3200" b="1" i="1" dirty="0" err="1" smtClean="0">
                <a:latin typeface="Times New Roman" panose="02020603050405020304" pitchFamily="18" charset="0"/>
                <a:cs typeface="Times New Roman" panose="02020603050405020304" pitchFamily="18" charset="0"/>
              </a:rPr>
              <a:t>İllilik</a:t>
            </a:r>
            <a:r>
              <a:rPr lang="tr-TR" sz="3200" b="1" i="1" dirty="0" smtClean="0">
                <a:latin typeface="Times New Roman" panose="02020603050405020304" pitchFamily="18" charset="0"/>
                <a:cs typeface="Times New Roman" panose="02020603050405020304" pitchFamily="18" charset="0"/>
              </a:rPr>
              <a:t>- İlkesi» </a:t>
            </a:r>
          </a:p>
          <a:p>
            <a:pPr algn="just"/>
            <a:r>
              <a:rPr lang="tr-TR" sz="3200" b="1" i="1" dirty="0" smtClean="0">
                <a:latin typeface="Times New Roman" panose="02020603050405020304" pitchFamily="18" charset="0"/>
                <a:cs typeface="Times New Roman" panose="02020603050405020304" pitchFamily="18" charset="0"/>
              </a:rPr>
              <a:t>«Zaman İtibariyle Öncelik (</a:t>
            </a:r>
            <a:r>
              <a:rPr lang="tr-TR" sz="3200" i="1" dirty="0" smtClean="0">
                <a:latin typeface="Times New Roman" panose="02020603050405020304" pitchFamily="18" charset="0"/>
                <a:cs typeface="Times New Roman" panose="02020603050405020304" pitchFamily="18" charset="0"/>
              </a:rPr>
              <a:t>Kıdeme Öncelik</a:t>
            </a:r>
            <a:r>
              <a:rPr lang="tr-TR" sz="3200" b="1" i="1" dirty="0" smtClean="0">
                <a:latin typeface="Times New Roman" panose="02020603050405020304" pitchFamily="18" charset="0"/>
                <a:cs typeface="Times New Roman" panose="02020603050405020304" pitchFamily="18" charset="0"/>
              </a:rPr>
              <a:t>) İlkesi» </a:t>
            </a:r>
          </a:p>
          <a:p>
            <a:pPr algn="just"/>
            <a:r>
              <a:rPr lang="tr-TR" sz="3200" b="1" dirty="0" smtClean="0">
                <a:latin typeface="Times New Roman" panose="02020603050405020304" pitchFamily="18" charset="0"/>
                <a:cs typeface="Times New Roman" panose="02020603050405020304" pitchFamily="18" charset="0"/>
              </a:rPr>
              <a:t>Eşya Hukuku Mevzuatına </a:t>
            </a:r>
            <a:r>
              <a:rPr lang="tr-TR" sz="3200" dirty="0" smtClean="0">
                <a:latin typeface="Times New Roman" panose="02020603050405020304" pitchFamily="18" charset="0"/>
                <a:cs typeface="Times New Roman" panose="02020603050405020304" pitchFamily="18" charset="0"/>
              </a:rPr>
              <a:t>geçmeden önce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kanaatimizce,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bu İlkeleri de, </a:t>
            </a:r>
            <a:r>
              <a:rPr lang="tr-TR" sz="3200" dirty="0" smtClean="0">
                <a:latin typeface="Times New Roman" panose="02020603050405020304" pitchFamily="18" charset="0"/>
                <a:cs typeface="Times New Roman" panose="02020603050405020304" pitchFamily="18" charset="0"/>
              </a:rPr>
              <a:t>kısaca, </a:t>
            </a:r>
            <a:r>
              <a:rPr lang="tr-TR" sz="3200" b="1" dirty="0" smtClean="0">
                <a:latin typeface="Times New Roman" panose="02020603050405020304" pitchFamily="18" charset="0"/>
                <a:cs typeface="Times New Roman" panose="02020603050405020304" pitchFamily="18" charset="0"/>
              </a:rPr>
              <a:t>incelemekte fayda vardır. </a:t>
            </a:r>
          </a:p>
          <a:p>
            <a:pPr marL="0" indent="0" algn="just">
              <a:buNone/>
            </a:pPr>
            <a:endParaRPr lang="tr-TR" sz="32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2432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Sebebe Bağlılık İlkesi</a:t>
            </a:r>
            <a:r>
              <a:rPr lang="tr-TR" b="1" i="1" dirty="0" smtClean="0">
                <a:latin typeface="Times New Roman" panose="02020603050405020304" pitchFamily="18" charset="0"/>
                <a:cs typeface="Times New Roman" panose="02020603050405020304" pitchFamily="18" charset="0"/>
              </a:rPr>
              <a:t> </a:t>
            </a:r>
            <a:br>
              <a:rPr lang="tr-TR" b="1" i="1" dirty="0" smtClean="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Ayni Haklara ilişkin Tasarruf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şlemleri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niteliği bakımından İlli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Sebebe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ağlı</a:t>
            </a:r>
            <a:r>
              <a:rPr lang="tr-TR" b="1" dirty="0" smtClean="0">
                <a:latin typeface="Times New Roman" panose="02020603050405020304" pitchFamily="18" charset="0"/>
                <a:cs typeface="Times New Roman" panose="02020603050405020304" pitchFamily="18" charset="0"/>
              </a:rPr>
              <a:t>) İşlemlerdir,</a:t>
            </a:r>
            <a:r>
              <a:rPr lang="tr-TR" dirty="0" smtClean="0">
                <a:latin typeface="Times New Roman" panose="02020603050405020304" pitchFamily="18" charset="0"/>
                <a:cs typeface="Times New Roman" panose="02020603050405020304" pitchFamily="18" charset="0"/>
              </a:rPr>
              <a:t> onların </a:t>
            </a:r>
            <a:r>
              <a:rPr lang="tr-TR" b="1" dirty="0" smtClean="0">
                <a:latin typeface="Times New Roman" panose="02020603050405020304" pitchFamily="18" charset="0"/>
                <a:cs typeface="Times New Roman" panose="02020603050405020304" pitchFamily="18" charset="0"/>
              </a:rPr>
              <a:t>geçerliliği,</a:t>
            </a:r>
            <a:r>
              <a:rPr lang="tr-TR" dirty="0" smtClean="0">
                <a:latin typeface="Times New Roman" panose="02020603050405020304" pitchFamily="18" charset="0"/>
                <a:cs typeface="Times New Roman" panose="02020603050405020304" pitchFamily="18" charset="0"/>
              </a:rPr>
              <a:t> sebebin, yani </a:t>
            </a:r>
            <a:r>
              <a:rPr lang="tr-TR" b="1" dirty="0" smtClean="0">
                <a:latin typeface="Times New Roman" panose="02020603050405020304" pitchFamily="18" charset="0"/>
                <a:cs typeface="Times New Roman" panose="02020603050405020304" pitchFamily="18" charset="0"/>
              </a:rPr>
              <a:t>Tasarruf İşlemine esas teşkil eden </a:t>
            </a:r>
            <a:r>
              <a:rPr lang="tr-TR" b="1" i="1" dirty="0" smtClean="0">
                <a:latin typeface="Times New Roman" panose="02020603050405020304" pitchFamily="18" charset="0"/>
                <a:cs typeface="Times New Roman" panose="02020603050405020304" pitchFamily="18" charset="0"/>
              </a:rPr>
              <a:t>Borçlandırıcı İşlemin </a:t>
            </a:r>
            <a:r>
              <a:rPr lang="tr-TR" b="1" dirty="0" smtClean="0">
                <a:latin typeface="Times New Roman" panose="02020603050405020304" pitchFamily="18" charset="0"/>
                <a:cs typeface="Times New Roman" panose="02020603050405020304" pitchFamily="18" charset="0"/>
              </a:rPr>
              <a:t>mevcut ve geçerliliğine bağlıdır. </a:t>
            </a:r>
          </a:p>
          <a:p>
            <a:pPr algn="just"/>
            <a:r>
              <a:rPr lang="tr-TR" dirty="0" smtClean="0">
                <a:latin typeface="Times New Roman" panose="02020603050405020304" pitchFamily="18" charset="0"/>
                <a:cs typeface="Times New Roman" panose="02020603050405020304" pitchFamily="18" charset="0"/>
              </a:rPr>
              <a:t>Bu İlke, Kanunda, </a:t>
            </a:r>
            <a:r>
              <a:rPr lang="tr-TR" b="1" dirty="0" smtClean="0">
                <a:latin typeface="Times New Roman" panose="02020603050405020304" pitchFamily="18" charset="0"/>
                <a:cs typeface="Times New Roman" panose="02020603050405020304" pitchFamily="18" charset="0"/>
              </a:rPr>
              <a:t>Taşınmazlar</a:t>
            </a:r>
            <a:r>
              <a:rPr lang="tr-TR" dirty="0" smtClean="0">
                <a:latin typeface="Times New Roman" panose="02020603050405020304" pitchFamily="18" charset="0"/>
                <a:cs typeface="Times New Roman" panose="02020603050405020304" pitchFamily="18" charset="0"/>
              </a:rPr>
              <a:t> için açıkça öngörülmüştür (</a:t>
            </a:r>
            <a:r>
              <a:rPr lang="tr-TR" i="1" dirty="0" smtClean="0">
                <a:latin typeface="Times New Roman" panose="02020603050405020304" pitchFamily="18" charset="0"/>
                <a:cs typeface="Times New Roman" panose="02020603050405020304" pitchFamily="18" charset="0"/>
              </a:rPr>
              <a:t>TMK m. 1024, 1025). </a:t>
            </a:r>
          </a:p>
          <a:p>
            <a:pPr algn="just"/>
            <a:r>
              <a:rPr lang="tr-TR" dirty="0" smtClean="0">
                <a:latin typeface="Times New Roman" panose="02020603050405020304" pitchFamily="18" charset="0"/>
                <a:cs typeface="Times New Roman" panose="02020603050405020304" pitchFamily="18" charset="0"/>
              </a:rPr>
              <a:t>Bununla birlikte, </a:t>
            </a:r>
            <a:r>
              <a:rPr lang="tr-TR" b="1" dirty="0" smtClean="0">
                <a:latin typeface="Times New Roman" panose="02020603050405020304" pitchFamily="18" charset="0"/>
                <a:cs typeface="Times New Roman" panose="02020603050405020304" pitchFamily="18" charset="0"/>
              </a:rPr>
              <a:t>hâkim doktrin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İsviçre Federal Mahkemesi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Yargıtay</a:t>
            </a:r>
            <a:r>
              <a:rPr lang="tr-TR" dirty="0" smtClean="0">
                <a:latin typeface="Times New Roman" panose="02020603050405020304" pitchFamily="18" charset="0"/>
                <a:cs typeface="Times New Roman" panose="02020603050405020304" pitchFamily="18" charset="0"/>
              </a:rPr>
              <a:t>, aynı ilkeyi, </a:t>
            </a:r>
            <a:r>
              <a:rPr lang="tr-TR" b="1" dirty="0" smtClean="0">
                <a:latin typeface="Times New Roman" panose="02020603050405020304" pitchFamily="18" charset="0"/>
                <a:cs typeface="Times New Roman" panose="02020603050405020304" pitchFamily="18" charset="0"/>
              </a:rPr>
              <a:t>Taşınırlar</a:t>
            </a:r>
            <a:r>
              <a:rPr lang="tr-TR" dirty="0" smtClean="0">
                <a:latin typeface="Times New Roman" panose="02020603050405020304" pitchFamily="18" charset="0"/>
                <a:cs typeface="Times New Roman" panose="02020603050405020304" pitchFamily="18" charset="0"/>
              </a:rPr>
              <a:t> için de geçerli kabul etmektedir.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82)</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19507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Öyleyse, </a:t>
            </a:r>
            <a:r>
              <a:rPr lang="tr-TR" b="1" dirty="0" smtClean="0">
                <a:latin typeface="Times New Roman" panose="02020603050405020304" pitchFamily="18" charset="0"/>
                <a:cs typeface="Times New Roman" panose="02020603050405020304" pitchFamily="18" charset="0"/>
              </a:rPr>
              <a:t>Zilyetliğin Nakli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Tapu  Siciline kayıt </a:t>
            </a:r>
            <a:r>
              <a:rPr lang="tr-TR" dirty="0" smtClean="0">
                <a:latin typeface="Times New Roman" panose="02020603050405020304" pitchFamily="18" charset="0"/>
                <a:cs typeface="Times New Roman" panose="02020603050405020304" pitchFamily="18" charset="0"/>
              </a:rPr>
              <a:t>ile gerçekleşen </a:t>
            </a:r>
            <a:r>
              <a:rPr lang="tr-TR" b="1" dirty="0" smtClean="0">
                <a:latin typeface="Times New Roman" panose="02020603050405020304" pitchFamily="18" charset="0"/>
                <a:cs typeface="Times New Roman" panose="02020603050405020304" pitchFamily="18" charset="0"/>
              </a:rPr>
              <a:t>Tasarruf İşlemi, </a:t>
            </a:r>
            <a:r>
              <a:rPr lang="tr-TR" dirty="0" smtClean="0">
                <a:latin typeface="Times New Roman" panose="02020603050405020304" pitchFamily="18" charset="0"/>
                <a:cs typeface="Times New Roman" panose="02020603050405020304" pitchFamily="18" charset="0"/>
              </a:rPr>
              <a:t>tek başına </a:t>
            </a:r>
            <a:r>
              <a:rPr lang="tr-TR" b="1" dirty="0" smtClean="0">
                <a:latin typeface="Times New Roman" panose="02020603050405020304" pitchFamily="18" charset="0"/>
                <a:cs typeface="Times New Roman" panose="02020603050405020304" pitchFamily="18" charset="0"/>
              </a:rPr>
              <a:t>Ayni Hakkın tesis ve nakline yetmemektedir;</a:t>
            </a:r>
            <a:r>
              <a:rPr lang="tr-TR" dirty="0" smtClean="0">
                <a:latin typeface="Times New Roman" panose="02020603050405020304" pitchFamily="18" charset="0"/>
                <a:cs typeface="Times New Roman" panose="02020603050405020304" pitchFamily="18" charset="0"/>
              </a:rPr>
              <a:t> ayrıca bu İşlemlerin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ebebini oluşturan </a:t>
            </a:r>
            <a:r>
              <a:rPr lang="tr-TR" b="1" dirty="0" smtClean="0">
                <a:latin typeface="Times New Roman" panose="02020603050405020304" pitchFamily="18" charset="0"/>
                <a:cs typeface="Times New Roman" panose="02020603050405020304" pitchFamily="18" charset="0"/>
              </a:rPr>
              <a:t>Borçlandırıcı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İşlemin</a:t>
            </a:r>
            <a:r>
              <a:rPr lang="tr-TR" dirty="0" smtClean="0">
                <a:latin typeface="Times New Roman" panose="02020603050405020304" pitchFamily="18" charset="0"/>
                <a:cs typeface="Times New Roman" panose="02020603050405020304" pitchFamily="18" charset="0"/>
              </a:rPr>
              <a:t> de mevcut ve geçerli olması gerekmektedir.</a:t>
            </a:r>
          </a:p>
          <a:p>
            <a:pPr algn="just"/>
            <a:r>
              <a:rPr lang="tr-TR" dirty="0" smtClean="0">
                <a:latin typeface="Times New Roman" panose="02020603050405020304" pitchFamily="18" charset="0"/>
                <a:cs typeface="Times New Roman" panose="02020603050405020304" pitchFamily="18" charset="0"/>
              </a:rPr>
              <a:t> Aksi takdirde, geçersiz işlemlere dayanılarak nakledilen Zilyetlik, </a:t>
            </a:r>
            <a:r>
              <a:rPr lang="tr-TR" b="1" dirty="0" smtClean="0">
                <a:latin typeface="Times New Roman" panose="02020603050405020304" pitchFamily="18" charset="0"/>
                <a:cs typeface="Times New Roman" panose="02020603050405020304" pitchFamily="18" charset="0"/>
              </a:rPr>
              <a:t>Haksız Zilyetlik</a:t>
            </a:r>
            <a:r>
              <a:rPr lang="tr-TR" dirty="0" smtClean="0">
                <a:latin typeface="Times New Roman" panose="02020603050405020304" pitchFamily="18" charset="0"/>
                <a:cs typeface="Times New Roman" panose="02020603050405020304" pitchFamily="18" charset="0"/>
              </a:rPr>
              <a:t>, Tapu Kütüğüne yapılan kayıt ise, </a:t>
            </a:r>
            <a:r>
              <a:rPr lang="tr-TR" b="1" dirty="0" smtClean="0">
                <a:latin typeface="Times New Roman" panose="02020603050405020304" pitchFamily="18" charset="0"/>
                <a:cs typeface="Times New Roman" panose="02020603050405020304" pitchFamily="18" charset="0"/>
              </a:rPr>
              <a:t>Yolsuz Kayıt </a:t>
            </a:r>
            <a:r>
              <a:rPr lang="tr-TR" dirty="0" smtClean="0">
                <a:latin typeface="Times New Roman" panose="02020603050405020304" pitchFamily="18" charset="0"/>
                <a:cs typeface="Times New Roman" panose="02020603050405020304" pitchFamily="18" charset="0"/>
              </a:rPr>
              <a:t>olacağından, bu Tasarruf İşlemleri kendilerinden beklenen sonucu doğurmazlar. </a:t>
            </a:r>
          </a:p>
          <a:p>
            <a:pPr marL="0" indent="0" algn="just">
              <a:buNone/>
            </a:pPr>
            <a:r>
              <a:rPr lang="tr-TR" b="1"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82)</a:t>
            </a:r>
          </a:p>
          <a:p>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47812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Zaman İtibariyle Öncelik (</a:t>
            </a:r>
            <a:r>
              <a:rPr lang="tr-TR" b="1" i="1" dirty="0" smtClean="0">
                <a:latin typeface="+mn-lt"/>
              </a:rPr>
              <a:t>Kıdeme Öncelik</a:t>
            </a:r>
            <a:r>
              <a:rPr lang="tr-TR" b="1" dirty="0" smtClean="0">
                <a:latin typeface="+mn-lt"/>
              </a:rPr>
              <a:t>) İlkesi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Aynı şey üzerinde birden fazla </a:t>
            </a:r>
            <a:r>
              <a:rPr lang="tr-TR" sz="3200" b="1" i="1" dirty="0" smtClean="0">
                <a:latin typeface="Times New Roman" panose="02020603050405020304" pitchFamily="18" charset="0"/>
                <a:cs typeface="Times New Roman" panose="02020603050405020304" pitchFamily="18" charset="0"/>
              </a:rPr>
              <a:t>Mülkiyet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b="1" dirty="0" smtClean="0">
                <a:latin typeface="Times New Roman" panose="02020603050405020304" pitchFamily="18" charset="0"/>
                <a:cs typeface="Times New Roman" panose="02020603050405020304" pitchFamily="18" charset="0"/>
              </a:rPr>
              <a:t>kurulamaz. Buna, </a:t>
            </a:r>
            <a:r>
              <a:rPr lang="tr-TR" sz="3200" b="1" i="1" dirty="0" smtClean="0">
                <a:latin typeface="Times New Roman" panose="02020603050405020304" pitchFamily="18" charset="0"/>
                <a:cs typeface="Times New Roman" panose="02020603050405020304" pitchFamily="18" charset="0"/>
              </a:rPr>
              <a:t>Mülkiyet Hakkının </a:t>
            </a:r>
            <a:r>
              <a:rPr lang="tr-TR" sz="3200" b="1" i="1" dirty="0" err="1" smtClean="0">
                <a:latin typeface="Times New Roman" panose="02020603050405020304" pitchFamily="18" charset="0"/>
                <a:cs typeface="Times New Roman" panose="02020603050405020304" pitchFamily="18" charset="0"/>
              </a:rPr>
              <a:t>İnhisariliği</a:t>
            </a:r>
            <a:r>
              <a:rPr lang="tr-TR" sz="3200" b="1" i="1" dirty="0" smtClean="0">
                <a:latin typeface="Times New Roman" panose="02020603050405020304" pitchFamily="18" charset="0"/>
                <a:cs typeface="Times New Roman" panose="02020603050405020304" pitchFamily="18" charset="0"/>
              </a:rPr>
              <a:t> İlkesi </a:t>
            </a:r>
            <a:r>
              <a:rPr lang="tr-TR" sz="3200" dirty="0" smtClean="0">
                <a:latin typeface="Times New Roman" panose="02020603050405020304" pitchFamily="18" charset="0"/>
                <a:cs typeface="Times New Roman" panose="02020603050405020304" pitchFamily="18" charset="0"/>
              </a:rPr>
              <a:t>denir.</a:t>
            </a:r>
          </a:p>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aynı şey üzerinde aynı anda Mülkiyet Hakkının yanında, bir de </a:t>
            </a:r>
            <a:r>
              <a:rPr lang="tr-TR" sz="3200" b="1" i="1" dirty="0" smtClean="0">
                <a:latin typeface="Times New Roman" panose="02020603050405020304" pitchFamily="18" charset="0"/>
                <a:cs typeface="Times New Roman" panose="02020603050405020304" pitchFamily="18" charset="0"/>
              </a:rPr>
              <a:t>Sınırlı Ayni Hak </a:t>
            </a:r>
            <a:r>
              <a:rPr lang="tr-TR" sz="3200" b="1" dirty="0" smtClean="0">
                <a:latin typeface="Times New Roman" panose="02020603050405020304" pitchFamily="18" charset="0"/>
                <a:cs typeface="Times New Roman" panose="02020603050405020304" pitchFamily="18" charset="0"/>
              </a:rPr>
              <a:t>kurabilme imkânı, Hukukumuzda daima mevcuttur. </a:t>
            </a:r>
          </a:p>
          <a:p>
            <a:pPr algn="just"/>
            <a:r>
              <a:rPr lang="tr-TR" sz="3200" dirty="0" smtClean="0">
                <a:latin typeface="Times New Roman" panose="02020603050405020304" pitchFamily="18" charset="0"/>
                <a:cs typeface="Times New Roman" panose="02020603050405020304" pitchFamily="18" charset="0"/>
              </a:rPr>
              <a:t>Böylece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kurulacak olan </a:t>
            </a:r>
            <a:r>
              <a:rPr lang="tr-TR" sz="3200" b="1" i="1" dirty="0" smtClean="0">
                <a:latin typeface="Times New Roman" panose="02020603050405020304" pitchFamily="18" charset="0"/>
                <a:cs typeface="Times New Roman" panose="02020603050405020304" pitchFamily="18" charset="0"/>
              </a:rPr>
              <a:t>Sınırlı Ayni Hakkın sayısı </a:t>
            </a:r>
            <a:r>
              <a:rPr lang="tr-TR" sz="3200" b="1" dirty="0" smtClean="0">
                <a:latin typeface="Times New Roman" panose="02020603050405020304" pitchFamily="18" charset="0"/>
                <a:cs typeface="Times New Roman" panose="02020603050405020304" pitchFamily="18" charset="0"/>
              </a:rPr>
              <a:t>birden fazla da olabilir. </a:t>
            </a:r>
          </a:p>
          <a:p>
            <a:pPr marL="0" indent="0" algn="just">
              <a:buNone/>
            </a:pPr>
            <a:endParaRPr lang="tr-TR" sz="3600" dirty="0" smtClean="0">
              <a:latin typeface="Times New Roman" panose="02020603050405020304" pitchFamily="18" charset="0"/>
              <a:cs typeface="Times New Roman" panose="02020603050405020304" pitchFamily="18" charset="0"/>
            </a:endParaRPr>
          </a:p>
          <a:p>
            <a:pPr algn="just"/>
            <a:endParaRPr lang="tr-TR" sz="3600" dirty="0" smtClean="0">
              <a:latin typeface="Times New Roman" panose="02020603050405020304" pitchFamily="18" charset="0"/>
              <a:cs typeface="Times New Roman" panose="02020603050405020304" pitchFamily="18" charset="0"/>
            </a:endParaRPr>
          </a:p>
          <a:p>
            <a:pPr algn="just"/>
            <a:endParaRPr lang="tr-TR" sz="3800" dirty="0" smtClean="0">
              <a:latin typeface="Times New Roman" panose="02020603050405020304" pitchFamily="18" charset="0"/>
              <a:cs typeface="Times New Roman" panose="02020603050405020304" pitchFamily="18" charset="0"/>
            </a:endParaRPr>
          </a:p>
          <a:p>
            <a:pPr algn="just"/>
            <a:endParaRPr lang="tr-TR" sz="3800" dirty="0" smtClean="0">
              <a:latin typeface="Times New Roman" panose="02020603050405020304" pitchFamily="18" charset="0"/>
              <a:cs typeface="Times New Roman" panose="02020603050405020304" pitchFamily="18" charset="0"/>
            </a:endParaRPr>
          </a:p>
          <a:p>
            <a:endParaRPr lang="tr-TR" sz="3800" dirty="0"/>
          </a:p>
          <a:p>
            <a:endParaRPr lang="tr-TR" dirty="0" smtClean="0">
              <a:latin typeface="Times New Roman" panose="02020603050405020304" pitchFamily="18" charset="0"/>
              <a:cs typeface="Times New Roman" panose="02020603050405020304" pitchFamily="18" charset="0"/>
            </a:endParaRPr>
          </a:p>
          <a:p>
            <a:endParaRPr lang="tr-TR" dirty="0"/>
          </a:p>
          <a:p>
            <a:endParaRPr lang="tr-TR" dirty="0" smtClean="0"/>
          </a:p>
          <a:p>
            <a:endParaRPr lang="tr-TR" dirty="0"/>
          </a:p>
          <a:p>
            <a:endParaRPr lang="tr-TR" dirty="0" smtClean="0"/>
          </a:p>
        </p:txBody>
      </p:sp>
    </p:spTree>
    <p:extLst>
      <p:ext uri="{BB962C8B-B14F-4D97-AF65-F5344CB8AC3E}">
        <p14:creationId xmlns:p14="http://schemas.microsoft.com/office/powerpoint/2010/main" val="42077589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Hukuk Sistemimizde bir tek Eşya aynı anda </a:t>
            </a:r>
            <a:r>
              <a:rPr lang="tr-TR" b="1" i="1" dirty="0">
                <a:latin typeface="Times New Roman" panose="02020603050405020304" pitchFamily="18" charset="0"/>
                <a:cs typeface="Times New Roman" panose="02020603050405020304" pitchFamily="18" charset="0"/>
              </a:rPr>
              <a:t>birden fazla Sınırlı Ayni Hak </a:t>
            </a:r>
            <a:r>
              <a:rPr lang="tr-TR" b="1" dirty="0">
                <a:latin typeface="Times New Roman" panose="02020603050405020304" pitchFamily="18" charset="0"/>
                <a:cs typeface="Times New Roman" panose="02020603050405020304" pitchFamily="18" charset="0"/>
              </a:rPr>
              <a:t>konusu olabilmektedir.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 </a:t>
            </a:r>
            <a:r>
              <a:rPr lang="tr-TR" dirty="0">
                <a:latin typeface="Times New Roman" panose="02020603050405020304" pitchFamily="18" charset="0"/>
                <a:cs typeface="Times New Roman" panose="02020603050405020304" pitchFamily="18" charset="0"/>
              </a:rPr>
              <a:t>zaman Sınırlı Ayni Hak sahiplerinin gerek kendi aralarında gerek Malikle olan ilişkilerinde öncelik yönünden belli bir sıraya tabi olma mecburiyetleri doğar. </a:t>
            </a:r>
          </a:p>
          <a:p>
            <a:pPr algn="just"/>
            <a:r>
              <a:rPr lang="tr-TR" dirty="0">
                <a:latin typeface="Times New Roman" panose="02020603050405020304" pitchFamily="18" charset="0"/>
                <a:cs typeface="Times New Roman" panose="02020603050405020304" pitchFamily="18" charset="0"/>
              </a:rPr>
              <a:t>Bu konuda ortaya çıkan sorun, Hakkın, Mülkiyet Hakkı veya Sınırlı Ayni Hak; Eşyanın ise Taşınır veya Taşınmaz olup olmamasına, birden fazla Sınırlı Ayni Hakkın muhteva itibariyle çatışıp çatışmamalarına göre bir sıraya ve bazı ilkelere uyularak çözülür.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656104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Bir kere, ister Taşınır, ister Taşınmaz olsun, bir Eşya üzerindeki Sınırlı Ayni Haklar, o Eşya üzerindeki Mülkiyet Hakkından önce gelir. </a:t>
            </a:r>
          </a:p>
          <a:p>
            <a:pPr algn="just"/>
            <a:r>
              <a:rPr lang="tr-TR" sz="3600" dirty="0" smtClean="0">
                <a:latin typeface="Times New Roman" panose="02020603050405020304" pitchFamily="18" charset="0"/>
                <a:cs typeface="Times New Roman" panose="02020603050405020304" pitchFamily="18" charset="0"/>
              </a:rPr>
              <a:t>Zira, kendi eşyası üzerinde başka biri lehine bir Sınırlı Ayni Hak tesis etmiş olan Malik, Mülkiyet Hakkının kendisine bahşettiği hakimiyet yetkisinin tahdidini baştan kabul etmiş, onun hakkı, belli ölçüde Sınırlı Ayni Haklarla takyit edilmiş demektir. </a:t>
            </a:r>
          </a:p>
          <a:p>
            <a:endParaRPr lang="tr-TR" sz="3600" dirty="0"/>
          </a:p>
        </p:txBody>
      </p:sp>
    </p:spTree>
    <p:extLst>
      <p:ext uri="{BB962C8B-B14F-4D97-AF65-F5344CB8AC3E}">
        <p14:creationId xmlns:p14="http://schemas.microsoft.com/office/powerpoint/2010/main" val="35030359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durumda Malik, kendi Eşyası üzerinde, Sınırlı Ayni Hak Sahibi tarafından bazı yetkilerin kullanılmasına katlanmak veya kendisine ait bazı  yetkileri kullanmaktan kaçınmak zorundadır. </a:t>
            </a:r>
          </a:p>
          <a:p>
            <a:pPr algn="just"/>
            <a:r>
              <a:rPr lang="tr-TR" dirty="0">
                <a:latin typeface="Times New Roman" panose="02020603050405020304" pitchFamily="18" charset="0"/>
                <a:cs typeface="Times New Roman" panose="02020603050405020304" pitchFamily="18" charset="0"/>
              </a:rPr>
              <a:t>Onun için bir Eşya üzerinde aynı anda mevcut olan bir Mülkiyet Hakkı ile Sınırlı Ayni Hak veya Haklar arasında bir sıra düzeni kabul etmeye gerek yoktur. </a:t>
            </a:r>
          </a:p>
          <a:p>
            <a:pPr marL="0" indent="0" algn="just">
              <a:buNone/>
            </a:pPr>
            <a:r>
              <a:rPr lang="tr-TR" b="1" i="1" dirty="0">
                <a:latin typeface="Times New Roman" panose="02020603050405020304" pitchFamily="18" charset="0"/>
                <a:cs typeface="Times New Roman" panose="02020603050405020304" pitchFamily="18" charset="0"/>
              </a:rPr>
              <a:t> (Ünal / </a:t>
            </a:r>
            <a:r>
              <a:rPr lang="tr-TR" b="1" i="1" dirty="0" err="1">
                <a:latin typeface="Times New Roman" panose="02020603050405020304" pitchFamily="18" charset="0"/>
                <a:cs typeface="Times New Roman" panose="02020603050405020304" pitchFamily="18" charset="0"/>
              </a:rPr>
              <a:t>Başpınar</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Şekli Eşya H., 9. B., s. 82- 83)</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785996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Onun için </a:t>
            </a:r>
            <a:r>
              <a:rPr lang="tr-TR" b="1" dirty="0">
                <a:latin typeface="Times New Roman" panose="02020603050405020304" pitchFamily="18" charset="0"/>
                <a:cs typeface="Times New Roman" panose="02020603050405020304" pitchFamily="18" charset="0"/>
              </a:rPr>
              <a:t>türüyle belirli bir şey </a:t>
            </a:r>
            <a:r>
              <a:rPr lang="tr-TR" dirty="0">
                <a:latin typeface="Times New Roman" panose="02020603050405020304" pitchFamily="18" charset="0"/>
                <a:cs typeface="Times New Roman" panose="02020603050405020304" pitchFamily="18" charset="0"/>
              </a:rPr>
              <a:t>bağlı bulunduğu maddi alemden ayrılıp sınırları belli ve bağımsız bir varlık halini almadıkça ayrı bir Ayni Hak konusu olamaz. </a:t>
            </a:r>
          </a:p>
          <a:p>
            <a:pPr algn="just"/>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boşlukta serbest halde bulunan Hava, nehirlerde kendi kendine akan sular, sınırları belli olmayan Arazi üzerinde Ayni Hak kurulamaz. </a:t>
            </a:r>
          </a:p>
          <a:p>
            <a:pPr algn="just"/>
            <a:r>
              <a:rPr lang="tr-TR" dirty="0" smtClean="0">
                <a:latin typeface="Times New Roman" panose="02020603050405020304" pitchFamily="18" charset="0"/>
                <a:cs typeface="Times New Roman" panose="02020603050405020304" pitchFamily="18" charset="0"/>
              </a:rPr>
              <a:t>Buna karşılık, Hava ve Su bir kaba konularak, Arazi tahdit edilerek sınırları belirlenecek olursa, Hukuki Anlamda Eşya niteliğini kazanır ve üzerinde Ayni Hak kurulabilecek hale gelir. </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s.73)</a:t>
            </a: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27533440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b="1" dirty="0" smtClean="0">
                <a:latin typeface="Times New Roman" panose="02020603050405020304" pitchFamily="18" charset="0"/>
                <a:cs typeface="Times New Roman" panose="02020603050405020304" pitchFamily="18" charset="0"/>
              </a:rPr>
              <a:t>Eşya Hukukuna (</a:t>
            </a:r>
            <a:r>
              <a:rPr lang="tr-TR" sz="3600" b="1" i="1" dirty="0" smtClean="0">
                <a:latin typeface="Times New Roman" panose="02020603050405020304" pitchFamily="18" charset="0"/>
                <a:cs typeface="Times New Roman" panose="02020603050405020304" pitchFamily="18" charset="0"/>
              </a:rPr>
              <a:t>Ayni Haklara</a:t>
            </a:r>
            <a:r>
              <a:rPr lang="tr-TR" sz="3600" b="1" dirty="0" smtClean="0">
                <a:latin typeface="Times New Roman" panose="02020603050405020304" pitchFamily="18" charset="0"/>
                <a:cs typeface="Times New Roman" panose="02020603050405020304" pitchFamily="18" charset="0"/>
              </a:rPr>
              <a:t>) Hakim olan Genel İlkeler, </a:t>
            </a:r>
            <a:r>
              <a:rPr lang="tr-TR" sz="3600" dirty="0" smtClean="0">
                <a:latin typeface="Times New Roman" panose="02020603050405020304" pitchFamily="18" charset="0"/>
                <a:cs typeface="Times New Roman" panose="02020603050405020304" pitchFamily="18" charset="0"/>
              </a:rPr>
              <a:t>TMK m. 1/1 hükmü anlamında, Türk Medeni Kanunu’nun Eşya Hukuku hükümlerinin özüne dahil olarak ilgili maddelerin uygulanmasında, yorumlanmasında rol oynar. </a:t>
            </a:r>
          </a:p>
          <a:p>
            <a:pPr algn="just"/>
            <a:r>
              <a:rPr lang="tr-TR" sz="3600" b="1" dirty="0" smtClean="0">
                <a:latin typeface="Times New Roman" panose="02020603050405020304" pitchFamily="18" charset="0"/>
                <a:cs typeface="Times New Roman" panose="02020603050405020304" pitchFamily="18" charset="0"/>
              </a:rPr>
              <a:t>Tipiklik İlkesi</a:t>
            </a:r>
            <a:r>
              <a:rPr lang="tr-TR" sz="3600" dirty="0" smtClean="0">
                <a:latin typeface="Times New Roman" panose="02020603050405020304" pitchFamily="18" charset="0"/>
                <a:cs typeface="Times New Roman" panose="02020603050405020304" pitchFamily="18" charset="0"/>
              </a:rPr>
              <a:t> geçerli olsa da, Eşya Hukuku hükümlerindeki Kanun </a:t>
            </a:r>
            <a:r>
              <a:rPr lang="tr-TR" sz="3600" dirty="0">
                <a:latin typeface="Times New Roman" panose="02020603050405020304" pitchFamily="18" charset="0"/>
                <a:cs typeface="Times New Roman" panose="02020603050405020304" pitchFamily="18" charset="0"/>
              </a:rPr>
              <a:t>B</a:t>
            </a:r>
            <a:r>
              <a:rPr lang="tr-TR" sz="3600" dirty="0" smtClean="0">
                <a:latin typeface="Times New Roman" panose="02020603050405020304" pitchFamily="18" charset="0"/>
                <a:cs typeface="Times New Roman" panose="02020603050405020304" pitchFamily="18" charset="0"/>
              </a:rPr>
              <a:t>oşluğunun </a:t>
            </a:r>
            <a:r>
              <a:rPr lang="tr-TR" sz="3600" dirty="0">
                <a:latin typeface="Times New Roman" panose="02020603050405020304" pitchFamily="18" charset="0"/>
                <a:cs typeface="Times New Roman" panose="02020603050405020304" pitchFamily="18" charset="0"/>
              </a:rPr>
              <a:t>D</a:t>
            </a:r>
            <a:r>
              <a:rPr lang="tr-TR" sz="3600" dirty="0" smtClean="0">
                <a:latin typeface="Times New Roman" panose="02020603050405020304" pitchFamily="18" charset="0"/>
                <a:cs typeface="Times New Roman" panose="02020603050405020304" pitchFamily="18" charset="0"/>
              </a:rPr>
              <a:t>oldurulmasında da, Eşya Hukukunun Genel İlkeleri rol oynar. </a:t>
            </a:r>
          </a:p>
        </p:txBody>
      </p:sp>
    </p:spTree>
    <p:extLst>
      <p:ext uri="{BB962C8B-B14F-4D97-AF65-F5344CB8AC3E}">
        <p14:creationId xmlns:p14="http://schemas.microsoft.com/office/powerpoint/2010/main" val="153939648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Hatta kanuni- toplu- kıyas olarak, uyuşmazlığa kanun hükmü olarak Eşya Hukukuna hakim olan </a:t>
            </a:r>
            <a:r>
              <a:rPr lang="tr-TR" sz="3600" dirty="0" smtClean="0">
                <a:latin typeface="Times New Roman" panose="02020603050405020304" pitchFamily="18" charset="0"/>
                <a:cs typeface="Times New Roman" panose="02020603050405020304" pitchFamily="18" charset="0"/>
              </a:rPr>
              <a:t>Genel İlkelerin </a:t>
            </a:r>
            <a:r>
              <a:rPr lang="tr-TR" sz="3600" dirty="0">
                <a:latin typeface="Times New Roman" panose="02020603050405020304" pitchFamily="18" charset="0"/>
                <a:cs typeface="Times New Roman" panose="02020603050405020304" pitchFamily="18" charset="0"/>
              </a:rPr>
              <a:t>uygulanması gerektiği de savunulabilir. </a:t>
            </a:r>
          </a:p>
          <a:p>
            <a:pPr algn="just"/>
            <a:r>
              <a:rPr lang="tr-TR" sz="3600" dirty="0">
                <a:latin typeface="Times New Roman" panose="02020603050405020304" pitchFamily="18" charset="0"/>
                <a:cs typeface="Times New Roman" panose="02020603050405020304" pitchFamily="18" charset="0"/>
              </a:rPr>
              <a:t>Diğer taraftan, </a:t>
            </a:r>
            <a:r>
              <a:rPr lang="tr-TR" sz="3600" dirty="0" smtClean="0">
                <a:latin typeface="Times New Roman" panose="02020603050405020304" pitchFamily="18" charset="0"/>
                <a:cs typeface="Times New Roman" panose="02020603050405020304" pitchFamily="18" charset="0"/>
              </a:rPr>
              <a:t>Doktrin </a:t>
            </a:r>
            <a:r>
              <a:rPr lang="tr-TR" sz="3600" dirty="0">
                <a:latin typeface="Times New Roman" panose="02020603050405020304" pitchFamily="18" charset="0"/>
                <a:cs typeface="Times New Roman" panose="02020603050405020304" pitchFamily="18" charset="0"/>
              </a:rPr>
              <a:t>ve </a:t>
            </a:r>
            <a:r>
              <a:rPr lang="tr-TR" sz="3600" dirty="0" smtClean="0">
                <a:latin typeface="Times New Roman" panose="02020603050405020304" pitchFamily="18" charset="0"/>
                <a:cs typeface="Times New Roman" panose="02020603050405020304" pitchFamily="18" charset="0"/>
              </a:rPr>
              <a:t>Uygulama </a:t>
            </a:r>
            <a:r>
              <a:rPr lang="tr-TR" sz="3600" dirty="0">
                <a:latin typeface="Times New Roman" panose="02020603050405020304" pitchFamily="18" charset="0"/>
                <a:cs typeface="Times New Roman" panose="02020603050405020304" pitchFamily="18" charset="0"/>
              </a:rPr>
              <a:t>tarafından geliştirilen </a:t>
            </a:r>
            <a:r>
              <a:rPr lang="tr-TR" sz="3600" dirty="0" smtClean="0">
                <a:latin typeface="Times New Roman" panose="02020603050405020304" pitchFamily="18" charset="0"/>
                <a:cs typeface="Times New Roman" panose="02020603050405020304" pitchFamily="18" charset="0"/>
              </a:rPr>
              <a:t>Genel İlkeler, </a:t>
            </a:r>
            <a:r>
              <a:rPr lang="tr-TR" sz="3600" dirty="0">
                <a:latin typeface="Times New Roman" panose="02020603050405020304" pitchFamily="18" charset="0"/>
                <a:cs typeface="Times New Roman" panose="02020603050405020304" pitchFamily="18" charset="0"/>
              </a:rPr>
              <a:t>uygulanacak hukukun belirlenmesinde, yardımcı kaynaktır. </a:t>
            </a:r>
          </a:p>
          <a:p>
            <a:pPr marL="0" indent="0">
              <a:buNone/>
            </a:pPr>
            <a:endParaRPr lang="tr-TR" sz="3600" dirty="0"/>
          </a:p>
          <a:p>
            <a:endParaRPr lang="tr-TR" dirty="0"/>
          </a:p>
        </p:txBody>
      </p:sp>
    </p:spTree>
    <p:extLst>
      <p:ext uri="{BB962C8B-B14F-4D97-AF65-F5344CB8AC3E}">
        <p14:creationId xmlns:p14="http://schemas.microsoft.com/office/powerpoint/2010/main" val="27948480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Bundan başka, </a:t>
            </a:r>
            <a:r>
              <a:rPr lang="tr-TR" b="1" u="sng" dirty="0" smtClean="0">
                <a:latin typeface="Times New Roman" panose="02020603050405020304" pitchFamily="18" charset="0"/>
                <a:cs typeface="Times New Roman" panose="02020603050405020304" pitchFamily="18" charset="0"/>
              </a:rPr>
              <a:t>Taşınırlar üzerindeki Sınırlı Ayni Haklar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aralarındaki Sırayı </a:t>
            </a:r>
            <a:r>
              <a:rPr lang="tr-TR" b="1" i="1" dirty="0" smtClean="0">
                <a:latin typeface="Times New Roman" panose="02020603050405020304" pitchFamily="18" charset="0"/>
                <a:cs typeface="Times New Roman" panose="02020603050405020304" pitchFamily="18" charset="0"/>
              </a:rPr>
              <a:t>Kuruluş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arihlerine </a:t>
            </a:r>
            <a:r>
              <a:rPr lang="tr-TR" b="1" dirty="0" smtClean="0">
                <a:latin typeface="Times New Roman" panose="02020603050405020304" pitchFamily="18" charset="0"/>
                <a:cs typeface="Times New Roman" panose="02020603050405020304" pitchFamily="18" charset="0"/>
              </a:rPr>
              <a:t>göre alırlar. </a:t>
            </a:r>
          </a:p>
          <a:p>
            <a:pPr algn="just"/>
            <a:r>
              <a:rPr lang="tr-TR" b="1" dirty="0" smtClean="0">
                <a:latin typeface="Times New Roman" panose="02020603050405020304" pitchFamily="18" charset="0"/>
                <a:cs typeface="Times New Roman" panose="02020603050405020304" pitchFamily="18" charset="0"/>
              </a:rPr>
              <a:t>Önce kurulan Sınırlı Ayni Hak, sonra kurulan Sınırlı Ayni Haktan önde gelir. </a:t>
            </a:r>
          </a:p>
          <a:p>
            <a:pPr algn="just"/>
            <a:r>
              <a:rPr lang="tr-TR" b="1" i="1" dirty="0" smtClean="0">
                <a:latin typeface="Times New Roman" panose="02020603050405020304" pitchFamily="18" charset="0"/>
                <a:cs typeface="Times New Roman" panose="02020603050405020304" pitchFamily="18" charset="0"/>
              </a:rPr>
              <a:t>Zamanda Öncelik</a:t>
            </a:r>
            <a:r>
              <a:rPr lang="tr-TR" b="1" dirty="0" smtClean="0">
                <a:latin typeface="Times New Roman" panose="02020603050405020304" pitchFamily="18" charset="0"/>
                <a:cs typeface="Times New Roman" panose="02020603050405020304" pitchFamily="18" charset="0"/>
              </a:rPr>
              <a:t>, Hakta Öncelik (</a:t>
            </a:r>
            <a:r>
              <a:rPr lang="tr-TR" i="1" dirty="0" err="1" smtClean="0">
                <a:latin typeface="Times New Roman" panose="02020603050405020304" pitchFamily="18" charset="0"/>
                <a:cs typeface="Times New Roman" panose="02020603050405020304" pitchFamily="18" charset="0"/>
              </a:rPr>
              <a:t>prior</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tempore</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potior</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jure</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Kuralı,</a:t>
            </a:r>
            <a:r>
              <a:rPr lang="tr-TR" b="1" dirty="0" smtClean="0">
                <a:latin typeface="Times New Roman" panose="02020603050405020304" pitchFamily="18" charset="0"/>
                <a:cs typeface="Times New Roman" panose="02020603050405020304" pitchFamily="18" charset="0"/>
              </a:rPr>
              <a:t> bu durumda geçerli olur. </a:t>
            </a:r>
          </a:p>
          <a:p>
            <a:pPr algn="just"/>
            <a:r>
              <a:rPr lang="tr-TR" dirty="0" smtClean="0">
                <a:latin typeface="Times New Roman" panose="02020603050405020304" pitchFamily="18" charset="0"/>
                <a:cs typeface="Times New Roman" panose="02020603050405020304" pitchFamily="18" charset="0"/>
              </a:rPr>
              <a:t>Onun için </a:t>
            </a:r>
            <a:r>
              <a:rPr lang="tr-TR" b="1" i="1" dirty="0" smtClean="0">
                <a:latin typeface="Times New Roman" panose="02020603050405020304" pitchFamily="18" charset="0"/>
                <a:cs typeface="Times New Roman" panose="02020603050405020304" pitchFamily="18" charset="0"/>
              </a:rPr>
              <a:t>Taşınırlar</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bakımından pek fazla </a:t>
            </a:r>
            <a:r>
              <a:rPr lang="tr-TR" b="1" i="1" dirty="0" smtClean="0">
                <a:latin typeface="Times New Roman" panose="02020603050405020304" pitchFamily="18" charset="0"/>
                <a:cs typeface="Times New Roman" panose="02020603050405020304" pitchFamily="18" charset="0"/>
              </a:rPr>
              <a:t>bir Sıra sorunu </a:t>
            </a:r>
            <a:r>
              <a:rPr lang="tr-TR" b="1" dirty="0" smtClean="0">
                <a:latin typeface="Times New Roman" panose="02020603050405020304" pitchFamily="18" charset="0"/>
                <a:cs typeface="Times New Roman" panose="02020603050405020304" pitchFamily="18" charset="0"/>
              </a:rPr>
              <a:t>ortaya çıkmaz. </a:t>
            </a:r>
          </a:p>
          <a:p>
            <a:pPr marL="0" indent="0" algn="just">
              <a:buNone/>
            </a:pPr>
            <a:r>
              <a:rPr lang="tr-TR" b="1"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b="1"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9. B., s. 83)</a:t>
            </a: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86045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birden fazla Sınırlı Ayni Hakkın ortak konusu Taşınmaz olunca, </a:t>
            </a:r>
            <a:r>
              <a:rPr lang="tr-TR" sz="3200" b="1" i="1" dirty="0" smtClean="0">
                <a:latin typeface="Times New Roman" panose="02020603050405020304" pitchFamily="18" charset="0"/>
                <a:cs typeface="Times New Roman" panose="02020603050405020304" pitchFamily="18" charset="0"/>
              </a:rPr>
              <a:t>Sıra Sorunu</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önem kazanır. </a:t>
            </a:r>
          </a:p>
          <a:p>
            <a:pPr algn="just"/>
            <a:r>
              <a:rPr lang="tr-TR" sz="3200" dirty="0" smtClean="0">
                <a:latin typeface="Times New Roman" panose="02020603050405020304" pitchFamily="18" charset="0"/>
                <a:cs typeface="Times New Roman" panose="02020603050405020304" pitchFamily="18" charset="0"/>
              </a:rPr>
              <a:t>Bu sorunun çözümü için </a:t>
            </a:r>
            <a:r>
              <a:rPr lang="tr-TR" sz="3200" b="1" dirty="0" smtClean="0">
                <a:latin typeface="Times New Roman" panose="02020603050405020304" pitchFamily="18" charset="0"/>
                <a:cs typeface="Times New Roman" panose="02020603050405020304" pitchFamily="18" charset="0"/>
              </a:rPr>
              <a:t>Sınırlı Ayni Hakların, muhteva itibariyle çatışıp çatışmadıklarına</a:t>
            </a:r>
            <a:r>
              <a:rPr lang="tr-TR" sz="3200" dirty="0" smtClean="0">
                <a:latin typeface="Times New Roman" panose="02020603050405020304" pitchFamily="18" charset="0"/>
                <a:cs typeface="Times New Roman" panose="02020603050405020304" pitchFamily="18" charset="0"/>
              </a:rPr>
              <a:t> bakmak gerekir. </a:t>
            </a:r>
          </a:p>
          <a:p>
            <a:pPr algn="just"/>
            <a:r>
              <a:rPr lang="tr-TR" sz="3200" dirty="0" smtClean="0">
                <a:latin typeface="Times New Roman" panose="02020603050405020304" pitchFamily="18" charset="0"/>
                <a:cs typeface="Times New Roman" panose="02020603050405020304" pitchFamily="18" charset="0"/>
              </a:rPr>
              <a:t>Buna göre, </a:t>
            </a:r>
            <a:r>
              <a:rPr lang="tr-TR" sz="3200" b="1" dirty="0" smtClean="0">
                <a:latin typeface="Times New Roman" panose="02020603050405020304" pitchFamily="18" charset="0"/>
                <a:cs typeface="Times New Roman" panose="02020603050405020304" pitchFamily="18" charset="0"/>
              </a:rPr>
              <a:t>aynı Taşınmaz üzerinde kurulmuş </a:t>
            </a:r>
            <a:r>
              <a:rPr lang="tr-TR" sz="3200" b="1" i="1" dirty="0" smtClean="0">
                <a:latin typeface="Times New Roman" panose="02020603050405020304" pitchFamily="18" charset="0"/>
                <a:cs typeface="Times New Roman" panose="02020603050405020304" pitchFamily="18" charset="0"/>
              </a:rPr>
              <a:t>birden fazla Sınırlı Ayni Hakkın muhtevaları </a:t>
            </a:r>
            <a:r>
              <a:rPr lang="tr-TR" sz="3200" b="1" dirty="0" smtClean="0">
                <a:latin typeface="Times New Roman" panose="02020603050405020304" pitchFamily="18" charset="0"/>
                <a:cs typeface="Times New Roman" panose="02020603050405020304" pitchFamily="18" charset="0"/>
              </a:rPr>
              <a:t>bazen birbirleriyle çatışmayabilir.</a:t>
            </a:r>
          </a:p>
          <a:p>
            <a:pPr marL="0" indent="0" algn="just">
              <a:buNone/>
            </a:pPr>
            <a:endParaRPr lang="tr-TR" sz="3200" b="1"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54042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Örneğin, </a:t>
            </a:r>
            <a:r>
              <a:rPr lang="tr-TR" sz="3200" dirty="0">
                <a:latin typeface="Times New Roman" panose="02020603050405020304" pitchFamily="18" charset="0"/>
                <a:cs typeface="Times New Roman" panose="02020603050405020304" pitchFamily="18" charset="0"/>
              </a:rPr>
              <a:t>konusu  aynı Taşınmaz olan bir </a:t>
            </a:r>
            <a:r>
              <a:rPr lang="tr-TR" sz="3200" b="1" dirty="0">
                <a:latin typeface="Times New Roman" panose="02020603050405020304" pitchFamily="18" charset="0"/>
                <a:cs typeface="Times New Roman" panose="02020603050405020304" pitchFamily="18" charset="0"/>
              </a:rPr>
              <a:t>Kaynak Hakkı </a:t>
            </a:r>
            <a:r>
              <a:rPr lang="tr-TR" sz="3200" dirty="0">
                <a:latin typeface="Times New Roman" panose="02020603050405020304" pitchFamily="18" charset="0"/>
                <a:cs typeface="Times New Roman" panose="02020603050405020304" pitchFamily="18" charset="0"/>
              </a:rPr>
              <a:t>ile bir </a:t>
            </a:r>
            <a:r>
              <a:rPr lang="tr-TR" sz="3200" b="1" dirty="0">
                <a:latin typeface="Times New Roman" panose="02020603050405020304" pitchFamily="18" charset="0"/>
                <a:cs typeface="Times New Roman" panose="02020603050405020304" pitchFamily="18" charset="0"/>
              </a:rPr>
              <a:t>Geçit İrtifakının </a:t>
            </a:r>
            <a:r>
              <a:rPr lang="tr-TR" sz="3200" dirty="0">
                <a:latin typeface="Times New Roman" panose="02020603050405020304" pitchFamily="18" charset="0"/>
                <a:cs typeface="Times New Roman" panose="02020603050405020304" pitchFamily="18" charset="0"/>
              </a:rPr>
              <a:t>muhtevası birbiriyle çatışmayabilir; yani birinin kullanılması, diğerinin kullanılmasına engel olmayabilir. </a:t>
            </a:r>
          </a:p>
          <a:p>
            <a:pPr algn="just"/>
            <a:r>
              <a:rPr lang="tr-TR" sz="3200" dirty="0">
                <a:latin typeface="Times New Roman" panose="02020603050405020304" pitchFamily="18" charset="0"/>
                <a:cs typeface="Times New Roman" panose="02020603050405020304" pitchFamily="18" charset="0"/>
              </a:rPr>
              <a:t>Bu durumda, söz konusu </a:t>
            </a:r>
            <a:r>
              <a:rPr lang="tr-TR" sz="3200" b="1" dirty="0">
                <a:latin typeface="Times New Roman" panose="02020603050405020304" pitchFamily="18" charset="0"/>
                <a:cs typeface="Times New Roman" panose="02020603050405020304" pitchFamily="18" charset="0"/>
              </a:rPr>
              <a:t>Sınırlı Ayni Haklar arasında sıra itibariyle bir öncelik sorunu ortaya çıkmaz</a:t>
            </a:r>
            <a:r>
              <a:rPr lang="tr-TR" sz="3200" dirty="0">
                <a:latin typeface="Times New Roman" panose="02020603050405020304" pitchFamily="18" charset="0"/>
                <a:cs typeface="Times New Roman" panose="02020603050405020304" pitchFamily="18" charset="0"/>
              </a:rPr>
              <a:t>; aksine, </a:t>
            </a:r>
            <a:r>
              <a:rPr lang="tr-TR" sz="3200" b="1" dirty="0">
                <a:latin typeface="Times New Roman" panose="02020603050405020304" pitchFamily="18" charset="0"/>
                <a:cs typeface="Times New Roman" panose="02020603050405020304" pitchFamily="18" charset="0"/>
              </a:rPr>
              <a:t>bunlar arasında sıra itibariyle bir </a:t>
            </a:r>
            <a:r>
              <a:rPr lang="tr-TR" sz="3200" b="1" i="1" dirty="0">
                <a:latin typeface="Times New Roman" panose="02020603050405020304" pitchFamily="18" charset="0"/>
                <a:cs typeface="Times New Roman" panose="02020603050405020304" pitchFamily="18" charset="0"/>
              </a:rPr>
              <a:t>Eşitlik</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vardır.</a:t>
            </a:r>
            <a:r>
              <a:rPr lang="tr-TR" sz="3200" i="1" dirty="0">
                <a:latin typeface="Times New Roman" panose="02020603050405020304" pitchFamily="18" charset="0"/>
                <a:cs typeface="Times New Roman" panose="02020603050405020304" pitchFamily="18" charset="0"/>
              </a:rPr>
              <a:t> </a:t>
            </a:r>
            <a:endParaRPr lang="tr-TR" sz="3200" i="1" dirty="0" smtClean="0">
              <a:latin typeface="Times New Roman" panose="02020603050405020304" pitchFamily="18" charset="0"/>
              <a:cs typeface="Times New Roman" panose="02020603050405020304" pitchFamily="18" charset="0"/>
            </a:endParaRPr>
          </a:p>
          <a:p>
            <a:pPr marL="0" indent="0" algn="just">
              <a:buNone/>
            </a:pP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Ünal / </a:t>
            </a:r>
            <a:r>
              <a:rPr lang="tr-TR" b="1" i="1" dirty="0" err="1">
                <a:latin typeface="Times New Roman" panose="02020603050405020304" pitchFamily="18" charset="0"/>
                <a:cs typeface="Times New Roman" panose="02020603050405020304" pitchFamily="18" charset="0"/>
              </a:rPr>
              <a:t>Başpınar</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Şekli Eşya H., 9. B., s. 83)</a:t>
            </a:r>
          </a:p>
          <a:p>
            <a:pPr marL="0" indent="0">
              <a:buNone/>
            </a:pPr>
            <a:endParaRPr lang="tr-TR" dirty="0"/>
          </a:p>
        </p:txBody>
      </p:sp>
    </p:spTree>
    <p:extLst>
      <p:ext uri="{BB962C8B-B14F-4D97-AF65-F5344CB8AC3E}">
        <p14:creationId xmlns:p14="http://schemas.microsoft.com/office/powerpoint/2010/main" val="23132175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4000" dirty="0" smtClean="0">
                <a:latin typeface="Times New Roman" panose="02020603050405020304" pitchFamily="18" charset="0"/>
                <a:cs typeface="Times New Roman" panose="02020603050405020304" pitchFamily="18" charset="0"/>
              </a:rPr>
              <a:t>Ancak belirtmek gerekir ki, </a:t>
            </a:r>
            <a:r>
              <a:rPr lang="tr-TR" sz="4000" b="1" i="1" dirty="0" smtClean="0">
                <a:latin typeface="Times New Roman" panose="02020603050405020304" pitchFamily="18" charset="0"/>
                <a:cs typeface="Times New Roman" panose="02020603050405020304" pitchFamily="18" charset="0"/>
              </a:rPr>
              <a:t>Kuruluş Tarihi itibariyle Sınırlı Ayni Hakların sırada öncelik kazanması</a:t>
            </a:r>
            <a:r>
              <a:rPr lang="tr-TR" sz="4000" b="1" dirty="0" smtClean="0">
                <a:latin typeface="Times New Roman" panose="02020603050405020304" pitchFamily="18" charset="0"/>
                <a:cs typeface="Times New Roman" panose="02020603050405020304" pitchFamily="18" charset="0"/>
              </a:rPr>
              <a:t>, uyulması zorunlu bir kural değildir. </a:t>
            </a:r>
          </a:p>
          <a:p>
            <a:pPr algn="just"/>
            <a:r>
              <a:rPr lang="tr-TR" sz="4000" dirty="0" smtClean="0">
                <a:latin typeface="Times New Roman" panose="02020603050405020304" pitchFamily="18" charset="0"/>
                <a:cs typeface="Times New Roman" panose="02020603050405020304" pitchFamily="18" charset="0"/>
              </a:rPr>
              <a:t>Bu bağlamda</a:t>
            </a:r>
            <a:r>
              <a:rPr lang="tr-TR" sz="4000" b="1" dirty="0" smtClean="0">
                <a:latin typeface="Times New Roman" panose="02020603050405020304" pitchFamily="18" charset="0"/>
                <a:cs typeface="Times New Roman" panose="02020603050405020304" pitchFamily="18" charset="0"/>
              </a:rPr>
              <a:t>, İlgililer, </a:t>
            </a:r>
            <a:r>
              <a:rPr lang="tr-TR" sz="4000" dirty="0" smtClean="0">
                <a:latin typeface="Times New Roman" panose="02020603050405020304" pitchFamily="18" charset="0"/>
                <a:cs typeface="Times New Roman" panose="02020603050405020304" pitchFamily="18" charset="0"/>
              </a:rPr>
              <a:t>aksine anlaşma yaparak, </a:t>
            </a:r>
            <a:r>
              <a:rPr lang="tr-TR" sz="4000" b="1" i="1" dirty="0">
                <a:latin typeface="Times New Roman" panose="02020603050405020304" pitchFamily="18" charset="0"/>
                <a:cs typeface="Times New Roman" panose="02020603050405020304" pitchFamily="18" charset="0"/>
              </a:rPr>
              <a:t>Z</a:t>
            </a:r>
            <a:r>
              <a:rPr lang="tr-TR" sz="4000" b="1" i="1" dirty="0" smtClean="0">
                <a:latin typeface="Times New Roman" panose="02020603050405020304" pitchFamily="18" charset="0"/>
                <a:cs typeface="Times New Roman" panose="02020603050405020304" pitchFamily="18" charset="0"/>
              </a:rPr>
              <a:t>aman İtibariyle </a:t>
            </a:r>
            <a:r>
              <a:rPr lang="tr-TR" sz="4000" b="1" i="1" dirty="0">
                <a:latin typeface="Times New Roman" panose="02020603050405020304" pitchFamily="18" charset="0"/>
                <a:cs typeface="Times New Roman" panose="02020603050405020304" pitchFamily="18" charset="0"/>
              </a:rPr>
              <a:t>Ö</a:t>
            </a:r>
            <a:r>
              <a:rPr lang="tr-TR" sz="4000" b="1" i="1" dirty="0" smtClean="0">
                <a:latin typeface="Times New Roman" panose="02020603050405020304" pitchFamily="18" charset="0"/>
                <a:cs typeface="Times New Roman" panose="02020603050405020304" pitchFamily="18" charset="0"/>
              </a:rPr>
              <a:t>nceliği </a:t>
            </a:r>
            <a:r>
              <a:rPr lang="tr-TR" sz="4000" b="1" dirty="0" smtClean="0">
                <a:latin typeface="Times New Roman" panose="02020603050405020304" pitchFamily="18" charset="0"/>
                <a:cs typeface="Times New Roman" panose="02020603050405020304" pitchFamily="18" charset="0"/>
              </a:rPr>
              <a:t>değiştirebilirler. </a:t>
            </a:r>
          </a:p>
          <a:p>
            <a:pPr algn="just"/>
            <a:endParaRPr lang="tr-TR" sz="2400" b="1" dirty="0">
              <a:latin typeface="Times New Roman" panose="02020603050405020304" pitchFamily="18" charset="0"/>
              <a:cs typeface="Times New Roman" panose="02020603050405020304" pitchFamily="18" charset="0"/>
            </a:endParaRPr>
          </a:p>
          <a:p>
            <a:pPr algn="just"/>
            <a:endParaRPr lang="tr-TR" sz="2400" b="1" dirty="0" smtClean="0">
              <a:latin typeface="Times New Roman" panose="02020603050405020304" pitchFamily="18" charset="0"/>
              <a:cs typeface="Times New Roman" panose="02020603050405020304" pitchFamily="18" charset="0"/>
            </a:endParaRPr>
          </a:p>
          <a:p>
            <a:pPr algn="just"/>
            <a:endParaRPr lang="tr-TR" sz="2400" b="1" dirty="0" smtClean="0">
              <a:latin typeface="Times New Roman" panose="02020603050405020304" pitchFamily="18" charset="0"/>
              <a:cs typeface="Times New Roman" panose="02020603050405020304" pitchFamily="18" charset="0"/>
            </a:endParaRPr>
          </a:p>
          <a:p>
            <a:pPr marL="0" indent="0" algn="just">
              <a:buNone/>
            </a:pPr>
            <a:r>
              <a:rPr lang="tr-TR" sz="2400" b="1" i="1" dirty="0" smtClean="0">
                <a:latin typeface="Times New Roman" panose="02020603050405020304" pitchFamily="18" charset="0"/>
                <a:cs typeface="Times New Roman" panose="02020603050405020304" pitchFamily="18" charset="0"/>
              </a:rPr>
              <a:t>  </a:t>
            </a:r>
            <a:endParaRPr lang="tr-TR" sz="2400" b="1" dirty="0" smtClean="0">
              <a:latin typeface="Times New Roman" panose="02020603050405020304" pitchFamily="18" charset="0"/>
              <a:cs typeface="Times New Roman" panose="02020603050405020304" pitchFamily="18" charset="0"/>
            </a:endParaRPr>
          </a:p>
          <a:p>
            <a:pPr algn="just"/>
            <a:endParaRPr lang="tr-TR"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59087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Buna karşılık</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örneğin</a:t>
            </a:r>
            <a:r>
              <a:rPr lang="tr-TR" sz="3200" b="1"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Yapı Hakkı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Manzara İrtifakında </a:t>
            </a:r>
            <a:r>
              <a:rPr lang="tr-TR" sz="3200" dirty="0">
                <a:latin typeface="Times New Roman" panose="02020603050405020304" pitchFamily="18" charset="0"/>
                <a:cs typeface="Times New Roman" panose="02020603050405020304" pitchFamily="18" charset="0"/>
              </a:rPr>
              <a:t>olduğu gibi, </a:t>
            </a:r>
            <a:r>
              <a:rPr lang="tr-TR" sz="3200" b="1" dirty="0">
                <a:latin typeface="Times New Roman" panose="02020603050405020304" pitchFamily="18" charset="0"/>
                <a:cs typeface="Times New Roman" panose="02020603050405020304" pitchFamily="18" charset="0"/>
              </a:rPr>
              <a:t>birden fazla Ayni Hakkı aynı Taşınmaz üzerinde aynı anda uygulama imkânı olmadığı, </a:t>
            </a:r>
            <a:r>
              <a:rPr lang="tr-TR" sz="3200" dirty="0">
                <a:latin typeface="Times New Roman" panose="02020603050405020304" pitchFamily="18" charset="0"/>
                <a:cs typeface="Times New Roman" panose="02020603050405020304" pitchFamily="18" charset="0"/>
              </a:rPr>
              <a:t>yahut bunlardan birisinin uygulanmasının diğerini tamamen bertaraf </a:t>
            </a:r>
            <a:r>
              <a:rPr lang="tr-TR" sz="3200" dirty="0" smtClean="0">
                <a:latin typeface="Times New Roman" panose="02020603050405020304" pitchFamily="18" charset="0"/>
                <a:cs typeface="Times New Roman" panose="02020603050405020304" pitchFamily="18" charset="0"/>
              </a:rPr>
              <a:t>ettiği</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durumlarda, Ayni Haklar arasında Sıra Sorunu ortaya çıkar. </a:t>
            </a:r>
          </a:p>
          <a:p>
            <a:pPr algn="just"/>
            <a:r>
              <a:rPr lang="tr-TR" sz="3200" dirty="0" smtClean="0">
                <a:latin typeface="Times New Roman" panose="02020603050405020304" pitchFamily="18" charset="0"/>
                <a:cs typeface="Times New Roman" panose="02020603050405020304" pitchFamily="18" charset="0"/>
              </a:rPr>
              <a:t>Kısaca,</a:t>
            </a:r>
            <a:r>
              <a:rPr lang="tr-TR" sz="3200" b="1" dirty="0" smtClean="0">
                <a:latin typeface="Times New Roman" panose="02020603050405020304" pitchFamily="18" charset="0"/>
                <a:cs typeface="Times New Roman" panose="02020603050405020304" pitchFamily="18" charset="0"/>
              </a:rPr>
              <a:t> Ayni Hakların </a:t>
            </a:r>
            <a:r>
              <a:rPr lang="tr-TR" sz="3200" b="1" i="1" dirty="0" smtClean="0">
                <a:latin typeface="Times New Roman" panose="02020603050405020304" pitchFamily="18" charset="0"/>
                <a:cs typeface="Times New Roman" panose="02020603050405020304" pitchFamily="18" charset="0"/>
              </a:rPr>
              <a:t>Muhtevalarının </a:t>
            </a:r>
            <a:r>
              <a:rPr lang="tr-TR" sz="3200" b="1" i="1" dirty="0">
                <a:latin typeface="Times New Roman" panose="02020603050405020304" pitchFamily="18" charset="0"/>
                <a:cs typeface="Times New Roman" panose="02020603050405020304" pitchFamily="18" charset="0"/>
              </a:rPr>
              <a:t>birbiriyle uyuşmadığı hallerde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birden fazla Ayni Hak arasında bir </a:t>
            </a:r>
            <a:r>
              <a:rPr lang="tr-TR" sz="3200" b="1" i="1" dirty="0">
                <a:latin typeface="Times New Roman" panose="02020603050405020304" pitchFamily="18" charset="0"/>
                <a:cs typeface="Times New Roman" panose="02020603050405020304" pitchFamily="18" charset="0"/>
              </a:rPr>
              <a:t>Sıra Sorunu </a:t>
            </a:r>
            <a:r>
              <a:rPr lang="tr-TR" sz="3200" b="1" dirty="0">
                <a:latin typeface="Times New Roman" panose="02020603050405020304" pitchFamily="18" charset="0"/>
                <a:cs typeface="Times New Roman" panose="02020603050405020304" pitchFamily="18" charset="0"/>
              </a:rPr>
              <a:t>ortaya çıkar. </a:t>
            </a:r>
          </a:p>
          <a:p>
            <a:pPr marL="0" indent="0" algn="jus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1054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Bu sorun, </a:t>
            </a:r>
            <a:r>
              <a:rPr lang="tr-TR" sz="3200" b="1" i="1" dirty="0" smtClean="0">
                <a:latin typeface="Times New Roman" panose="02020603050405020304" pitchFamily="18" charset="0"/>
                <a:cs typeface="Times New Roman" panose="02020603050405020304" pitchFamily="18" charset="0"/>
              </a:rPr>
              <a:t>Zaman İtibariyle Öncelik İlkesine </a:t>
            </a:r>
            <a:r>
              <a:rPr lang="tr-TR" sz="3200" b="1" dirty="0" smtClean="0">
                <a:latin typeface="Times New Roman" panose="02020603050405020304" pitchFamily="18" charset="0"/>
                <a:cs typeface="Times New Roman" panose="02020603050405020304" pitchFamily="18" charset="0"/>
              </a:rPr>
              <a:t>göre halledilir.</a:t>
            </a:r>
          </a:p>
          <a:p>
            <a:pPr algn="just"/>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Bunun anlamı</a:t>
            </a:r>
            <a:r>
              <a:rPr lang="tr-TR"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şudur:</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Zaman itibariyle hangi sınırlı Ayni Hak önce kurulmuşsa, Hak itibariyle o, önde gelir.» </a:t>
            </a:r>
          </a:p>
          <a:p>
            <a:pPr algn="just"/>
            <a:r>
              <a:rPr lang="tr-TR" sz="3200" b="1" i="1" dirty="0" smtClean="0">
                <a:latin typeface="Times New Roman" panose="02020603050405020304" pitchFamily="18" charset="0"/>
                <a:cs typeface="Times New Roman" panose="02020603050405020304" pitchFamily="18" charset="0"/>
              </a:rPr>
              <a:t>Taşınmaz üzerinde hangi Sınırlı Ayni Hak önce kurulmuşsa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a:t>
            </a:r>
            <a:r>
              <a:rPr lang="tr-TR" sz="3200" b="1" dirty="0" smtClean="0">
                <a:latin typeface="Times New Roman" panose="02020603050405020304" pitchFamily="18" charset="0"/>
                <a:cs typeface="Times New Roman" panose="02020603050405020304" pitchFamily="18" charset="0"/>
              </a:rPr>
              <a:t> daha sonra kurulanlardan önde gelir (</a:t>
            </a:r>
            <a:r>
              <a:rPr lang="tr-TR" i="1" dirty="0" smtClean="0">
                <a:latin typeface="Times New Roman" panose="02020603050405020304" pitchFamily="18" charset="0"/>
                <a:cs typeface="Times New Roman" panose="02020603050405020304" pitchFamily="18" charset="0"/>
              </a:rPr>
              <a:t>TMK m. 1022 / 1). </a:t>
            </a:r>
          </a:p>
          <a:p>
            <a:pPr algn="just"/>
            <a:r>
              <a:rPr lang="tr-TR" sz="3200" b="1" dirty="0" smtClean="0">
                <a:latin typeface="Times New Roman" panose="02020603050405020304" pitchFamily="18" charset="0"/>
                <a:cs typeface="Times New Roman" panose="02020603050405020304" pitchFamily="18" charset="0"/>
              </a:rPr>
              <a:t>Burada belirleyici zaman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Hakkın Kuruluş Tarihidir</a:t>
            </a:r>
            <a:r>
              <a:rPr lang="tr-TR" sz="3200" dirty="0" smtClean="0">
                <a:latin typeface="Times New Roman" panose="02020603050405020304" pitchFamily="18" charset="0"/>
                <a:cs typeface="Times New Roman" panose="02020603050405020304" pitchFamily="18" charset="0"/>
              </a:rPr>
              <a:t>. </a:t>
            </a:r>
          </a:p>
          <a:p>
            <a:pPr marL="0" indent="0" algn="just">
              <a:buNone/>
            </a:pPr>
            <a:r>
              <a:rPr lang="tr-TR" b="1" i="1" dirty="0" smtClean="0">
                <a:latin typeface="Times New Roman" panose="02020603050405020304" pitchFamily="18" charset="0"/>
                <a:cs typeface="Times New Roman" panose="02020603050405020304" pitchFamily="18" charset="0"/>
              </a:rPr>
              <a:t>   (Ünal / </a:t>
            </a:r>
            <a:r>
              <a:rPr lang="tr-TR" b="1" i="1" dirty="0" err="1" smtClean="0">
                <a:latin typeface="Times New Roman" panose="02020603050405020304" pitchFamily="18" charset="0"/>
                <a:cs typeface="Times New Roman" panose="02020603050405020304" pitchFamily="18" charset="0"/>
              </a:rPr>
              <a:t>Başpınar</a:t>
            </a:r>
            <a:r>
              <a:rPr lang="tr-TR" b="1" i="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Şekli Eşya H., 9. B., s. 83)</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3346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Zaman İtibariyle Öncelik İlkesine</a:t>
            </a:r>
            <a:r>
              <a:rPr lang="tr-TR" dirty="0" smtClean="0">
                <a:latin typeface="Times New Roman" panose="02020603050405020304" pitchFamily="18" charset="0"/>
                <a:cs typeface="Times New Roman" panose="02020603050405020304" pitchFamily="18" charset="0"/>
              </a:rPr>
              <a:t>, Taşınmaz Rehinlerinin kendi aralarındaki öncelik sırasında benimsenmiş olan </a:t>
            </a:r>
            <a:r>
              <a:rPr lang="tr-TR" b="1" dirty="0" smtClean="0">
                <a:latin typeface="Times New Roman" panose="02020603050405020304" pitchFamily="18" charset="0"/>
                <a:cs typeface="Times New Roman" panose="02020603050405020304" pitchFamily="18" charset="0"/>
              </a:rPr>
              <a:t>Sabit Dereceler Sistemi</a:t>
            </a:r>
            <a:r>
              <a:rPr lang="tr-TR" dirty="0" smtClean="0">
                <a:latin typeface="Times New Roman" panose="02020603050405020304" pitchFamily="18" charset="0"/>
                <a:cs typeface="Times New Roman" panose="02020603050405020304" pitchFamily="18" charset="0"/>
              </a:rPr>
              <a:t>, bir istisna teşkil eder. </a:t>
            </a:r>
          </a:p>
          <a:p>
            <a:pPr algn="just"/>
            <a:r>
              <a:rPr lang="tr-TR" dirty="0" smtClean="0">
                <a:latin typeface="Times New Roman" panose="02020603050405020304" pitchFamily="18" charset="0"/>
                <a:cs typeface="Times New Roman" panose="02020603050405020304" pitchFamily="18" charset="0"/>
              </a:rPr>
              <a:t>Bu takdirde, </a:t>
            </a:r>
            <a:r>
              <a:rPr lang="tr-TR" b="1" dirty="0" smtClean="0">
                <a:latin typeface="Times New Roman" panose="02020603050405020304" pitchFamily="18" charset="0"/>
                <a:cs typeface="Times New Roman" panose="02020603050405020304" pitchFamily="18" charset="0"/>
              </a:rPr>
              <a:t>Taşınmaz Rehinlerinin kendi aralarındaki Sıra, </a:t>
            </a:r>
            <a:r>
              <a:rPr lang="tr-TR" b="1" i="1" dirty="0" smtClean="0">
                <a:latin typeface="Times New Roman" panose="02020603050405020304" pitchFamily="18" charset="0"/>
                <a:cs typeface="Times New Roman" panose="02020603050405020304" pitchFamily="18" charset="0"/>
              </a:rPr>
              <a:t>Zaman İtibariyle Önceliğe göre </a:t>
            </a:r>
            <a:r>
              <a:rPr lang="tr-TR" dirty="0" smtClean="0">
                <a:latin typeface="Times New Roman" panose="02020603050405020304" pitchFamily="18" charset="0"/>
                <a:cs typeface="Times New Roman" panose="02020603050405020304" pitchFamily="18" charset="0"/>
              </a:rPr>
              <a:t>değil, </a:t>
            </a:r>
            <a:r>
              <a:rPr lang="tr-TR" b="1" dirty="0" smtClean="0">
                <a:latin typeface="Times New Roman" panose="02020603050405020304" pitchFamily="18" charset="0"/>
                <a:cs typeface="Times New Roman" panose="02020603050405020304" pitchFamily="18" charset="0"/>
              </a:rPr>
              <a:t>Sabit Derece Esasına </a:t>
            </a:r>
            <a:r>
              <a:rPr lang="tr-TR" dirty="0" smtClean="0">
                <a:latin typeface="Times New Roman" panose="02020603050405020304" pitchFamily="18" charset="0"/>
                <a:cs typeface="Times New Roman" panose="02020603050405020304" pitchFamily="18" charset="0"/>
              </a:rPr>
              <a:t>göre belirlenir (</a:t>
            </a:r>
            <a:r>
              <a:rPr lang="tr-TR" i="1" dirty="0" smtClean="0">
                <a:latin typeface="Times New Roman" panose="02020603050405020304" pitchFamily="18" charset="0"/>
                <a:cs typeface="Times New Roman" panose="02020603050405020304" pitchFamily="18" charset="0"/>
              </a:rPr>
              <a:t>TMK m. 870).</a:t>
            </a:r>
          </a:p>
          <a:p>
            <a:pPr algn="just"/>
            <a:r>
              <a:rPr lang="tr-TR" dirty="0" smtClean="0">
                <a:latin typeface="Times New Roman" panose="02020603050405020304" pitchFamily="18" charset="0"/>
                <a:cs typeface="Times New Roman" panose="02020603050405020304" pitchFamily="18" charset="0"/>
              </a:rPr>
              <a:t>Buna karşılık, </a:t>
            </a:r>
            <a:r>
              <a:rPr lang="tr-TR" b="1" dirty="0" smtClean="0">
                <a:latin typeface="Times New Roman" panose="02020603050405020304" pitchFamily="18" charset="0"/>
                <a:cs typeface="Times New Roman" panose="02020603050405020304" pitchFamily="18" charset="0"/>
              </a:rPr>
              <a:t>Taşınmaz Rehini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diğer Sınırlı Ayni Haklar arasındaki Sıra </a:t>
            </a:r>
            <a:r>
              <a:rPr lang="tr-TR" dirty="0" smtClean="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enel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lkeye</a:t>
            </a:r>
            <a:r>
              <a:rPr lang="tr-TR" dirty="0" smtClean="0">
                <a:latin typeface="Times New Roman" panose="02020603050405020304" pitchFamily="18" charset="0"/>
                <a:cs typeface="Times New Roman" panose="02020603050405020304" pitchFamily="18" charset="0"/>
              </a:rPr>
              <a:t>, yani,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önünden </a:t>
            </a:r>
            <a:r>
              <a:rPr lang="tr-TR" dirty="0" smtClean="0">
                <a:latin typeface="Times New Roman" panose="02020603050405020304" pitchFamily="18" charset="0"/>
                <a:cs typeface="Times New Roman" panose="02020603050405020304" pitchFamily="18" charset="0"/>
              </a:rPr>
              <a:t>olan </a:t>
            </a:r>
            <a:r>
              <a:rPr lang="tr-TR" b="1" i="1" dirty="0" smtClean="0">
                <a:latin typeface="Times New Roman" panose="02020603050405020304" pitchFamily="18" charset="0"/>
                <a:cs typeface="Times New Roman" panose="02020603050405020304" pitchFamily="18" charset="0"/>
              </a:rPr>
              <a:t>Önceliğe</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göre tayin edilir.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226073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b="1" dirty="0" smtClean="0">
                <a:latin typeface="+mn-lt"/>
              </a:rPr>
              <a:t>Eşya Hukuku Mevzuatı </a:t>
            </a:r>
            <a:r>
              <a:rPr lang="tr-TR" b="1" dirty="0" smtClean="0">
                <a:latin typeface="+mn-lt"/>
              </a:rPr>
              <a:t/>
            </a:r>
            <a:br>
              <a:rPr lang="tr-TR" b="1" dirty="0" smtClean="0">
                <a:latin typeface="+mn-lt"/>
              </a:rPr>
            </a:br>
            <a:r>
              <a:rPr lang="tr-TR" b="1" dirty="0" smtClean="0">
                <a:latin typeface="+mn-lt"/>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36- 38;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 </a:t>
            </a:r>
            <a:r>
              <a:rPr lang="tr-TR" sz="2400" i="1" dirty="0" smtClean="0">
                <a:latin typeface="Times New Roman" panose="02020603050405020304" pitchFamily="18" charset="0"/>
                <a:cs typeface="Times New Roman" panose="02020603050405020304" pitchFamily="18" charset="0"/>
              </a:rPr>
              <a:t>Eşya H., 20. B., s. 29-36)</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Eşya Hukukunun temel kaynağını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Medeni Kanun’un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Eşya Hukuku» </a:t>
            </a:r>
            <a:r>
              <a:rPr lang="tr-TR" b="1" dirty="0" smtClean="0">
                <a:latin typeface="Times New Roman" panose="02020603050405020304" pitchFamily="18" charset="0"/>
                <a:cs typeface="Times New Roman" panose="02020603050405020304" pitchFamily="18" charset="0"/>
              </a:rPr>
              <a:t>başlığını taşıyan Dördüncü Kitabının hükümleri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683- 1028</a:t>
            </a:r>
            <a:r>
              <a:rPr lang="tr-TR" dirty="0" smtClean="0">
                <a:latin typeface="Times New Roman" panose="02020603050405020304" pitchFamily="18" charset="0"/>
                <a:cs typeface="Times New Roman" panose="02020603050405020304" pitchFamily="18" charset="0"/>
              </a:rPr>
              <a:t>) ile </a:t>
            </a:r>
            <a:r>
              <a:rPr lang="tr-TR" b="1" dirty="0" smtClean="0">
                <a:latin typeface="Times New Roman" panose="02020603050405020304" pitchFamily="18" charset="0"/>
                <a:cs typeface="Times New Roman" panose="02020603050405020304" pitchFamily="18" charset="0"/>
              </a:rPr>
              <a:t>çeşitli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zel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anun</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Tüzük</a:t>
            </a:r>
            <a:r>
              <a:rPr lang="tr-TR" dirty="0" smtClean="0">
                <a:latin typeface="Times New Roman" panose="02020603050405020304" pitchFamily="18" charset="0"/>
                <a:cs typeface="Times New Roman" panose="02020603050405020304" pitchFamily="18" charset="0"/>
              </a:rPr>
              <a:t> ve </a:t>
            </a:r>
            <a:r>
              <a:rPr lang="tr-TR" b="1" i="1" dirty="0" smtClean="0">
                <a:latin typeface="Times New Roman" panose="02020603050405020304" pitchFamily="18" charset="0"/>
                <a:cs typeface="Times New Roman" panose="02020603050405020304" pitchFamily="18" charset="0"/>
              </a:rPr>
              <a:t>Yönetmeliklerin hükümleri </a:t>
            </a:r>
            <a:r>
              <a:rPr lang="tr-TR" dirty="0" smtClean="0">
                <a:latin typeface="Times New Roman" panose="02020603050405020304" pitchFamily="18" charset="0"/>
                <a:cs typeface="Times New Roman" panose="02020603050405020304" pitchFamily="18" charset="0"/>
              </a:rPr>
              <a:t>teşkil eder. </a:t>
            </a:r>
          </a:p>
          <a:p>
            <a:pPr algn="just"/>
            <a:r>
              <a:rPr lang="tr-TR" b="1" u="sng" dirty="0" smtClean="0">
                <a:latin typeface="Times New Roman" panose="02020603050405020304" pitchFamily="18" charset="0"/>
                <a:cs typeface="Times New Roman" panose="02020603050405020304" pitchFamily="18" charset="0"/>
              </a:rPr>
              <a:t>Medeni Kanun’un Dördüncü Kitabı, üç kısma ayrılmıştır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Birinci Kısımda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Mülkiyet</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İkinci Kısımda </a:t>
            </a:r>
            <a:r>
              <a:rPr lang="tr-TR" b="1" i="1" dirty="0" smtClean="0">
                <a:latin typeface="Times New Roman" panose="02020603050405020304" pitchFamily="18" charset="0"/>
                <a:cs typeface="Times New Roman" panose="02020603050405020304" pitchFamily="18" charset="0"/>
              </a:rPr>
              <a:t>Sınırlı Ayni Haklar, </a:t>
            </a:r>
          </a:p>
          <a:p>
            <a:pPr algn="just"/>
            <a:r>
              <a:rPr lang="tr-TR" b="1" dirty="0" smtClean="0">
                <a:latin typeface="Times New Roman" panose="02020603050405020304" pitchFamily="18" charset="0"/>
                <a:cs typeface="Times New Roman" panose="02020603050405020304" pitchFamily="18" charset="0"/>
              </a:rPr>
              <a:t>Üçüncü Kısımda </a:t>
            </a:r>
            <a:r>
              <a:rPr lang="tr-TR" dirty="0" smtClean="0">
                <a:latin typeface="Times New Roman" panose="02020603050405020304" pitchFamily="18" charset="0"/>
                <a:cs typeface="Times New Roman" panose="02020603050405020304" pitchFamily="18" charset="0"/>
              </a:rPr>
              <a:t>ise</a:t>
            </a:r>
            <a:r>
              <a:rPr lang="tr-TR"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 Zilyetlik ve Tapu Sicili </a:t>
            </a:r>
            <a:r>
              <a:rPr lang="tr-TR" b="1" dirty="0" smtClean="0">
                <a:latin typeface="Times New Roman" panose="02020603050405020304" pitchFamily="18" charset="0"/>
                <a:cs typeface="Times New Roman" panose="02020603050405020304" pitchFamily="18" charset="0"/>
              </a:rPr>
              <a:t>düzenlenmiştir. </a:t>
            </a:r>
          </a:p>
        </p:txBody>
      </p:sp>
    </p:spTree>
    <p:extLst>
      <p:ext uri="{BB962C8B-B14F-4D97-AF65-F5344CB8AC3E}">
        <p14:creationId xmlns:p14="http://schemas.microsoft.com/office/powerpoint/2010/main" val="233378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Aynı </a:t>
            </a:r>
            <a:r>
              <a:rPr lang="tr-TR" dirty="0">
                <a:latin typeface="Times New Roman" panose="02020603050405020304" pitchFamily="18" charset="0"/>
                <a:cs typeface="Times New Roman" panose="02020603050405020304" pitchFamily="18" charset="0"/>
              </a:rPr>
              <a:t>şekilde,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Kitaplıkta </a:t>
            </a:r>
            <a:r>
              <a:rPr lang="tr-TR" b="1" i="1" dirty="0">
                <a:latin typeface="Times New Roman" panose="02020603050405020304" pitchFamily="18" charset="0"/>
                <a:cs typeface="Times New Roman" panose="02020603050405020304" pitchFamily="18" charset="0"/>
              </a:rPr>
              <a:t>bulunan </a:t>
            </a:r>
            <a:r>
              <a:rPr lang="tr-TR" b="1" i="1" dirty="0" smtClean="0">
                <a:latin typeface="Times New Roman" panose="02020603050405020304" pitchFamily="18" charset="0"/>
                <a:cs typeface="Times New Roman" panose="02020603050405020304" pitchFamily="18" charset="0"/>
              </a:rPr>
              <a:t>Kitaplar</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aynı </a:t>
            </a:r>
            <a:r>
              <a:rPr lang="tr-TR" b="1" i="1" dirty="0" smtClean="0">
                <a:latin typeface="Times New Roman" panose="02020603050405020304" pitchFamily="18" charset="0"/>
                <a:cs typeface="Times New Roman" panose="02020603050405020304" pitchFamily="18" charset="0"/>
              </a:rPr>
              <a:t>Depoda </a:t>
            </a:r>
            <a:r>
              <a:rPr lang="tr-TR" b="1" i="1" dirty="0">
                <a:latin typeface="Times New Roman" panose="02020603050405020304" pitchFamily="18" charset="0"/>
                <a:cs typeface="Times New Roman" panose="02020603050405020304" pitchFamily="18" charset="0"/>
              </a:rPr>
              <a:t>saklanan </a:t>
            </a:r>
            <a:r>
              <a:rPr lang="tr-TR" b="1" i="1" dirty="0" smtClean="0">
                <a:latin typeface="Times New Roman" panose="02020603050405020304" pitchFamily="18" charset="0"/>
                <a:cs typeface="Times New Roman" panose="02020603050405020304" pitchFamily="18" charset="0"/>
              </a:rPr>
              <a:t>Mallar</a:t>
            </a:r>
            <a:r>
              <a:rPr lang="tr-TR" b="1"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Hayvan Sürüsü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bir evin </a:t>
            </a:r>
            <a:r>
              <a:rPr lang="tr-TR" b="1" i="1" dirty="0" smtClean="0">
                <a:latin typeface="Times New Roman" panose="02020603050405020304" pitchFamily="18" charset="0"/>
                <a:cs typeface="Times New Roman" panose="02020603050405020304" pitchFamily="18" charset="0"/>
              </a:rPr>
              <a:t>Döşemeleri </a:t>
            </a:r>
            <a:r>
              <a:rPr lang="tr-TR" dirty="0">
                <a:latin typeface="Times New Roman" panose="02020603050405020304" pitchFamily="18" charset="0"/>
                <a:cs typeface="Times New Roman" panose="02020603050405020304" pitchFamily="18" charset="0"/>
              </a:rPr>
              <a:t>gibi </a:t>
            </a:r>
            <a:r>
              <a:rPr lang="tr-TR" b="1" dirty="0">
                <a:latin typeface="Times New Roman" panose="02020603050405020304" pitchFamily="18" charset="0"/>
                <a:cs typeface="Times New Roman" panose="02020603050405020304" pitchFamily="18" charset="0"/>
              </a:rPr>
              <a:t>toplu halde bulunan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bir Eşya Birliği </a:t>
            </a:r>
            <a:r>
              <a:rPr lang="tr-TR" b="1" dirty="0">
                <a:latin typeface="Times New Roman" panose="02020603050405020304" pitchFamily="18" charset="0"/>
                <a:cs typeface="Times New Roman" panose="02020603050405020304" pitchFamily="18" charset="0"/>
              </a:rPr>
              <a:t>meydana getiren şeyler </a:t>
            </a:r>
            <a:r>
              <a:rPr lang="tr-TR" dirty="0">
                <a:latin typeface="Times New Roman" panose="02020603050405020304" pitchFamily="18" charset="0"/>
                <a:cs typeface="Times New Roman" panose="02020603050405020304" pitchFamily="18" charset="0"/>
              </a:rPr>
              <a:t>üzerinde </a:t>
            </a:r>
            <a:r>
              <a:rPr lang="tr-TR" b="1" i="1" dirty="0">
                <a:latin typeface="Times New Roman" panose="02020603050405020304" pitchFamily="18" charset="0"/>
                <a:cs typeface="Times New Roman" panose="02020603050405020304" pitchFamily="18" charset="0"/>
              </a:rPr>
              <a:t>tek bir Ayni Hak kurmak </a:t>
            </a:r>
            <a:r>
              <a:rPr lang="tr-TR" b="1" dirty="0">
                <a:latin typeface="Times New Roman" panose="02020603050405020304" pitchFamily="18" charset="0"/>
                <a:cs typeface="Times New Roman" panose="02020603050405020304" pitchFamily="18" charset="0"/>
              </a:rPr>
              <a:t>mümkün değildir.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Gerçi </a:t>
            </a:r>
            <a:r>
              <a:rPr lang="tr-TR" b="1" u="sng" dirty="0" smtClean="0">
                <a:latin typeface="Times New Roman" panose="02020603050405020304" pitchFamily="18" charset="0"/>
                <a:cs typeface="Times New Roman" panose="02020603050405020304" pitchFamily="18" charset="0"/>
              </a:rPr>
              <a:t>bir Eşya Birliği </a:t>
            </a:r>
            <a:r>
              <a:rPr lang="tr-TR" b="1" dirty="0" smtClean="0">
                <a:latin typeface="Times New Roman" panose="02020603050405020304" pitchFamily="18" charset="0"/>
                <a:cs typeface="Times New Roman" panose="02020603050405020304" pitchFamily="18" charset="0"/>
              </a:rPr>
              <a:t>hakkında </a:t>
            </a:r>
            <a:r>
              <a:rPr lang="tr-TR" b="1" i="1" dirty="0" smtClean="0">
                <a:latin typeface="Times New Roman" panose="02020603050405020304" pitchFamily="18" charset="0"/>
                <a:cs typeface="Times New Roman" panose="02020603050405020304" pitchFamily="18" charset="0"/>
              </a:rPr>
              <a:t>tek bir Borçlandırıcı İşlem </a:t>
            </a:r>
            <a:r>
              <a:rPr lang="tr-TR" b="1" dirty="0" smtClean="0">
                <a:latin typeface="Times New Roman" panose="02020603050405020304" pitchFamily="18" charset="0"/>
                <a:cs typeface="Times New Roman" panose="02020603050405020304" pitchFamily="18" charset="0"/>
              </a:rPr>
              <a:t>yapılabilir</a:t>
            </a:r>
            <a:r>
              <a:rPr lang="tr-TR" b="1" i="1" dirty="0" smtClean="0">
                <a:latin typeface="Times New Roman" panose="02020603050405020304" pitchFamily="18" charset="0"/>
                <a:cs typeface="Times New Roman" panose="02020603050405020304" pitchFamily="18" charset="0"/>
              </a:rPr>
              <a:t>, örneğin, bir Hayvan Sürüsü </a:t>
            </a:r>
            <a:r>
              <a:rPr lang="tr-TR" b="1" dirty="0" smtClean="0">
                <a:latin typeface="Times New Roman" panose="02020603050405020304" pitchFamily="18" charset="0"/>
                <a:cs typeface="Times New Roman" panose="02020603050405020304" pitchFamily="18" charset="0"/>
              </a:rPr>
              <a:t>tek bir Satış Sözleşmesine konu olabilir</a:t>
            </a:r>
            <a:r>
              <a:rPr lang="tr-TR" dirty="0" smtClean="0">
                <a:latin typeface="Times New Roman" panose="02020603050405020304" pitchFamily="18" charset="0"/>
                <a:cs typeface="Times New Roman" panose="02020603050405020304" pitchFamily="18" charset="0"/>
              </a:rPr>
              <a:t>, bir Kitaplıktaki Kitaplar üzerinde tek bir Rehin Sözleşmesiyle Rehin Kurma Taahhüdünde bulunulabilir.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82687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Mülkiyetin Medeni Kanun’daki Bölümleri </a:t>
            </a:r>
            <a:endParaRPr lang="tr-TR" b="1" dirty="0">
              <a:latin typeface="+mn-lt"/>
            </a:endParaRPr>
          </a:p>
        </p:txBody>
      </p:sp>
      <p:sp>
        <p:nvSpPr>
          <p:cNvPr id="3" name="İçerik Yer Tutucusu 2"/>
          <p:cNvSpPr>
            <a:spLocks noGrp="1"/>
          </p:cNvSpPr>
          <p:nvPr>
            <p:ph idx="1"/>
          </p:nvPr>
        </p:nvSpPr>
        <p:spPr/>
        <p:txBody>
          <a:bodyPr/>
          <a:lstStyle/>
          <a:p>
            <a:r>
              <a:rPr lang="tr-TR" sz="3200" b="1" u="sng" dirty="0">
                <a:latin typeface="Times New Roman" panose="02020603050405020304" pitchFamily="18" charset="0"/>
                <a:cs typeface="Times New Roman" panose="02020603050405020304" pitchFamily="18" charset="0"/>
              </a:rPr>
              <a:t>Mülkiyete ait Birinci Kısım ise, üç bölümdür. </a:t>
            </a:r>
            <a:endParaRPr lang="tr-TR" sz="3200" b="1" u="sng"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Birinci </a:t>
            </a:r>
            <a:r>
              <a:rPr lang="tr-TR" sz="3200" b="1" dirty="0">
                <a:latin typeface="Times New Roman" panose="02020603050405020304" pitchFamily="18" charset="0"/>
                <a:cs typeface="Times New Roman" panose="02020603050405020304" pitchFamily="18" charset="0"/>
              </a:rPr>
              <a:t>Bölümde, </a:t>
            </a:r>
            <a:r>
              <a:rPr lang="tr-TR" sz="3200" b="1" i="1" dirty="0">
                <a:latin typeface="Times New Roman" panose="02020603050405020304" pitchFamily="18" charset="0"/>
                <a:cs typeface="Times New Roman" panose="02020603050405020304" pitchFamily="18" charset="0"/>
              </a:rPr>
              <a:t>Mülkiyetle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ilgili bazı genel hükümler </a:t>
            </a:r>
            <a:r>
              <a:rPr lang="tr-TR" sz="3200" b="1" dirty="0">
                <a:latin typeface="Times New Roman" panose="02020603050405020304" pitchFamily="18" charset="0"/>
                <a:cs typeface="Times New Roman" panose="02020603050405020304" pitchFamily="18" charset="0"/>
              </a:rPr>
              <a:t>yer almaktadır. </a:t>
            </a:r>
            <a:r>
              <a:rPr lang="tr-TR" sz="3200" b="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Genel Hükümler,  MK m. 683- 703)</a:t>
            </a:r>
          </a:p>
          <a:p>
            <a:pPr algn="just"/>
            <a:r>
              <a:rPr lang="tr-TR" sz="3200" b="1" dirty="0" smtClean="0">
                <a:latin typeface="Times New Roman" panose="02020603050405020304" pitchFamily="18" charset="0"/>
                <a:cs typeface="Times New Roman" panose="02020603050405020304" pitchFamily="18" charset="0"/>
              </a:rPr>
              <a:t>İkinci Bölümde, «</a:t>
            </a:r>
            <a:r>
              <a:rPr lang="tr-TR" sz="3200" b="1" i="1" dirty="0" smtClean="0">
                <a:latin typeface="Times New Roman" panose="02020603050405020304" pitchFamily="18" charset="0"/>
                <a:cs typeface="Times New Roman" panose="02020603050405020304" pitchFamily="18" charset="0"/>
              </a:rPr>
              <a:t>Taşınmaz Mülkiyeti</a:t>
            </a:r>
            <a:r>
              <a:rPr lang="tr-TR" sz="3200" b="1"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MK m. 704- 761) </a:t>
            </a:r>
            <a:r>
              <a:rPr lang="tr-TR" sz="3200" dirty="0" smtClean="0">
                <a:latin typeface="Times New Roman" panose="02020603050405020304" pitchFamily="18" charset="0"/>
                <a:cs typeface="Times New Roman" panose="02020603050405020304" pitchFamily="18" charset="0"/>
              </a:rPr>
              <a:t>düzenlenmiştir. </a:t>
            </a:r>
          </a:p>
          <a:p>
            <a:pPr algn="just"/>
            <a:r>
              <a:rPr lang="tr-TR" sz="3200" b="1" dirty="0" smtClean="0">
                <a:latin typeface="Times New Roman" panose="02020603050405020304" pitchFamily="18" charset="0"/>
                <a:cs typeface="Times New Roman" panose="02020603050405020304" pitchFamily="18" charset="0"/>
              </a:rPr>
              <a:t>Üçüncü Bölümde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Taşınır Mülkiyeti»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762- 778) </a:t>
            </a:r>
            <a:r>
              <a:rPr lang="tr-TR" sz="3200" dirty="0" smtClean="0">
                <a:latin typeface="Times New Roman" panose="02020603050405020304" pitchFamily="18" charset="0"/>
                <a:cs typeface="Times New Roman" panose="02020603050405020304" pitchFamily="18" charset="0"/>
              </a:rPr>
              <a:t>düzenlenmiştir. </a:t>
            </a:r>
          </a:p>
          <a:p>
            <a:pPr marL="0" indent="0" algn="just">
              <a:buNone/>
            </a:pPr>
            <a:endParaRPr lang="tr-TR" sz="3200"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53126509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Sınırlı Ayni Hakların Medeni Kanun’daki Bölümleri </a:t>
            </a:r>
            <a:endParaRPr lang="tr-TR" b="1" dirty="0">
              <a:latin typeface="+mn-lt"/>
            </a:endParaRPr>
          </a:p>
        </p:txBody>
      </p:sp>
      <p:sp>
        <p:nvSpPr>
          <p:cNvPr id="3" name="İçerik Yer Tutucusu 2"/>
          <p:cNvSpPr>
            <a:spLocks noGrp="1"/>
          </p:cNvSpPr>
          <p:nvPr>
            <p:ph idx="1"/>
          </p:nvPr>
        </p:nvSpPr>
        <p:spPr/>
        <p:txBody>
          <a:bodyPr/>
          <a:lstStyle/>
          <a:p>
            <a:r>
              <a:rPr lang="tr-TR" b="1" u="sng" dirty="0" smtClean="0">
                <a:latin typeface="Times New Roman" panose="02020603050405020304" pitchFamily="18" charset="0"/>
                <a:cs typeface="Times New Roman" panose="02020603050405020304" pitchFamily="18" charset="0"/>
              </a:rPr>
              <a:t>Sınırlı Ayni Haklara ilişkin İkinci Kısım da, üç bölüme ayrılmıştır</a:t>
            </a:r>
            <a:r>
              <a:rPr lang="tr-TR" u="sng"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Birinci Bölümde, «</a:t>
            </a:r>
            <a:r>
              <a:rPr lang="tr-TR" b="1" i="1" dirty="0" smtClean="0">
                <a:latin typeface="Times New Roman" panose="02020603050405020304" pitchFamily="18" charset="0"/>
                <a:cs typeface="Times New Roman" panose="02020603050405020304" pitchFamily="18" charset="0"/>
              </a:rPr>
              <a:t>İrtifak Hakları ile Taşınmaz Yükü</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779- 849)</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düzenlenmiştir. </a:t>
            </a:r>
          </a:p>
          <a:p>
            <a:pPr algn="just"/>
            <a:r>
              <a:rPr lang="tr-TR" b="1" dirty="0" smtClean="0">
                <a:latin typeface="Times New Roman" panose="02020603050405020304" pitchFamily="18" charset="0"/>
                <a:cs typeface="Times New Roman" panose="02020603050405020304" pitchFamily="18" charset="0"/>
              </a:rPr>
              <a:t>İkinci Bölümde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 </a:t>
            </a:r>
            <a:r>
              <a:rPr lang="tr-TR" b="1" i="1" dirty="0" err="1" smtClean="0">
                <a:latin typeface="Times New Roman" panose="02020603050405020304" pitchFamily="18" charset="0"/>
                <a:cs typeface="Times New Roman" panose="02020603050405020304" pitchFamily="18" charset="0"/>
              </a:rPr>
              <a:t>Rehni</a:t>
            </a:r>
            <a:r>
              <a:rPr lang="tr-TR" b="1"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850- 938) </a:t>
            </a:r>
            <a:r>
              <a:rPr lang="tr-TR" dirty="0" smtClean="0">
                <a:latin typeface="Times New Roman" panose="02020603050405020304" pitchFamily="18" charset="0"/>
                <a:cs typeface="Times New Roman" panose="02020603050405020304" pitchFamily="18" charset="0"/>
              </a:rPr>
              <a:t>düzenlenmiştir. </a:t>
            </a:r>
          </a:p>
          <a:p>
            <a:pPr algn="just"/>
            <a:r>
              <a:rPr lang="tr-TR" b="1" dirty="0" smtClean="0">
                <a:latin typeface="Times New Roman" panose="02020603050405020304" pitchFamily="18" charset="0"/>
                <a:cs typeface="Times New Roman" panose="02020603050405020304" pitchFamily="18" charset="0"/>
              </a:rPr>
              <a:t>Üçüncü Bölümde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Taşınır </a:t>
            </a:r>
            <a:r>
              <a:rPr lang="tr-TR" b="1" i="1" dirty="0" err="1" smtClean="0">
                <a:latin typeface="Times New Roman" panose="02020603050405020304" pitchFamily="18" charset="0"/>
                <a:cs typeface="Times New Roman" panose="02020603050405020304" pitchFamily="18" charset="0"/>
              </a:rPr>
              <a:t>Rehni</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939- 972</a:t>
            </a:r>
            <a:r>
              <a:rPr lang="tr-TR" dirty="0" smtClean="0">
                <a:latin typeface="Times New Roman" panose="02020603050405020304" pitchFamily="18" charset="0"/>
                <a:cs typeface="Times New Roman" panose="02020603050405020304" pitchFamily="18" charset="0"/>
              </a:rPr>
              <a:t>) düzenlenmiştir. </a:t>
            </a:r>
          </a:p>
          <a:p>
            <a:pPr algn="just"/>
            <a:r>
              <a:rPr lang="tr-TR" b="1" u="sng" dirty="0" smtClean="0">
                <a:latin typeface="Times New Roman" panose="02020603050405020304" pitchFamily="18" charset="0"/>
                <a:cs typeface="Times New Roman" panose="02020603050405020304" pitchFamily="18" charset="0"/>
              </a:rPr>
              <a:t>Üçüncü Kısım</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ise, konusu bakımından iki bölüme ayrılmıştır: </a:t>
            </a:r>
          </a:p>
          <a:p>
            <a:pPr algn="just"/>
            <a:r>
              <a:rPr lang="tr-TR" b="1" i="1" dirty="0" smtClean="0">
                <a:latin typeface="Times New Roman" panose="02020603050405020304" pitchFamily="18" charset="0"/>
                <a:cs typeface="Times New Roman" panose="02020603050405020304" pitchFamily="18" charset="0"/>
              </a:rPr>
              <a:t>Zilyetlik</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973- 996)</a:t>
            </a:r>
          </a:p>
          <a:p>
            <a:pPr algn="just"/>
            <a:r>
              <a:rPr lang="tr-TR" b="1" i="1" dirty="0" smtClean="0">
                <a:latin typeface="Times New Roman" panose="02020603050405020304" pitchFamily="18" charset="0"/>
                <a:cs typeface="Times New Roman" panose="02020603050405020304" pitchFamily="18" charset="0"/>
              </a:rPr>
              <a:t>Tapu Sicili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997- 1027)</a:t>
            </a:r>
          </a:p>
          <a:p>
            <a:pPr marL="0" indent="0">
              <a:buNone/>
            </a:pPr>
            <a:endParaRPr lang="tr-TR" b="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3540281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Medeni Kanun’un Eşya Hukukunda Uygulanabilecek Diğer Hükümleri </a:t>
            </a:r>
            <a:endParaRPr lang="tr-TR" b="1" dirty="0">
              <a:latin typeface="+mn-lt"/>
            </a:endParaRPr>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Medeni Kanununun, Dördüncü Kitabının dışında kalmakla beraber, Eşya Hukukunda uygulanabilecek diğer hükümlerini de, kısaca belirtmekte yarar vardır. </a:t>
            </a:r>
          </a:p>
          <a:p>
            <a:pPr algn="just"/>
            <a:r>
              <a:rPr lang="tr-TR" b="1" i="1" dirty="0" smtClean="0">
                <a:latin typeface="Times New Roman" panose="02020603050405020304" pitchFamily="18" charset="0"/>
                <a:cs typeface="Times New Roman" panose="02020603050405020304" pitchFamily="18" charset="0"/>
              </a:rPr>
              <a:t>MK m.1- </a:t>
            </a:r>
            <a:r>
              <a:rPr lang="tr-TR" dirty="0" smtClean="0">
                <a:latin typeface="Times New Roman" panose="02020603050405020304" pitchFamily="18" charset="0"/>
                <a:cs typeface="Times New Roman" panose="02020603050405020304" pitchFamily="18" charset="0"/>
              </a:rPr>
              <a:t>Hakime kural koyma yetkisi vermektedir. </a:t>
            </a:r>
          </a:p>
          <a:p>
            <a:pPr algn="just"/>
            <a:r>
              <a:rPr lang="tr-TR" b="1" i="1" dirty="0">
                <a:latin typeface="Times New Roman" panose="02020603050405020304" pitchFamily="18" charset="0"/>
                <a:cs typeface="Times New Roman" panose="02020603050405020304" pitchFamily="18" charset="0"/>
              </a:rPr>
              <a:t>MK m. 2- </a:t>
            </a:r>
            <a:r>
              <a:rPr lang="tr-TR" dirty="0">
                <a:latin typeface="Times New Roman" panose="02020603050405020304" pitchFamily="18" charset="0"/>
                <a:cs typeface="Times New Roman" panose="02020603050405020304" pitchFamily="18" charset="0"/>
              </a:rPr>
              <a:t>Hakların Dürüstlük Kurallarına uygun olarak kullanılmasını emretmekte ve Hakkın Kötüye Kullanılmasını yasaklamaktadır. </a:t>
            </a:r>
          </a:p>
          <a:p>
            <a:pPr algn="just"/>
            <a:r>
              <a:rPr lang="tr-TR" b="1" i="1" dirty="0" smtClean="0">
                <a:latin typeface="Times New Roman" panose="02020603050405020304" pitchFamily="18" charset="0"/>
                <a:cs typeface="Times New Roman" panose="02020603050405020304" pitchFamily="18" charset="0"/>
              </a:rPr>
              <a:t>MK m. 4- </a:t>
            </a:r>
            <a:r>
              <a:rPr lang="tr-TR" dirty="0" smtClean="0">
                <a:latin typeface="Times New Roman" panose="02020603050405020304" pitchFamily="18" charset="0"/>
                <a:cs typeface="Times New Roman" panose="02020603050405020304" pitchFamily="18" charset="0"/>
              </a:rPr>
              <a:t>Hakimin hukuka ve hakkaniyet esasına uymak suretiyle takdir yetkisini kullanarak kural içi boşlukları doldurmasını öngörmektedir. </a:t>
            </a:r>
          </a:p>
          <a:p>
            <a:pPr algn="just"/>
            <a:r>
              <a:rPr lang="tr-TR" b="1" dirty="0" smtClean="0">
                <a:latin typeface="Times New Roman" panose="02020603050405020304" pitchFamily="18" charset="0"/>
                <a:cs typeface="Times New Roman" panose="02020603050405020304" pitchFamily="18" charset="0"/>
              </a:rPr>
              <a:t>Bütün bu hükümler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Eşya Hukukunda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geçerlidir.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702487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7141" y="339367"/>
            <a:ext cx="10515600" cy="1325563"/>
          </a:xfrm>
        </p:spPr>
        <p:txBody>
          <a:bodyPr>
            <a:normAutofit fontScale="90000"/>
          </a:bodyPr>
          <a:lstStyle/>
          <a:p>
            <a:r>
              <a:rPr lang="tr-TR" sz="3600" b="1" dirty="0" err="1" smtClean="0">
                <a:latin typeface="+mn-lt"/>
              </a:rPr>
              <a:t>İyiniyetin</a:t>
            </a:r>
            <a:r>
              <a:rPr lang="tr-TR" sz="3600" b="1" dirty="0" smtClean="0">
                <a:latin typeface="+mn-lt"/>
              </a:rPr>
              <a:t> Korunmasına İlişkin MK m. 3 hükmü ve Resmi Sicil ve Senetlerin İspat Gücü ile ilgili MK m. 7 hükmü </a:t>
            </a:r>
            <a:endParaRPr lang="tr-TR" sz="3600" b="1" dirty="0">
              <a:latin typeface="+mn-lt"/>
            </a:endParaRPr>
          </a:p>
        </p:txBody>
      </p:sp>
      <p:sp>
        <p:nvSpPr>
          <p:cNvPr id="3" name="İçerik Yer Tutucusu 2"/>
          <p:cNvSpPr>
            <a:spLocks noGrp="1"/>
          </p:cNvSpPr>
          <p:nvPr>
            <p:ph idx="1"/>
          </p:nvPr>
        </p:nvSpPr>
        <p:spPr/>
        <p:txBody>
          <a:bodyPr/>
          <a:lstStyle/>
          <a:p>
            <a:pPr algn="just"/>
            <a:r>
              <a:rPr lang="tr-TR" sz="3200" dirty="0" smtClean="0">
                <a:latin typeface="Times New Roman" panose="02020603050405020304" pitchFamily="18" charset="0"/>
                <a:cs typeface="Times New Roman" panose="02020603050405020304" pitchFamily="18" charset="0"/>
              </a:rPr>
              <a:t>Aynı şekilde, </a:t>
            </a:r>
            <a:r>
              <a:rPr lang="tr-TR" sz="3200" b="1" dirty="0" smtClean="0">
                <a:latin typeface="Times New Roman" panose="02020603050405020304" pitchFamily="18" charset="0"/>
                <a:cs typeface="Times New Roman" panose="02020603050405020304" pitchFamily="18" charset="0"/>
              </a:rPr>
              <a:t>Hakların Kazanılmasında </a:t>
            </a:r>
            <a:r>
              <a:rPr lang="tr-TR" sz="3200" b="1" dirty="0" err="1" smtClean="0">
                <a:latin typeface="Times New Roman" panose="02020603050405020304" pitchFamily="18" charset="0"/>
                <a:cs typeface="Times New Roman" panose="02020603050405020304" pitchFamily="18" charset="0"/>
              </a:rPr>
              <a:t>İyiniyetin</a:t>
            </a:r>
            <a:r>
              <a:rPr lang="tr-TR" sz="3200" b="1" dirty="0" smtClean="0">
                <a:latin typeface="Times New Roman" panose="02020603050405020304" pitchFamily="18" charset="0"/>
                <a:cs typeface="Times New Roman" panose="02020603050405020304" pitchFamily="18" charset="0"/>
              </a:rPr>
              <a:t> Korunmasıyla </a:t>
            </a:r>
            <a:r>
              <a:rPr lang="tr-TR" sz="3200" dirty="0" smtClean="0">
                <a:latin typeface="Times New Roman" panose="02020603050405020304" pitchFamily="18" charset="0"/>
                <a:cs typeface="Times New Roman" panose="02020603050405020304" pitchFamily="18" charset="0"/>
              </a:rPr>
              <a:t>ilgili </a:t>
            </a:r>
            <a:r>
              <a:rPr lang="tr-TR" sz="3200" b="1" dirty="0" smtClean="0">
                <a:latin typeface="Times New Roman" panose="02020603050405020304" pitchFamily="18" charset="0"/>
                <a:cs typeface="Times New Roman" panose="02020603050405020304" pitchFamily="18" charset="0"/>
              </a:rPr>
              <a:t>MK m. 3 hükmünün,  </a:t>
            </a:r>
            <a:r>
              <a:rPr lang="tr-TR" sz="3200" b="1" i="1" dirty="0" smtClean="0">
                <a:latin typeface="Times New Roman" panose="02020603050405020304" pitchFamily="18" charset="0"/>
                <a:cs typeface="Times New Roman" panose="02020603050405020304" pitchFamily="18" charset="0"/>
              </a:rPr>
              <a:t>Eşya Hukuku </a:t>
            </a:r>
            <a:r>
              <a:rPr lang="tr-TR" sz="3200" b="1" dirty="0" smtClean="0">
                <a:latin typeface="Times New Roman" panose="02020603050405020304" pitchFamily="18" charset="0"/>
                <a:cs typeface="Times New Roman" panose="02020603050405020304" pitchFamily="18" charset="0"/>
              </a:rPr>
              <a:t>bakımından</a:t>
            </a:r>
            <a:r>
              <a:rPr lang="tr-TR" sz="3200" b="1"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taşıdığı</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önem</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Güvenin Korunması İlkesinde </a:t>
            </a:r>
            <a:r>
              <a:rPr lang="tr-TR" sz="3200" dirty="0" smtClean="0">
                <a:latin typeface="Times New Roman" panose="02020603050405020304" pitchFamily="18" charset="0"/>
                <a:cs typeface="Times New Roman" panose="02020603050405020304" pitchFamily="18" charset="0"/>
              </a:rPr>
              <a:t>ifadesini bulmuştur. </a:t>
            </a:r>
          </a:p>
          <a:p>
            <a:pPr algn="just"/>
            <a:r>
              <a:rPr lang="tr-TR" sz="3200" b="1" dirty="0" smtClean="0">
                <a:latin typeface="Times New Roman" panose="02020603050405020304" pitchFamily="18" charset="0"/>
                <a:cs typeface="Times New Roman" panose="02020603050405020304" pitchFamily="18" charset="0"/>
              </a:rPr>
              <a:t>Resmi Sicil ve Senetlerin İspat Gücüyle ilgili </a:t>
            </a:r>
            <a:r>
              <a:rPr lang="tr-TR" sz="3200" b="1" i="1" dirty="0" smtClean="0">
                <a:latin typeface="Times New Roman" panose="02020603050405020304" pitchFamily="18" charset="0"/>
                <a:cs typeface="Times New Roman" panose="02020603050405020304" pitchFamily="18" charset="0"/>
              </a:rPr>
              <a:t>MK m.7 hükmü</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özellikle Tapu Sicili İşlemleri bakımından uygulanabilmektedir. </a:t>
            </a:r>
          </a:p>
          <a:p>
            <a:pPr algn="just"/>
            <a:r>
              <a:rPr lang="tr-TR" sz="3200" b="1" dirty="0" smtClean="0">
                <a:latin typeface="Times New Roman" panose="02020603050405020304" pitchFamily="18" charset="0"/>
                <a:cs typeface="Times New Roman" panose="02020603050405020304" pitchFamily="18" charset="0"/>
              </a:rPr>
              <a:t>Medeni Kanun’un Ehliyetle ilgili hükümlerinin </a:t>
            </a:r>
            <a:r>
              <a:rPr lang="tr-TR" sz="3200" b="1" i="1" dirty="0" smtClean="0">
                <a:latin typeface="Times New Roman" panose="02020603050405020304" pitchFamily="18" charset="0"/>
                <a:cs typeface="Times New Roman" panose="02020603050405020304" pitchFamily="18" charset="0"/>
              </a:rPr>
              <a:t>Eşya Hukukuna ait İşlemlerde </a:t>
            </a:r>
            <a:r>
              <a:rPr lang="tr-TR" sz="3200" dirty="0" smtClean="0">
                <a:latin typeface="Times New Roman" panose="02020603050405020304" pitchFamily="18" charset="0"/>
                <a:cs typeface="Times New Roman" panose="02020603050405020304" pitchFamily="18" charset="0"/>
              </a:rPr>
              <a:t>de uygulanacağı açıktır</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868066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Aile Hukukunun ve Miras Hukukunun İlgili Hükümleri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Diğer taraftan </a:t>
            </a:r>
            <a:r>
              <a:rPr lang="tr-TR" sz="3600" b="1" dirty="0" smtClean="0">
                <a:latin typeface="Times New Roman" panose="02020603050405020304" pitchFamily="18" charset="0"/>
                <a:cs typeface="Times New Roman" panose="02020603050405020304" pitchFamily="18" charset="0"/>
              </a:rPr>
              <a:t>Aile Hukukunun bazı kurumları </a:t>
            </a:r>
            <a:r>
              <a:rPr lang="tr-TR" sz="3600" dirty="0" smtClean="0">
                <a:latin typeface="Times New Roman" panose="02020603050405020304" pitchFamily="18" charset="0"/>
                <a:cs typeface="Times New Roman" panose="02020603050405020304" pitchFamily="18" charset="0"/>
              </a:rPr>
              <a:t>da</a:t>
            </a:r>
            <a:r>
              <a:rPr lang="tr-TR" sz="3600" b="1" dirty="0" smtClean="0">
                <a:latin typeface="Times New Roman" panose="02020603050405020304" pitchFamily="18" charset="0"/>
                <a:cs typeface="Times New Roman" panose="02020603050405020304" pitchFamily="18" charset="0"/>
              </a:rPr>
              <a:t>, Eşya Hukukunu </a:t>
            </a:r>
            <a:r>
              <a:rPr lang="tr-TR" sz="3600" dirty="0" smtClean="0">
                <a:latin typeface="Times New Roman" panose="02020603050405020304" pitchFamily="18" charset="0"/>
                <a:cs typeface="Times New Roman" panose="02020603050405020304" pitchFamily="18" charset="0"/>
              </a:rPr>
              <a:t>yakından ilgilendirmektedir (</a:t>
            </a:r>
            <a:r>
              <a:rPr lang="tr-TR" sz="3600" i="1" dirty="0" smtClean="0">
                <a:latin typeface="Times New Roman" panose="02020603050405020304" pitchFamily="18" charset="0"/>
                <a:cs typeface="Times New Roman" panose="02020603050405020304" pitchFamily="18" charset="0"/>
              </a:rPr>
              <a:t>Karı – Koca Mal Rejimleri, Çocuk Malları üzerinde Ana- Babanın Hak ve Yetkileri). </a:t>
            </a:r>
          </a:p>
          <a:p>
            <a:pPr algn="just"/>
            <a:r>
              <a:rPr lang="tr-TR" sz="3600" b="1" dirty="0" smtClean="0">
                <a:latin typeface="Times New Roman" panose="02020603050405020304" pitchFamily="18" charset="0"/>
                <a:cs typeface="Times New Roman" panose="02020603050405020304" pitchFamily="18" charset="0"/>
              </a:rPr>
              <a:t>Miras Hukukunun </a:t>
            </a:r>
            <a:r>
              <a:rPr lang="tr-TR" sz="3600" dirty="0" smtClean="0">
                <a:latin typeface="Times New Roman" panose="02020603050405020304" pitchFamily="18" charset="0"/>
                <a:cs typeface="Times New Roman" panose="02020603050405020304" pitchFamily="18" charset="0"/>
              </a:rPr>
              <a:t>özellikle </a:t>
            </a:r>
            <a:r>
              <a:rPr lang="tr-TR" sz="3600" b="1" i="1" dirty="0">
                <a:latin typeface="Times New Roman" panose="02020603050405020304" pitchFamily="18" charset="0"/>
                <a:cs typeface="Times New Roman" panose="02020603050405020304" pitchFamily="18" charset="0"/>
              </a:rPr>
              <a:t>Ö</a:t>
            </a:r>
            <a:r>
              <a:rPr lang="tr-TR" sz="3600" b="1" i="1" dirty="0" smtClean="0">
                <a:latin typeface="Times New Roman" panose="02020603050405020304" pitchFamily="18" charset="0"/>
                <a:cs typeface="Times New Roman" panose="02020603050405020304" pitchFamily="18" charset="0"/>
              </a:rPr>
              <a:t>lene ait Ayni Hakların</a:t>
            </a:r>
            <a:r>
              <a:rPr lang="tr-TR" sz="3600" b="1" dirty="0" smtClean="0">
                <a:latin typeface="Times New Roman" panose="02020603050405020304" pitchFamily="18" charset="0"/>
                <a:cs typeface="Times New Roman" panose="02020603050405020304" pitchFamily="18" charset="0"/>
              </a:rPr>
              <a:t>, Mirasçılara İntikaline İlişkin Hükümleri </a:t>
            </a:r>
            <a:r>
              <a:rPr lang="tr-TR" sz="3600" dirty="0" smtClean="0">
                <a:latin typeface="Times New Roman" panose="02020603050405020304" pitchFamily="18" charset="0"/>
                <a:cs typeface="Times New Roman" panose="02020603050405020304" pitchFamily="18" charset="0"/>
              </a:rPr>
              <a:t>de, </a:t>
            </a:r>
            <a:r>
              <a:rPr lang="tr-TR" sz="3600" b="1" dirty="0" smtClean="0">
                <a:latin typeface="Times New Roman" panose="02020603050405020304" pitchFamily="18" charset="0"/>
                <a:cs typeface="Times New Roman" panose="02020603050405020304" pitchFamily="18" charset="0"/>
              </a:rPr>
              <a:t>Eşya Hukukunu </a:t>
            </a:r>
            <a:r>
              <a:rPr lang="tr-TR" sz="3600" b="1" i="1" dirty="0" smtClean="0">
                <a:latin typeface="Times New Roman" panose="02020603050405020304" pitchFamily="18" charset="0"/>
                <a:cs typeface="Times New Roman" panose="02020603050405020304" pitchFamily="18" charset="0"/>
              </a:rPr>
              <a:t>doğrudan doğruya </a:t>
            </a:r>
            <a:r>
              <a:rPr lang="tr-TR" sz="3600" dirty="0" smtClean="0">
                <a:latin typeface="Times New Roman" panose="02020603050405020304" pitchFamily="18" charset="0"/>
                <a:cs typeface="Times New Roman" panose="02020603050405020304" pitchFamily="18" charset="0"/>
              </a:rPr>
              <a:t>ilgilendirmektedir. </a:t>
            </a:r>
          </a:p>
        </p:txBody>
      </p:sp>
    </p:spTree>
    <p:extLst>
      <p:ext uri="{BB962C8B-B14F-4D97-AF65-F5344CB8AC3E}">
        <p14:creationId xmlns:p14="http://schemas.microsoft.com/office/powerpoint/2010/main" val="91674803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Borçlar Hukuku Esaslarının MK m. 5 hükmü uyarınca Eşya Hukukuna uygulanması </a:t>
            </a:r>
            <a:endParaRPr lang="tr-TR" b="1" dirty="0">
              <a:latin typeface="+mn-lt"/>
            </a:endParaRP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Borçlar Hukuku Esaslarının, </a:t>
            </a:r>
            <a:r>
              <a:rPr lang="tr-TR" sz="3200" b="1" i="1" dirty="0">
                <a:latin typeface="Times New Roman" panose="02020603050405020304" pitchFamily="18" charset="0"/>
                <a:cs typeface="Times New Roman" panose="02020603050405020304" pitchFamily="18" charset="0"/>
              </a:rPr>
              <a:t>Eşya Hukukuna </a:t>
            </a:r>
            <a:r>
              <a:rPr lang="tr-TR" sz="3200" b="1" dirty="0">
                <a:latin typeface="Times New Roman" panose="02020603050405020304" pitchFamily="18" charset="0"/>
                <a:cs typeface="Times New Roman" panose="02020603050405020304" pitchFamily="18" charset="0"/>
              </a:rPr>
              <a:t>uygulanmasına gelince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Medeni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Kanun’un 5. maddesine </a:t>
            </a:r>
            <a:r>
              <a:rPr lang="tr-TR" sz="3200" b="1" dirty="0">
                <a:latin typeface="Times New Roman" panose="02020603050405020304" pitchFamily="18" charset="0"/>
                <a:cs typeface="Times New Roman" panose="02020603050405020304" pitchFamily="18" charset="0"/>
              </a:rPr>
              <a:t>göre: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«Bu Kanun ve Borçlar Kanununun genel nitelikli hükümleri, uygun düştüğü ölçüde tüm özel hukuk ilişkilerine uygulanır</a:t>
            </a:r>
            <a:r>
              <a:rPr lang="tr-TR" sz="3200" i="1" dirty="0" smtClean="0">
                <a:latin typeface="Times New Roman" panose="02020603050405020304" pitchFamily="18" charset="0"/>
                <a:cs typeface="Times New Roman" panose="02020603050405020304" pitchFamily="18" charset="0"/>
              </a:rPr>
              <a:t>.»</a:t>
            </a:r>
          </a:p>
          <a:p>
            <a:pPr algn="just"/>
            <a:r>
              <a:rPr lang="tr-TR" sz="3200" dirty="0">
                <a:latin typeface="Times New Roman" panose="02020603050405020304" pitchFamily="18" charset="0"/>
                <a:cs typeface="Times New Roman" panose="02020603050405020304" pitchFamily="18" charset="0"/>
              </a:rPr>
              <a:t>Şu halde, </a:t>
            </a:r>
            <a:r>
              <a:rPr lang="tr-TR" sz="3200" b="1" dirty="0">
                <a:latin typeface="Times New Roman" panose="02020603050405020304" pitchFamily="18" charset="0"/>
                <a:cs typeface="Times New Roman" panose="02020603050405020304" pitchFamily="18" charset="0"/>
              </a:rPr>
              <a:t>Borçlar Hukukuna ait bir hükmün </a:t>
            </a:r>
            <a:r>
              <a:rPr lang="tr-TR" sz="3200" b="1" i="1" dirty="0">
                <a:latin typeface="Times New Roman" panose="02020603050405020304" pitchFamily="18" charset="0"/>
                <a:cs typeface="Times New Roman" panose="02020603050405020304" pitchFamily="18" charset="0"/>
              </a:rPr>
              <a:t>Eşya Hukukunda </a:t>
            </a:r>
            <a:r>
              <a:rPr lang="tr-TR" sz="3200" b="1" dirty="0">
                <a:latin typeface="Times New Roman" panose="02020603050405020304" pitchFamily="18" charset="0"/>
                <a:cs typeface="Times New Roman" panose="02020603050405020304" pitchFamily="18" charset="0"/>
              </a:rPr>
              <a:t>uygulanabilmesi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hükmün uygulanacağı sorunun bünyesinin buna elverişli olması, </a:t>
            </a:r>
            <a:r>
              <a:rPr lang="tr-TR" sz="3200" b="1" i="1" dirty="0">
                <a:latin typeface="Times New Roman" panose="02020603050405020304" pitchFamily="18" charset="0"/>
                <a:cs typeface="Times New Roman" panose="02020603050405020304" pitchFamily="18" charset="0"/>
              </a:rPr>
              <a:t>Eşya Hukukunun İlkeleriyle </a:t>
            </a:r>
            <a:r>
              <a:rPr lang="tr-TR" sz="3200" b="1" dirty="0">
                <a:latin typeface="Times New Roman" panose="02020603050405020304" pitchFamily="18" charset="0"/>
                <a:cs typeface="Times New Roman" panose="02020603050405020304" pitchFamily="18" charset="0"/>
              </a:rPr>
              <a:t>bağdaşması gerekir. </a:t>
            </a:r>
          </a:p>
          <a:p>
            <a:pPr marL="0" indent="0" algn="just">
              <a:buNone/>
            </a:pPr>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518468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Borçlar Hukukuna ait Hükmün Eşya Hukukunun İlkeleriyle Bağdaşması ve Buna İlişkin Örnekler</a:t>
            </a:r>
            <a:endParaRPr lang="tr-TR" sz="3600" b="1" dirty="0">
              <a:latin typeface="+mn-lt"/>
            </a:endParaRPr>
          </a:p>
        </p:txBody>
      </p:sp>
      <p:sp>
        <p:nvSpPr>
          <p:cNvPr id="3" name="İçerik Yer Tutucusu 2"/>
          <p:cNvSpPr>
            <a:spLocks noGrp="1"/>
          </p:cNvSpPr>
          <p:nvPr>
            <p:ph idx="1"/>
          </p:nvPr>
        </p:nvSpPr>
        <p:spPr/>
        <p:txBody>
          <a:bodyPr/>
          <a:lstStyle/>
          <a:p>
            <a:pPr algn="just"/>
            <a:r>
              <a:rPr lang="tr-TR" sz="3600" b="1" dirty="0" smtClean="0">
                <a:latin typeface="Times New Roman" panose="02020603050405020304" pitchFamily="18" charset="0"/>
                <a:cs typeface="Times New Roman" panose="02020603050405020304" pitchFamily="18" charset="0"/>
              </a:rPr>
              <a:t>Örneğin, </a:t>
            </a:r>
            <a:r>
              <a:rPr lang="tr-TR" sz="3600" b="1" i="1" dirty="0" smtClean="0">
                <a:latin typeface="Times New Roman" panose="02020603050405020304" pitchFamily="18" charset="0"/>
                <a:cs typeface="Times New Roman" panose="02020603050405020304" pitchFamily="18" charset="0"/>
              </a:rPr>
              <a:t>Borçlar Hukukuna ait </a:t>
            </a:r>
            <a:r>
              <a:rPr lang="tr-TR" sz="3600" b="1" u="sng" dirty="0" smtClean="0">
                <a:latin typeface="Times New Roman" panose="02020603050405020304" pitchFamily="18" charset="0"/>
                <a:cs typeface="Times New Roman" panose="02020603050405020304" pitchFamily="18" charset="0"/>
              </a:rPr>
              <a:t>Sözleşme Serbestisi İlkesinin</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Eşya Hukukunda</a:t>
            </a:r>
            <a:r>
              <a:rPr lang="tr-TR" sz="3600" b="1" dirty="0" smtClean="0">
                <a:latin typeface="Times New Roman" panose="02020603050405020304" pitchFamily="18" charset="0"/>
                <a:cs typeface="Times New Roman" panose="02020603050405020304" pitchFamily="18" charset="0"/>
              </a:rPr>
              <a:t> uygulanması söz konusu değildir.</a:t>
            </a:r>
          </a:p>
          <a:p>
            <a:pPr algn="just"/>
            <a:r>
              <a:rPr lang="tr-TR" sz="3600" dirty="0" smtClean="0">
                <a:latin typeface="Times New Roman" panose="02020603050405020304" pitchFamily="18" charset="0"/>
                <a:cs typeface="Times New Roman" panose="02020603050405020304" pitchFamily="18" charset="0"/>
              </a:rPr>
              <a:t>Bununla beraber</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Eşya Hukuku İlkeleriyle </a:t>
            </a:r>
            <a:r>
              <a:rPr lang="tr-TR" sz="3600" b="1" dirty="0" smtClean="0">
                <a:latin typeface="Times New Roman" panose="02020603050405020304" pitchFamily="18" charset="0"/>
                <a:cs typeface="Times New Roman" panose="02020603050405020304" pitchFamily="18" charset="0"/>
              </a:rPr>
              <a:t>çatışmayan </a:t>
            </a:r>
            <a:r>
              <a:rPr lang="tr-TR" sz="3600" b="1" i="1" dirty="0" smtClean="0">
                <a:latin typeface="Times New Roman" panose="02020603050405020304" pitchFamily="18" charset="0"/>
                <a:cs typeface="Times New Roman" panose="02020603050405020304" pitchFamily="18" charset="0"/>
              </a:rPr>
              <a:t>Borçlar Hukuku Hükümleri</a:t>
            </a:r>
            <a:r>
              <a:rPr lang="tr-TR" sz="3600" b="1"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örneğin</a:t>
            </a:r>
            <a:r>
              <a:rPr lang="tr-TR" sz="3600" b="1"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İrade Bozukluğuyla ilgili hükümler</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Eşya Hukukunda </a:t>
            </a:r>
            <a:r>
              <a:rPr lang="tr-TR" sz="3600" dirty="0" smtClean="0">
                <a:latin typeface="Times New Roman" panose="02020603050405020304" pitchFamily="18" charset="0"/>
                <a:cs typeface="Times New Roman" panose="02020603050405020304" pitchFamily="18" charset="0"/>
              </a:rPr>
              <a:t>da </a:t>
            </a:r>
            <a:r>
              <a:rPr lang="tr-TR" sz="3600" b="1" dirty="0" smtClean="0">
                <a:latin typeface="Times New Roman" panose="02020603050405020304" pitchFamily="18" charset="0"/>
                <a:cs typeface="Times New Roman" panose="02020603050405020304" pitchFamily="18" charset="0"/>
              </a:rPr>
              <a:t>uygulanabilir. </a:t>
            </a:r>
            <a:endParaRPr lang="tr-TR" sz="3600" b="1" dirty="0">
              <a:latin typeface="Times New Roman" panose="02020603050405020304" pitchFamily="18" charset="0"/>
              <a:cs typeface="Times New Roman" panose="02020603050405020304" pitchFamily="18" charset="0"/>
            </a:endParaRPr>
          </a:p>
          <a:p>
            <a:pPr marL="0" indent="0" algn="just">
              <a:buNone/>
            </a:pPr>
            <a:endParaRPr lang="tr-TR" sz="36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9273439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Medeni Kanun’un Yürürlüğü ile ilgili Bazı Açıklamalar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4721 sayılı Türk Medeni Kanunu hükümlerinin </a:t>
            </a:r>
            <a:r>
              <a:rPr lang="tr-TR" sz="3200" dirty="0" smtClean="0">
                <a:latin typeface="Times New Roman" panose="02020603050405020304" pitchFamily="18" charset="0"/>
                <a:cs typeface="Times New Roman" panose="02020603050405020304" pitchFamily="18" charset="0"/>
              </a:rPr>
              <a:t>yürürlüğe girdiği </a:t>
            </a:r>
            <a:r>
              <a:rPr lang="tr-TR" sz="3200" b="1" u="sng" dirty="0" smtClean="0">
                <a:latin typeface="Times New Roman" panose="02020603050405020304" pitchFamily="18" charset="0"/>
                <a:cs typeface="Times New Roman" panose="02020603050405020304" pitchFamily="18" charset="0"/>
              </a:rPr>
              <a:t>1 Ocak 2002 </a:t>
            </a:r>
            <a:r>
              <a:rPr lang="tr-TR" sz="3200" b="1" dirty="0" smtClean="0">
                <a:latin typeface="Times New Roman" panose="02020603050405020304" pitchFamily="18" charset="0"/>
                <a:cs typeface="Times New Roman" panose="02020603050405020304" pitchFamily="18" charset="0"/>
              </a:rPr>
              <a:t>tarihinden sonra </a:t>
            </a:r>
            <a:r>
              <a:rPr lang="tr-TR" sz="3200" dirty="0" smtClean="0">
                <a:latin typeface="Times New Roman" panose="02020603050405020304" pitchFamily="18" charset="0"/>
                <a:cs typeface="Times New Roman" panose="02020603050405020304" pitchFamily="18" charset="0"/>
              </a:rPr>
              <a:t>kazanılan </a:t>
            </a:r>
            <a:r>
              <a:rPr lang="tr-TR" sz="3200" b="1" dirty="0" smtClean="0">
                <a:latin typeface="Times New Roman" panose="02020603050405020304" pitchFamily="18" charset="0"/>
                <a:cs typeface="Times New Roman" panose="02020603050405020304" pitchFamily="18" charset="0"/>
              </a:rPr>
              <a:t>Ayni Hakların, </a:t>
            </a:r>
            <a:r>
              <a:rPr lang="tr-TR" sz="3200" b="1" i="1" dirty="0" smtClean="0">
                <a:latin typeface="Times New Roman" panose="02020603050405020304" pitchFamily="18" charset="0"/>
                <a:cs typeface="Times New Roman" panose="02020603050405020304" pitchFamily="18" charset="0"/>
              </a:rPr>
              <a:t>4721 sayılı </a:t>
            </a:r>
            <a:r>
              <a:rPr lang="tr-TR" sz="3200" b="1" u="sng" dirty="0" smtClean="0">
                <a:latin typeface="Times New Roman" panose="02020603050405020304" pitchFamily="18" charset="0"/>
                <a:cs typeface="Times New Roman" panose="02020603050405020304" pitchFamily="18" charset="0"/>
              </a:rPr>
              <a:t>Türk Medeni Kanunu </a:t>
            </a:r>
            <a:r>
              <a:rPr lang="tr-TR" sz="3200" b="1" dirty="0" smtClean="0">
                <a:latin typeface="Times New Roman" panose="02020603050405020304" pitchFamily="18" charset="0"/>
                <a:cs typeface="Times New Roman" panose="02020603050405020304" pitchFamily="18" charset="0"/>
              </a:rPr>
              <a:t>hükümlerine tabi olacağı açıktır. </a:t>
            </a:r>
          </a:p>
          <a:p>
            <a:pPr algn="just"/>
            <a:r>
              <a:rPr lang="tr-TR" sz="3200" b="1" i="1" u="sng" dirty="0" smtClean="0">
                <a:latin typeface="Times New Roman" panose="02020603050405020304" pitchFamily="18" charset="0"/>
                <a:cs typeface="Times New Roman" panose="02020603050405020304" pitchFamily="18" charset="0"/>
              </a:rPr>
              <a:t>Bu tarihten önce mevcut Ayni Hakların 4721 sayılı Türk Medeni Kanunu’nun yürürlüğe girmesinden sonra ne olacağı sorununun çözümü </a:t>
            </a:r>
            <a:r>
              <a:rPr lang="tr-TR" sz="3200" dirty="0" smtClean="0">
                <a:latin typeface="Times New Roman" panose="02020603050405020304" pitchFamily="18" charset="0"/>
                <a:cs typeface="Times New Roman" panose="02020603050405020304" pitchFamily="18" charset="0"/>
              </a:rPr>
              <a:t>ise, </a:t>
            </a:r>
            <a:r>
              <a:rPr lang="tr-TR" sz="3200" b="1" dirty="0" smtClean="0">
                <a:latin typeface="Times New Roman" panose="02020603050405020304" pitchFamily="18" charset="0"/>
                <a:cs typeface="Times New Roman" panose="02020603050405020304" pitchFamily="18" charset="0"/>
              </a:rPr>
              <a:t>03. 12. 2001 </a:t>
            </a:r>
            <a:r>
              <a:rPr lang="tr-TR" sz="3200" dirty="0" smtClean="0">
                <a:latin typeface="Times New Roman" panose="02020603050405020304" pitchFamily="18" charset="0"/>
                <a:cs typeface="Times New Roman" panose="02020603050405020304" pitchFamily="18" charset="0"/>
              </a:rPr>
              <a:t>tarihli ve </a:t>
            </a:r>
            <a:r>
              <a:rPr lang="tr-TR" sz="3200" b="1" dirty="0" smtClean="0">
                <a:latin typeface="Times New Roman" panose="02020603050405020304" pitchFamily="18" charset="0"/>
                <a:cs typeface="Times New Roman" panose="02020603050405020304" pitchFamily="18" charset="0"/>
              </a:rPr>
              <a:t>4722 sayılı </a:t>
            </a:r>
            <a:r>
              <a:rPr lang="tr-TR" sz="3200" b="1" i="1" dirty="0" smtClean="0">
                <a:latin typeface="Times New Roman" panose="02020603050405020304" pitchFamily="18" charset="0"/>
                <a:cs typeface="Times New Roman" panose="02020603050405020304" pitchFamily="18" charset="0"/>
              </a:rPr>
              <a:t>Türk Medeni Kanunu’nun Yürürlüğü ve Uygulama Şekli Hakkında Kanunla </a:t>
            </a:r>
            <a:r>
              <a:rPr lang="tr-TR" sz="3200" dirty="0" smtClean="0">
                <a:latin typeface="Times New Roman" panose="02020603050405020304" pitchFamily="18" charset="0"/>
                <a:cs typeface="Times New Roman" panose="02020603050405020304" pitchFamily="18" charset="0"/>
              </a:rPr>
              <a:t>düzenlenmiştir. </a:t>
            </a:r>
          </a:p>
        </p:txBody>
      </p:sp>
    </p:spTree>
    <p:extLst>
      <p:ext uri="{BB962C8B-B14F-4D97-AF65-F5344CB8AC3E}">
        <p14:creationId xmlns:p14="http://schemas.microsoft.com/office/powerpoint/2010/main" val="4214130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Medeni Kanun’un Yürürlüğü ve Uygulama Şekli Hakkındaki Kanun’un 18. maddesi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Medeni Kanun’un Yürürlüğü ve Uygulama Şekli Hakkındaki Kanun’un 18</a:t>
            </a:r>
            <a:r>
              <a:rPr lang="tr-TR" b="1" dirty="0">
                <a:latin typeface="Times New Roman" panose="02020603050405020304" pitchFamily="18" charset="0"/>
                <a:cs typeface="Times New Roman" panose="02020603050405020304" pitchFamily="18" charset="0"/>
              </a:rPr>
              <a:t>. maddesine göre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Eski Hukuka göre kurulmuş olup da Türk Kanunu Medenisinin yürürlükte bulunduğu zamanda varlıklarını korumuş olan ayni haklar, Türk Medeni Kanununun yürürlüğe girmesinden sonra da varlıklarını sürdürürler</a:t>
            </a:r>
            <a:r>
              <a:rPr lang="tr-TR" i="1" dirty="0" smtClean="0">
                <a:latin typeface="Times New Roman" panose="02020603050405020304" pitchFamily="18" charset="0"/>
                <a:cs typeface="Times New Roman" panose="02020603050405020304" pitchFamily="18" charset="0"/>
              </a:rPr>
              <a:t>.</a:t>
            </a:r>
          </a:p>
          <a:p>
            <a:pPr algn="just"/>
            <a:r>
              <a:rPr lang="tr-TR" i="1" dirty="0" smtClean="0">
                <a:latin typeface="Times New Roman" panose="02020603050405020304" pitchFamily="18" charset="0"/>
                <a:cs typeface="Times New Roman" panose="02020603050405020304" pitchFamily="18" charset="0"/>
              </a:rPr>
              <a:t> Bu haklardan Türk Medeni Kanunu uyarınca kurulması mümkün olmayanlar, tapu kütüğünün beyanlar sütununa yazılır.»</a:t>
            </a:r>
          </a:p>
          <a:p>
            <a:pPr marL="0" indent="0" algn="just">
              <a:buNone/>
            </a:pPr>
            <a:r>
              <a:rPr lang="tr-TR" b="1" dirty="0" smtClean="0">
                <a:latin typeface="Times New Roman" panose="02020603050405020304" pitchFamily="18" charset="0"/>
                <a:cs typeface="Times New Roman" panose="02020603050405020304" pitchFamily="18" charset="0"/>
              </a:rPr>
              <a:t>*Medeni </a:t>
            </a:r>
            <a:r>
              <a:rPr lang="tr-TR" b="1" dirty="0">
                <a:latin typeface="Times New Roman" panose="02020603050405020304" pitchFamily="18" charset="0"/>
                <a:cs typeface="Times New Roman" panose="02020603050405020304" pitchFamily="18" charset="0"/>
              </a:rPr>
              <a:t>Kanun </a:t>
            </a:r>
            <a:r>
              <a:rPr lang="tr-TR" dirty="0">
                <a:latin typeface="Times New Roman" panose="02020603050405020304" pitchFamily="18" charset="0"/>
                <a:cs typeface="Times New Roman" panose="02020603050405020304" pitchFamily="18" charset="0"/>
              </a:rPr>
              <a:t>dışında, </a:t>
            </a:r>
            <a:r>
              <a:rPr lang="tr-TR" b="1" i="1" dirty="0">
                <a:latin typeface="Times New Roman" panose="02020603050405020304" pitchFamily="18" charset="0"/>
                <a:cs typeface="Times New Roman" panose="02020603050405020304" pitchFamily="18" charset="0"/>
              </a:rPr>
              <a:t>Eşya Hukukuna ilişkin </a:t>
            </a:r>
            <a:r>
              <a:rPr lang="tr-TR" dirty="0">
                <a:latin typeface="Times New Roman" panose="02020603050405020304" pitchFamily="18" charset="0"/>
                <a:cs typeface="Times New Roman" panose="02020603050405020304" pitchFamily="18" charset="0"/>
              </a:rPr>
              <a:t>çok sayıda </a:t>
            </a:r>
            <a:r>
              <a:rPr lang="tr-TR" b="1" dirty="0">
                <a:latin typeface="Times New Roman" panose="02020603050405020304" pitchFamily="18" charset="0"/>
                <a:cs typeface="Times New Roman" panose="02020603050405020304" pitchFamily="18" charset="0"/>
              </a:rPr>
              <a:t>Özel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Kanun, Tüzük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Yönetmelik</a:t>
            </a:r>
            <a:r>
              <a:rPr lang="tr-TR" dirty="0">
                <a:latin typeface="Times New Roman" panose="02020603050405020304" pitchFamily="18" charset="0"/>
                <a:cs typeface="Times New Roman" panose="02020603050405020304" pitchFamily="18" charset="0"/>
              </a:rPr>
              <a:t> mevcuttur. </a:t>
            </a:r>
          </a:p>
          <a:p>
            <a:pPr marL="0" indent="0" algn="just">
              <a:buNone/>
            </a:pPr>
            <a:endParaRPr lang="tr-TR"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61971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03761"/>
            <a:ext cx="10515600" cy="1325563"/>
          </a:xfrm>
        </p:spPr>
        <p:txBody>
          <a:bodyPr/>
          <a:lstStyle/>
          <a:p>
            <a:pPr algn="just"/>
            <a:r>
              <a:rPr lang="tr-TR" b="1" dirty="0" smtClean="0">
                <a:latin typeface="+mn-lt"/>
              </a:rPr>
              <a:t>Eşya Hukukuna İlişkin Özel Kanunlara ve Tüzüklere Verilebilecek Örnekler </a:t>
            </a:r>
            <a:endParaRPr lang="tr-TR" b="1" dirty="0">
              <a:latin typeface="+mn-lt"/>
            </a:endParaRPr>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Eşya Hukukuna ilişkin </a:t>
            </a:r>
            <a:r>
              <a:rPr lang="tr-TR" b="1" i="1" u="sng" dirty="0" smtClean="0">
                <a:latin typeface="Times New Roman" panose="02020603050405020304" pitchFamily="18" charset="0"/>
                <a:cs typeface="Times New Roman" panose="02020603050405020304" pitchFamily="18" charset="0"/>
              </a:rPr>
              <a:t>Özel Kanunlara </a:t>
            </a:r>
            <a:r>
              <a:rPr lang="tr-TR" b="1" u="sng" dirty="0" smtClean="0">
                <a:latin typeface="Times New Roman" panose="02020603050405020304" pitchFamily="18" charset="0"/>
                <a:cs typeface="Times New Roman" panose="02020603050405020304" pitchFamily="18" charset="0"/>
              </a:rPr>
              <a:t>örnek olarak şu Kanunlar verilebilir: </a:t>
            </a:r>
          </a:p>
          <a:p>
            <a:pPr algn="just"/>
            <a:r>
              <a:rPr lang="tr-TR" sz="2400" dirty="0" smtClean="0">
                <a:latin typeface="Times New Roman" panose="02020603050405020304" pitchFamily="18" charset="0"/>
                <a:cs typeface="Times New Roman" panose="02020603050405020304" pitchFamily="18" charset="0"/>
              </a:rPr>
              <a:t>831 sayılı </a:t>
            </a:r>
            <a:r>
              <a:rPr lang="tr-TR" sz="2400" b="1" i="1" dirty="0" smtClean="0">
                <a:latin typeface="Times New Roman" panose="02020603050405020304" pitchFamily="18" charset="0"/>
                <a:cs typeface="Times New Roman" panose="02020603050405020304" pitchFamily="18" charset="0"/>
              </a:rPr>
              <a:t>Sular Hakkında Kanun </a:t>
            </a:r>
          </a:p>
          <a:p>
            <a:pPr algn="just"/>
            <a:r>
              <a:rPr lang="tr-TR" sz="2400" dirty="0" smtClean="0">
                <a:latin typeface="Times New Roman" panose="02020603050405020304" pitchFamily="18" charset="0"/>
                <a:cs typeface="Times New Roman" panose="02020603050405020304" pitchFamily="18" charset="0"/>
              </a:rPr>
              <a:t>1515 sayılı </a:t>
            </a:r>
            <a:r>
              <a:rPr lang="tr-TR" sz="2400" b="1" i="1" dirty="0" smtClean="0">
                <a:latin typeface="Times New Roman" panose="02020603050405020304" pitchFamily="18" charset="0"/>
                <a:cs typeface="Times New Roman" panose="02020603050405020304" pitchFamily="18" charset="0"/>
              </a:rPr>
              <a:t>Tapu Kayıtlarından Hukuki Kıymetlerini Kaybetmiş Olanların Tasfiyesine Dair Kanun </a:t>
            </a:r>
          </a:p>
          <a:p>
            <a:pPr algn="just"/>
            <a:r>
              <a:rPr lang="tr-TR" sz="2400" dirty="0" smtClean="0">
                <a:latin typeface="Times New Roman" panose="02020603050405020304" pitchFamily="18" charset="0"/>
                <a:cs typeface="Times New Roman" panose="02020603050405020304" pitchFamily="18" charset="0"/>
              </a:rPr>
              <a:t>2644 sayılı </a:t>
            </a:r>
            <a:r>
              <a:rPr lang="tr-TR" sz="2400" b="1" i="1" dirty="0" smtClean="0">
                <a:latin typeface="Times New Roman" panose="02020603050405020304" pitchFamily="18" charset="0"/>
                <a:cs typeface="Times New Roman" panose="02020603050405020304" pitchFamily="18" charset="0"/>
              </a:rPr>
              <a:t>Tapu Kanunu</a:t>
            </a:r>
          </a:p>
          <a:p>
            <a:pPr algn="just"/>
            <a:r>
              <a:rPr lang="tr-TR" sz="2400" dirty="0" smtClean="0">
                <a:latin typeface="Times New Roman" panose="02020603050405020304" pitchFamily="18" charset="0"/>
                <a:cs typeface="Times New Roman" panose="02020603050405020304" pitchFamily="18" charset="0"/>
              </a:rPr>
              <a:t>4081 sayılı </a:t>
            </a:r>
            <a:r>
              <a:rPr lang="tr-TR" sz="2400" b="1" i="1" dirty="0" smtClean="0">
                <a:latin typeface="Times New Roman" panose="02020603050405020304" pitchFamily="18" charset="0"/>
                <a:cs typeface="Times New Roman" panose="02020603050405020304" pitchFamily="18" charset="0"/>
              </a:rPr>
              <a:t>Çiftçi Mallarının Korunması Hakkında Kanun </a:t>
            </a:r>
          </a:p>
          <a:p>
            <a:pPr algn="just"/>
            <a:r>
              <a:rPr lang="tr-TR" sz="2400" dirty="0" smtClean="0">
                <a:latin typeface="Times New Roman" panose="02020603050405020304" pitchFamily="18" charset="0"/>
                <a:cs typeface="Times New Roman" panose="02020603050405020304" pitchFamily="18" charset="0"/>
              </a:rPr>
              <a:t>4753 sayılı </a:t>
            </a:r>
            <a:r>
              <a:rPr lang="tr-TR" sz="2400" b="1" i="1" dirty="0" smtClean="0">
                <a:latin typeface="Times New Roman" panose="02020603050405020304" pitchFamily="18" charset="0"/>
                <a:cs typeface="Times New Roman" panose="02020603050405020304" pitchFamily="18" charset="0"/>
              </a:rPr>
              <a:t>Çiftçiyi Topraklandırma Kanunu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buNone/>
            </a:pPr>
            <a:endParaRPr lang="tr-TR" dirty="0"/>
          </a:p>
          <a:p>
            <a:endParaRPr lang="tr-TR" dirty="0"/>
          </a:p>
        </p:txBody>
      </p:sp>
    </p:spTree>
    <p:extLst>
      <p:ext uri="{BB962C8B-B14F-4D97-AF65-F5344CB8AC3E}">
        <p14:creationId xmlns:p14="http://schemas.microsoft.com/office/powerpoint/2010/main" val="2244160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Eşya Birliğini meydana getiren şeylerin her biri ayrı Ayni Hak konusu </a:t>
            </a:r>
            <a:r>
              <a:rPr lang="tr-TR" dirty="0" smtClean="0">
                <a:latin typeface="Times New Roman" panose="02020603050405020304" pitchFamily="18" charset="0"/>
                <a:cs typeface="Times New Roman" panose="02020603050405020304" pitchFamily="18" charset="0"/>
              </a:rPr>
              <a:t>olduğu için, </a:t>
            </a:r>
            <a:r>
              <a:rPr lang="tr-TR" b="1" dirty="0" smtClean="0">
                <a:latin typeface="Times New Roman" panose="02020603050405020304" pitchFamily="18" charset="0"/>
                <a:cs typeface="Times New Roman" panose="02020603050405020304" pitchFamily="18" charset="0"/>
              </a:rPr>
              <a:t>Sürüdeki Hayvanların Mülkiyetinin Devredilebilmesi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Kitaplıktaki Kitapların Rehin </a:t>
            </a:r>
            <a:r>
              <a:rPr lang="tr-TR" dirty="0">
                <a:latin typeface="Times New Roman" panose="02020603050405020304" pitchFamily="18" charset="0"/>
                <a:cs typeface="Times New Roman" panose="02020603050405020304" pitchFamily="18" charset="0"/>
              </a:rPr>
              <a:t>edilebilmesi için, bunu sağlayacak </a:t>
            </a:r>
            <a:r>
              <a:rPr lang="tr-TR" b="1" i="1" dirty="0">
                <a:latin typeface="Times New Roman" panose="02020603050405020304" pitchFamily="18" charset="0"/>
                <a:cs typeface="Times New Roman" panose="02020603050405020304" pitchFamily="18" charset="0"/>
              </a:rPr>
              <a:t>Tasarruf İşleminin</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bunların </a:t>
            </a:r>
            <a:r>
              <a:rPr lang="tr-TR" b="1" dirty="0">
                <a:latin typeface="Times New Roman" panose="02020603050405020304" pitchFamily="18" charset="0"/>
                <a:cs typeface="Times New Roman" panose="02020603050405020304" pitchFamily="18" charset="0"/>
              </a:rPr>
              <a:t>her biri hakkında ayrı ayrı yapılması gerekir.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durumda da, </a:t>
            </a:r>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ürüdeki Hayvanlardan birinin Mülkiyeti devredene ait değilse</a:t>
            </a:r>
            <a:r>
              <a:rPr lang="tr-TR" dirty="0" smtClean="0">
                <a:latin typeface="Times New Roman" panose="02020603050405020304" pitchFamily="18" charset="0"/>
                <a:cs typeface="Times New Roman" panose="02020603050405020304" pitchFamily="18" charset="0"/>
              </a:rPr>
              <a:t> veya </a:t>
            </a:r>
            <a:r>
              <a:rPr lang="tr-TR" b="1" i="1" dirty="0" smtClean="0">
                <a:latin typeface="Times New Roman" panose="02020603050405020304" pitchFamily="18" charset="0"/>
                <a:cs typeface="Times New Roman" panose="02020603050405020304" pitchFamily="18" charset="0"/>
              </a:rPr>
              <a:t>Devredenin bir şey üzerinde Tasarruf Yetkisi yoksa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 </a:t>
            </a:r>
            <a:r>
              <a:rPr lang="tr-TR" b="1" i="1" dirty="0" err="1">
                <a:latin typeface="Times New Roman" panose="02020603050405020304" pitchFamily="18" charset="0"/>
                <a:cs typeface="Times New Roman" panose="02020603050405020304" pitchFamily="18" charset="0"/>
              </a:rPr>
              <a:t>İ</a:t>
            </a:r>
            <a:r>
              <a:rPr lang="tr-TR" b="1" i="1" dirty="0" err="1" smtClean="0">
                <a:latin typeface="Times New Roman" panose="02020603050405020304" pitchFamily="18" charset="0"/>
                <a:cs typeface="Times New Roman" panose="02020603050405020304" pitchFamily="18" charset="0"/>
              </a:rPr>
              <a:t>yiniyetin</a:t>
            </a:r>
            <a:r>
              <a:rPr lang="tr-TR" b="1" i="1" dirty="0" smtClean="0">
                <a:latin typeface="Times New Roman" panose="02020603050405020304" pitchFamily="18" charset="0"/>
                <a:cs typeface="Times New Roman" panose="02020603050405020304" pitchFamily="18" charset="0"/>
              </a:rPr>
              <a:t> korunduğu haller dışında (</a:t>
            </a:r>
            <a:r>
              <a:rPr lang="tr-TR" i="1" dirty="0" smtClean="0">
                <a:latin typeface="Times New Roman" panose="02020603050405020304" pitchFamily="18" charset="0"/>
                <a:cs typeface="Times New Roman" panose="02020603050405020304" pitchFamily="18" charset="0"/>
              </a:rPr>
              <a:t>MK 988</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Alıcıya geçmez. </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6373642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5516 sayılı </a:t>
            </a:r>
            <a:r>
              <a:rPr lang="tr-TR" b="1" i="1" dirty="0" smtClean="0">
                <a:latin typeface="Times New Roman" panose="02020603050405020304" pitchFamily="18" charset="0"/>
                <a:cs typeface="Times New Roman" panose="02020603050405020304" pitchFamily="18" charset="0"/>
              </a:rPr>
              <a:t>Bataklıkların Kurutulması ve Bundan Elde Edilecek Topraklar Hakkında Kanun </a:t>
            </a:r>
          </a:p>
          <a:p>
            <a:pPr algn="just"/>
            <a:r>
              <a:rPr lang="tr-TR" dirty="0" smtClean="0">
                <a:latin typeface="Times New Roman" panose="02020603050405020304" pitchFamily="18" charset="0"/>
                <a:cs typeface="Times New Roman" panose="02020603050405020304" pitchFamily="18" charset="0"/>
              </a:rPr>
              <a:t>1164 sayılı </a:t>
            </a:r>
            <a:r>
              <a:rPr lang="tr-TR" b="1" i="1" dirty="0" smtClean="0">
                <a:latin typeface="Times New Roman" panose="02020603050405020304" pitchFamily="18" charset="0"/>
                <a:cs typeface="Times New Roman" panose="02020603050405020304" pitchFamily="18" charset="0"/>
              </a:rPr>
              <a:t>Arsa Üretimi ve Değerlendirilmesi Hakkında Kanun </a:t>
            </a:r>
          </a:p>
          <a:p>
            <a:pPr algn="just"/>
            <a:r>
              <a:rPr lang="tr-TR" dirty="0" smtClean="0">
                <a:latin typeface="Times New Roman" panose="02020603050405020304" pitchFamily="18" charset="0"/>
                <a:cs typeface="Times New Roman" panose="02020603050405020304" pitchFamily="18" charset="0"/>
              </a:rPr>
              <a:t>167 sayılı </a:t>
            </a:r>
            <a:r>
              <a:rPr lang="tr-TR" b="1" i="1" dirty="0" smtClean="0">
                <a:latin typeface="Times New Roman" panose="02020603050405020304" pitchFamily="18" charset="0"/>
                <a:cs typeface="Times New Roman" panose="02020603050405020304" pitchFamily="18" charset="0"/>
              </a:rPr>
              <a:t>Yeraltı Suları Hakkında Kanun</a:t>
            </a:r>
          </a:p>
          <a:p>
            <a:pPr algn="just"/>
            <a:r>
              <a:rPr lang="tr-TR" dirty="0" smtClean="0">
                <a:latin typeface="Times New Roman" panose="02020603050405020304" pitchFamily="18" charset="0"/>
                <a:cs typeface="Times New Roman" panose="02020603050405020304" pitchFamily="18" charset="0"/>
              </a:rPr>
              <a:t>221 sayılı </a:t>
            </a:r>
            <a:r>
              <a:rPr lang="tr-TR" b="1" i="1" dirty="0" smtClean="0">
                <a:latin typeface="Times New Roman" panose="02020603050405020304" pitchFamily="18" charset="0"/>
                <a:cs typeface="Times New Roman" panose="02020603050405020304" pitchFamily="18" charset="0"/>
              </a:rPr>
              <a:t>Amme Hükmi Şahısları veya Müesseseleri Tarafından Fiilen Amme Hizmetlerine Tahsis Edilmiş Gayrimenkuller Hakkında Kanun </a:t>
            </a:r>
          </a:p>
          <a:p>
            <a:pPr algn="just"/>
            <a:r>
              <a:rPr lang="tr-TR" dirty="0">
                <a:latin typeface="Times New Roman" panose="02020603050405020304" pitchFamily="18" charset="0"/>
                <a:cs typeface="Times New Roman" panose="02020603050405020304" pitchFamily="18" charset="0"/>
              </a:rPr>
              <a:t>634 sayılı </a:t>
            </a:r>
            <a:r>
              <a:rPr lang="tr-TR" b="1" i="1" dirty="0">
                <a:latin typeface="Times New Roman" panose="02020603050405020304" pitchFamily="18" charset="0"/>
                <a:cs typeface="Times New Roman" panose="02020603050405020304" pitchFamily="18" charset="0"/>
              </a:rPr>
              <a:t>Kat Mülkiyeti Kanunu </a:t>
            </a:r>
          </a:p>
          <a:p>
            <a:pPr algn="just"/>
            <a:r>
              <a:rPr lang="tr-TR" dirty="0">
                <a:latin typeface="Times New Roman" panose="02020603050405020304" pitchFamily="18" charset="0"/>
                <a:cs typeface="Times New Roman" panose="02020603050405020304" pitchFamily="18" charset="0"/>
              </a:rPr>
              <a:t>775 sayılı </a:t>
            </a:r>
            <a:r>
              <a:rPr lang="tr-TR" b="1" i="1" dirty="0">
                <a:latin typeface="Times New Roman" panose="02020603050405020304" pitchFamily="18" charset="0"/>
                <a:cs typeface="Times New Roman" panose="02020603050405020304" pitchFamily="18" charset="0"/>
              </a:rPr>
              <a:t>Gecekondu Kanunu </a:t>
            </a:r>
          </a:p>
          <a:p>
            <a:pPr marL="0" indent="0" algn="just">
              <a:buNone/>
            </a:pPr>
            <a:endParaRPr lang="tr-TR" b="1"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43753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1512 </a:t>
            </a:r>
            <a:r>
              <a:rPr lang="tr-TR" dirty="0">
                <a:latin typeface="Times New Roman" panose="02020603050405020304" pitchFamily="18" charset="0"/>
                <a:cs typeface="Times New Roman" panose="02020603050405020304" pitchFamily="18" charset="0"/>
              </a:rPr>
              <a:t>sayılı </a:t>
            </a:r>
            <a:r>
              <a:rPr lang="tr-TR" b="1" i="1" dirty="0">
                <a:latin typeface="Times New Roman" panose="02020603050405020304" pitchFamily="18" charset="0"/>
                <a:cs typeface="Times New Roman" panose="02020603050405020304" pitchFamily="18" charset="0"/>
              </a:rPr>
              <a:t>Noterlik Kanunu </a:t>
            </a:r>
          </a:p>
          <a:p>
            <a:pPr algn="just"/>
            <a:r>
              <a:rPr lang="tr-TR" dirty="0">
                <a:latin typeface="Times New Roman" panose="02020603050405020304" pitchFamily="18" charset="0"/>
                <a:cs typeface="Times New Roman" panose="02020603050405020304" pitchFamily="18" charset="0"/>
              </a:rPr>
              <a:t>2863 sayılı </a:t>
            </a:r>
            <a:r>
              <a:rPr lang="tr-TR" b="1" i="1" dirty="0">
                <a:latin typeface="Times New Roman" panose="02020603050405020304" pitchFamily="18" charset="0"/>
                <a:cs typeface="Times New Roman" panose="02020603050405020304" pitchFamily="18" charset="0"/>
              </a:rPr>
              <a:t>Kültür ve Tabiat Varlıklarını Koruma Kanunu </a:t>
            </a:r>
          </a:p>
          <a:p>
            <a:r>
              <a:rPr lang="tr-TR" dirty="0" smtClean="0">
                <a:latin typeface="Times New Roman" panose="02020603050405020304" pitchFamily="18" charset="0"/>
                <a:cs typeface="Times New Roman" panose="02020603050405020304" pitchFamily="18" charset="0"/>
              </a:rPr>
              <a:t>2872 sayılı </a:t>
            </a:r>
            <a:r>
              <a:rPr lang="tr-TR" b="1" i="1" dirty="0" smtClean="0">
                <a:latin typeface="Times New Roman" panose="02020603050405020304" pitchFamily="18" charset="0"/>
                <a:cs typeface="Times New Roman" panose="02020603050405020304" pitchFamily="18" charset="0"/>
              </a:rPr>
              <a:t>Çevre Kanunu </a:t>
            </a:r>
          </a:p>
          <a:p>
            <a:r>
              <a:rPr lang="tr-TR" dirty="0" smtClean="0">
                <a:latin typeface="Times New Roman" panose="02020603050405020304" pitchFamily="18" charset="0"/>
                <a:cs typeface="Times New Roman" panose="02020603050405020304" pitchFamily="18" charset="0"/>
              </a:rPr>
              <a:t>2942 sayılı </a:t>
            </a:r>
            <a:r>
              <a:rPr lang="tr-TR" b="1" i="1" dirty="0" smtClean="0">
                <a:latin typeface="Times New Roman" panose="02020603050405020304" pitchFamily="18" charset="0"/>
                <a:cs typeface="Times New Roman" panose="02020603050405020304" pitchFamily="18" charset="0"/>
              </a:rPr>
              <a:t>Kamulaştırma Kanunu </a:t>
            </a:r>
          </a:p>
          <a:p>
            <a:pPr algn="just"/>
            <a:r>
              <a:rPr lang="tr-TR" dirty="0" smtClean="0">
                <a:latin typeface="Times New Roman" panose="02020603050405020304" pitchFamily="18" charset="0"/>
                <a:cs typeface="Times New Roman" panose="02020603050405020304" pitchFamily="18" charset="0"/>
              </a:rPr>
              <a:t>3083 sayılı </a:t>
            </a:r>
            <a:r>
              <a:rPr lang="tr-TR" b="1" i="1" dirty="0" smtClean="0">
                <a:latin typeface="Times New Roman" panose="02020603050405020304" pitchFamily="18" charset="0"/>
                <a:cs typeface="Times New Roman" panose="02020603050405020304" pitchFamily="18" charset="0"/>
              </a:rPr>
              <a:t>Sulama Alanlarında Arazi Düzenlenmesine Dair Tarım Reformu Kanunu </a:t>
            </a:r>
          </a:p>
          <a:p>
            <a:pPr algn="just"/>
            <a:r>
              <a:rPr lang="tr-TR" dirty="0" smtClean="0">
                <a:latin typeface="Times New Roman" panose="02020603050405020304" pitchFamily="18" charset="0"/>
                <a:cs typeface="Times New Roman" panose="02020603050405020304" pitchFamily="18" charset="0"/>
              </a:rPr>
              <a:t>3091 sayılı </a:t>
            </a:r>
            <a:r>
              <a:rPr lang="tr-TR" b="1" i="1" dirty="0" smtClean="0">
                <a:latin typeface="Times New Roman" panose="02020603050405020304" pitchFamily="18" charset="0"/>
                <a:cs typeface="Times New Roman" panose="02020603050405020304" pitchFamily="18" charset="0"/>
              </a:rPr>
              <a:t>Taşınmaz Mal Zilyetliğine Yapılan Tecavüzlerin Önlenmesi Hakkında Kanun </a:t>
            </a:r>
          </a:p>
          <a:p>
            <a:pPr marL="0" indent="0" algn="just">
              <a:buNone/>
            </a:pPr>
            <a:endParaRPr lang="tr-TR" b="1" i="1"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0507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3194 sayılı </a:t>
            </a:r>
            <a:r>
              <a:rPr lang="tr-TR" b="1" i="1" dirty="0">
                <a:latin typeface="Times New Roman" panose="02020603050405020304" pitchFamily="18" charset="0"/>
                <a:cs typeface="Times New Roman" panose="02020603050405020304" pitchFamily="18" charset="0"/>
              </a:rPr>
              <a:t>İmar Kanunu </a:t>
            </a:r>
          </a:p>
          <a:p>
            <a:pPr algn="just"/>
            <a:r>
              <a:rPr lang="tr-TR" dirty="0">
                <a:latin typeface="Times New Roman" panose="02020603050405020304" pitchFamily="18" charset="0"/>
                <a:cs typeface="Times New Roman" panose="02020603050405020304" pitchFamily="18" charset="0"/>
              </a:rPr>
              <a:t>3402 sayılı </a:t>
            </a:r>
            <a:r>
              <a:rPr lang="tr-TR" b="1" i="1" dirty="0">
                <a:latin typeface="Times New Roman" panose="02020603050405020304" pitchFamily="18" charset="0"/>
                <a:cs typeface="Times New Roman" panose="02020603050405020304" pitchFamily="18" charset="0"/>
              </a:rPr>
              <a:t>Kadastro Kanunu </a:t>
            </a:r>
          </a:p>
          <a:p>
            <a:pPr algn="just"/>
            <a:r>
              <a:rPr lang="tr-TR" dirty="0">
                <a:latin typeface="Times New Roman" panose="02020603050405020304" pitchFamily="18" charset="0"/>
                <a:cs typeface="Times New Roman" panose="02020603050405020304" pitchFamily="18" charset="0"/>
              </a:rPr>
              <a:t>3621 sayılı </a:t>
            </a:r>
            <a:r>
              <a:rPr lang="tr-TR" b="1" i="1" dirty="0">
                <a:latin typeface="Times New Roman" panose="02020603050405020304" pitchFamily="18" charset="0"/>
                <a:cs typeface="Times New Roman" panose="02020603050405020304" pitchFamily="18" charset="0"/>
              </a:rPr>
              <a:t>Kıyı Kanunu </a:t>
            </a:r>
          </a:p>
          <a:p>
            <a:pPr algn="just"/>
            <a:r>
              <a:rPr lang="tr-TR" dirty="0">
                <a:latin typeface="Times New Roman" panose="02020603050405020304" pitchFamily="18" charset="0"/>
                <a:cs typeface="Times New Roman" panose="02020603050405020304" pitchFamily="18" charset="0"/>
              </a:rPr>
              <a:t>2510 sayılı </a:t>
            </a:r>
            <a:r>
              <a:rPr lang="tr-TR" b="1" i="1" dirty="0">
                <a:latin typeface="Times New Roman" panose="02020603050405020304" pitchFamily="18" charset="0"/>
                <a:cs typeface="Times New Roman" panose="02020603050405020304" pitchFamily="18" charset="0"/>
              </a:rPr>
              <a:t>İskan Kanunu </a:t>
            </a:r>
          </a:p>
          <a:p>
            <a:r>
              <a:rPr lang="tr-TR" dirty="0" smtClean="0">
                <a:latin typeface="Times New Roman" panose="02020603050405020304" pitchFamily="18" charset="0"/>
                <a:cs typeface="Times New Roman" panose="02020603050405020304" pitchFamily="18" charset="0"/>
              </a:rPr>
              <a:t>4342 sayılı </a:t>
            </a:r>
            <a:r>
              <a:rPr lang="tr-TR" b="1" i="1" dirty="0" smtClean="0">
                <a:latin typeface="Times New Roman" panose="02020603050405020304" pitchFamily="18" charset="0"/>
                <a:cs typeface="Times New Roman" panose="02020603050405020304" pitchFamily="18" charset="0"/>
              </a:rPr>
              <a:t>Mera Kanunu </a:t>
            </a:r>
          </a:p>
          <a:p>
            <a:r>
              <a:rPr lang="tr-TR" dirty="0" smtClean="0">
                <a:latin typeface="Times New Roman" panose="02020603050405020304" pitchFamily="18" charset="0"/>
                <a:cs typeface="Times New Roman" panose="02020603050405020304" pitchFamily="18" charset="0"/>
              </a:rPr>
              <a:t>5403 sayılı </a:t>
            </a:r>
            <a:r>
              <a:rPr lang="tr-TR" b="1" i="1" dirty="0" smtClean="0">
                <a:latin typeface="Times New Roman" panose="02020603050405020304" pitchFamily="18" charset="0"/>
                <a:cs typeface="Times New Roman" panose="02020603050405020304" pitchFamily="18" charset="0"/>
              </a:rPr>
              <a:t>Toprak Koruma ve Arazi Kullanımı Kanunu </a:t>
            </a:r>
          </a:p>
          <a:p>
            <a:r>
              <a:rPr lang="tr-TR" dirty="0" smtClean="0">
                <a:latin typeface="Times New Roman" panose="02020603050405020304" pitchFamily="18" charset="0"/>
                <a:cs typeface="Times New Roman" panose="02020603050405020304" pitchFamily="18" charset="0"/>
              </a:rPr>
              <a:t>6750 sayılı </a:t>
            </a:r>
            <a:r>
              <a:rPr lang="tr-TR" b="1" i="1" dirty="0" smtClean="0">
                <a:latin typeface="Times New Roman" panose="02020603050405020304" pitchFamily="18" charset="0"/>
                <a:cs typeface="Times New Roman" panose="02020603050405020304" pitchFamily="18" charset="0"/>
              </a:rPr>
              <a:t>Ticari İşlemlerde Taşınır </a:t>
            </a:r>
            <a:r>
              <a:rPr lang="tr-TR" b="1" i="1" dirty="0" err="1" smtClean="0">
                <a:latin typeface="Times New Roman" panose="02020603050405020304" pitchFamily="18" charset="0"/>
                <a:cs typeface="Times New Roman" panose="02020603050405020304" pitchFamily="18" charset="0"/>
              </a:rPr>
              <a:t>Rehni</a:t>
            </a:r>
            <a:r>
              <a:rPr lang="tr-TR" b="1" i="1" dirty="0" smtClean="0">
                <a:latin typeface="Times New Roman" panose="02020603050405020304" pitchFamily="18" charset="0"/>
                <a:cs typeface="Times New Roman" panose="02020603050405020304" pitchFamily="18" charset="0"/>
              </a:rPr>
              <a:t> Kanunu (</a:t>
            </a:r>
            <a:r>
              <a:rPr lang="tr-TR" i="1" dirty="0" smtClean="0">
                <a:latin typeface="Times New Roman" panose="02020603050405020304" pitchFamily="18" charset="0"/>
                <a:cs typeface="Times New Roman" panose="02020603050405020304" pitchFamily="18" charset="0"/>
              </a:rPr>
              <a:t>20.10.2016 T.) </a:t>
            </a:r>
          </a:p>
        </p:txBody>
      </p:sp>
    </p:spTree>
    <p:extLst>
      <p:ext uri="{BB962C8B-B14F-4D97-AF65-F5344CB8AC3E}">
        <p14:creationId xmlns:p14="http://schemas.microsoft.com/office/powerpoint/2010/main" val="42899538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Eşya Hukukuna İlişkin Özel Tüzüklere Örnekler </a:t>
            </a:r>
            <a:endParaRPr lang="tr-TR" b="1" dirty="0">
              <a:latin typeface="+mn-lt"/>
            </a:endParaRPr>
          </a:p>
        </p:txBody>
      </p:sp>
      <p:sp>
        <p:nvSpPr>
          <p:cNvPr id="3" name="İçerik Yer Tutucusu 2"/>
          <p:cNvSpPr>
            <a:spLocks noGrp="1"/>
          </p:cNvSpPr>
          <p:nvPr>
            <p:ph idx="1"/>
          </p:nvPr>
        </p:nvSpPr>
        <p:spPr/>
        <p:txBody>
          <a:bodyPr>
            <a:normAutofit/>
          </a:bodyPr>
          <a:lstStyle/>
          <a:p>
            <a:r>
              <a:rPr lang="tr-TR" sz="4400" b="1" u="sng" dirty="0">
                <a:latin typeface="Times New Roman" panose="02020603050405020304" pitchFamily="18" charset="0"/>
                <a:cs typeface="Times New Roman" panose="02020603050405020304" pitchFamily="18" charset="0"/>
              </a:rPr>
              <a:t>Tüzükler: </a:t>
            </a:r>
          </a:p>
          <a:p>
            <a:r>
              <a:rPr lang="tr-TR" sz="3600" b="1" i="1" dirty="0">
                <a:latin typeface="Times New Roman" panose="02020603050405020304" pitchFamily="18" charset="0"/>
                <a:cs typeface="Times New Roman" panose="02020603050405020304" pitchFamily="18" charset="0"/>
              </a:rPr>
              <a:t>Tapu Sicili Tüzüğü </a:t>
            </a:r>
            <a:r>
              <a:rPr lang="tr-TR" sz="3600" b="1"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22.7. 2013, No: 2013 / 5150)</a:t>
            </a:r>
          </a:p>
          <a:p>
            <a:r>
              <a:rPr lang="tr-TR" sz="3600" b="1" i="1" dirty="0">
                <a:latin typeface="Times New Roman" panose="02020603050405020304" pitchFamily="18" charset="0"/>
                <a:cs typeface="Times New Roman" panose="02020603050405020304" pitchFamily="18" charset="0"/>
              </a:rPr>
              <a:t>Yeraltı Suları Tüzüğü </a:t>
            </a:r>
          </a:p>
          <a:p>
            <a:r>
              <a:rPr lang="tr-TR" sz="3600" b="1" i="1" dirty="0">
                <a:latin typeface="Times New Roman" panose="02020603050405020304" pitchFamily="18" charset="0"/>
                <a:cs typeface="Times New Roman" panose="02020603050405020304" pitchFamily="18" charset="0"/>
              </a:rPr>
              <a:t>Hayvan </a:t>
            </a:r>
            <a:r>
              <a:rPr lang="tr-TR" sz="3600" b="1" i="1" dirty="0" err="1">
                <a:latin typeface="Times New Roman" panose="02020603050405020304" pitchFamily="18" charset="0"/>
                <a:cs typeface="Times New Roman" panose="02020603050405020304" pitchFamily="18" charset="0"/>
              </a:rPr>
              <a:t>Rehni</a:t>
            </a:r>
            <a:r>
              <a:rPr lang="tr-TR" sz="3600" b="1" i="1" dirty="0">
                <a:latin typeface="Times New Roman" panose="02020603050405020304" pitchFamily="18" charset="0"/>
                <a:cs typeface="Times New Roman" panose="02020603050405020304" pitchFamily="18" charset="0"/>
              </a:rPr>
              <a:t> Tüzüğü </a:t>
            </a:r>
          </a:p>
          <a:p>
            <a:r>
              <a:rPr lang="tr-TR" sz="3600" b="1" i="1" dirty="0">
                <a:latin typeface="Times New Roman" panose="02020603050405020304" pitchFamily="18" charset="0"/>
                <a:cs typeface="Times New Roman" panose="02020603050405020304" pitchFamily="18" charset="0"/>
              </a:rPr>
              <a:t>Ticari İşletme </a:t>
            </a:r>
            <a:r>
              <a:rPr lang="tr-TR" sz="3600" b="1" i="1" dirty="0" err="1">
                <a:latin typeface="Times New Roman" panose="02020603050405020304" pitchFamily="18" charset="0"/>
                <a:cs typeface="Times New Roman" panose="02020603050405020304" pitchFamily="18" charset="0"/>
              </a:rPr>
              <a:t>Rehni</a:t>
            </a:r>
            <a:r>
              <a:rPr lang="tr-TR" sz="3600" b="1" i="1" dirty="0">
                <a:latin typeface="Times New Roman" panose="02020603050405020304" pitchFamily="18" charset="0"/>
                <a:cs typeface="Times New Roman" panose="02020603050405020304" pitchFamily="18" charset="0"/>
              </a:rPr>
              <a:t> Sicili Hakkında Tüzük </a:t>
            </a:r>
          </a:p>
          <a:p>
            <a:pPr marL="0" indent="0">
              <a:buNone/>
            </a:pPr>
            <a:endParaRPr lang="tr-TR" sz="3600" dirty="0"/>
          </a:p>
        </p:txBody>
      </p:sp>
    </p:spTree>
    <p:extLst>
      <p:ext uri="{BB962C8B-B14F-4D97-AF65-F5344CB8AC3E}">
        <p14:creationId xmlns:p14="http://schemas.microsoft.com/office/powerpoint/2010/main" val="22716717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1329</TotalTime>
  <Words>6444</Words>
  <Application>Microsoft Office PowerPoint</Application>
  <PresentationFormat>Geniş ekran</PresentationFormat>
  <Paragraphs>382</Paragraphs>
  <Slides>93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93</vt:i4>
      </vt:variant>
    </vt:vector>
  </HeadingPairs>
  <TitlesOfParts>
    <vt:vector size="98" baseType="lpstr">
      <vt:lpstr>Arial</vt:lpstr>
      <vt:lpstr>Calibri</vt:lpstr>
      <vt:lpstr>Calibri Light</vt:lpstr>
      <vt:lpstr>Times New Roman</vt:lpstr>
      <vt:lpstr>Office Teması</vt:lpstr>
      <vt:lpstr>   2018-2019 Öğretim Yılı  AÜHF - 3 / A Sınıfı Eşya Hukuku Ders Notları Güz Dönemi  (Üçüncü Hafta – 2 Ekim 2019)  Ayni Haklara Hakim Olan İlkeler Eşya Hukuku Mevzuatı        </vt:lpstr>
      <vt:lpstr>Ayni Haklara Hakim Olan İlkeler  (Antalya, Eşya H., C.1, s. 103 vd.; Sirmen, Eşya H, 6. B., s. 32 vd.)</vt:lpstr>
      <vt:lpstr>Eşya Hukukuna Hakim olan Genel İlkeler </vt:lpstr>
      <vt:lpstr>Ayni Haklara Hakim Olan İlkeler</vt:lpstr>
      <vt:lpstr>Belirlilik (Muayyenlik) İlkesi  (Sirmen, Eşya H., 6. B., s. 32-33; Antalya, Eşya H., C.1, s. 133-135; Ünal / Başpınar, Şekli Eşya H., 9. B., s. 73-75; Oğuzman / Seliçi / Oktay – Özdemir, Eşya H., 20. B., s. 26)</vt:lpstr>
      <vt:lpstr>PowerPoint Sunusu</vt:lpstr>
      <vt:lpstr>PowerPoint Sunusu</vt:lpstr>
      <vt:lpstr>PowerPoint Sunusu</vt:lpstr>
      <vt:lpstr>PowerPoint Sunusu</vt:lpstr>
      <vt:lpstr>PowerPoint Sunusu</vt:lpstr>
      <vt:lpstr>PowerPoint Sunusu</vt:lpstr>
      <vt:lpstr>PowerPoint Sunusu</vt:lpstr>
      <vt:lpstr>Türk Ticaret Kanunu’nun 11. maddesinin 3. fıkrası</vt:lpstr>
      <vt:lpstr>Belirlilik İlkesinin Sonucu: Ayni Hakkın Belli Bir Şeyin Tümünü Kapsaması </vt:lpstr>
      <vt:lpstr>PowerPoint Sunusu</vt:lpstr>
      <vt:lpstr>PowerPoint Sunusu</vt:lpstr>
      <vt:lpstr>Aynı Şey Üzerinde Birden Fazla Sınırlı Ayni Hakkın Kurulabilmesi </vt:lpstr>
      <vt:lpstr>PowerPoint Sunusu</vt:lpstr>
      <vt:lpstr>PowerPoint Sunusu</vt:lpstr>
      <vt:lpstr>PowerPoint Sunusu</vt:lpstr>
      <vt:lpstr>PowerPoint Sunusu</vt:lpstr>
      <vt:lpstr>PowerPoint Sunusu</vt:lpstr>
      <vt:lpstr>Açıklık (Aleniyet - Kamuya Açıklık) İlkesi  (Antalya, Eşya H., C.1, İstanbul 2017, s. 105 vd.; Sirmen, Eşya H., 6. B., s. 33-34; Oğuzman / Seliçi / Oktay – Özdemir, Eşya H., 20. B., s. 27; Ünal / Başpınar, Şekli Eşya H., 9. B., s. 75-77; Ertaş, Eşya H., 12. B., s. 18- 19)</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Aleniyet (Kamuya Açıklık) Araçları </vt:lpstr>
      <vt:lpstr>PowerPoint Sunusu</vt:lpstr>
      <vt:lpstr>PowerPoint Sunusu</vt:lpstr>
      <vt:lpstr>Taşınırlarda Aleniyet (Kamuya Açıklık) Araçları: Zilyetlik, Siciller </vt:lpstr>
      <vt:lpstr>PowerPoint Sunusu</vt:lpstr>
      <vt:lpstr>Taşınırlarda Aleniyet Fonksiyonunu Sağlayan Sicillere Örnekler </vt:lpstr>
      <vt:lpstr>Taşınmazlarda Aleniyet (Kamuya Açıklık) Araçları: Tapu Sicili ve Kat Mülkiyeti Sicili </vt:lpstr>
      <vt:lpstr>PowerPoint Sunusu</vt:lpstr>
      <vt:lpstr>PowerPoint Sunusu</vt:lpstr>
      <vt:lpstr>Tapu Sicilinin Olumsuz (Kurucu) Etkisi </vt:lpstr>
      <vt:lpstr>PowerPoint Sunusu</vt:lpstr>
      <vt:lpstr>PowerPoint Sunusu</vt:lpstr>
      <vt:lpstr>Tapu Sicilinin Olumlu (Maddi) Etkisi </vt:lpstr>
      <vt:lpstr>Aleniyet İlkesinin Genel Etkisi </vt:lpstr>
      <vt:lpstr>Aleniyet İlkesinin Hak Karinesi Etkisi </vt:lpstr>
      <vt:lpstr>PowerPoint Sunusu</vt:lpstr>
      <vt:lpstr>Güvenin (İnancın) Korunması İlkesi  (Sirmen, Eşya Hukuku, 6. B., s. 35; Oğuzman / Seliçi / Oktay- Özdemir, Eşya H., 20. B., s. 27 ) </vt:lpstr>
      <vt:lpstr>PowerPoint Sunusu</vt:lpstr>
      <vt:lpstr>PowerPoint Sunusu</vt:lpstr>
      <vt:lpstr>Sınırlı Sayı ve Tipe Bağlılık İlkesi  (Sirmen, Eşya H., 6. B., s. 35- 36; Ünal / Başpınar, Şekli Eşya H., 9. B., s. 77- 81; Oğuzman / Seliçi / Oktay- Özdemir, Eşya H., 20. B., s. 27- 28)</vt:lpstr>
      <vt:lpstr>Ayni Haklarda Sınırlı Sayıda Olma İlkesi </vt:lpstr>
      <vt:lpstr>Ayni Haklarda Tipe Bağlılık İlkesi </vt:lpstr>
      <vt:lpstr>PowerPoint Sunusu</vt:lpstr>
      <vt:lpstr>PowerPoint Sunusu</vt:lpstr>
      <vt:lpstr>PowerPoint Sunusu</vt:lpstr>
      <vt:lpstr>PowerPoint Sunusu</vt:lpstr>
      <vt:lpstr>Ayni Hakların Hak Düşürücü Süreye ve Zamanaşımına Tabi Olmaması İlkesi (Sirmen, Eşya H., 6.B., s.36; Oğuzman / Seliçi / Oktay – Özdemir, Eşya H., 20 . B., s.29;Ünal/Başpınar, Şekli Eşya H., 9. B., s. 81)   s.    </vt:lpstr>
      <vt:lpstr>PowerPoint Sunusu</vt:lpstr>
      <vt:lpstr>PowerPoint Sunusu</vt:lpstr>
      <vt:lpstr>PowerPoint Sunusu</vt:lpstr>
      <vt:lpstr>Sebebe Bağlılık İlkesi  </vt:lpstr>
      <vt:lpstr>PowerPoint Sunusu</vt:lpstr>
      <vt:lpstr>Zaman İtibariyle Öncelik (Kıdeme Öncelik) İlkesi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Eşya Hukuku Mevzuatı  (Sirmen, Eşya H., 6. B., s. 36- 38; Oğuzman / Seliçi / Oktay – Özdemir, Eşya H., 20. B., s. 29-36)</vt:lpstr>
      <vt:lpstr>Mülkiyetin Medeni Kanun’daki Bölümleri </vt:lpstr>
      <vt:lpstr>Sınırlı Ayni Hakların Medeni Kanun’daki Bölümleri </vt:lpstr>
      <vt:lpstr>Medeni Kanun’un Eşya Hukukunda Uygulanabilecek Diğer Hükümleri </vt:lpstr>
      <vt:lpstr>İyiniyetin Korunmasına İlişkin MK m. 3 hükmü ve Resmi Sicil ve Senetlerin İspat Gücü ile ilgili MK m. 7 hükmü </vt:lpstr>
      <vt:lpstr>Aile Hukukunun ve Miras Hukukunun İlgili Hükümleri </vt:lpstr>
      <vt:lpstr>Borçlar Hukuku Esaslarının MK m. 5 hükmü uyarınca Eşya Hukukuna uygulanması </vt:lpstr>
      <vt:lpstr>Borçlar Hukukuna ait Hükmün Eşya Hukukunun İlkeleriyle Bağdaşması ve Buna İlişkin Örnekler</vt:lpstr>
      <vt:lpstr>Medeni Kanun’un Yürürlüğü ile ilgili Bazı Açıklamalar </vt:lpstr>
      <vt:lpstr>Medeni Kanun’un Yürürlüğü ve Uygulama Şekli Hakkındaki Kanun’un 18. maddesi </vt:lpstr>
      <vt:lpstr>Eşya Hukukuna İlişkin Özel Kanunlara ve Tüzüklere Verilebilecek Örnekler </vt:lpstr>
      <vt:lpstr>PowerPoint Sunusu</vt:lpstr>
      <vt:lpstr>PowerPoint Sunusu</vt:lpstr>
      <vt:lpstr>PowerPoint Sunusu</vt:lpstr>
      <vt:lpstr>Eşya Hukukuna İlişkin Özel Tüzüklere Örnekler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500</cp:revision>
  <cp:lastPrinted>2019-10-15T15:43:41Z</cp:lastPrinted>
  <dcterms:created xsi:type="dcterms:W3CDTF">2018-10-20T18:15:24Z</dcterms:created>
  <dcterms:modified xsi:type="dcterms:W3CDTF">2019-10-15T15:53:23Z</dcterms:modified>
</cp:coreProperties>
</file>