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3" r:id="rId2"/>
    <p:sldId id="338" r:id="rId3"/>
    <p:sldId id="339" r:id="rId4"/>
    <p:sldId id="340" r:id="rId5"/>
    <p:sldId id="341" r:id="rId6"/>
    <p:sldId id="342" r:id="rId7"/>
    <p:sldId id="343" r:id="rId8"/>
    <p:sldId id="344" r:id="rId9"/>
    <p:sldId id="348" r:id="rId10"/>
    <p:sldId id="349" r:id="rId11"/>
    <p:sldId id="347" r:id="rId12"/>
    <p:sldId id="345" r:id="rId13"/>
    <p:sldId id="346" r:id="rId14"/>
    <p:sldId id="350" r:id="rId15"/>
    <p:sldId id="351"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364" r:id="rId29"/>
    <p:sldId id="365" r:id="rId30"/>
    <p:sldId id="366" r:id="rId31"/>
    <p:sldId id="367" r:id="rId32"/>
    <p:sldId id="368" r:id="rId33"/>
    <p:sldId id="369" r:id="rId34"/>
    <p:sldId id="370" r:id="rId35"/>
    <p:sldId id="31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5987"/>
    <a:srgbClr val="264885"/>
    <a:srgbClr val="284985"/>
    <a:srgbClr val="46303D"/>
    <a:srgbClr val="4472C4"/>
    <a:srgbClr val="E5C97C"/>
    <a:srgbClr val="F7BAA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132" autoAdjust="0"/>
    <p:restoredTop sz="94660"/>
  </p:normalViewPr>
  <p:slideViewPr>
    <p:cSldViewPr snapToGrid="0">
      <p:cViewPr varScale="1">
        <p:scale>
          <a:sx n="73" d="100"/>
          <a:sy n="73" d="100"/>
        </p:scale>
        <p:origin x="-1434"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1453806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1457279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1511244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279939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429012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342509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8" name="Footer Placeholder 7"/>
          <p:cNvSpPr>
            <a:spLocks noGrp="1"/>
          </p:cNvSpPr>
          <p:nvPr>
            <p:ph type="ftr" sz="quarter" idx="11"/>
          </p:nvPr>
        </p:nvSpPr>
        <p:spPr/>
        <p:txBody>
          <a:bodyPr/>
          <a:lstStyle/>
          <a:p>
            <a:endParaRPr lang="tr-TR" dirty="0"/>
          </a:p>
        </p:txBody>
      </p:sp>
      <p:sp>
        <p:nvSpPr>
          <p:cNvPr id="9" name="Slide Number Placeholder 8"/>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138412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4" name="Footer Placeholder 3"/>
          <p:cNvSpPr>
            <a:spLocks noGrp="1"/>
          </p:cNvSpPr>
          <p:nvPr>
            <p:ph type="ftr" sz="quarter" idx="11"/>
          </p:nvPr>
        </p:nvSpPr>
        <p:spPr/>
        <p:txBody>
          <a:bodyPr/>
          <a:lstStyle/>
          <a:p>
            <a:endParaRPr lang="tr-TR" dirty="0"/>
          </a:p>
        </p:txBody>
      </p:sp>
      <p:sp>
        <p:nvSpPr>
          <p:cNvPr id="5" name="Slide Number Placeholder 4"/>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1853704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3" name="Footer Placeholder 2"/>
          <p:cNvSpPr>
            <a:spLocks noGrp="1"/>
          </p:cNvSpPr>
          <p:nvPr>
            <p:ph type="ftr" sz="quarter" idx="11"/>
          </p:nvPr>
        </p:nvSpPr>
        <p:spPr/>
        <p:txBody>
          <a:bodyPr/>
          <a:lstStyle/>
          <a:p>
            <a:endParaRPr lang="tr-TR" dirty="0"/>
          </a:p>
        </p:txBody>
      </p:sp>
      <p:sp>
        <p:nvSpPr>
          <p:cNvPr id="4" name="Slide Number Placeholder 3"/>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388235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975728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a:t>Resim eklemek için simgeye tıklayın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4CB5887-FCFD-464C-9C67-771E78DA1569}" type="datetimeFigureOut">
              <a:rPr lang="tr-TR" smtClean="0"/>
              <a:pPr/>
              <a:t>09.05.2020</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296332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B5887-FCFD-464C-9C67-771E78DA1569}" type="datetimeFigureOut">
              <a:rPr lang="tr-TR" smtClean="0"/>
              <a:pPr/>
              <a:t>09.05.2020</a:t>
            </a:fld>
            <a:endParaRPr lang="tr-T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36FC1-3097-4839-ABE0-10A0A85FD27E}" type="slidenum">
              <a:rPr lang="tr-TR" smtClean="0"/>
              <a:pPr/>
              <a:t>‹#›</a:t>
            </a:fld>
            <a:endParaRPr lang="tr-TR" dirty="0"/>
          </a:p>
        </p:txBody>
      </p:sp>
    </p:spTree>
    <p:extLst>
      <p:ext uri="{BB962C8B-B14F-4D97-AF65-F5344CB8AC3E}">
        <p14:creationId xmlns:p14="http://schemas.microsoft.com/office/powerpoint/2010/main" xmlns="" val="4117997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5175F02C-2C1A-43B8-9694-1B4E63A01B58}"/>
              </a:ext>
            </a:extLst>
          </p:cNvPr>
          <p:cNvSpPr>
            <a:spLocks noGrp="1"/>
          </p:cNvSpPr>
          <p:nvPr>
            <p:ph type="ctrTitle"/>
          </p:nvPr>
        </p:nvSpPr>
        <p:spPr/>
        <p:txBody>
          <a:bodyPr/>
          <a:lstStyle/>
          <a:p>
            <a:endParaRPr lang="tr-TR" dirty="0"/>
          </a:p>
        </p:txBody>
      </p:sp>
      <p:sp>
        <p:nvSpPr>
          <p:cNvPr id="3" name="Alt Başlık 2">
            <a:extLst>
              <a:ext uri="{FF2B5EF4-FFF2-40B4-BE49-F238E27FC236}">
                <a16:creationId xmlns:a16="http://schemas.microsoft.com/office/drawing/2014/main" xmlns="" id="{96AE9BC3-0CC0-4A0F-B24E-912C2DF14FE0}"/>
              </a:ext>
            </a:extLst>
          </p:cNvPr>
          <p:cNvSpPr>
            <a:spLocks noGrp="1"/>
          </p:cNvSpPr>
          <p:nvPr>
            <p:ph type="subTitle" idx="1"/>
          </p:nvPr>
        </p:nvSpPr>
        <p:spPr/>
        <p:txBody>
          <a:bodyPr/>
          <a:lstStyle/>
          <a:p>
            <a:endParaRPr lang="tr-TR" dirty="0"/>
          </a:p>
        </p:txBody>
      </p:sp>
      <p:pic>
        <p:nvPicPr>
          <p:cNvPr id="5" name="Resim 4">
            <a:extLst>
              <a:ext uri="{FF2B5EF4-FFF2-40B4-BE49-F238E27FC236}">
                <a16:creationId xmlns:a16="http://schemas.microsoft.com/office/drawing/2014/main" xmlns="" id="{58664E91-214B-4108-9C07-58134515D73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84428"/>
          </a:xfrm>
          <a:prstGeom prst="rect">
            <a:avLst/>
          </a:prstGeom>
        </p:spPr>
      </p:pic>
      <p:sp>
        <p:nvSpPr>
          <p:cNvPr id="6" name="Metin kutusu 5">
            <a:extLst>
              <a:ext uri="{FF2B5EF4-FFF2-40B4-BE49-F238E27FC236}">
                <a16:creationId xmlns:a16="http://schemas.microsoft.com/office/drawing/2014/main" xmlns="" id="{28946024-8278-47B2-BD73-25DC82C4D113}"/>
              </a:ext>
            </a:extLst>
          </p:cNvPr>
          <p:cNvSpPr txBox="1"/>
          <p:nvPr/>
        </p:nvSpPr>
        <p:spPr>
          <a:xfrm>
            <a:off x="1459668" y="1322501"/>
            <a:ext cx="6224781" cy="156966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284985"/>
                </a:solidFill>
                <a:effectLst/>
                <a:uLnTx/>
                <a:uFillTx/>
                <a:latin typeface="Ubuntu" panose="020B0504030602030204" pitchFamily="34" charset="0"/>
                <a:ea typeface="+mn-ea"/>
                <a:cs typeface="+mn-cs"/>
              </a:rPr>
              <a:t>ARAMA KURTARMA DERSİ</a:t>
            </a:r>
            <a:r>
              <a:rPr kumimoji="0" lang="tr-TR" sz="2800" b="1" i="0" u="none" strike="noStrike" kern="1200" cap="none" spc="0" normalizeH="0" baseline="0" noProof="0" dirty="0">
                <a:ln>
                  <a:noFill/>
                </a:ln>
                <a:solidFill>
                  <a:srgbClr val="122833"/>
                </a:solidFill>
                <a:effectLst/>
                <a:uLnTx/>
                <a:uFillTx/>
                <a:latin typeface="Ubuntu" panose="020B0504030602030204" pitchFamily="34" charset="0"/>
                <a:ea typeface="+mn-ea"/>
                <a:cs typeface="+mn-cs"/>
              </a:rPr>
              <a:t/>
            </a:r>
            <a:br>
              <a:rPr kumimoji="0" lang="tr-TR" sz="2800" b="1" i="0" u="none" strike="noStrike" kern="1200" cap="none" spc="0" normalizeH="0" baseline="0" noProof="0" dirty="0">
                <a:ln>
                  <a:noFill/>
                </a:ln>
                <a:solidFill>
                  <a:srgbClr val="122833"/>
                </a:solidFill>
                <a:effectLst/>
                <a:uLnTx/>
                <a:uFillTx/>
                <a:latin typeface="Ubuntu" panose="020B0504030602030204" pitchFamily="34" charset="0"/>
                <a:ea typeface="+mn-ea"/>
                <a:cs typeface="+mn-cs"/>
              </a:rPr>
            </a:br>
            <a:r>
              <a:rPr kumimoji="0" lang="tr-TR" sz="2800" b="1" i="0" u="none" strike="noStrike" kern="1200" cap="none" spc="0" normalizeH="0" baseline="0" noProof="0" dirty="0">
                <a:ln>
                  <a:noFill/>
                </a:ln>
                <a:solidFill>
                  <a:srgbClr val="4472C4"/>
                </a:solidFill>
                <a:effectLst/>
                <a:uLnTx/>
                <a:uFillTx/>
                <a:latin typeface="Ubuntu" panose="020B0504030602030204" pitchFamily="34" charset="0"/>
                <a:ea typeface="+mn-ea"/>
                <a:cs typeface="+mn-cs"/>
              </a:rPr>
              <a:t>ÜNİTE 6: </a:t>
            </a:r>
            <a:r>
              <a:rPr lang="tr-TR" sz="3200" dirty="0">
                <a:solidFill>
                  <a:srgbClr val="FF0000"/>
                </a:solidFill>
                <a:latin typeface="Ubuntu" panose="020B0504030602030204" pitchFamily="34" charset="0"/>
              </a:rPr>
              <a:t>Enkazda Çalışma ve Enkazın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dirty="0">
                <a:solidFill>
                  <a:srgbClr val="FF0000"/>
                </a:solidFill>
                <a:latin typeface="Ubuntu" panose="020B0504030602030204" pitchFamily="34" charset="0"/>
              </a:rPr>
              <a:t>                Değerlendirilmesi </a:t>
            </a:r>
            <a:endParaRPr kumimoji="0" lang="tr-TR" sz="3200" b="0" i="0" u="none" strike="noStrike" kern="1200" cap="none" spc="0" normalizeH="0" baseline="0" noProof="0" dirty="0">
              <a:ln>
                <a:noFill/>
              </a:ln>
              <a:solidFill>
                <a:srgbClr val="FF0000"/>
              </a:solidFill>
              <a:effectLst/>
              <a:uLnTx/>
              <a:uFillTx/>
              <a:latin typeface="Ubuntu" panose="020B0504030602030204" pitchFamily="34" charset="0"/>
              <a:ea typeface="+mn-ea"/>
              <a:cs typeface="+mn-cs"/>
            </a:endParaRPr>
          </a:p>
        </p:txBody>
      </p:sp>
      <p:sp>
        <p:nvSpPr>
          <p:cNvPr id="7" name="Metin kutusu 6">
            <a:extLst>
              <a:ext uri="{FF2B5EF4-FFF2-40B4-BE49-F238E27FC236}">
                <a16:creationId xmlns:a16="http://schemas.microsoft.com/office/drawing/2014/main" xmlns="" id="{7E812DC6-D3F4-4C52-B8A5-345CF8A063DD}"/>
              </a:ext>
            </a:extLst>
          </p:cNvPr>
          <p:cNvSpPr txBox="1"/>
          <p:nvPr/>
        </p:nvSpPr>
        <p:spPr>
          <a:xfrm>
            <a:off x="2945241" y="5043878"/>
            <a:ext cx="3253522" cy="515526"/>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err="1">
                <a:ln>
                  <a:noFill/>
                </a:ln>
                <a:solidFill>
                  <a:prstClr val="white"/>
                </a:solidFill>
                <a:effectLst/>
                <a:uLnTx/>
                <a:uFillTx/>
                <a:latin typeface="Ubuntu" panose="020B0504030602030204" pitchFamily="34" charset="0"/>
                <a:ea typeface="+mn-ea"/>
                <a:cs typeface="+mn-cs"/>
              </a:rPr>
              <a:t>Öğr</a:t>
            </a:r>
            <a:r>
              <a:rPr kumimoji="0" lang="tr-TR"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 Gör. Murat GÖROĞLU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5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mgoroglu@ankara.edu.tr</a:t>
            </a:r>
          </a:p>
        </p:txBody>
      </p:sp>
      <p:sp>
        <p:nvSpPr>
          <p:cNvPr id="8" name="Metin kutusu 7">
            <a:extLst>
              <a:ext uri="{FF2B5EF4-FFF2-40B4-BE49-F238E27FC236}">
                <a16:creationId xmlns:a16="http://schemas.microsoft.com/office/drawing/2014/main" xmlns="" id="{021AAF24-7604-4FDC-B97A-F5758A4D5FEF}"/>
              </a:ext>
            </a:extLst>
          </p:cNvPr>
          <p:cNvSpPr txBox="1"/>
          <p:nvPr/>
        </p:nvSpPr>
        <p:spPr>
          <a:xfrm>
            <a:off x="1" y="6454295"/>
            <a:ext cx="9144000" cy="246221"/>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prstClr val="white">
                    <a:lumMod val="65000"/>
                  </a:prstClr>
                </a:solidFill>
                <a:effectLst/>
                <a:uLnTx/>
                <a:uFillTx/>
                <a:latin typeface="Calibri" panose="020F0502020204030204"/>
                <a:ea typeface="Cambria" panose="02040503050406030204" pitchFamily="18" charset="0"/>
                <a:cs typeface="+mn-cs"/>
              </a:rPr>
              <a:t>Güz 2020 ·  SINIF · </a:t>
            </a:r>
            <a:r>
              <a:rPr lang="tr-TR" sz="1000" dirty="0">
                <a:solidFill>
                  <a:prstClr val="white">
                    <a:lumMod val="65000"/>
                  </a:prstClr>
                </a:solidFill>
                <a:latin typeface="Calibri" panose="020F0502020204030204"/>
                <a:ea typeface="Cambria" panose="02040503050406030204" pitchFamily="18" charset="0"/>
              </a:rPr>
              <a:t>GÜN</a:t>
            </a:r>
            <a:r>
              <a:rPr kumimoji="0" lang="tr-TR" sz="1000" b="0" i="0" u="none" strike="noStrike" kern="1200" cap="none" spc="0" normalizeH="0" baseline="0" noProof="0" dirty="0">
                <a:ln>
                  <a:noFill/>
                </a:ln>
                <a:solidFill>
                  <a:prstClr val="white">
                    <a:lumMod val="65000"/>
                  </a:prstClr>
                </a:solidFill>
                <a:effectLst/>
                <a:uLnTx/>
                <a:uFillTx/>
                <a:latin typeface="Calibri" panose="020F0502020204030204"/>
                <a:ea typeface="Cambria" panose="02040503050406030204" pitchFamily="18" charset="0"/>
                <a:cs typeface="+mn-cs"/>
              </a:rPr>
              <a:t> · SAAT - </a:t>
            </a:r>
            <a:r>
              <a:rPr lang="tr-TR" sz="1000" dirty="0">
                <a:solidFill>
                  <a:prstClr val="white">
                    <a:lumMod val="65000"/>
                  </a:prstClr>
                </a:solidFill>
                <a:latin typeface="Calibri" panose="020F0502020204030204"/>
                <a:ea typeface="Cambria" panose="02040503050406030204" pitchFamily="18" charset="0"/>
              </a:rPr>
              <a:t>SAAT</a:t>
            </a:r>
            <a:r>
              <a:rPr kumimoji="0" lang="tr-TR" sz="1000" b="0" i="0" u="none" strike="noStrike" kern="1200" cap="none" spc="0" normalizeH="0" baseline="0" noProof="0" dirty="0">
                <a:ln>
                  <a:noFill/>
                </a:ln>
                <a:solidFill>
                  <a:prstClr val="white">
                    <a:lumMod val="65000"/>
                  </a:prstClr>
                </a:solidFill>
                <a:effectLst/>
                <a:uLnTx/>
                <a:uFillTx/>
                <a:latin typeface="Calibri" panose="020F0502020204030204"/>
                <a:ea typeface="Cambria" panose="02040503050406030204" pitchFamily="18" charset="0"/>
                <a:cs typeface="+mn-cs"/>
              </a:rPr>
              <a:t>                                                                                                                                                                            Beypazarı Meslek Yüksekokulu</a:t>
            </a:r>
            <a:endParaRPr kumimoji="0" lang="tr-TR" sz="1000" b="1" i="0" u="none" strike="noStrike" kern="1200" cap="none" spc="0" normalizeH="0" baseline="0" noProof="0" dirty="0">
              <a:ln>
                <a:noFill/>
              </a:ln>
              <a:solidFill>
                <a:prstClr val="white">
                  <a:lumMod val="65000"/>
                </a:prstClr>
              </a:solidFill>
              <a:effectLst/>
              <a:uLnTx/>
              <a:uFillTx/>
              <a:latin typeface="Calibri" panose="020F0502020204030204"/>
              <a:ea typeface="Cambria" panose="02040503050406030204" pitchFamily="18" charset="0"/>
              <a:cs typeface="Courier New" panose="02070309020205020404" pitchFamily="49" charset="0"/>
            </a:endParaRPr>
          </a:p>
        </p:txBody>
      </p:sp>
    </p:spTree>
    <p:extLst>
      <p:ext uri="{BB962C8B-B14F-4D97-AF65-F5344CB8AC3E}">
        <p14:creationId xmlns:p14="http://schemas.microsoft.com/office/powerpoint/2010/main" xmlns="" val="75427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Text Box 2">
            <a:extLst>
              <a:ext uri="{FF2B5EF4-FFF2-40B4-BE49-F238E27FC236}">
                <a16:creationId xmlns:a16="http://schemas.microsoft.com/office/drawing/2014/main" xmlns="" id="{CF721AF3-ACB4-40A8-9E4C-DCF93665F7A4}"/>
              </a:ext>
            </a:extLst>
          </p:cNvPr>
          <p:cNvSpPr txBox="1">
            <a:spLocks noChangeArrowheads="1"/>
          </p:cNvSpPr>
          <p:nvPr/>
        </p:nvSpPr>
        <p:spPr bwMode="auto">
          <a:xfrm>
            <a:off x="-2" y="182232"/>
            <a:ext cx="9144002" cy="387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tr-TR" altLang="tr-TR" sz="2200" dirty="0">
                <a:solidFill>
                  <a:srgbClr val="002060"/>
                </a:solidFill>
                <a:latin typeface="Times New Roman" panose="02020603050405020304" pitchFamily="18" charset="0"/>
                <a:cs typeface="Times New Roman" panose="02020603050405020304" pitchFamily="18" charset="0"/>
              </a:rPr>
              <a:t>   </a:t>
            </a:r>
          </a:p>
          <a:p>
            <a:pPr algn="ctr">
              <a:spcBef>
                <a:spcPct val="0"/>
              </a:spcBef>
              <a:buFontTx/>
              <a:buNone/>
              <a:defRPr/>
            </a:pPr>
            <a:r>
              <a:rPr lang="tr-TR" altLang="tr-TR" sz="2600" b="1" dirty="0">
                <a:solidFill>
                  <a:srgbClr val="002060"/>
                </a:solidFill>
                <a:latin typeface="Times New Roman" panose="02020603050405020304" pitchFamily="18" charset="0"/>
                <a:cs typeface="Times New Roman" panose="02020603050405020304" pitchFamily="18" charset="0"/>
              </a:rPr>
              <a:t>2- HAZIR DESTEK MALZEMELERİ:</a:t>
            </a:r>
          </a:p>
          <a:p>
            <a:pPr>
              <a:spcBef>
                <a:spcPct val="0"/>
              </a:spcBef>
              <a:buFontTx/>
              <a:buNone/>
              <a:defRPr/>
            </a:pPr>
            <a:r>
              <a:rPr lang="tr-TR" altLang="tr-TR" sz="2200" dirty="0">
                <a:solidFill>
                  <a:srgbClr val="002060"/>
                </a:solidFill>
                <a:latin typeface="Times New Roman" panose="02020603050405020304" pitchFamily="18" charset="0"/>
                <a:cs typeface="Times New Roman" panose="02020603050405020304" pitchFamily="18" charset="0"/>
              </a:rPr>
              <a:t>      </a:t>
            </a:r>
          </a:p>
          <a:p>
            <a:pPr>
              <a:spcBef>
                <a:spcPct val="0"/>
              </a:spcBef>
              <a:buFontTx/>
              <a:buNone/>
              <a:defRPr/>
            </a:pPr>
            <a:endParaRPr lang="tr-TR" altLang="tr-TR" sz="2200" dirty="0">
              <a:solidFill>
                <a:srgbClr val="002060"/>
              </a:solidFill>
              <a:latin typeface="Times New Roman" panose="02020603050405020304" pitchFamily="18" charset="0"/>
              <a:cs typeface="Times New Roman" panose="02020603050405020304" pitchFamily="18" charset="0"/>
            </a:endParaRPr>
          </a:p>
          <a:p>
            <a:pPr marL="457200" indent="-457200" algn="ctr">
              <a:spcBef>
                <a:spcPct val="0"/>
              </a:spcBef>
              <a:buFontTx/>
              <a:buAutoNum type="alphaUcParenR"/>
              <a:defRPr/>
            </a:pPr>
            <a:endParaRPr lang="tr-TR" altLang="tr-TR" sz="2200" dirty="0">
              <a:solidFill>
                <a:srgbClr val="002060"/>
              </a:solidFill>
              <a:latin typeface="Times New Roman" panose="02020603050405020304" pitchFamily="18" charset="0"/>
              <a:cs typeface="Times New Roman" panose="02020603050405020304" pitchFamily="18" charset="0"/>
            </a:endParaRPr>
          </a:p>
          <a:p>
            <a:pPr marL="457200" indent="-457200" algn="ctr">
              <a:spcBef>
                <a:spcPct val="0"/>
              </a:spcBef>
              <a:buFontTx/>
              <a:buAutoNum type="alphaUcParenR"/>
              <a:defRPr/>
            </a:pPr>
            <a:r>
              <a:rPr lang="tr-TR" altLang="tr-TR" sz="2200" dirty="0">
                <a:solidFill>
                  <a:srgbClr val="002060"/>
                </a:solidFill>
                <a:latin typeface="Times New Roman" panose="02020603050405020304" pitchFamily="18" charset="0"/>
                <a:cs typeface="Times New Roman" panose="02020603050405020304" pitchFamily="18" charset="0"/>
              </a:rPr>
              <a:t>PLASTİK VE POLİÜRETAN MALZEME</a:t>
            </a:r>
          </a:p>
          <a:p>
            <a:pPr marL="457200" indent="-457200" algn="ctr">
              <a:spcBef>
                <a:spcPct val="0"/>
              </a:spcBef>
              <a:buFontTx/>
              <a:buAutoNum type="alphaUcParenR"/>
              <a:defRPr/>
            </a:pPr>
            <a:endParaRPr lang="tr-TR" altLang="tr-TR" sz="2200" dirty="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defRPr/>
            </a:pPr>
            <a:r>
              <a:rPr lang="tr-TR" altLang="tr-TR" sz="2200" dirty="0">
                <a:solidFill>
                  <a:srgbClr val="002060"/>
                </a:solidFill>
                <a:latin typeface="Times New Roman" panose="02020603050405020304" pitchFamily="18" charset="0"/>
                <a:cs typeface="Times New Roman" panose="02020603050405020304" pitchFamily="18" charset="0"/>
              </a:rPr>
              <a:t>Sert sağlam plastikten yapılmış, gaz yağı tenekeleri gibi değişik ebatlarda ve portatif olurlar. Bunlar dik ve yan kullanabilirler. 40-50 ton taşıma kapasiteleri vardır.</a:t>
            </a:r>
          </a:p>
          <a:p>
            <a:pPr>
              <a:spcBef>
                <a:spcPct val="0"/>
              </a:spcBef>
              <a:buFontTx/>
              <a:buNone/>
              <a:defRPr/>
            </a:pPr>
            <a:r>
              <a:rPr lang="tr-TR" altLang="tr-TR" sz="2200" dirty="0">
                <a:solidFill>
                  <a:srgbClr val="002060"/>
                </a:solidFill>
                <a:latin typeface="Times New Roman" panose="02020603050405020304" pitchFamily="18" charset="0"/>
                <a:cs typeface="Times New Roman" panose="02020603050405020304" pitchFamily="18" charset="0"/>
              </a:rPr>
              <a:t>       </a:t>
            </a:r>
          </a:p>
        </p:txBody>
      </p:sp>
      <p:pic>
        <p:nvPicPr>
          <p:cNvPr id="13" name="Picture 2" descr="image21">
            <a:extLst>
              <a:ext uri="{FF2B5EF4-FFF2-40B4-BE49-F238E27FC236}">
                <a16:creationId xmlns:a16="http://schemas.microsoft.com/office/drawing/2014/main" xmlns="" id="{238D7894-BE5E-4922-A0C5-319A9A74A89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63447" y="3831895"/>
            <a:ext cx="5029200" cy="272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28763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1 Başlık">
            <a:extLst>
              <a:ext uri="{FF2B5EF4-FFF2-40B4-BE49-F238E27FC236}">
                <a16:creationId xmlns:a16="http://schemas.microsoft.com/office/drawing/2014/main" xmlns="" id="{4A56F05E-542B-4C99-A361-C3E23D4778F7}"/>
              </a:ext>
            </a:extLst>
          </p:cNvPr>
          <p:cNvSpPr txBox="1">
            <a:spLocks/>
          </p:cNvSpPr>
          <p:nvPr/>
        </p:nvSpPr>
        <p:spPr>
          <a:xfrm>
            <a:off x="1" y="258539"/>
            <a:ext cx="9143998"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dirty="0">
                <a:solidFill>
                  <a:srgbClr val="002060"/>
                </a:solidFill>
                <a:latin typeface="Times New Roman" panose="02020603050405020304" pitchFamily="18" charset="0"/>
                <a:cs typeface="Times New Roman" panose="02020603050405020304" pitchFamily="18" charset="0"/>
              </a:rPr>
              <a:t/>
            </a:r>
            <a:br>
              <a:rPr lang="tr-TR" altLang="tr-TR" sz="2600" dirty="0">
                <a:solidFill>
                  <a:srgbClr val="002060"/>
                </a:solidFill>
                <a:latin typeface="Times New Roman" panose="02020603050405020304" pitchFamily="18" charset="0"/>
                <a:cs typeface="Times New Roman" panose="02020603050405020304" pitchFamily="18" charset="0"/>
              </a:rPr>
            </a:br>
            <a:r>
              <a:rPr lang="tr-TR" altLang="tr-TR" sz="2200" b="1" dirty="0">
                <a:solidFill>
                  <a:srgbClr val="002060"/>
                </a:solidFill>
                <a:latin typeface="Times New Roman" panose="02020603050405020304" pitchFamily="18" charset="0"/>
                <a:cs typeface="Times New Roman" panose="02020603050405020304" pitchFamily="18" charset="0"/>
              </a:rPr>
              <a:t>B) MEKANİK DESTEKLER</a:t>
            </a:r>
          </a:p>
        </p:txBody>
      </p:sp>
      <p:pic>
        <p:nvPicPr>
          <p:cNvPr id="13" name="Picture 5">
            <a:extLst>
              <a:ext uri="{FF2B5EF4-FFF2-40B4-BE49-F238E27FC236}">
                <a16:creationId xmlns:a16="http://schemas.microsoft.com/office/drawing/2014/main" xmlns="" id="{1599205E-37A2-43BC-B568-A8D6E3E2330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2400" t="9599" r="14799"/>
          <a:stretch>
            <a:fillRect/>
          </a:stretch>
        </p:blipFill>
        <p:spPr>
          <a:xfrm>
            <a:off x="868363" y="4815017"/>
            <a:ext cx="3954462" cy="1800225"/>
          </a:xfrm>
          <a:prstGeom prst="rect">
            <a:avLst/>
          </a:prstGeom>
          <a:noFill/>
        </p:spPr>
      </p:pic>
      <p:sp>
        <p:nvSpPr>
          <p:cNvPr id="14" name="7 Dikdörtgen">
            <a:extLst>
              <a:ext uri="{FF2B5EF4-FFF2-40B4-BE49-F238E27FC236}">
                <a16:creationId xmlns:a16="http://schemas.microsoft.com/office/drawing/2014/main" xmlns="" id="{F84A7304-745F-4FED-9E46-EDC5D1F34D08}"/>
              </a:ext>
            </a:extLst>
          </p:cNvPr>
          <p:cNvSpPr>
            <a:spLocks noChangeArrowheads="1"/>
          </p:cNvSpPr>
          <p:nvPr/>
        </p:nvSpPr>
        <p:spPr bwMode="auto">
          <a:xfrm>
            <a:off x="-2" y="1452692"/>
            <a:ext cx="9144002"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Metalden yapılmış destek malzemeleridir. Boru şeklindedir. İçinde vida gibi dişleri vardır. </a:t>
            </a:r>
          </a:p>
          <a:p>
            <a:pPr algn="ctr" eaLnBrk="1" hangingPunct="1">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Üzerinde dişleri olan başka bir parça içine girer. Birbirlerine yuvalanırlar, bir kolla yükseltilirler.</a:t>
            </a:r>
          </a:p>
          <a:p>
            <a:pPr algn="ctr" eaLnBrk="1" hangingPunct="1">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 Destek yere uyum sağlaması için üst kafa oynar. Kaymaz, çıkmaz ve uçları tırtırlıdır.  60 </a:t>
            </a:r>
            <a:r>
              <a:rPr lang="tr-TR" altLang="tr-TR" sz="2200" dirty="0" err="1">
                <a:solidFill>
                  <a:srgbClr val="002060"/>
                </a:solidFill>
                <a:latin typeface="Times New Roman" panose="02020603050405020304" pitchFamily="18" charset="0"/>
                <a:cs typeface="Times New Roman" panose="02020603050405020304" pitchFamily="18" charset="0"/>
              </a:rPr>
              <a:t>cm.‘den</a:t>
            </a:r>
            <a:r>
              <a:rPr lang="tr-TR" altLang="tr-TR" sz="2200" dirty="0">
                <a:solidFill>
                  <a:srgbClr val="002060"/>
                </a:solidFill>
                <a:latin typeface="Times New Roman" panose="02020603050405020304" pitchFamily="18" charset="0"/>
                <a:cs typeface="Times New Roman" panose="02020603050405020304" pitchFamily="18" charset="0"/>
              </a:rPr>
              <a:t>   1 </a:t>
            </a:r>
            <a:r>
              <a:rPr lang="tr-TR" altLang="tr-TR" sz="2200" dirty="0" err="1">
                <a:solidFill>
                  <a:srgbClr val="002060"/>
                </a:solidFill>
                <a:latin typeface="Times New Roman" panose="02020603050405020304" pitchFamily="18" charset="0"/>
                <a:cs typeface="Times New Roman" panose="02020603050405020304" pitchFamily="18" charset="0"/>
              </a:rPr>
              <a:t>m.‘ye</a:t>
            </a:r>
            <a:r>
              <a:rPr lang="tr-TR" altLang="tr-TR" sz="2200" dirty="0">
                <a:solidFill>
                  <a:srgbClr val="002060"/>
                </a:solidFill>
                <a:latin typeface="Times New Roman" panose="02020603050405020304" pitchFamily="18" charset="0"/>
                <a:cs typeface="Times New Roman" panose="02020603050405020304" pitchFamily="18" charset="0"/>
              </a:rPr>
              <a:t> kadar yükseltilirler. </a:t>
            </a:r>
          </a:p>
        </p:txBody>
      </p:sp>
      <p:pic>
        <p:nvPicPr>
          <p:cNvPr id="15" name="Picture 7">
            <a:extLst>
              <a:ext uri="{FF2B5EF4-FFF2-40B4-BE49-F238E27FC236}">
                <a16:creationId xmlns:a16="http://schemas.microsoft.com/office/drawing/2014/main" xmlns="" id="{EF673E00-067C-4D47-B1D0-837C015E688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45075" y="4815017"/>
            <a:ext cx="320357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2365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Text Box 2">
            <a:extLst>
              <a:ext uri="{FF2B5EF4-FFF2-40B4-BE49-F238E27FC236}">
                <a16:creationId xmlns:a16="http://schemas.microsoft.com/office/drawing/2014/main" xmlns="" id="{AFE534CA-A05D-4DEE-B47E-D90208284DC8}"/>
              </a:ext>
            </a:extLst>
          </p:cNvPr>
          <p:cNvSpPr txBox="1">
            <a:spLocks noChangeArrowheads="1"/>
          </p:cNvSpPr>
          <p:nvPr/>
        </p:nvSpPr>
        <p:spPr bwMode="auto">
          <a:xfrm>
            <a:off x="0" y="289441"/>
            <a:ext cx="9143997"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tr-TR" altLang="tr-TR" sz="2200" b="1" dirty="0">
                <a:solidFill>
                  <a:srgbClr val="002060"/>
                </a:solidFill>
                <a:latin typeface="Times New Roman" panose="02020603050405020304" pitchFamily="18" charset="0"/>
                <a:cs typeface="Times New Roman" panose="02020603050405020304" pitchFamily="18" charset="0"/>
              </a:rPr>
              <a:t>   </a:t>
            </a:r>
          </a:p>
          <a:p>
            <a:pPr algn="ctr">
              <a:spcBef>
                <a:spcPct val="0"/>
              </a:spcBef>
              <a:buFontTx/>
              <a:buNone/>
            </a:pPr>
            <a:r>
              <a:rPr lang="tr-TR" altLang="tr-TR" sz="2200" b="1" dirty="0">
                <a:solidFill>
                  <a:srgbClr val="002060"/>
                </a:solidFill>
                <a:latin typeface="Times New Roman" panose="02020603050405020304" pitchFamily="18" charset="0"/>
                <a:cs typeface="Times New Roman" panose="02020603050405020304" pitchFamily="18" charset="0"/>
              </a:rPr>
              <a:t>  C) HİDROLİK DESTEKLER  </a:t>
            </a:r>
          </a:p>
          <a:p>
            <a:pP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Yağ basıncı ve hava ile çalışırlar. Mekanik destek şeklinde ve yağın hidrolik gücü ile çalışırlar. Hava basıncı ile çalışan, 200 – 300 bar hava tüpleri veya uygun pompalar ile kaldırılan, kilit sistemi sayesinde düşmeyen düzeneklerdir.</a:t>
            </a:r>
          </a:p>
          <a:p>
            <a:pP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     </a:t>
            </a:r>
          </a:p>
          <a:p>
            <a:pP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p:txBody>
      </p:sp>
      <p:pic>
        <p:nvPicPr>
          <p:cNvPr id="13" name="Picture 3">
            <a:extLst>
              <a:ext uri="{FF2B5EF4-FFF2-40B4-BE49-F238E27FC236}">
                <a16:creationId xmlns:a16="http://schemas.microsoft.com/office/drawing/2014/main" xmlns="" id="{5B297F11-3C21-4F0E-8B3F-CEFD7054CDF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01764" y="3313629"/>
            <a:ext cx="6561137"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5231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1 Başlık">
            <a:extLst>
              <a:ext uri="{FF2B5EF4-FFF2-40B4-BE49-F238E27FC236}">
                <a16:creationId xmlns:a16="http://schemas.microsoft.com/office/drawing/2014/main" xmlns="" id="{2011CA9F-D09A-475B-945C-25ADB8BA33C8}"/>
              </a:ext>
            </a:extLst>
          </p:cNvPr>
          <p:cNvSpPr txBox="1">
            <a:spLocks/>
          </p:cNvSpPr>
          <p:nvPr/>
        </p:nvSpPr>
        <p:spPr>
          <a:xfrm>
            <a:off x="2918817" y="42591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altLang="tr-TR" sz="2600" b="1" dirty="0">
                <a:solidFill>
                  <a:srgbClr val="002060"/>
                </a:solidFill>
                <a:latin typeface="Times New Roman" panose="02020603050405020304" pitchFamily="18" charset="0"/>
                <a:cs typeface="Times New Roman" panose="02020603050405020304" pitchFamily="18" charset="0"/>
              </a:rPr>
              <a:t>D) KRİKOLAR </a:t>
            </a:r>
            <a:br>
              <a:rPr lang="tr-TR" altLang="tr-TR" sz="2600" b="1" dirty="0">
                <a:solidFill>
                  <a:srgbClr val="002060"/>
                </a:solidFill>
                <a:latin typeface="Times New Roman" panose="02020603050405020304" pitchFamily="18" charset="0"/>
                <a:cs typeface="Times New Roman" panose="02020603050405020304" pitchFamily="18" charset="0"/>
              </a:rPr>
            </a:br>
            <a:endParaRPr lang="tr-TR" altLang="tr-TR" sz="2600" b="1" dirty="0">
              <a:solidFill>
                <a:srgbClr val="002060"/>
              </a:solidFill>
              <a:latin typeface="Times New Roman" panose="02020603050405020304" pitchFamily="18" charset="0"/>
              <a:cs typeface="Times New Roman" panose="02020603050405020304" pitchFamily="18" charset="0"/>
            </a:endParaRPr>
          </a:p>
        </p:txBody>
      </p:sp>
      <p:sp>
        <p:nvSpPr>
          <p:cNvPr id="13" name="2 İçerik Yer Tutucusu">
            <a:extLst>
              <a:ext uri="{FF2B5EF4-FFF2-40B4-BE49-F238E27FC236}">
                <a16:creationId xmlns:a16="http://schemas.microsoft.com/office/drawing/2014/main" xmlns="" id="{B9CA5CF0-D049-4AE5-8512-236547FAAE52}"/>
              </a:ext>
            </a:extLst>
          </p:cNvPr>
          <p:cNvSpPr txBox="1">
            <a:spLocks/>
          </p:cNvSpPr>
          <p:nvPr/>
        </p:nvSpPr>
        <p:spPr>
          <a:xfrm>
            <a:off x="764007" y="575172"/>
            <a:ext cx="7235825" cy="6019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tr-TR" sz="2200" dirty="0">
              <a:solidFill>
                <a:srgbClr val="002060"/>
              </a:solidFill>
              <a:latin typeface="Times New Roman" panose="02020603050405020304" pitchFamily="18" charset="0"/>
              <a:cs typeface="Times New Roman" panose="02020603050405020304" pitchFamily="18" charset="0"/>
            </a:endParaRPr>
          </a:p>
          <a:p>
            <a:pPr marL="0" indent="0" algn="ctr">
              <a:buFontTx/>
              <a:buNone/>
              <a:defRPr/>
            </a:pPr>
            <a:r>
              <a:rPr lang="tr-TR" sz="2200" dirty="0">
                <a:solidFill>
                  <a:srgbClr val="002060"/>
                </a:solidFill>
                <a:latin typeface="Times New Roman" panose="02020603050405020304" pitchFamily="18" charset="0"/>
                <a:cs typeface="Times New Roman" panose="02020603050405020304" pitchFamily="18" charset="0"/>
              </a:rPr>
              <a:t>Çeşitli kurtarma faaliyetleri sırasında ağır ve büyük yüklerin kaldırılması için kullanılan kaldıraçlardır. Üç çeşit kriko vardır.</a:t>
            </a:r>
          </a:p>
          <a:p>
            <a:pPr marL="0" indent="0" algn="ctr">
              <a:buFontTx/>
              <a:buNone/>
              <a:defRPr/>
            </a:pPr>
            <a:endParaRPr lang="tr-TR" sz="2200" dirty="0">
              <a:solidFill>
                <a:srgbClr val="002060"/>
              </a:solidFill>
              <a:latin typeface="Times New Roman" panose="02020603050405020304" pitchFamily="18" charset="0"/>
              <a:cs typeface="Times New Roman" panose="02020603050405020304" pitchFamily="18" charset="0"/>
            </a:endParaRPr>
          </a:p>
          <a:p>
            <a:pPr marL="0" indent="0">
              <a:buFontTx/>
              <a:buNone/>
              <a:defRPr/>
            </a:pPr>
            <a:r>
              <a:rPr lang="tr-TR" sz="2200" dirty="0">
                <a:solidFill>
                  <a:srgbClr val="002060"/>
                </a:solidFill>
                <a:latin typeface="Times New Roman" panose="02020603050405020304" pitchFamily="18" charset="0"/>
                <a:cs typeface="Times New Roman" panose="02020603050405020304" pitchFamily="18" charset="0"/>
              </a:rPr>
              <a:t>1- mekanik kriko  ( uzun bir kol ile çalışır.)</a:t>
            </a:r>
          </a:p>
          <a:p>
            <a:pPr marL="0" indent="0">
              <a:buFontTx/>
              <a:buNone/>
              <a:defRPr/>
            </a:pPr>
            <a:r>
              <a:rPr lang="tr-TR" sz="2200" dirty="0">
                <a:solidFill>
                  <a:srgbClr val="002060"/>
                </a:solidFill>
                <a:latin typeface="Times New Roman" panose="02020603050405020304" pitchFamily="18" charset="0"/>
                <a:cs typeface="Times New Roman" panose="02020603050405020304" pitchFamily="18" charset="0"/>
              </a:rPr>
              <a:t>2- hidrolik kriko ( pompalar ile çalışır.)</a:t>
            </a:r>
          </a:p>
          <a:p>
            <a:pPr marL="0" indent="0">
              <a:buFontTx/>
              <a:buNone/>
              <a:defRPr/>
            </a:pPr>
            <a:r>
              <a:rPr lang="tr-TR" sz="2200" dirty="0">
                <a:solidFill>
                  <a:srgbClr val="002060"/>
                </a:solidFill>
                <a:latin typeface="Times New Roman" panose="02020603050405020304" pitchFamily="18" charset="0"/>
                <a:cs typeface="Times New Roman" panose="02020603050405020304" pitchFamily="18" charset="0"/>
              </a:rPr>
              <a:t>3- vidalı kriko (burgu esasına göre çalışır.)</a:t>
            </a:r>
          </a:p>
          <a:p>
            <a:pPr>
              <a:defRPr/>
            </a:pPr>
            <a:endParaRPr lang="tr-TR" sz="2200" dirty="0">
              <a:solidFill>
                <a:srgbClr val="002060"/>
              </a:solidFill>
              <a:latin typeface="Times New Roman" panose="02020603050405020304" pitchFamily="18" charset="0"/>
              <a:cs typeface="Times New Roman" panose="02020603050405020304" pitchFamily="18" charset="0"/>
            </a:endParaRPr>
          </a:p>
        </p:txBody>
      </p:sp>
      <p:pic>
        <p:nvPicPr>
          <p:cNvPr id="14" name="Picture 3">
            <a:extLst>
              <a:ext uri="{FF2B5EF4-FFF2-40B4-BE49-F238E27FC236}">
                <a16:creationId xmlns:a16="http://schemas.microsoft.com/office/drawing/2014/main" xmlns="" id="{31210B6B-42E1-4429-BBCD-8782AC3F3A2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0982" y="3775572"/>
            <a:ext cx="3673475" cy="281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a:extLst>
              <a:ext uri="{FF2B5EF4-FFF2-40B4-BE49-F238E27FC236}">
                <a16:creationId xmlns:a16="http://schemas.microsoft.com/office/drawing/2014/main" xmlns="" id="{09211481-4B7A-4BC5-B374-2071495FEAF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23232" y="3775572"/>
            <a:ext cx="3276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69466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Unvan 1">
            <a:extLst>
              <a:ext uri="{FF2B5EF4-FFF2-40B4-BE49-F238E27FC236}">
                <a16:creationId xmlns:a16="http://schemas.microsoft.com/office/drawing/2014/main" xmlns="" id="{321F4C5D-7E93-4C30-8762-7B5B763F9859}"/>
              </a:ext>
            </a:extLst>
          </p:cNvPr>
          <p:cNvSpPr txBox="1">
            <a:spLocks/>
          </p:cNvSpPr>
          <p:nvPr/>
        </p:nvSpPr>
        <p:spPr>
          <a:xfrm>
            <a:off x="-2" y="466887"/>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pic>
        <p:nvPicPr>
          <p:cNvPr id="13" name="İçerik Yer Tutucusu 3">
            <a:extLst>
              <a:ext uri="{FF2B5EF4-FFF2-40B4-BE49-F238E27FC236}">
                <a16:creationId xmlns:a16="http://schemas.microsoft.com/office/drawing/2014/main" xmlns="" id="{BAB8CB67-C570-48F4-B01B-D19C7EDAB9C8}"/>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031813" y="1892462"/>
            <a:ext cx="4773613" cy="4525962"/>
          </a:xfrm>
          <a:prstGeom prst="rect">
            <a:avLst/>
          </a:prstGeom>
        </p:spPr>
      </p:pic>
    </p:spTree>
    <p:extLst>
      <p:ext uri="{BB962C8B-B14F-4D97-AF65-F5344CB8AC3E}">
        <p14:creationId xmlns:p14="http://schemas.microsoft.com/office/powerpoint/2010/main" xmlns="" val="416119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117FB673-FCDF-45BB-A9C3-FAE0BCD6EFC8}"/>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254422" y="2069030"/>
            <a:ext cx="6307137" cy="4371975"/>
          </a:xfrm>
          <a:prstGeom prst="rect">
            <a:avLst/>
          </a:prstGeom>
        </p:spPr>
      </p:pic>
      <p:sp>
        <p:nvSpPr>
          <p:cNvPr id="13" name="Unvan 1">
            <a:extLst>
              <a:ext uri="{FF2B5EF4-FFF2-40B4-BE49-F238E27FC236}">
                <a16:creationId xmlns:a16="http://schemas.microsoft.com/office/drawing/2014/main" xmlns="" id="{29FEC831-CD60-4A7D-98BC-613EA0C05527}"/>
              </a:ext>
            </a:extLst>
          </p:cNvPr>
          <p:cNvSpPr txBox="1">
            <a:spLocks/>
          </p:cNvSpPr>
          <p:nvPr/>
        </p:nvSpPr>
        <p:spPr>
          <a:xfrm>
            <a:off x="0" y="427555"/>
            <a:ext cx="914399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1316649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DEF02039-48F9-4A9F-8775-6956FE905AD2}"/>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309019" y="1755595"/>
            <a:ext cx="4525962" cy="4802187"/>
          </a:xfrm>
          <a:prstGeom prst="rect">
            <a:avLst/>
          </a:prstGeom>
        </p:spPr>
      </p:pic>
      <p:sp>
        <p:nvSpPr>
          <p:cNvPr id="13" name="Unvan 1">
            <a:extLst>
              <a:ext uri="{FF2B5EF4-FFF2-40B4-BE49-F238E27FC236}">
                <a16:creationId xmlns:a16="http://schemas.microsoft.com/office/drawing/2014/main" xmlns="" id="{10458D40-29D6-4887-9108-8E05EE700190}"/>
              </a:ext>
            </a:extLst>
          </p:cNvPr>
          <p:cNvSpPr txBox="1">
            <a:spLocks/>
          </p:cNvSpPr>
          <p:nvPr/>
        </p:nvSpPr>
        <p:spPr>
          <a:xfrm>
            <a:off x="0" y="439759"/>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342283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678A3A2C-B743-43E9-BF45-B848A32C0D04}"/>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906587" y="1833725"/>
            <a:ext cx="5330825" cy="4525962"/>
          </a:xfrm>
          <a:prstGeom prst="rect">
            <a:avLst/>
          </a:prstGeom>
        </p:spPr>
      </p:pic>
      <p:sp>
        <p:nvSpPr>
          <p:cNvPr id="13" name="Unvan 1">
            <a:extLst>
              <a:ext uri="{FF2B5EF4-FFF2-40B4-BE49-F238E27FC236}">
                <a16:creationId xmlns:a16="http://schemas.microsoft.com/office/drawing/2014/main" xmlns="" id="{E6E08077-6791-48DF-A416-410E4464DADD}"/>
              </a:ext>
            </a:extLst>
          </p:cNvPr>
          <p:cNvSpPr txBox="1">
            <a:spLocks/>
          </p:cNvSpPr>
          <p:nvPr/>
        </p:nvSpPr>
        <p:spPr>
          <a:xfrm>
            <a:off x="0" y="466887"/>
            <a:ext cx="914399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3270375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4">
            <a:extLst>
              <a:ext uri="{FF2B5EF4-FFF2-40B4-BE49-F238E27FC236}">
                <a16:creationId xmlns:a16="http://schemas.microsoft.com/office/drawing/2014/main" xmlns="" id="{E11029AE-7E85-476A-B806-D62E9FD75F7E}"/>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590798" y="1534995"/>
            <a:ext cx="3962400" cy="5016500"/>
          </a:xfrm>
          <a:prstGeom prst="rect">
            <a:avLst/>
          </a:prstGeom>
        </p:spPr>
      </p:pic>
      <p:sp>
        <p:nvSpPr>
          <p:cNvPr id="13" name="Unvan 1">
            <a:extLst>
              <a:ext uri="{FF2B5EF4-FFF2-40B4-BE49-F238E27FC236}">
                <a16:creationId xmlns:a16="http://schemas.microsoft.com/office/drawing/2014/main" xmlns="" id="{F0815428-E9EE-4653-9FE6-076E07EA5DFE}"/>
              </a:ext>
            </a:extLst>
          </p:cNvPr>
          <p:cNvSpPr txBox="1">
            <a:spLocks/>
          </p:cNvSpPr>
          <p:nvPr/>
        </p:nvSpPr>
        <p:spPr>
          <a:xfrm>
            <a:off x="-2" y="423452"/>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3063078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DAD2767B-E774-458F-A966-DAE8877E538E}"/>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672430" y="2001323"/>
            <a:ext cx="5799137" cy="4525962"/>
          </a:xfrm>
          <a:prstGeom prst="rect">
            <a:avLst/>
          </a:prstGeom>
        </p:spPr>
      </p:pic>
      <p:sp>
        <p:nvSpPr>
          <p:cNvPr id="13" name="Unvan 1">
            <a:extLst>
              <a:ext uri="{FF2B5EF4-FFF2-40B4-BE49-F238E27FC236}">
                <a16:creationId xmlns:a16="http://schemas.microsoft.com/office/drawing/2014/main" xmlns="" id="{ED520FAE-430F-48FE-AD10-3447424BE30D}"/>
              </a:ext>
            </a:extLst>
          </p:cNvPr>
          <p:cNvSpPr txBox="1">
            <a:spLocks/>
          </p:cNvSpPr>
          <p:nvPr/>
        </p:nvSpPr>
        <p:spPr>
          <a:xfrm>
            <a:off x="0" y="599741"/>
            <a:ext cx="914399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415643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4" name="Text Box 3">
            <a:extLst>
              <a:ext uri="{FF2B5EF4-FFF2-40B4-BE49-F238E27FC236}">
                <a16:creationId xmlns:a16="http://schemas.microsoft.com/office/drawing/2014/main" xmlns="" id="{C5AD4FB0-CAA3-4E7C-9E42-C0B51407DD6C}"/>
              </a:ext>
            </a:extLst>
          </p:cNvPr>
          <p:cNvSpPr txBox="1">
            <a:spLocks noChangeArrowheads="1"/>
          </p:cNvSpPr>
          <p:nvPr/>
        </p:nvSpPr>
        <p:spPr bwMode="auto">
          <a:xfrm>
            <a:off x="-22926" y="500878"/>
            <a:ext cx="9166926" cy="5232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 </a:t>
            </a:r>
            <a:r>
              <a:rPr lang="tr-TR" altLang="tr-TR" sz="2600" b="1" dirty="0">
                <a:solidFill>
                  <a:srgbClr val="002060"/>
                </a:solidFill>
                <a:latin typeface="Times New Roman" panose="02020603050405020304" pitchFamily="18" charset="0"/>
                <a:cs typeface="Times New Roman" panose="02020603050405020304" pitchFamily="18" charset="0"/>
              </a:rPr>
              <a:t>ENKAZDA ÇALIŞMA </a:t>
            </a:r>
          </a:p>
          <a:p>
            <a:pPr algn="just">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2200" b="1" dirty="0">
                <a:solidFill>
                  <a:srgbClr val="002060"/>
                </a:solidFill>
                <a:latin typeface="Times New Roman" panose="02020603050405020304" pitchFamily="18" charset="0"/>
                <a:cs typeface="Times New Roman" panose="02020603050405020304" pitchFamily="18" charset="0"/>
              </a:rPr>
              <a:t> </a:t>
            </a:r>
          </a:p>
          <a:p>
            <a:pPr algn="ctr">
              <a:spcBef>
                <a:spcPct val="0"/>
              </a:spcBef>
              <a:buFontTx/>
              <a:buNone/>
            </a:pPr>
            <a:endParaRPr lang="tr-TR" altLang="tr-TR" sz="2200" b="1" dirty="0">
              <a:solidFill>
                <a:srgbClr val="002060"/>
              </a:solidFill>
              <a:latin typeface="Times New Roman" panose="02020603050405020304" pitchFamily="18" charset="0"/>
              <a:cs typeface="Times New Roman" panose="02020603050405020304" pitchFamily="18" charset="0"/>
            </a:endParaRPr>
          </a:p>
          <a:p>
            <a:pPr>
              <a:spcBef>
                <a:spcPct val="0"/>
              </a:spcBef>
            </a:pPr>
            <a:r>
              <a:rPr lang="tr-TR" altLang="tr-TR" sz="2200" dirty="0">
                <a:solidFill>
                  <a:srgbClr val="002060"/>
                </a:solidFill>
                <a:latin typeface="Times New Roman" panose="02020603050405020304" pitchFamily="18" charset="0"/>
                <a:cs typeface="Times New Roman" panose="02020603050405020304" pitchFamily="18" charset="0"/>
              </a:rPr>
              <a:t>Enkazda çalışırken personel mutlaka enkaz için belirlenen standart kıyafet,  (elbise, baret, eldiven, gözlük gibi) giymelidir. </a:t>
            </a:r>
          </a:p>
          <a:p>
            <a:pPr>
              <a:spcBef>
                <a:spcPct val="0"/>
              </a:spcBef>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pPr>
            <a:r>
              <a:rPr lang="tr-TR" altLang="tr-TR" sz="2200" dirty="0">
                <a:solidFill>
                  <a:srgbClr val="002060"/>
                </a:solidFill>
                <a:latin typeface="Times New Roman" panose="02020603050405020304" pitchFamily="18" charset="0"/>
                <a:cs typeface="Times New Roman" panose="02020603050405020304" pitchFamily="18" charset="0"/>
              </a:rPr>
              <a:t>Personel daha önceden tetanosa karşı aşılanmalıdır. </a:t>
            </a:r>
          </a:p>
          <a:p>
            <a:pPr>
              <a:spcBef>
                <a:spcPct val="0"/>
              </a:spcBef>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pPr>
            <a:r>
              <a:rPr lang="tr-TR" altLang="tr-TR" sz="2200" dirty="0">
                <a:solidFill>
                  <a:srgbClr val="002060"/>
                </a:solidFill>
                <a:latin typeface="Times New Roman" panose="02020603050405020304" pitchFamily="18" charset="0"/>
                <a:cs typeface="Times New Roman" panose="02020603050405020304" pitchFamily="18" charset="0"/>
              </a:rPr>
              <a:t>Enkazdan sarkan parçalar takozlarla desteklenmeli ve çalışmalarda destekler kullanılarak, demir uçları  derin kesilip, geriye doğru eğilmelidir.</a:t>
            </a:r>
          </a:p>
          <a:p>
            <a:pPr algn="just">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89393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A3289DC9-1B2B-440C-8478-FC937B944634}"/>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430336" y="1773238"/>
            <a:ext cx="6283325" cy="4525962"/>
          </a:xfrm>
          <a:prstGeom prst="rect">
            <a:avLst/>
          </a:prstGeom>
        </p:spPr>
      </p:pic>
      <p:sp>
        <p:nvSpPr>
          <p:cNvPr id="13" name="Unvan 1">
            <a:extLst>
              <a:ext uri="{FF2B5EF4-FFF2-40B4-BE49-F238E27FC236}">
                <a16:creationId xmlns:a16="http://schemas.microsoft.com/office/drawing/2014/main" xmlns="" id="{23A8791A-2E84-464E-81D1-0A238805D24A}"/>
              </a:ext>
            </a:extLst>
          </p:cNvPr>
          <p:cNvSpPr txBox="1">
            <a:spLocks/>
          </p:cNvSpPr>
          <p:nvPr/>
        </p:nvSpPr>
        <p:spPr>
          <a:xfrm>
            <a:off x="0" y="439759"/>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769549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F07643FD-95A8-4FE8-A704-315653764F81}"/>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309016" y="1473199"/>
            <a:ext cx="4525962" cy="5019675"/>
          </a:xfrm>
          <a:prstGeom prst="rect">
            <a:avLst/>
          </a:prstGeom>
        </p:spPr>
      </p:pic>
      <p:sp>
        <p:nvSpPr>
          <p:cNvPr id="13" name="Unvan 1">
            <a:extLst>
              <a:ext uri="{FF2B5EF4-FFF2-40B4-BE49-F238E27FC236}">
                <a16:creationId xmlns:a16="http://schemas.microsoft.com/office/drawing/2014/main" xmlns="" id="{9A0023DF-E03D-41B4-825F-11FCB395849F}"/>
              </a:ext>
            </a:extLst>
          </p:cNvPr>
          <p:cNvSpPr txBox="1">
            <a:spLocks/>
          </p:cNvSpPr>
          <p:nvPr/>
        </p:nvSpPr>
        <p:spPr>
          <a:xfrm>
            <a:off x="-1" y="349819"/>
            <a:ext cx="914399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3518453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C7A980CA-31B2-462B-9408-DDA018E1FD1B}"/>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309018" y="1718054"/>
            <a:ext cx="4525962" cy="4735512"/>
          </a:xfrm>
          <a:prstGeom prst="rect">
            <a:avLst/>
          </a:prstGeom>
        </p:spPr>
      </p:pic>
      <p:sp>
        <p:nvSpPr>
          <p:cNvPr id="13" name="Unvan 1">
            <a:extLst>
              <a:ext uri="{FF2B5EF4-FFF2-40B4-BE49-F238E27FC236}">
                <a16:creationId xmlns:a16="http://schemas.microsoft.com/office/drawing/2014/main" xmlns="" id="{F4145E5E-ECF6-497D-94A6-F6A03140F1A8}"/>
              </a:ext>
            </a:extLst>
          </p:cNvPr>
          <p:cNvSpPr txBox="1">
            <a:spLocks/>
          </p:cNvSpPr>
          <p:nvPr/>
        </p:nvSpPr>
        <p:spPr>
          <a:xfrm>
            <a:off x="0" y="522694"/>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1723524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A2E42D41-12A7-4D3D-83AF-0CEA54582CEE}"/>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753394" y="1982441"/>
            <a:ext cx="5637212" cy="4525962"/>
          </a:xfrm>
          <a:prstGeom prst="rect">
            <a:avLst/>
          </a:prstGeom>
        </p:spPr>
      </p:pic>
      <p:sp>
        <p:nvSpPr>
          <p:cNvPr id="13" name="Unvan 1">
            <a:extLst>
              <a:ext uri="{FF2B5EF4-FFF2-40B4-BE49-F238E27FC236}">
                <a16:creationId xmlns:a16="http://schemas.microsoft.com/office/drawing/2014/main" xmlns="" id="{F906D329-D78E-4858-A115-79C9A5E655ED}"/>
              </a:ext>
            </a:extLst>
          </p:cNvPr>
          <p:cNvSpPr txBox="1">
            <a:spLocks/>
          </p:cNvSpPr>
          <p:nvPr/>
        </p:nvSpPr>
        <p:spPr>
          <a:xfrm>
            <a:off x="0" y="562938"/>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974701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FEE79328-E4FE-4C25-B5C4-BD09DEFA228D}"/>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576386" y="2206585"/>
            <a:ext cx="5991225" cy="4171950"/>
          </a:xfrm>
          <a:prstGeom prst="rect">
            <a:avLst/>
          </a:prstGeom>
        </p:spPr>
      </p:pic>
      <p:sp>
        <p:nvSpPr>
          <p:cNvPr id="13" name="Unvan 1">
            <a:extLst>
              <a:ext uri="{FF2B5EF4-FFF2-40B4-BE49-F238E27FC236}">
                <a16:creationId xmlns:a16="http://schemas.microsoft.com/office/drawing/2014/main" xmlns="" id="{6753016D-37AE-4C1E-9EBA-BBB461BD9004}"/>
              </a:ext>
            </a:extLst>
          </p:cNvPr>
          <p:cNvSpPr txBox="1">
            <a:spLocks/>
          </p:cNvSpPr>
          <p:nvPr/>
        </p:nvSpPr>
        <p:spPr>
          <a:xfrm>
            <a:off x="0" y="625496"/>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2083072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269B0830-96D0-4EFF-9018-0972F39EA131}"/>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566067" y="1817748"/>
            <a:ext cx="6011863" cy="4525962"/>
          </a:xfrm>
          <a:prstGeom prst="rect">
            <a:avLst/>
          </a:prstGeom>
        </p:spPr>
      </p:pic>
      <p:sp>
        <p:nvSpPr>
          <p:cNvPr id="13" name="Unvan 1">
            <a:extLst>
              <a:ext uri="{FF2B5EF4-FFF2-40B4-BE49-F238E27FC236}">
                <a16:creationId xmlns:a16="http://schemas.microsoft.com/office/drawing/2014/main" xmlns="" id="{60D101C5-5802-4573-B37B-2A87427AE5F4}"/>
              </a:ext>
            </a:extLst>
          </p:cNvPr>
          <p:cNvSpPr txBox="1">
            <a:spLocks/>
          </p:cNvSpPr>
          <p:nvPr/>
        </p:nvSpPr>
        <p:spPr>
          <a:xfrm>
            <a:off x="-2" y="525574"/>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1505321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ACF2EE92-76F8-47C0-A495-4FCC23B91C65}"/>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505744" y="1989038"/>
            <a:ext cx="6132512" cy="4525963"/>
          </a:xfrm>
          <a:prstGeom prst="rect">
            <a:avLst/>
          </a:prstGeom>
        </p:spPr>
      </p:pic>
      <p:sp>
        <p:nvSpPr>
          <p:cNvPr id="13" name="Unvan 1">
            <a:extLst>
              <a:ext uri="{FF2B5EF4-FFF2-40B4-BE49-F238E27FC236}">
                <a16:creationId xmlns:a16="http://schemas.microsoft.com/office/drawing/2014/main" xmlns="" id="{E73A6CD0-C232-49D0-A47A-3BA2B81EF9D5}"/>
              </a:ext>
            </a:extLst>
          </p:cNvPr>
          <p:cNvSpPr txBox="1">
            <a:spLocks/>
          </p:cNvSpPr>
          <p:nvPr/>
        </p:nvSpPr>
        <p:spPr>
          <a:xfrm>
            <a:off x="-1" y="655717"/>
            <a:ext cx="914400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777561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22966374-3399-45D6-8C82-4F60145A2D5F}"/>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609724" y="2181287"/>
            <a:ext cx="5924550" cy="4181475"/>
          </a:xfrm>
          <a:prstGeom prst="rect">
            <a:avLst/>
          </a:prstGeom>
        </p:spPr>
      </p:pic>
      <p:sp>
        <p:nvSpPr>
          <p:cNvPr id="13" name="Unvan 1">
            <a:extLst>
              <a:ext uri="{FF2B5EF4-FFF2-40B4-BE49-F238E27FC236}">
                <a16:creationId xmlns:a16="http://schemas.microsoft.com/office/drawing/2014/main" xmlns="" id="{FAB059EB-00A2-4A4E-8940-C58B0410CD42}"/>
              </a:ext>
            </a:extLst>
          </p:cNvPr>
          <p:cNvSpPr txBox="1">
            <a:spLocks/>
          </p:cNvSpPr>
          <p:nvPr/>
        </p:nvSpPr>
        <p:spPr>
          <a:xfrm>
            <a:off x="0" y="562938"/>
            <a:ext cx="914399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2191408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7031ED05-70D0-42D6-BE30-ECD4EE1FAC2A}"/>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457449" y="1979471"/>
            <a:ext cx="4229100" cy="4471987"/>
          </a:xfrm>
          <a:prstGeom prst="rect">
            <a:avLst/>
          </a:prstGeom>
        </p:spPr>
      </p:pic>
      <p:sp>
        <p:nvSpPr>
          <p:cNvPr id="13" name="Unvan 1">
            <a:extLst>
              <a:ext uri="{FF2B5EF4-FFF2-40B4-BE49-F238E27FC236}">
                <a16:creationId xmlns:a16="http://schemas.microsoft.com/office/drawing/2014/main" xmlns="" id="{C663355B-0254-4CBE-BB88-C9BFD903E018}"/>
              </a:ext>
            </a:extLst>
          </p:cNvPr>
          <p:cNvSpPr txBox="1">
            <a:spLocks/>
          </p:cNvSpPr>
          <p:nvPr/>
        </p:nvSpPr>
        <p:spPr>
          <a:xfrm>
            <a:off x="-1" y="583307"/>
            <a:ext cx="914399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790102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D38B945D-2D46-407F-98E3-8022B2D0868C}"/>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624136" y="1749049"/>
            <a:ext cx="3895725" cy="4692650"/>
          </a:xfrm>
          <a:prstGeom prst="rect">
            <a:avLst/>
          </a:prstGeom>
        </p:spPr>
      </p:pic>
      <p:sp>
        <p:nvSpPr>
          <p:cNvPr id="13" name="Unvan 1">
            <a:extLst>
              <a:ext uri="{FF2B5EF4-FFF2-40B4-BE49-F238E27FC236}">
                <a16:creationId xmlns:a16="http://schemas.microsoft.com/office/drawing/2014/main" xmlns="" id="{4AB9EF45-74FE-4519-8C17-A7C7EFEBF2A4}"/>
              </a:ext>
            </a:extLst>
          </p:cNvPr>
          <p:cNvSpPr txBox="1">
            <a:spLocks/>
          </p:cNvSpPr>
          <p:nvPr/>
        </p:nvSpPr>
        <p:spPr>
          <a:xfrm>
            <a:off x="0" y="456407"/>
            <a:ext cx="9144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DESTEKLEME ÖRNEK </a:t>
            </a:r>
          </a:p>
        </p:txBody>
      </p:sp>
    </p:spTree>
    <p:extLst>
      <p:ext uri="{BB962C8B-B14F-4D97-AF65-F5344CB8AC3E}">
        <p14:creationId xmlns:p14="http://schemas.microsoft.com/office/powerpoint/2010/main" xmlns="" val="4040750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Text Box 2">
            <a:extLst>
              <a:ext uri="{FF2B5EF4-FFF2-40B4-BE49-F238E27FC236}">
                <a16:creationId xmlns:a16="http://schemas.microsoft.com/office/drawing/2014/main" xmlns="" id="{77D972BB-6C7D-4429-A3B0-AA9C956E1BBB}"/>
              </a:ext>
            </a:extLst>
          </p:cNvPr>
          <p:cNvSpPr txBox="1">
            <a:spLocks noChangeArrowheads="1"/>
          </p:cNvSpPr>
          <p:nvPr/>
        </p:nvSpPr>
        <p:spPr bwMode="auto">
          <a:xfrm>
            <a:off x="-2" y="1195023"/>
            <a:ext cx="9144002"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algn="just">
              <a:spcBef>
                <a:spcPct val="0"/>
              </a:spcBef>
              <a:defRPr/>
            </a:pPr>
            <a:endParaRPr lang="tr-TR" altLang="tr-TR" sz="2200" dirty="0">
              <a:solidFill>
                <a:srgbClr val="002060"/>
              </a:solidFill>
              <a:latin typeface="Times New Roman" panose="02020603050405020304" pitchFamily="18" charset="0"/>
              <a:cs typeface="Times New Roman" panose="02020603050405020304" pitchFamily="18" charset="0"/>
            </a:endParaRPr>
          </a:p>
          <a:p>
            <a:pPr marL="342900" indent="-342900" algn="just">
              <a:spcBef>
                <a:spcPct val="0"/>
              </a:spcBef>
              <a:defRPr/>
            </a:pPr>
            <a:endParaRPr lang="tr-TR" altLang="tr-TR" sz="2200"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defRPr/>
            </a:pPr>
            <a:r>
              <a:rPr lang="tr-TR" altLang="tr-TR" sz="2200" dirty="0">
                <a:solidFill>
                  <a:srgbClr val="002060"/>
                </a:solidFill>
                <a:latin typeface="Times New Roman" panose="02020603050405020304" pitchFamily="18" charset="0"/>
                <a:cs typeface="Times New Roman" panose="02020603050405020304" pitchFamily="18" charset="0"/>
              </a:rPr>
              <a:t>Elektrik telleri, gaz ve su tesisatları  ile ilgili tedbirler alınmalıdır.</a:t>
            </a:r>
          </a:p>
          <a:p>
            <a:pPr marL="342900" indent="-342900">
              <a:spcBef>
                <a:spcPct val="0"/>
              </a:spcBef>
              <a:defRPr/>
            </a:pPr>
            <a:endParaRPr lang="tr-TR" altLang="tr-TR" sz="2200"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defRPr/>
            </a:pPr>
            <a:r>
              <a:rPr lang="tr-TR" altLang="tr-TR" sz="2200" dirty="0">
                <a:solidFill>
                  <a:srgbClr val="002060"/>
                </a:solidFill>
                <a:latin typeface="Times New Roman" panose="02020603050405020304" pitchFamily="18" charset="0"/>
                <a:cs typeface="Times New Roman" panose="02020603050405020304" pitchFamily="18" charset="0"/>
              </a:rPr>
              <a:t> Gaz kaçaklarının çıkaracağı yangınlar da  düşünülerek enkaza ateş veya sigara ile kimse yaklaştırılmamalıdır.</a:t>
            </a:r>
          </a:p>
          <a:p>
            <a:pPr>
              <a:spcBef>
                <a:spcPct val="0"/>
              </a:spcBef>
              <a:buFontTx/>
              <a:buNone/>
              <a:defRPr/>
            </a:pPr>
            <a:endParaRPr lang="tr-TR" altLang="tr-TR" sz="2200"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defRPr/>
            </a:pPr>
            <a:endParaRPr lang="tr-TR" altLang="tr-TR" sz="2200"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defRPr/>
            </a:pPr>
            <a:r>
              <a:rPr lang="tr-TR" altLang="tr-TR" sz="2200" dirty="0">
                <a:solidFill>
                  <a:srgbClr val="002060"/>
                </a:solidFill>
                <a:latin typeface="Times New Roman" panose="02020603050405020304" pitchFamily="18" charset="0"/>
                <a:cs typeface="Times New Roman" panose="02020603050405020304" pitchFamily="18" charset="0"/>
              </a:rPr>
              <a:t> Personel arasında malzeme kullanımı  açısından iş bölümü yapılmalıdır.</a:t>
            </a:r>
          </a:p>
          <a:p>
            <a:pPr>
              <a:spcBef>
                <a:spcPct val="0"/>
              </a:spcBef>
              <a:buFontTx/>
              <a:buNone/>
              <a:defRPr/>
            </a:pPr>
            <a:endParaRPr lang="tr-TR" altLang="tr-TR" sz="2200" dirty="0">
              <a:solidFill>
                <a:srgbClr val="002060"/>
              </a:solidFill>
              <a:latin typeface="Times New Roman" panose="02020603050405020304" pitchFamily="18" charset="0"/>
              <a:cs typeface="Times New Roman" panose="02020603050405020304" pitchFamily="18" charset="0"/>
            </a:endParaRPr>
          </a:p>
          <a:p>
            <a:pPr marL="342900" indent="-342900">
              <a:spcBef>
                <a:spcPct val="0"/>
              </a:spcBef>
              <a:defRPr/>
            </a:pPr>
            <a:r>
              <a:rPr lang="tr-TR" altLang="tr-TR" sz="2200" dirty="0">
                <a:solidFill>
                  <a:srgbClr val="002060"/>
                </a:solidFill>
                <a:latin typeface="Times New Roman" panose="02020603050405020304" pitchFamily="18" charset="0"/>
                <a:cs typeface="Times New Roman" panose="02020603050405020304" pitchFamily="18" charset="0"/>
              </a:rPr>
              <a:t> Enkaz başında personel ile kesinlikle  tartışma yapılmamalı, bir canlıya   ulaşıldığında ekip lideri işaretle uyarılmalıdır</a:t>
            </a:r>
            <a:r>
              <a:rPr lang="tr-TR" altLang="tr-TR" sz="22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772162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1952D286-0AAB-4524-857F-6308BD14E9AF}"/>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652586" y="2206585"/>
            <a:ext cx="5838825" cy="3990975"/>
          </a:xfrm>
          <a:prstGeom prst="rect">
            <a:avLst/>
          </a:prstGeom>
        </p:spPr>
      </p:pic>
      <p:sp>
        <p:nvSpPr>
          <p:cNvPr id="13" name="Unvan 1">
            <a:extLst>
              <a:ext uri="{FF2B5EF4-FFF2-40B4-BE49-F238E27FC236}">
                <a16:creationId xmlns:a16="http://schemas.microsoft.com/office/drawing/2014/main" xmlns="" id="{C4DFD5BA-2B32-461B-B171-4CA46B7E74B5}"/>
              </a:ext>
            </a:extLst>
          </p:cNvPr>
          <p:cNvSpPr txBox="1">
            <a:spLocks/>
          </p:cNvSpPr>
          <p:nvPr/>
        </p:nvSpPr>
        <p:spPr>
          <a:xfrm>
            <a:off x="0" y="617476"/>
            <a:ext cx="914399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Örnek blok kaldırma ve giriş </a:t>
            </a:r>
          </a:p>
        </p:txBody>
      </p:sp>
    </p:spTree>
    <p:extLst>
      <p:ext uri="{BB962C8B-B14F-4D97-AF65-F5344CB8AC3E}">
        <p14:creationId xmlns:p14="http://schemas.microsoft.com/office/powerpoint/2010/main" xmlns="" val="3037590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CDA47CEE-534A-4338-B512-32CA796F1D90}"/>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652586" y="2492314"/>
            <a:ext cx="5838825" cy="3600450"/>
          </a:xfrm>
          <a:prstGeom prst="rect">
            <a:avLst/>
          </a:prstGeom>
        </p:spPr>
      </p:pic>
      <p:sp>
        <p:nvSpPr>
          <p:cNvPr id="13" name="Unvan 1">
            <a:extLst>
              <a:ext uri="{FF2B5EF4-FFF2-40B4-BE49-F238E27FC236}">
                <a16:creationId xmlns:a16="http://schemas.microsoft.com/office/drawing/2014/main" xmlns="" id="{F17E910E-E899-465F-B87B-C9BBD68B87B5}"/>
              </a:ext>
            </a:extLst>
          </p:cNvPr>
          <p:cNvSpPr txBox="1">
            <a:spLocks/>
          </p:cNvSpPr>
          <p:nvPr/>
        </p:nvSpPr>
        <p:spPr>
          <a:xfrm>
            <a:off x="0" y="549259"/>
            <a:ext cx="914399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Örnek blok kaldırma ve giriş </a:t>
            </a:r>
          </a:p>
        </p:txBody>
      </p:sp>
    </p:spTree>
    <p:extLst>
      <p:ext uri="{BB962C8B-B14F-4D97-AF65-F5344CB8AC3E}">
        <p14:creationId xmlns:p14="http://schemas.microsoft.com/office/powerpoint/2010/main" xmlns="" val="31959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08883B1E-F248-4D64-8A78-8B951C031347}"/>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601786" y="1773238"/>
            <a:ext cx="5940425" cy="4525962"/>
          </a:xfrm>
          <a:prstGeom prst="rect">
            <a:avLst/>
          </a:prstGeom>
        </p:spPr>
      </p:pic>
      <p:sp>
        <p:nvSpPr>
          <p:cNvPr id="13" name="Unvan 1">
            <a:extLst>
              <a:ext uri="{FF2B5EF4-FFF2-40B4-BE49-F238E27FC236}">
                <a16:creationId xmlns:a16="http://schemas.microsoft.com/office/drawing/2014/main" xmlns="" id="{61002051-BE3B-4367-BFD2-6EAC4835310A}"/>
              </a:ext>
            </a:extLst>
          </p:cNvPr>
          <p:cNvSpPr txBox="1">
            <a:spLocks/>
          </p:cNvSpPr>
          <p:nvPr/>
        </p:nvSpPr>
        <p:spPr>
          <a:xfrm>
            <a:off x="0" y="498903"/>
            <a:ext cx="914399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Örnek blok kaldırma ve giriş </a:t>
            </a:r>
          </a:p>
        </p:txBody>
      </p:sp>
    </p:spTree>
    <p:extLst>
      <p:ext uri="{BB962C8B-B14F-4D97-AF65-F5344CB8AC3E}">
        <p14:creationId xmlns:p14="http://schemas.microsoft.com/office/powerpoint/2010/main" xmlns="" val="2630690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pic>
        <p:nvPicPr>
          <p:cNvPr id="11" name="İçerik Yer Tutucusu 3">
            <a:extLst>
              <a:ext uri="{FF2B5EF4-FFF2-40B4-BE49-F238E27FC236}">
                <a16:creationId xmlns:a16="http://schemas.microsoft.com/office/drawing/2014/main" xmlns="" id="{9F68EEC4-6386-4570-90A3-BC64452F650C}"/>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1639092" y="1836044"/>
            <a:ext cx="5865813" cy="4525962"/>
          </a:xfrm>
          <a:prstGeom prst="rect">
            <a:avLst/>
          </a:prstGeom>
        </p:spPr>
      </p:pic>
      <p:sp>
        <p:nvSpPr>
          <p:cNvPr id="13" name="Unvan 1">
            <a:extLst>
              <a:ext uri="{FF2B5EF4-FFF2-40B4-BE49-F238E27FC236}">
                <a16:creationId xmlns:a16="http://schemas.microsoft.com/office/drawing/2014/main" xmlns="" id="{BC7D1FE9-D99D-4B2C-BA9F-080B22CD41E1}"/>
              </a:ext>
            </a:extLst>
          </p:cNvPr>
          <p:cNvSpPr txBox="1">
            <a:spLocks/>
          </p:cNvSpPr>
          <p:nvPr/>
        </p:nvSpPr>
        <p:spPr>
          <a:xfrm>
            <a:off x="-1" y="547689"/>
            <a:ext cx="914399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Örnek blok kaldırma ve giriş </a:t>
            </a:r>
          </a:p>
        </p:txBody>
      </p:sp>
    </p:spTree>
    <p:extLst>
      <p:ext uri="{BB962C8B-B14F-4D97-AF65-F5344CB8AC3E}">
        <p14:creationId xmlns:p14="http://schemas.microsoft.com/office/powerpoint/2010/main" xmlns="" val="443117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Unvan 1">
            <a:extLst>
              <a:ext uri="{FF2B5EF4-FFF2-40B4-BE49-F238E27FC236}">
                <a16:creationId xmlns:a16="http://schemas.microsoft.com/office/drawing/2014/main" xmlns="" id="{8C0604E0-F978-4624-A7B7-1A8325EA71D9}"/>
              </a:ext>
            </a:extLst>
          </p:cNvPr>
          <p:cNvSpPr txBox="1">
            <a:spLocks/>
          </p:cNvSpPr>
          <p:nvPr/>
        </p:nvSpPr>
        <p:spPr>
          <a:xfrm>
            <a:off x="-2" y="685203"/>
            <a:ext cx="914400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2600" b="1" dirty="0">
                <a:solidFill>
                  <a:srgbClr val="002060"/>
                </a:solidFill>
                <a:latin typeface="Times New Roman" panose="02020603050405020304" pitchFamily="18" charset="0"/>
                <a:cs typeface="Times New Roman" panose="02020603050405020304" pitchFamily="18" charset="0"/>
              </a:rPr>
              <a:t>BLOK KALDIRMADA METREKÜP HESAPLAMA</a:t>
            </a:r>
          </a:p>
        </p:txBody>
      </p:sp>
      <p:sp>
        <p:nvSpPr>
          <p:cNvPr id="13" name="Küp 12">
            <a:extLst>
              <a:ext uri="{FF2B5EF4-FFF2-40B4-BE49-F238E27FC236}">
                <a16:creationId xmlns:a16="http://schemas.microsoft.com/office/drawing/2014/main" xmlns="" id="{50952FB0-C492-4380-8F0D-449A8CA5ADFE}"/>
              </a:ext>
            </a:extLst>
          </p:cNvPr>
          <p:cNvSpPr/>
          <p:nvPr/>
        </p:nvSpPr>
        <p:spPr>
          <a:xfrm>
            <a:off x="2721552" y="2668587"/>
            <a:ext cx="4875212" cy="152082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4" name="Metin kutusu 7">
            <a:extLst>
              <a:ext uri="{FF2B5EF4-FFF2-40B4-BE49-F238E27FC236}">
                <a16:creationId xmlns:a16="http://schemas.microsoft.com/office/drawing/2014/main" xmlns="" id="{42B910BE-4F0F-4388-829C-478A8098AACB}"/>
              </a:ext>
            </a:extLst>
          </p:cNvPr>
          <p:cNvSpPr txBox="1">
            <a:spLocks noChangeArrowheads="1"/>
          </p:cNvSpPr>
          <p:nvPr/>
        </p:nvSpPr>
        <p:spPr bwMode="auto">
          <a:xfrm>
            <a:off x="4172527" y="4254499"/>
            <a:ext cx="10493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800"/>
              <a:t>5 m</a:t>
            </a:r>
          </a:p>
        </p:txBody>
      </p:sp>
      <p:sp>
        <p:nvSpPr>
          <p:cNvPr id="15" name="Metin kutusu 8">
            <a:extLst>
              <a:ext uri="{FF2B5EF4-FFF2-40B4-BE49-F238E27FC236}">
                <a16:creationId xmlns:a16="http://schemas.microsoft.com/office/drawing/2014/main" xmlns="" id="{B581B29B-43B8-49E8-80FC-DA55492224AE}"/>
              </a:ext>
            </a:extLst>
          </p:cNvPr>
          <p:cNvSpPr txBox="1">
            <a:spLocks noChangeArrowheads="1"/>
          </p:cNvSpPr>
          <p:nvPr/>
        </p:nvSpPr>
        <p:spPr bwMode="auto">
          <a:xfrm rot="16200000">
            <a:off x="7250689" y="2974974"/>
            <a:ext cx="10493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800"/>
              <a:t>40 cm</a:t>
            </a:r>
          </a:p>
        </p:txBody>
      </p:sp>
      <p:sp>
        <p:nvSpPr>
          <p:cNvPr id="16" name="Metin kutusu 9">
            <a:extLst>
              <a:ext uri="{FF2B5EF4-FFF2-40B4-BE49-F238E27FC236}">
                <a16:creationId xmlns:a16="http://schemas.microsoft.com/office/drawing/2014/main" xmlns="" id="{1BEFD77F-95F5-41F8-A939-13E9E2161B9B}"/>
              </a:ext>
            </a:extLst>
          </p:cNvPr>
          <p:cNvSpPr txBox="1">
            <a:spLocks noChangeArrowheads="1"/>
          </p:cNvSpPr>
          <p:nvPr/>
        </p:nvSpPr>
        <p:spPr bwMode="auto">
          <a:xfrm rot="19054121">
            <a:off x="7126864" y="3763962"/>
            <a:ext cx="10493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800"/>
              <a:t> 2 m </a:t>
            </a:r>
          </a:p>
        </p:txBody>
      </p:sp>
      <p:sp>
        <p:nvSpPr>
          <p:cNvPr id="17" name="Metin kutusu 16">
            <a:extLst>
              <a:ext uri="{FF2B5EF4-FFF2-40B4-BE49-F238E27FC236}">
                <a16:creationId xmlns:a16="http://schemas.microsoft.com/office/drawing/2014/main" xmlns="" id="{88386EB9-B76A-40A8-9027-F377435F2B43}"/>
              </a:ext>
            </a:extLst>
          </p:cNvPr>
          <p:cNvSpPr txBox="1">
            <a:spLocks noRot="1" noChangeAspect="1" noMove="1" noResize="1" noEditPoints="1" noAdjustHandles="1" noChangeArrowheads="1" noChangeShapeType="1" noTextEdit="1"/>
          </p:cNvSpPr>
          <p:nvPr/>
        </p:nvSpPr>
        <p:spPr>
          <a:xfrm>
            <a:off x="2891255" y="4599084"/>
            <a:ext cx="4705081" cy="1754326"/>
          </a:xfrm>
          <a:prstGeom prst="rect">
            <a:avLst/>
          </a:prstGeom>
          <a:blipFill>
            <a:blip r:embed="rId3"/>
            <a:stretch>
              <a:fillRect l="-1036" t="-1736" b="-4514"/>
            </a:stretch>
          </a:blipFill>
        </p:spPr>
        <p:txBody>
          <a:bodyPr/>
          <a:lstStyle/>
          <a:p>
            <a:pPr>
              <a:defRPr/>
            </a:pPr>
            <a:r>
              <a:rPr lang="tr-TR">
                <a:noFill/>
              </a:rPr>
              <a:t> </a:t>
            </a:r>
          </a:p>
        </p:txBody>
      </p:sp>
    </p:spTree>
    <p:extLst>
      <p:ext uri="{BB962C8B-B14F-4D97-AF65-F5344CB8AC3E}">
        <p14:creationId xmlns:p14="http://schemas.microsoft.com/office/powerpoint/2010/main" xmlns="" val="3366653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4" name="Dikdörtgen 3">
            <a:extLst>
              <a:ext uri="{FF2B5EF4-FFF2-40B4-BE49-F238E27FC236}">
                <a16:creationId xmlns:a16="http://schemas.microsoft.com/office/drawing/2014/main" xmlns="" id="{6FB3D7D1-10D0-4F15-A790-1C51E0600B25}"/>
              </a:ext>
            </a:extLst>
          </p:cNvPr>
          <p:cNvSpPr/>
          <p:nvPr/>
        </p:nvSpPr>
        <p:spPr>
          <a:xfrm>
            <a:off x="0" y="1367334"/>
            <a:ext cx="9144000" cy="5016758"/>
          </a:xfrm>
          <a:prstGeom prst="rect">
            <a:avLst/>
          </a:prstGeom>
        </p:spPr>
        <p:txBody>
          <a:bodyPr wrap="square">
            <a:spAutoFit/>
          </a:bodyPr>
          <a:lstStyle/>
          <a:p>
            <a:pPr algn="ctr"/>
            <a:r>
              <a:rPr lang="tr-TR" sz="8000" b="1" dirty="0">
                <a:solidFill>
                  <a:srgbClr val="3E5987"/>
                </a:solidFill>
                <a:latin typeface="Amatic" panose="02000803000000000000" pitchFamily="2" charset="0"/>
              </a:rPr>
              <a:t>Ders Sonu</a:t>
            </a:r>
          </a:p>
          <a:p>
            <a:pPr algn="ctr"/>
            <a:endParaRPr lang="tr-TR" sz="8000" b="1" dirty="0">
              <a:solidFill>
                <a:srgbClr val="3E5987"/>
              </a:solidFill>
              <a:latin typeface="Amatic" panose="02000803000000000000" pitchFamily="2" charset="0"/>
            </a:endParaRPr>
          </a:p>
          <a:p>
            <a:pPr algn="ctr"/>
            <a:r>
              <a:rPr lang="tr-TR" sz="8000" b="1" dirty="0">
                <a:solidFill>
                  <a:srgbClr val="3E5987"/>
                </a:solidFill>
                <a:latin typeface="Amatic" panose="02000803000000000000" pitchFamily="2" charset="0"/>
              </a:rPr>
              <a:t> İYİ HAFTALAR</a:t>
            </a:r>
            <a:r>
              <a:rPr lang="tr-TR" sz="8000" b="1" dirty="0" smtClean="0">
                <a:solidFill>
                  <a:srgbClr val="3E5987"/>
                </a:solidFill>
                <a:latin typeface="Amatic" panose="02000803000000000000" pitchFamily="2" charset="0"/>
              </a:rPr>
              <a:t>!</a:t>
            </a:r>
          </a:p>
          <a:p>
            <a:pPr algn="ctr"/>
            <a:r>
              <a:rPr lang="tr-TR" sz="8000" b="1" smtClean="0">
                <a:solidFill>
                  <a:srgbClr val="3E5987"/>
                </a:solidFill>
                <a:latin typeface="Amatic" panose="02000803000000000000" pitchFamily="2" charset="0"/>
              </a:rPr>
              <a:t>KAYNAK:AFAD</a:t>
            </a:r>
            <a:endParaRPr lang="tr-TR" sz="8000" b="1" dirty="0">
              <a:solidFill>
                <a:srgbClr val="3E5987"/>
              </a:solidFill>
              <a:latin typeface="Amatic" panose="02000803000000000000" pitchFamily="2" charset="0"/>
            </a:endParaRPr>
          </a:p>
        </p:txBody>
      </p:sp>
      <p:sp>
        <p:nvSpPr>
          <p:cNvPr id="8" name="Metin kutusu 7">
            <a:extLst>
              <a:ext uri="{FF2B5EF4-FFF2-40B4-BE49-F238E27FC236}">
                <a16:creationId xmlns:a16="http://schemas.microsoft.com/office/drawing/2014/main" xmlns="" id="{4E40C450-8830-4BC2-9DDF-F3D1C73A300A}"/>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xmlns="" val="1171915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Text Box 2">
            <a:extLst>
              <a:ext uri="{FF2B5EF4-FFF2-40B4-BE49-F238E27FC236}">
                <a16:creationId xmlns:a16="http://schemas.microsoft.com/office/drawing/2014/main" xmlns="" id="{1616006B-6B84-4869-9B0B-B9D14CC24701}"/>
              </a:ext>
            </a:extLst>
          </p:cNvPr>
          <p:cNvSpPr txBox="1">
            <a:spLocks noChangeArrowheads="1"/>
          </p:cNvSpPr>
          <p:nvPr/>
        </p:nvSpPr>
        <p:spPr bwMode="auto">
          <a:xfrm>
            <a:off x="1" y="1916113"/>
            <a:ext cx="9144000"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Ekip lideri ekip personelini zaman zaman  dinlendirmelidir.</a:t>
            </a:r>
          </a:p>
          <a:p>
            <a:pPr>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 8 saatten fazla bir enkazda çalışmamalı.</a:t>
            </a:r>
          </a:p>
          <a:p>
            <a:pP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 Kurtarma çalışmaları sırasında, enkaz altındaki kişiye çalışmalar hakkında bilgi aktarıp, ona güven  ve moral verilmelidir.</a:t>
            </a:r>
          </a:p>
        </p:txBody>
      </p:sp>
    </p:spTree>
    <p:extLst>
      <p:ext uri="{BB962C8B-B14F-4D97-AF65-F5344CB8AC3E}">
        <p14:creationId xmlns:p14="http://schemas.microsoft.com/office/powerpoint/2010/main" xmlns="" val="139353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Text Box 2">
            <a:extLst>
              <a:ext uri="{FF2B5EF4-FFF2-40B4-BE49-F238E27FC236}">
                <a16:creationId xmlns:a16="http://schemas.microsoft.com/office/drawing/2014/main" xmlns="" id="{823919E1-6BE9-4B26-8652-19CE6FCBF4F7}"/>
              </a:ext>
            </a:extLst>
          </p:cNvPr>
          <p:cNvSpPr txBox="1">
            <a:spLocks noChangeArrowheads="1"/>
          </p:cNvSpPr>
          <p:nvPr/>
        </p:nvSpPr>
        <p:spPr bwMode="auto">
          <a:xfrm>
            <a:off x="-2" y="2409826"/>
            <a:ext cx="9143998" cy="3262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spcBef>
                <a:spcPct val="0"/>
              </a:spcBef>
              <a:buFontTx/>
              <a:buNone/>
            </a:pPr>
            <a:endParaRPr lang="tr-TR" altLang="tr-TR" sz="2600" dirty="0">
              <a:solidFill>
                <a:srgbClr val="002060"/>
              </a:solidFill>
              <a:latin typeface="Times New Roman" panose="02020603050405020304" pitchFamily="18" charset="0"/>
              <a:cs typeface="Times New Roman" panose="02020603050405020304" pitchFamily="18" charset="0"/>
            </a:endParaRPr>
          </a:p>
          <a:p>
            <a:pPr lvl="1">
              <a:spcBef>
                <a:spcPct val="0"/>
              </a:spcBef>
              <a:buFontTx/>
              <a:buNone/>
            </a:pPr>
            <a:endParaRPr lang="tr-TR" altLang="tr-TR" sz="2600" dirty="0">
              <a:solidFill>
                <a:srgbClr val="002060"/>
              </a:solidFill>
              <a:latin typeface="Times New Roman" panose="02020603050405020304" pitchFamily="18" charset="0"/>
              <a:cs typeface="Times New Roman" panose="02020603050405020304" pitchFamily="18" charset="0"/>
            </a:endParaRPr>
          </a:p>
          <a:p>
            <a:pPr lvl="1" algn="ctr">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DESTEK MALZEMELERİ</a:t>
            </a:r>
          </a:p>
          <a:p>
            <a:pPr lvl="1">
              <a:spcBef>
                <a:spcPct val="0"/>
              </a:spcBef>
              <a:buFontTx/>
              <a:buNone/>
            </a:pPr>
            <a:endParaRPr lang="tr-TR" altLang="tr-TR" sz="2200" dirty="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2200" dirty="0">
                <a:solidFill>
                  <a:srgbClr val="002060"/>
                </a:solidFill>
                <a:latin typeface="Times New Roman" panose="02020603050405020304" pitchFamily="18" charset="0"/>
                <a:cs typeface="Times New Roman" panose="02020603050405020304" pitchFamily="18" charset="0"/>
              </a:rPr>
              <a:t>Arama–kurtarma çalışması yaparken çalışan   personelin, malzemenin, yaralının emniyetini sağlamak ve enkaz içerisinde güvenli çalışabilmek için kaldırılan ağır kütlelerin, kaldırıldıktan sonra emniyete alınmasını, kontrolümüzden çıkıp yıkılmasını önlemek amacıyla kullanılan malzemelere “destek malzemeleri” denir.</a:t>
            </a:r>
          </a:p>
        </p:txBody>
      </p:sp>
      <p:sp>
        <p:nvSpPr>
          <p:cNvPr id="13" name="Text Box 3">
            <a:extLst>
              <a:ext uri="{FF2B5EF4-FFF2-40B4-BE49-F238E27FC236}">
                <a16:creationId xmlns:a16="http://schemas.microsoft.com/office/drawing/2014/main" xmlns="" id="{3EC4EE83-B61B-4B5E-96EF-1995B6A8F8F5}"/>
              </a:ext>
            </a:extLst>
          </p:cNvPr>
          <p:cNvSpPr txBox="1">
            <a:spLocks noChangeArrowheads="1"/>
          </p:cNvSpPr>
          <p:nvPr/>
        </p:nvSpPr>
        <p:spPr bwMode="auto">
          <a:xfrm>
            <a:off x="-4" y="1244601"/>
            <a:ext cx="9144000"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tr-TR" altLang="tr-TR" sz="2600" b="1" dirty="0">
                <a:solidFill>
                  <a:srgbClr val="002060"/>
                </a:solidFill>
                <a:latin typeface="Times New Roman" panose="02020603050405020304" pitchFamily="18" charset="0"/>
                <a:cs typeface="Times New Roman" panose="02020603050405020304" pitchFamily="18" charset="0"/>
              </a:rPr>
              <a:t>ENKAZIN DESTEKLENMESİ VE EMNİYETE ALMA</a:t>
            </a:r>
          </a:p>
        </p:txBody>
      </p:sp>
    </p:spTree>
    <p:extLst>
      <p:ext uri="{BB962C8B-B14F-4D97-AF65-F5344CB8AC3E}">
        <p14:creationId xmlns:p14="http://schemas.microsoft.com/office/powerpoint/2010/main" xmlns="" val="10867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Text Box 2">
            <a:extLst>
              <a:ext uri="{FF2B5EF4-FFF2-40B4-BE49-F238E27FC236}">
                <a16:creationId xmlns:a16="http://schemas.microsoft.com/office/drawing/2014/main" xmlns="" id="{695B4BD8-159D-49D3-A18B-0ABCA409FAFA}"/>
              </a:ext>
            </a:extLst>
          </p:cNvPr>
          <p:cNvSpPr txBox="1">
            <a:spLocks noChangeArrowheads="1"/>
          </p:cNvSpPr>
          <p:nvPr/>
        </p:nvSpPr>
        <p:spPr bwMode="auto">
          <a:xfrm>
            <a:off x="1411285" y="2012217"/>
            <a:ext cx="5597525" cy="431800"/>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tr-TR" altLang="tr-TR" sz="2200">
                <a:solidFill>
                  <a:srgbClr val="002060"/>
                </a:solidFill>
                <a:latin typeface="Times New Roman" panose="02020603050405020304" pitchFamily="18" charset="0"/>
                <a:cs typeface="Times New Roman" panose="02020603050405020304" pitchFamily="18" charset="0"/>
              </a:rPr>
              <a:t> 1- Emprovize  (doğaçlama )destek malzemeleri </a:t>
            </a:r>
          </a:p>
        </p:txBody>
      </p:sp>
      <p:sp>
        <p:nvSpPr>
          <p:cNvPr id="13" name="Text Box 3">
            <a:extLst>
              <a:ext uri="{FF2B5EF4-FFF2-40B4-BE49-F238E27FC236}">
                <a16:creationId xmlns:a16="http://schemas.microsoft.com/office/drawing/2014/main" xmlns="" id="{7BB87037-C97C-4A55-8C5C-27E83B7E3FA6}"/>
              </a:ext>
            </a:extLst>
          </p:cNvPr>
          <p:cNvSpPr txBox="1">
            <a:spLocks noChangeArrowheads="1"/>
          </p:cNvSpPr>
          <p:nvPr/>
        </p:nvSpPr>
        <p:spPr bwMode="auto">
          <a:xfrm>
            <a:off x="2212972" y="2661504"/>
            <a:ext cx="4176713" cy="430213"/>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tr-TR" altLang="tr-TR" sz="2200">
                <a:solidFill>
                  <a:srgbClr val="002060"/>
                </a:solidFill>
                <a:latin typeface="Times New Roman" panose="02020603050405020304" pitchFamily="18" charset="0"/>
                <a:cs typeface="Times New Roman" panose="02020603050405020304" pitchFamily="18" charset="0"/>
              </a:rPr>
              <a:t>2- Hazır destek malzemeleri </a:t>
            </a:r>
          </a:p>
        </p:txBody>
      </p:sp>
      <p:sp>
        <p:nvSpPr>
          <p:cNvPr id="14" name="Text Box 4">
            <a:extLst>
              <a:ext uri="{FF2B5EF4-FFF2-40B4-BE49-F238E27FC236}">
                <a16:creationId xmlns:a16="http://schemas.microsoft.com/office/drawing/2014/main" xmlns="" id="{82F0D91C-47E3-4463-B451-D8929750FB5F}"/>
              </a:ext>
            </a:extLst>
          </p:cNvPr>
          <p:cNvSpPr txBox="1">
            <a:spLocks noChangeArrowheads="1"/>
          </p:cNvSpPr>
          <p:nvPr/>
        </p:nvSpPr>
        <p:spPr bwMode="auto">
          <a:xfrm>
            <a:off x="1546222" y="3309204"/>
            <a:ext cx="5327650" cy="430213"/>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2200">
                <a:solidFill>
                  <a:srgbClr val="002060"/>
                </a:solidFill>
                <a:latin typeface="Times New Roman" panose="02020603050405020304" pitchFamily="18" charset="0"/>
                <a:cs typeface="Times New Roman" panose="02020603050405020304" pitchFamily="18" charset="0"/>
              </a:rPr>
              <a:t>A) Plastik ve poliüretan  destek malzemeleri</a:t>
            </a:r>
          </a:p>
        </p:txBody>
      </p:sp>
      <p:sp>
        <p:nvSpPr>
          <p:cNvPr id="15" name="Text Box 5">
            <a:extLst>
              <a:ext uri="{FF2B5EF4-FFF2-40B4-BE49-F238E27FC236}">
                <a16:creationId xmlns:a16="http://schemas.microsoft.com/office/drawing/2014/main" xmlns="" id="{B8D8AE4E-9DFA-4D39-9B00-D321EA9A2016}"/>
              </a:ext>
            </a:extLst>
          </p:cNvPr>
          <p:cNvSpPr txBox="1">
            <a:spLocks noChangeArrowheads="1"/>
          </p:cNvSpPr>
          <p:nvPr/>
        </p:nvSpPr>
        <p:spPr bwMode="auto">
          <a:xfrm>
            <a:off x="2420935" y="4145817"/>
            <a:ext cx="4176712" cy="431800"/>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tr-TR" altLang="tr-TR" sz="2200">
                <a:solidFill>
                  <a:srgbClr val="002060"/>
                </a:solidFill>
                <a:latin typeface="Times New Roman" panose="02020603050405020304" pitchFamily="18" charset="0"/>
                <a:cs typeface="Times New Roman" panose="02020603050405020304" pitchFamily="18" charset="0"/>
              </a:rPr>
              <a:t>B) Mekanik destek malzemeleri </a:t>
            </a:r>
          </a:p>
        </p:txBody>
      </p:sp>
      <p:sp>
        <p:nvSpPr>
          <p:cNvPr id="16" name="Text Box 6">
            <a:extLst>
              <a:ext uri="{FF2B5EF4-FFF2-40B4-BE49-F238E27FC236}">
                <a16:creationId xmlns:a16="http://schemas.microsoft.com/office/drawing/2014/main" xmlns="" id="{99743EB6-9281-4208-BE38-9B824407B208}"/>
              </a:ext>
            </a:extLst>
          </p:cNvPr>
          <p:cNvSpPr txBox="1">
            <a:spLocks noChangeArrowheads="1"/>
          </p:cNvSpPr>
          <p:nvPr/>
        </p:nvSpPr>
        <p:spPr bwMode="auto">
          <a:xfrm>
            <a:off x="2428872" y="4961792"/>
            <a:ext cx="4176713" cy="430212"/>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tr-TR" altLang="tr-TR" sz="2200">
                <a:solidFill>
                  <a:srgbClr val="002060"/>
                </a:solidFill>
                <a:latin typeface="Times New Roman" panose="02020603050405020304" pitchFamily="18" charset="0"/>
                <a:cs typeface="Times New Roman" panose="02020603050405020304" pitchFamily="18" charset="0"/>
              </a:rPr>
              <a:t>C) Hidrolik destek malzemeleri </a:t>
            </a:r>
          </a:p>
        </p:txBody>
      </p:sp>
      <p:sp>
        <p:nvSpPr>
          <p:cNvPr id="17" name="Text Box 7">
            <a:extLst>
              <a:ext uri="{FF2B5EF4-FFF2-40B4-BE49-F238E27FC236}">
                <a16:creationId xmlns:a16="http://schemas.microsoft.com/office/drawing/2014/main" xmlns="" id="{3C57FC54-DCE1-4F86-9217-A1507A4FCD29}"/>
              </a:ext>
            </a:extLst>
          </p:cNvPr>
          <p:cNvSpPr txBox="1">
            <a:spLocks noChangeArrowheads="1"/>
          </p:cNvSpPr>
          <p:nvPr/>
        </p:nvSpPr>
        <p:spPr bwMode="auto">
          <a:xfrm>
            <a:off x="1852610" y="5798404"/>
            <a:ext cx="5741987" cy="431800"/>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tr-TR" altLang="tr-TR" sz="2200">
                <a:solidFill>
                  <a:srgbClr val="002060"/>
                </a:solidFill>
                <a:latin typeface="Times New Roman" panose="02020603050405020304" pitchFamily="18" charset="0"/>
                <a:cs typeface="Times New Roman" panose="02020603050405020304" pitchFamily="18" charset="0"/>
              </a:rPr>
              <a:t>D) Krikolar (yardımcı destek malzemeleri) </a:t>
            </a:r>
          </a:p>
        </p:txBody>
      </p:sp>
      <p:sp>
        <p:nvSpPr>
          <p:cNvPr id="18" name="Text Box 16">
            <a:extLst>
              <a:ext uri="{FF2B5EF4-FFF2-40B4-BE49-F238E27FC236}">
                <a16:creationId xmlns:a16="http://schemas.microsoft.com/office/drawing/2014/main" xmlns="" id="{964CD38E-F55D-45DB-A64B-36C147A4914F}"/>
              </a:ext>
            </a:extLst>
          </p:cNvPr>
          <p:cNvSpPr txBox="1">
            <a:spLocks noChangeArrowheads="1"/>
          </p:cNvSpPr>
          <p:nvPr/>
        </p:nvSpPr>
        <p:spPr bwMode="auto">
          <a:xfrm>
            <a:off x="628647" y="26254"/>
            <a:ext cx="71628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endParaRPr lang="tr-TR" altLang="tr-TR" sz="3600" b="1">
              <a:solidFill>
                <a:srgbClr val="002060"/>
              </a:solidFill>
            </a:endParaRPr>
          </a:p>
          <a:p>
            <a:pPr algn="ctr">
              <a:spcBef>
                <a:spcPct val="50000"/>
              </a:spcBef>
              <a:buFontTx/>
              <a:buNone/>
            </a:pPr>
            <a:r>
              <a:rPr lang="tr-TR" altLang="tr-TR" sz="3600" b="1">
                <a:solidFill>
                  <a:srgbClr val="002060"/>
                </a:solidFill>
                <a:latin typeface="Tahoma" panose="020B0604030504040204" pitchFamily="34" charset="0"/>
                <a:cs typeface="Tahoma" panose="020B0604030504040204" pitchFamily="34" charset="0"/>
              </a:rPr>
              <a:t>  </a:t>
            </a:r>
            <a:r>
              <a:rPr lang="tr-TR" altLang="tr-TR" sz="2600" b="1">
                <a:solidFill>
                  <a:srgbClr val="002060"/>
                </a:solidFill>
                <a:latin typeface="Tahoma" panose="020B0604030504040204" pitchFamily="34" charset="0"/>
                <a:cs typeface="Tahoma" panose="020B0604030504040204" pitchFamily="34" charset="0"/>
              </a:rPr>
              <a:t>DESTEK MALZEMELERİ</a:t>
            </a:r>
          </a:p>
        </p:txBody>
      </p:sp>
    </p:spTree>
    <p:extLst>
      <p:ext uri="{BB962C8B-B14F-4D97-AF65-F5344CB8AC3E}">
        <p14:creationId xmlns:p14="http://schemas.microsoft.com/office/powerpoint/2010/main" xmlns="" val="269408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Text Box 2">
            <a:extLst>
              <a:ext uri="{FF2B5EF4-FFF2-40B4-BE49-F238E27FC236}">
                <a16:creationId xmlns:a16="http://schemas.microsoft.com/office/drawing/2014/main" xmlns="" id="{F7A83FE3-4593-4B64-B499-F66077AB312B}"/>
              </a:ext>
            </a:extLst>
          </p:cNvPr>
          <p:cNvSpPr txBox="1">
            <a:spLocks noChangeArrowheads="1"/>
          </p:cNvSpPr>
          <p:nvPr/>
        </p:nvSpPr>
        <p:spPr bwMode="auto">
          <a:xfrm>
            <a:off x="-2" y="659843"/>
            <a:ext cx="9144000"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tr-TR" altLang="tr-TR" sz="2600" b="1" dirty="0">
                <a:latin typeface="Times New Roman" panose="02020603050405020304" pitchFamily="18" charset="0"/>
                <a:cs typeface="Times New Roman" panose="02020603050405020304" pitchFamily="18" charset="0"/>
              </a:rPr>
              <a:t>1- EMPROVİZE DESTEK MALZEMELERİ: </a:t>
            </a:r>
          </a:p>
          <a:p>
            <a:pPr>
              <a:spcBef>
                <a:spcPct val="0"/>
              </a:spcBef>
              <a:buFontTx/>
              <a:buNone/>
            </a:pPr>
            <a:endParaRPr lang="tr-TR" altLang="tr-TR" sz="2600" dirty="0">
              <a:latin typeface="Times New Roman" panose="02020603050405020304" pitchFamily="18" charset="0"/>
              <a:cs typeface="Times New Roman" panose="02020603050405020304" pitchFamily="18" charset="0"/>
            </a:endParaRPr>
          </a:p>
          <a:p>
            <a:pPr algn="just">
              <a:spcBef>
                <a:spcPct val="0"/>
              </a:spcBef>
              <a:buFontTx/>
              <a:buNone/>
            </a:pPr>
            <a:r>
              <a:rPr lang="tr-TR" altLang="tr-TR" sz="2200" dirty="0">
                <a:latin typeface="Times New Roman" panose="02020603050405020304" pitchFamily="18" charset="0"/>
                <a:cs typeface="Times New Roman" panose="02020603050405020304" pitchFamily="18" charset="0"/>
              </a:rPr>
              <a:t>	Enkaz arasında çalışırken yıkılmaya meyilli açık pencere ve kapıların desteklenmesi, emniyete alınması gerekir. Bunun için çeşitli usuller kullanılır.</a:t>
            </a:r>
          </a:p>
          <a:p>
            <a:pPr algn="just">
              <a:spcBef>
                <a:spcPct val="0"/>
              </a:spcBef>
              <a:buFontTx/>
              <a:buNone/>
            </a:pPr>
            <a:endParaRPr lang="tr-TR" altLang="tr-TR" sz="2200" dirty="0">
              <a:latin typeface="Times New Roman" panose="02020603050405020304" pitchFamily="18" charset="0"/>
              <a:cs typeface="Times New Roman" panose="02020603050405020304" pitchFamily="18" charset="0"/>
            </a:endParaRPr>
          </a:p>
          <a:p>
            <a:pPr algn="just">
              <a:spcBef>
                <a:spcPct val="0"/>
              </a:spcBef>
              <a:buFontTx/>
              <a:buNone/>
            </a:pPr>
            <a:r>
              <a:rPr lang="tr-TR" altLang="tr-TR" sz="2200" dirty="0">
                <a:latin typeface="Times New Roman" panose="02020603050405020304" pitchFamily="18" charset="0"/>
                <a:cs typeface="Times New Roman" panose="02020603050405020304" pitchFamily="18" charset="0"/>
              </a:rPr>
              <a:t>      Yalnız kenarları yıkılmaya meyilli aralıkları, her iki tarafına bir takoz konularak her iki takoza dik başka bir takoz ile sıkıştırmak sureti ile emniyete alınmasından ibarettir. </a:t>
            </a:r>
          </a:p>
          <a:p>
            <a:pPr algn="just">
              <a:spcBef>
                <a:spcPct val="0"/>
              </a:spcBef>
              <a:buFontTx/>
              <a:buNone/>
            </a:pPr>
            <a:endParaRPr lang="tr-TR" altLang="tr-TR" sz="2200" dirty="0">
              <a:latin typeface="Times New Roman" panose="02020603050405020304" pitchFamily="18" charset="0"/>
              <a:cs typeface="Times New Roman" panose="02020603050405020304" pitchFamily="18" charset="0"/>
            </a:endParaRPr>
          </a:p>
          <a:p>
            <a:pPr algn="just">
              <a:spcBef>
                <a:spcPct val="0"/>
              </a:spcBef>
              <a:buFontTx/>
              <a:buNone/>
            </a:pPr>
            <a:r>
              <a:rPr lang="tr-TR" altLang="tr-TR" sz="2200" dirty="0">
                <a:latin typeface="Times New Roman" panose="02020603050405020304" pitchFamily="18" charset="0"/>
                <a:cs typeface="Times New Roman" panose="02020603050405020304" pitchFamily="18" charset="0"/>
              </a:rPr>
              <a:t>Bu şekilde sıkıştırılan yan duvarlar Bir süre daha yıkılmazlar, </a:t>
            </a:r>
          </a:p>
        </p:txBody>
      </p:sp>
      <p:pic>
        <p:nvPicPr>
          <p:cNvPr id="13" name="Picture 4">
            <a:extLst>
              <a:ext uri="{FF2B5EF4-FFF2-40B4-BE49-F238E27FC236}">
                <a16:creationId xmlns:a16="http://schemas.microsoft.com/office/drawing/2014/main" xmlns="" id="{511B3EE1-0417-4CBB-BC59-8A0CFAA3974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1470023" y="4234697"/>
            <a:ext cx="6203950" cy="2265362"/>
          </a:xfrm>
          <a:prstGeom prst="rect">
            <a:avLst/>
          </a:prstGeom>
          <a:noFill/>
        </p:spPr>
      </p:pic>
    </p:spTree>
    <p:extLst>
      <p:ext uri="{BB962C8B-B14F-4D97-AF65-F5344CB8AC3E}">
        <p14:creationId xmlns:p14="http://schemas.microsoft.com/office/powerpoint/2010/main" xmlns="" val="765764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Text Box 2">
            <a:extLst>
              <a:ext uri="{FF2B5EF4-FFF2-40B4-BE49-F238E27FC236}">
                <a16:creationId xmlns:a16="http://schemas.microsoft.com/office/drawing/2014/main" xmlns="" id="{4CC63590-6CF5-40A3-B211-9AEC4F44C37E}"/>
              </a:ext>
            </a:extLst>
          </p:cNvPr>
          <p:cNvSpPr txBox="1">
            <a:spLocks noChangeArrowheads="1"/>
          </p:cNvSpPr>
          <p:nvPr/>
        </p:nvSpPr>
        <p:spPr bwMode="auto">
          <a:xfrm>
            <a:off x="-1" y="476250"/>
            <a:ext cx="9144001" cy="323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2400" dirty="0"/>
              <a:t>	</a:t>
            </a:r>
          </a:p>
          <a:p>
            <a:pPr>
              <a:spcBef>
                <a:spcPct val="0"/>
              </a:spcBef>
              <a:buFontTx/>
              <a:buNone/>
            </a:pPr>
            <a:endParaRPr lang="tr-TR" altLang="tr-TR" sz="2400" dirty="0">
              <a:latin typeface="Times New Roman" panose="02020603050405020304" pitchFamily="18" charset="0"/>
              <a:cs typeface="Times New Roman" panose="02020603050405020304" pitchFamily="18" charset="0"/>
            </a:endParaRPr>
          </a:p>
          <a:p>
            <a:pPr>
              <a:spcBef>
                <a:spcPct val="0"/>
              </a:spcBef>
              <a:buFontTx/>
              <a:buNone/>
            </a:pPr>
            <a:endParaRPr lang="tr-TR" altLang="tr-TR" sz="2400" dirty="0">
              <a:latin typeface="Times New Roman" panose="02020603050405020304" pitchFamily="18" charset="0"/>
              <a:cs typeface="Times New Roman" panose="02020603050405020304" pitchFamily="18" charset="0"/>
            </a:endParaRPr>
          </a:p>
          <a:p>
            <a:pPr>
              <a:spcBef>
                <a:spcPct val="0"/>
              </a:spcBef>
              <a:buFontTx/>
              <a:buNone/>
            </a:pPr>
            <a:r>
              <a:rPr lang="tr-TR" altLang="tr-TR" sz="2200" dirty="0">
                <a:latin typeface="Times New Roman" panose="02020603050405020304" pitchFamily="18" charset="0"/>
                <a:cs typeface="Times New Roman" panose="02020603050405020304" pitchFamily="18" charset="0"/>
              </a:rPr>
              <a:t>Desteklerde bazen yatay ve dikey takviyelerin kamalar ile sıkıştırılması gerekecektir. Bu şekilde kama takviyeleri</a:t>
            </a:r>
          </a:p>
          <a:p>
            <a:pPr>
              <a:spcBef>
                <a:spcPct val="0"/>
              </a:spcBef>
              <a:buFontTx/>
              <a:buNone/>
            </a:pPr>
            <a:r>
              <a:rPr lang="tr-TR" altLang="tr-TR" sz="2200" dirty="0">
                <a:latin typeface="Times New Roman" panose="02020603050405020304" pitchFamily="18" charset="0"/>
                <a:cs typeface="Times New Roman" panose="02020603050405020304" pitchFamily="18" charset="0"/>
              </a:rPr>
              <a:t>	</a:t>
            </a:r>
          </a:p>
          <a:p>
            <a:pPr>
              <a:spcBef>
                <a:spcPct val="0"/>
              </a:spcBef>
              <a:buFontTx/>
              <a:buNone/>
            </a:pPr>
            <a:r>
              <a:rPr lang="tr-TR" altLang="tr-TR" sz="2200" dirty="0">
                <a:latin typeface="Times New Roman" panose="02020603050405020304" pitchFamily="18" charset="0"/>
                <a:cs typeface="Times New Roman" panose="02020603050405020304" pitchFamily="18" charset="0"/>
              </a:rPr>
              <a:t>Konulduğu zaman tek kama kullanılmamalıdır. Daima çift kama ile sıkıştırılmalıdır. Desteklerin bazen hem üstten hem de yanlardan kamalarla sıkıştırılıp takviye edilmesi gelebilir. </a:t>
            </a:r>
          </a:p>
        </p:txBody>
      </p:sp>
      <p:pic>
        <p:nvPicPr>
          <p:cNvPr id="13" name="İçerik Yer Tutucusu 2">
            <a:extLst>
              <a:ext uri="{FF2B5EF4-FFF2-40B4-BE49-F238E27FC236}">
                <a16:creationId xmlns:a16="http://schemas.microsoft.com/office/drawing/2014/main" xmlns="" id="{41367187-400C-4E71-A4B9-99ED922A74F7}"/>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2172586" y="4155628"/>
            <a:ext cx="4362450" cy="1800225"/>
          </a:xfrm>
          <a:prstGeom prst="rect">
            <a:avLst/>
          </a:prstGeom>
        </p:spPr>
      </p:pic>
    </p:spTree>
    <p:extLst>
      <p:ext uri="{BB962C8B-B14F-4D97-AF65-F5344CB8AC3E}">
        <p14:creationId xmlns:p14="http://schemas.microsoft.com/office/powerpoint/2010/main" xmlns="" val="1877931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3215"/>
            <a:ext cx="9144000" cy="6884429"/>
          </a:xfrm>
        </p:spPr>
      </p:pic>
      <p:sp>
        <p:nvSpPr>
          <p:cNvPr id="10" name="Metin kutusu 9">
            <a:extLst>
              <a:ext uri="{FF2B5EF4-FFF2-40B4-BE49-F238E27FC236}">
                <a16:creationId xmlns:a16="http://schemas.microsoft.com/office/drawing/2014/main" xmlns=""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xmlns=""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8" name="Metin kutusu 7">
            <a:extLst>
              <a:ext uri="{FF2B5EF4-FFF2-40B4-BE49-F238E27FC236}">
                <a16:creationId xmlns:a16="http://schemas.microsoft.com/office/drawing/2014/main" xmlns="" id="{D4C43D0D-4D87-4289-82C4-68B6900F4B72}"/>
              </a:ext>
            </a:extLst>
          </p:cNvPr>
          <p:cNvSpPr txBox="1"/>
          <p:nvPr/>
        </p:nvSpPr>
        <p:spPr>
          <a:xfrm>
            <a:off x="540000" y="66777"/>
            <a:ext cx="5293052" cy="400110"/>
          </a:xfrm>
          <a:prstGeom prst="rect">
            <a:avLst/>
          </a:prstGeom>
          <a:noFill/>
        </p:spPr>
        <p:txBody>
          <a:bodyPr wrap="none" rtlCol="0" anchor="ctr" anchorCtr="0">
            <a:spAutoFit/>
          </a:bodyPr>
          <a:lstStyle/>
          <a:p>
            <a:pPr lvl="0" defTabSz="914400">
              <a:defRPr/>
            </a:pPr>
            <a:r>
              <a:rPr kumimoji="0" lang="tr-TR" sz="20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Enkazda Çalışma ve Enkazın Değerlendirilmesi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7" name="Başlık 1">
            <a:extLst>
              <a:ext uri="{FF2B5EF4-FFF2-40B4-BE49-F238E27FC236}">
                <a16:creationId xmlns:a16="http://schemas.microsoft.com/office/drawing/2014/main" xmlns="" id="{2FA37A4F-414F-47EE-AB26-D1DE88F13273}"/>
              </a:ext>
            </a:extLst>
          </p:cNvPr>
          <p:cNvSpPr txBox="1">
            <a:spLocks/>
          </p:cNvSpPr>
          <p:nvPr/>
        </p:nvSpPr>
        <p:spPr>
          <a:xfrm>
            <a:off x="0" y="765236"/>
            <a:ext cx="914399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altLang="tr-TR" dirty="0">
              <a:solidFill>
                <a:srgbClr val="002060"/>
              </a:solidFill>
            </a:endParaRPr>
          </a:p>
        </p:txBody>
      </p:sp>
      <p:sp>
        <p:nvSpPr>
          <p:cNvPr id="9" name="İçerik Yer Tutucusu 2">
            <a:extLst>
              <a:ext uri="{FF2B5EF4-FFF2-40B4-BE49-F238E27FC236}">
                <a16:creationId xmlns:a16="http://schemas.microsoft.com/office/drawing/2014/main" xmlns="" id="{A0533FC1-1567-4EB1-BBB6-03A2EFCB7B1F}"/>
              </a:ext>
            </a:extLst>
          </p:cNvPr>
          <p:cNvSpPr txBox="1">
            <a:spLocks/>
          </p:cNvSpPr>
          <p:nvPr/>
        </p:nvSpPr>
        <p:spPr>
          <a:xfrm>
            <a:off x="0" y="1773238"/>
            <a:ext cx="9143998"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defRPr/>
            </a:pPr>
            <a:r>
              <a:rPr lang="tr-TR" sz="2200" dirty="0">
                <a:solidFill>
                  <a:srgbClr val="002060"/>
                </a:solidFill>
                <a:latin typeface="Times New Roman" panose="02020603050405020304" pitchFamily="18" charset="0"/>
                <a:cs typeface="Times New Roman" panose="02020603050405020304" pitchFamily="18" charset="0"/>
              </a:rPr>
              <a:t>	</a:t>
            </a:r>
          </a:p>
        </p:txBody>
      </p:sp>
      <p:sp>
        <p:nvSpPr>
          <p:cNvPr id="11" name="Text Box 2">
            <a:extLst>
              <a:ext uri="{FF2B5EF4-FFF2-40B4-BE49-F238E27FC236}">
                <a16:creationId xmlns:a16="http://schemas.microsoft.com/office/drawing/2014/main" xmlns="" id="{A7C13DAE-ADF9-40EF-B5DB-A2DE409D6A55}"/>
              </a:ext>
            </a:extLst>
          </p:cNvPr>
          <p:cNvSpPr txBox="1">
            <a:spLocks noChangeArrowheads="1"/>
          </p:cNvSpPr>
          <p:nvPr/>
        </p:nvSpPr>
        <p:spPr bwMode="auto">
          <a:xfrm>
            <a:off x="-2" y="79375"/>
            <a:ext cx="9144002" cy="3216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endParaRPr lang="tr-TR" altLang="tr-TR" sz="2600" b="1" dirty="0">
              <a:latin typeface="Times New Roman" panose="02020603050405020304" pitchFamily="18" charset="0"/>
              <a:cs typeface="Times New Roman" panose="02020603050405020304" pitchFamily="18" charset="0"/>
            </a:endParaRPr>
          </a:p>
          <a:p>
            <a:pPr algn="ctr">
              <a:spcBef>
                <a:spcPct val="50000"/>
              </a:spcBef>
              <a:buFontTx/>
              <a:buNone/>
            </a:pPr>
            <a:r>
              <a:rPr lang="tr-TR" altLang="tr-TR" sz="2600" b="1" dirty="0">
                <a:solidFill>
                  <a:srgbClr val="002060"/>
                </a:solidFill>
                <a:latin typeface="Times New Roman" panose="02020603050405020304" pitchFamily="18" charset="0"/>
                <a:cs typeface="Times New Roman" panose="02020603050405020304" pitchFamily="18" charset="0"/>
              </a:rPr>
              <a:t>DOMUZ DAMI</a:t>
            </a:r>
          </a:p>
          <a:p>
            <a:pPr algn="ctr">
              <a:spcBef>
                <a:spcPct val="50000"/>
              </a:spcBef>
              <a:buFontTx/>
              <a:buNone/>
            </a:pPr>
            <a:endParaRPr lang="tr-TR" altLang="tr-TR" sz="2600" b="1" dirty="0">
              <a:latin typeface="Times New Roman" panose="02020603050405020304" pitchFamily="18" charset="0"/>
              <a:cs typeface="Times New Roman" panose="02020603050405020304" pitchFamily="18" charset="0"/>
            </a:endParaRPr>
          </a:p>
          <a:p>
            <a:pPr>
              <a:spcBef>
                <a:spcPct val="50000"/>
              </a:spcBef>
              <a:buFontTx/>
              <a:buNone/>
            </a:pPr>
            <a:r>
              <a:rPr lang="tr-TR" altLang="tr-TR" sz="2200" dirty="0">
                <a:solidFill>
                  <a:srgbClr val="FF9900"/>
                </a:solidFill>
                <a:latin typeface="Times New Roman" panose="02020603050405020304" pitchFamily="18" charset="0"/>
                <a:cs typeface="Times New Roman" panose="02020603050405020304" pitchFamily="18" charset="0"/>
              </a:rPr>
              <a:t>	</a:t>
            </a:r>
            <a:r>
              <a:rPr lang="tr-TR" altLang="tr-TR" sz="2200" dirty="0">
                <a:solidFill>
                  <a:srgbClr val="002060"/>
                </a:solidFill>
                <a:latin typeface="Times New Roman" panose="02020603050405020304" pitchFamily="18" charset="0"/>
                <a:cs typeface="Times New Roman" panose="02020603050405020304" pitchFamily="18" charset="0"/>
              </a:rPr>
              <a:t>10x10'luk 50-60 CM. Uzunluğunda meşe, kayın gibi kalaslardan yapılır. Yuvarlak kalaslar kullanılmaz. Kolon, kiriş ve tavan gibi büyük yükleri taşır. Girişten itibaren 1,5 m. aralıklarla yapmak uygundur. En üstü 5'li elemanla düzenlemek taşıma kapasitesini artırır.</a:t>
            </a:r>
          </a:p>
        </p:txBody>
      </p:sp>
      <p:pic>
        <p:nvPicPr>
          <p:cNvPr id="13" name="Picture 3" descr="Şekil 4">
            <a:extLst>
              <a:ext uri="{FF2B5EF4-FFF2-40B4-BE49-F238E27FC236}">
                <a16:creationId xmlns:a16="http://schemas.microsoft.com/office/drawing/2014/main" xmlns="" id="{1EA7C1AE-6B75-46E6-BA81-BA8165B5F85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1866899" y="3808065"/>
            <a:ext cx="5410200" cy="2736850"/>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xmlns="" val="231902900"/>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2408</TotalTime>
  <Words>1029</Words>
  <Application>Microsoft Office PowerPoint</Application>
  <PresentationFormat>Ekran Gösterisi (4:3)</PresentationFormat>
  <Paragraphs>258</Paragraphs>
  <Slides>35</Slides>
  <Notes>0</Notes>
  <HiddenSlides>0</HiddenSlides>
  <MMClips>0</MMClips>
  <ScaleCrop>false</ScaleCrop>
  <HeadingPairs>
    <vt:vector size="4" baseType="variant">
      <vt:variant>
        <vt:lpstr>Tema</vt:lpstr>
      </vt:variant>
      <vt:variant>
        <vt:i4>1</vt:i4>
      </vt:variant>
      <vt:variant>
        <vt:lpstr>Slayt Başlıkları</vt:lpstr>
      </vt:variant>
      <vt:variant>
        <vt:i4>35</vt:i4>
      </vt:variant>
    </vt:vector>
  </HeadingPairs>
  <TitlesOfParts>
    <vt:vector size="36" baseType="lpstr">
      <vt:lpstr>Office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Hakan Hakan</dc:creator>
  <cp:lastModifiedBy>User</cp:lastModifiedBy>
  <cp:revision>571</cp:revision>
  <dcterms:created xsi:type="dcterms:W3CDTF">2019-04-13T17:05:54Z</dcterms:created>
  <dcterms:modified xsi:type="dcterms:W3CDTF">2020-05-09T11:46:57Z</dcterms:modified>
</cp:coreProperties>
</file>