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4519" r:id="rId2"/>
    <p:sldMasterId id="2147486110" r:id="rId3"/>
    <p:sldMasterId id="2147486123" r:id="rId4"/>
    <p:sldMasterId id="2147486375" r:id="rId5"/>
    <p:sldMasterId id="2147486683" r:id="rId6"/>
  </p:sldMasterIdLst>
  <p:notesMasterIdLst>
    <p:notesMasterId r:id="rId16"/>
  </p:notesMasterIdLst>
  <p:handoutMasterIdLst>
    <p:handoutMasterId r:id="rId17"/>
  </p:handoutMasterIdLst>
  <p:sldIdLst>
    <p:sldId id="296" r:id="rId7"/>
    <p:sldId id="742" r:id="rId8"/>
    <p:sldId id="743" r:id="rId9"/>
    <p:sldId id="744" r:id="rId10"/>
    <p:sldId id="745" r:id="rId11"/>
    <p:sldId id="746" r:id="rId12"/>
    <p:sldId id="729" r:id="rId13"/>
    <p:sldId id="730" r:id="rId14"/>
    <p:sldId id="72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66FF99"/>
    <a:srgbClr val="66CCFF"/>
    <a:srgbClr val="33CCCC"/>
    <a:srgbClr val="3399FF"/>
    <a:srgbClr val="FFFF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27" autoAdjust="0"/>
    <p:restoredTop sz="85246" autoAdjust="0"/>
  </p:normalViewPr>
  <p:slideViewPr>
    <p:cSldViewPr>
      <p:cViewPr>
        <p:scale>
          <a:sx n="60" d="100"/>
          <a:sy n="60" d="100"/>
        </p:scale>
        <p:origin x="-1896" y="-138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C56704-9FF5-456E-AD59-B6292410BF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162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403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4497FFD-2273-4E60-AED8-8979560898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42671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8E89AAA-CF42-4BBE-BB43-7E526D98D3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3046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3439B-B280-487F-8C49-398CE86EBA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358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8CD80-93CD-415B-B176-E2AD367442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163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1E6DF-DF23-4BF0-AA94-975A9E91CF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8461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5F5ACED-E67B-44BB-8CCD-B097E1AE4D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6693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64F73-2AA6-438D-BF16-E0DBF7DEC0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9999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85EE9-5E7A-4C22-A900-32A810E4E8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4148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08FA3-6C8D-4A50-800B-FC86020A21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3715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3296F-447C-4561-8104-0F02B546AC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29920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11D7E-5210-44FB-AA55-1FDA71916C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44307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67A20-CABB-47F4-95FE-70F6B11EC2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0686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7A408-472F-4A51-83CE-C1B82497DE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44082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7AB69-3353-45CA-8DB3-FFD360C850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74446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D31EE6-0794-4187-AC3F-DF1293C529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69558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DC540-DD9D-425F-B776-52924EFD0C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62086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0BB8A-58BB-4834-9A46-AF434E085E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189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BC67EBA-9C66-4874-A145-825843578B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4036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A059C-2912-45B6-B5AC-F65215875C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30442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C1AA8-62A7-44ED-BAD4-0FA1AA6313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93189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B0869-C15B-427D-849D-C219FE4761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60171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8DA2D-3106-49A6-8CB3-8F33D485C7B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60256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042A9-D1C8-4EB2-A14E-D2AB4589E64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621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2DAC0-3DC0-428E-B5C0-373775A3CB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72076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191C6-9A99-4C73-A174-D19742019A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20066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DAC16-B36F-42CC-909B-5C65808252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0892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D4ECD-6BB1-4AD3-ACB9-F0D681B886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55332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5F299-3BBF-4335-B87C-612D75A009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04792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FC07-CF59-44E2-AFA1-5B5AE2B7E5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33224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42546-7D0C-4D25-9BC3-DBC0E57FFA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20986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9DFE0BC-F436-4D6A-9F7C-3B0CDC9B97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18811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EF27E-9EC8-4AFC-A0E1-557E3D90E6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88444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014DD-EDFF-4FD1-9017-095B8E391D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38942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81111-6123-4C5C-B696-F073023867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766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743FA-7105-4F81-8904-F82B47594C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91271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9B092-A355-4ADE-81D9-EBAE5E73E4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0954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CFE0C-0E2A-485A-B21F-BEF647C6F3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30232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98B56-313A-49E3-BFBF-3BD7D36311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43102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4DC90-6E79-4E1C-84A0-5880ACC083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01807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9F8A1-BD5B-45F3-A96A-B0A203D9F6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350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5AD9A-F598-4E36-AE93-260D35E055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76839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F0BB1-9DC8-4DF1-8042-0F8666784F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8766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4A264-4AE5-411C-A0B9-E35552C5B4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106910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F2EDF8E-72D7-4A5A-B52D-CD64A9C380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354275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DEF29-808F-4140-A8E8-E10D3EA092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3392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51707-D31F-481D-B929-63D837DF56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40670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36405-D32A-49B1-BD64-EAE7351F10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419884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5ECA9-4249-40B4-AE5E-E9BFE7E868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70480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978D6-A7E1-4CBB-B217-8FF917A1A3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45130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5A387-24C5-45EC-8F2D-A24B1EDA58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49097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0808A-A2A9-4009-9984-19A46C456F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092563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0A3FA-D3F7-4EF1-A087-A39A171CD3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24718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DA77A-D187-44C5-BADE-6AEA53D001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314583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F5605-606D-4A4B-9364-5E1E0430BD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194455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B3A4B-2E5C-4999-B98E-8AD01008CA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140013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374BC-4A8E-4725-99FD-A1D57DE8DD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1664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F4394-A7E1-45B8-A2CA-36F7E09486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04292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275B5-046B-4036-AFC2-C11FACB809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801232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8FC7779-B566-45F3-BD2F-6577752217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793507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2AA92-1840-4F74-A069-0AF4E134B1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29924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12294-755E-4870-890A-2F67474B51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360608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FC3EA-A830-4255-A2D2-268AED9D17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016205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802EC-E963-4C63-AE65-8EF0EB533C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080667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7BE0C-E391-4CC7-8426-D13AD26BFC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328794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CBC4B-08B4-4743-A01A-C5217E1244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988154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4214A-4B80-4307-81DB-D3E1815F8E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73232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5525A-943A-4841-9BE4-6995F09F53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67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A1EFC-2F21-45B4-8894-C30DEC2836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880624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28F3E-96D0-4CCC-A3FB-5CD5EDBEC3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52043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16E9E-540D-49E1-9314-96C310DF3D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738128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7B9BF-A79E-4BC5-9C93-EF6A70D56D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2335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4DAC5-0350-4EFF-A163-834C1D16D4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187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C8A2D-6DCA-4585-8FA5-8272BF1CF9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093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AD49C8AA-1B95-4A6E-A727-585726D7C0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60" r:id="rId1"/>
    <p:sldLayoutId id="2147487568" r:id="rId2"/>
    <p:sldLayoutId id="2147487569" r:id="rId3"/>
    <p:sldLayoutId id="2147487570" r:id="rId4"/>
    <p:sldLayoutId id="2147487571" r:id="rId5"/>
    <p:sldLayoutId id="2147487572" r:id="rId6"/>
    <p:sldLayoutId id="2147487573" r:id="rId7"/>
    <p:sldLayoutId id="2147487574" r:id="rId8"/>
    <p:sldLayoutId id="2147487575" r:id="rId9"/>
    <p:sldLayoutId id="2147487576" r:id="rId10"/>
    <p:sldLayoutId id="2147487577" r:id="rId11"/>
    <p:sldLayoutId id="214748757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2A9913E-A2CE-4A85-920C-24242D0694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61" r:id="rId1"/>
    <p:sldLayoutId id="2147487579" r:id="rId2"/>
    <p:sldLayoutId id="2147487580" r:id="rId3"/>
    <p:sldLayoutId id="2147487581" r:id="rId4"/>
    <p:sldLayoutId id="2147487582" r:id="rId5"/>
    <p:sldLayoutId id="2147487583" r:id="rId6"/>
    <p:sldLayoutId id="2147487584" r:id="rId7"/>
    <p:sldLayoutId id="2147487585" r:id="rId8"/>
    <p:sldLayoutId id="2147487586" r:id="rId9"/>
    <p:sldLayoutId id="2147487587" r:id="rId10"/>
    <p:sldLayoutId id="214748758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E8D8291-6C69-4C87-8A56-0D5411DD5B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62" r:id="rId1"/>
    <p:sldLayoutId id="2147487589" r:id="rId2"/>
    <p:sldLayoutId id="2147487590" r:id="rId3"/>
    <p:sldLayoutId id="2147487591" r:id="rId4"/>
    <p:sldLayoutId id="2147487592" r:id="rId5"/>
    <p:sldLayoutId id="2147487593" r:id="rId6"/>
    <p:sldLayoutId id="2147487594" r:id="rId7"/>
    <p:sldLayoutId id="2147487595" r:id="rId8"/>
    <p:sldLayoutId id="2147487596" r:id="rId9"/>
    <p:sldLayoutId id="2147487597" r:id="rId10"/>
    <p:sldLayoutId id="2147487598" r:id="rId11"/>
    <p:sldLayoutId id="214748759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2BBB691-F3DC-4DE9-B50D-2FCD41480A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63" r:id="rId1"/>
    <p:sldLayoutId id="2147487600" r:id="rId2"/>
    <p:sldLayoutId id="2147487601" r:id="rId3"/>
    <p:sldLayoutId id="2147487602" r:id="rId4"/>
    <p:sldLayoutId id="2147487603" r:id="rId5"/>
    <p:sldLayoutId id="2147487604" r:id="rId6"/>
    <p:sldLayoutId id="2147487605" r:id="rId7"/>
    <p:sldLayoutId id="2147487606" r:id="rId8"/>
    <p:sldLayoutId id="2147487607" r:id="rId9"/>
    <p:sldLayoutId id="2147487608" r:id="rId10"/>
    <p:sldLayoutId id="2147487609" r:id="rId11"/>
    <p:sldLayoutId id="214748761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8184730-C3C1-4F96-8551-2476476A90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64" r:id="rId1"/>
    <p:sldLayoutId id="2147487611" r:id="rId2"/>
    <p:sldLayoutId id="2147487612" r:id="rId3"/>
    <p:sldLayoutId id="2147487613" r:id="rId4"/>
    <p:sldLayoutId id="2147487614" r:id="rId5"/>
    <p:sldLayoutId id="2147487615" r:id="rId6"/>
    <p:sldLayoutId id="2147487616" r:id="rId7"/>
    <p:sldLayoutId id="2147487617" r:id="rId8"/>
    <p:sldLayoutId id="2147487618" r:id="rId9"/>
    <p:sldLayoutId id="2147487619" r:id="rId10"/>
    <p:sldLayoutId id="2147487620" r:id="rId11"/>
    <p:sldLayoutId id="2147487621" r:id="rId12"/>
    <p:sldLayoutId id="2147487622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AEF55AA-D8D9-426D-897B-9EE89CDF09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65" r:id="rId1"/>
    <p:sldLayoutId id="2147487623" r:id="rId2"/>
    <p:sldLayoutId id="2147487624" r:id="rId3"/>
    <p:sldLayoutId id="2147487625" r:id="rId4"/>
    <p:sldLayoutId id="2147487626" r:id="rId5"/>
    <p:sldLayoutId id="2147487627" r:id="rId6"/>
    <p:sldLayoutId id="2147487628" r:id="rId7"/>
    <p:sldLayoutId id="2147487629" r:id="rId8"/>
    <p:sldLayoutId id="2147487630" r:id="rId9"/>
    <p:sldLayoutId id="2147487631" r:id="rId10"/>
    <p:sldLayoutId id="2147487632" r:id="rId11"/>
    <p:sldLayoutId id="214748763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383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7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课 我往东，他往西（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44450"/>
          <a:ext cx="8642350" cy="67294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1421"/>
                <a:gridCol w="3362845"/>
                <a:gridCol w="3598084"/>
              </a:tblGrid>
              <a:tr h="610476">
                <a:tc>
                  <a:txBody>
                    <a:bodyPr/>
                    <a:lstStyle/>
                    <a:p>
                      <a:endParaRPr lang="zh-CN" altLang="en-US" sz="2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dirty="0" smtClean="0"/>
                        <a:t>“我”往东</a:t>
                      </a:r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dirty="0" smtClean="0"/>
                        <a:t>“他”往西</a:t>
                      </a:r>
                    </a:p>
                  </a:txBody>
                  <a:tcPr marL="91455" marR="91455" marT="45723" marB="45723"/>
                </a:tc>
              </a:tr>
              <a:tr h="541716">
                <a:tc rowSpan="2">
                  <a:txBody>
                    <a:bodyPr/>
                    <a:lstStyle/>
                    <a:p>
                      <a:endParaRPr lang="zh-CN" altLang="en-US" sz="2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800" dirty="0" smtClean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800" dirty="0" smtClean="0"/>
                    </a:p>
                  </a:txBody>
                  <a:tcPr marL="91455" marR="91455" marT="45723" marB="45723"/>
                </a:tc>
              </a:tr>
              <a:tr h="64810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800" dirty="0" smtClean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800" dirty="0" smtClean="0"/>
                    </a:p>
                  </a:txBody>
                  <a:tcPr marL="91455" marR="91455" marT="45723" marB="45723"/>
                </a:tc>
              </a:tr>
              <a:tr h="706015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</a:tr>
              <a:tr h="1008168">
                <a:tc rowSpan="2"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</a:tr>
              <a:tr h="190912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</a:tr>
              <a:tr h="652900">
                <a:tc rowSpan="2"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</a:tr>
              <a:tr h="6529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</a:tr>
            </a:tbl>
          </a:graphicData>
        </a:graphic>
      </p:graphicFrame>
      <p:sp>
        <p:nvSpPr>
          <p:cNvPr id="23589" name="TextBox 19"/>
          <p:cNvSpPr txBox="1">
            <a:spLocks noChangeArrowheads="1"/>
          </p:cNvSpPr>
          <p:nvPr/>
        </p:nvSpPr>
        <p:spPr bwMode="auto">
          <a:xfrm>
            <a:off x="139700" y="2636838"/>
            <a:ext cx="18002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400" b="1">
                <a:solidFill>
                  <a:srgbClr val="0000CC"/>
                </a:solidFill>
                <a:ea typeface="宋体" pitchFamily="2" charset="-122"/>
              </a:rPr>
              <a:t>在树林里休息时，忽然间</a:t>
            </a:r>
            <a:r>
              <a:rPr kumimoji="0" lang="en-US" altLang="zh-CN" sz="2400" b="1">
                <a:solidFill>
                  <a:srgbClr val="0000CC"/>
                </a:solidFill>
                <a:ea typeface="宋体" pitchFamily="2" charset="-122"/>
              </a:rPr>
              <a:t>……</a:t>
            </a:r>
            <a:endParaRPr kumimoji="0" lang="zh-CN" altLang="en-US" sz="2400" b="1">
              <a:solidFill>
                <a:srgbClr val="0000CC"/>
              </a:solidFill>
              <a:ea typeface="宋体" pitchFamily="2" charset="-122"/>
            </a:endParaRPr>
          </a:p>
        </p:txBody>
      </p:sp>
      <p:sp>
        <p:nvSpPr>
          <p:cNvPr id="23590" name="TextBox 20"/>
          <p:cNvSpPr txBox="1">
            <a:spLocks noChangeArrowheads="1"/>
          </p:cNvSpPr>
          <p:nvPr/>
        </p:nvSpPr>
        <p:spPr bwMode="auto">
          <a:xfrm>
            <a:off x="2035175" y="2519363"/>
            <a:ext cx="2952750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500" b="1">
                <a:solidFill>
                  <a:srgbClr val="FF0000"/>
                </a:solidFill>
                <a:ea typeface="宋体" pitchFamily="2" charset="-122"/>
              </a:rPr>
              <a:t>不禁</a:t>
            </a:r>
            <a:r>
              <a:rPr kumimoji="0" lang="zh-CN" altLang="en-US" sz="2500" b="1">
                <a:solidFill>
                  <a:srgbClr val="000000"/>
                </a:solidFill>
                <a:ea typeface="宋体" pitchFamily="2" charset="-122"/>
              </a:rPr>
              <a:t>十分兴奋，他</a:t>
            </a:r>
            <a:r>
              <a:rPr kumimoji="0" lang="zh-CN" altLang="en-US" sz="2500" b="1">
                <a:solidFill>
                  <a:srgbClr val="FF0000"/>
                </a:solidFill>
                <a:ea typeface="宋体" pitchFamily="2" charset="-122"/>
              </a:rPr>
              <a:t>总算</a:t>
            </a:r>
            <a:r>
              <a:rPr kumimoji="0" lang="en-US" altLang="zh-CN" sz="2500" b="1">
                <a:solidFill>
                  <a:srgbClr val="000000"/>
                </a:solidFill>
                <a:ea typeface="宋体" pitchFamily="2" charset="-122"/>
              </a:rPr>
              <a:t>……</a:t>
            </a:r>
            <a:endParaRPr kumimoji="0" lang="zh-CN" altLang="en-US" sz="2500" b="1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591" name="TextBox 21"/>
          <p:cNvSpPr txBox="1">
            <a:spLocks noChangeArrowheads="1"/>
          </p:cNvSpPr>
          <p:nvPr/>
        </p:nvSpPr>
        <p:spPr bwMode="auto">
          <a:xfrm>
            <a:off x="5580063" y="2566988"/>
            <a:ext cx="3240087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500" b="1">
                <a:solidFill>
                  <a:srgbClr val="000000"/>
                </a:solidFill>
              </a:rPr>
              <a:t>“这感觉就像是电影里的某个场面”</a:t>
            </a:r>
          </a:p>
        </p:txBody>
      </p:sp>
      <p:sp>
        <p:nvSpPr>
          <p:cNvPr id="23592" name="TextBox 22"/>
          <p:cNvSpPr txBox="1">
            <a:spLocks noChangeArrowheads="1"/>
          </p:cNvSpPr>
          <p:nvPr/>
        </p:nvSpPr>
        <p:spPr bwMode="auto">
          <a:xfrm>
            <a:off x="1974850" y="3571875"/>
            <a:ext cx="20796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500" b="1">
                <a:solidFill>
                  <a:srgbClr val="000000"/>
                </a:solidFill>
              </a:rPr>
              <a:t>于是，外套，脱，拼命，摇摆，做出</a:t>
            </a:r>
            <a:r>
              <a:rPr lang="en-US" altLang="zh-CN" sz="2500" b="1">
                <a:solidFill>
                  <a:srgbClr val="000000"/>
                </a:solidFill>
              </a:rPr>
              <a:t>…</a:t>
            </a:r>
            <a:r>
              <a:rPr lang="zh-CN" altLang="en-US" sz="2500" b="1">
                <a:solidFill>
                  <a:srgbClr val="000000"/>
                </a:solidFill>
              </a:rPr>
              <a:t>的样子</a:t>
            </a:r>
          </a:p>
        </p:txBody>
      </p:sp>
      <p:sp>
        <p:nvSpPr>
          <p:cNvPr id="23593" name="TextBox 23"/>
          <p:cNvSpPr txBox="1">
            <a:spLocks noChangeArrowheads="1"/>
          </p:cNvSpPr>
          <p:nvPr/>
        </p:nvSpPr>
        <p:spPr bwMode="auto">
          <a:xfrm>
            <a:off x="5580063" y="3500438"/>
            <a:ext cx="1944687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500" b="1">
                <a:solidFill>
                  <a:srgbClr val="FF0000"/>
                </a:solidFill>
              </a:rPr>
              <a:t>慌慌张张</a:t>
            </a:r>
            <a:r>
              <a:rPr lang="zh-CN" altLang="en-US" sz="2500" b="1">
                <a:solidFill>
                  <a:srgbClr val="000000"/>
                </a:solidFill>
              </a:rPr>
              <a:t>，夺，拼命，往</a:t>
            </a:r>
            <a:r>
              <a:rPr lang="en-US" altLang="zh-CN" sz="2500" b="1">
                <a:solidFill>
                  <a:srgbClr val="000000"/>
                </a:solidFill>
              </a:rPr>
              <a:t>……</a:t>
            </a:r>
            <a:r>
              <a:rPr lang="zh-CN" altLang="en-US" sz="2500" b="1">
                <a:solidFill>
                  <a:srgbClr val="000000"/>
                </a:solidFill>
              </a:rPr>
              <a:t>拉  “躲，</a:t>
            </a:r>
            <a:r>
              <a:rPr lang="zh-CN" altLang="en-US" sz="2500" b="1">
                <a:solidFill>
                  <a:srgbClr val="FF0000"/>
                </a:solidFill>
              </a:rPr>
              <a:t>千万</a:t>
            </a:r>
            <a:r>
              <a:rPr lang="zh-CN" altLang="en-US" sz="2500" b="1">
                <a:solidFill>
                  <a:srgbClr val="000000"/>
                </a:solidFill>
              </a:rPr>
              <a:t>”</a:t>
            </a:r>
          </a:p>
        </p:txBody>
      </p:sp>
      <p:sp>
        <p:nvSpPr>
          <p:cNvPr id="23594" name="TextBox 24"/>
          <p:cNvSpPr txBox="1">
            <a:spLocks noChangeArrowheads="1"/>
          </p:cNvSpPr>
          <p:nvPr/>
        </p:nvSpPr>
        <p:spPr bwMode="auto">
          <a:xfrm>
            <a:off x="179388" y="5445125"/>
            <a:ext cx="1728787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400" b="1">
                <a:solidFill>
                  <a:srgbClr val="0000CC"/>
                </a:solidFill>
                <a:ea typeface="宋体" pitchFamily="2" charset="-122"/>
              </a:rPr>
              <a:t>生起气来也是很有“</a:t>
            </a: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特色</a:t>
            </a:r>
            <a:r>
              <a:rPr kumimoji="0" lang="zh-CN" altLang="en-US" sz="2400" b="1">
                <a:solidFill>
                  <a:srgbClr val="0000CC"/>
                </a:solidFill>
                <a:ea typeface="宋体" pitchFamily="2" charset="-122"/>
              </a:rPr>
              <a:t>”的</a:t>
            </a:r>
          </a:p>
        </p:txBody>
      </p:sp>
      <p:sp>
        <p:nvSpPr>
          <p:cNvPr id="23595" name="TextBox 25"/>
          <p:cNvSpPr txBox="1">
            <a:spLocks noChangeArrowheads="1"/>
          </p:cNvSpPr>
          <p:nvPr/>
        </p:nvSpPr>
        <p:spPr bwMode="auto">
          <a:xfrm>
            <a:off x="1974850" y="5445125"/>
            <a:ext cx="25844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500" b="1">
                <a:solidFill>
                  <a:srgbClr val="FF0000"/>
                </a:solidFill>
                <a:ea typeface="宋体" pitchFamily="2" charset="-122"/>
              </a:rPr>
              <a:t>冷静</a:t>
            </a:r>
            <a:r>
              <a:rPr kumimoji="0" lang="zh-CN" altLang="en-US" sz="2500" b="1">
                <a:solidFill>
                  <a:srgbClr val="000000"/>
                </a:solidFill>
                <a:ea typeface="宋体" pitchFamily="2" charset="-122"/>
              </a:rPr>
              <a:t>如水</a:t>
            </a:r>
          </a:p>
        </p:txBody>
      </p:sp>
      <p:sp>
        <p:nvSpPr>
          <p:cNvPr id="23596" name="TextBox 26"/>
          <p:cNvSpPr txBox="1">
            <a:spLocks noChangeArrowheads="1"/>
          </p:cNvSpPr>
          <p:nvPr/>
        </p:nvSpPr>
        <p:spPr bwMode="auto">
          <a:xfrm>
            <a:off x="5580063" y="5451475"/>
            <a:ext cx="19351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500" b="1">
                <a:solidFill>
                  <a:srgbClr val="000000"/>
                </a:solidFill>
                <a:ea typeface="宋体" pitchFamily="2" charset="-122"/>
              </a:rPr>
              <a:t>气呼呼的</a:t>
            </a:r>
          </a:p>
        </p:txBody>
      </p:sp>
      <p:sp>
        <p:nvSpPr>
          <p:cNvPr id="23597" name="TextBox 27"/>
          <p:cNvSpPr txBox="1">
            <a:spLocks noChangeArrowheads="1"/>
          </p:cNvSpPr>
          <p:nvPr/>
        </p:nvSpPr>
        <p:spPr bwMode="auto">
          <a:xfrm>
            <a:off x="5580063" y="6048375"/>
            <a:ext cx="19446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500" b="1">
                <a:solidFill>
                  <a:srgbClr val="000000"/>
                </a:solidFill>
                <a:ea typeface="宋体" pitchFamily="2" charset="-122"/>
              </a:rPr>
              <a:t>嘻嘻哈哈</a:t>
            </a:r>
          </a:p>
        </p:txBody>
      </p:sp>
      <p:sp>
        <p:nvSpPr>
          <p:cNvPr id="23598" name="TextBox 28"/>
          <p:cNvSpPr txBox="1">
            <a:spLocks noChangeArrowheads="1"/>
          </p:cNvSpPr>
          <p:nvPr/>
        </p:nvSpPr>
        <p:spPr bwMode="auto">
          <a:xfrm>
            <a:off x="1974850" y="6103938"/>
            <a:ext cx="20796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500" b="1">
                <a:solidFill>
                  <a:srgbClr val="000000"/>
                </a:solidFill>
                <a:ea typeface="宋体" pitchFamily="2" charset="-122"/>
              </a:rPr>
              <a:t>怒冲冲</a:t>
            </a:r>
          </a:p>
        </p:txBody>
      </p:sp>
      <p:sp>
        <p:nvSpPr>
          <p:cNvPr id="23599" name="TextBox 29"/>
          <p:cNvSpPr txBox="1">
            <a:spLocks noChangeArrowheads="1"/>
          </p:cNvSpPr>
          <p:nvPr/>
        </p:nvSpPr>
        <p:spPr bwMode="auto">
          <a:xfrm>
            <a:off x="141288" y="692150"/>
            <a:ext cx="20542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根本</a:t>
            </a:r>
            <a:r>
              <a:rPr kumimoji="0" lang="zh-CN" altLang="en-US" sz="2400" b="1">
                <a:solidFill>
                  <a:srgbClr val="0000CC"/>
                </a:solidFill>
                <a:ea typeface="宋体" pitchFamily="2" charset="-122"/>
              </a:rPr>
              <a:t>不用</a:t>
            </a:r>
            <a:r>
              <a:rPr kumimoji="0" lang="en-US" altLang="zh-CN" sz="2400" b="1">
                <a:solidFill>
                  <a:srgbClr val="0000CC"/>
                </a:solidFill>
                <a:ea typeface="宋体" pitchFamily="2" charset="-122"/>
              </a:rPr>
              <a:t>…</a:t>
            </a:r>
            <a:r>
              <a:rPr kumimoji="0" lang="zh-CN" altLang="en-US" sz="2400" b="1">
                <a:solidFill>
                  <a:srgbClr val="0000CC"/>
                </a:solidFill>
                <a:ea typeface="宋体" pitchFamily="2" charset="-122"/>
              </a:rPr>
              <a:t>，只需</a:t>
            </a:r>
            <a:r>
              <a:rPr kumimoji="0" lang="en-US" altLang="zh-CN" sz="2400" b="1">
                <a:solidFill>
                  <a:srgbClr val="0000CC"/>
                </a:solidFill>
                <a:ea typeface="宋体" pitchFamily="2" charset="-122"/>
              </a:rPr>
              <a:t>…</a:t>
            </a:r>
            <a:endParaRPr kumimoji="0" lang="zh-CN" altLang="en-US" sz="2400" b="1">
              <a:solidFill>
                <a:srgbClr val="0000CC"/>
              </a:solidFill>
              <a:ea typeface="宋体" pitchFamily="2" charset="-122"/>
            </a:endParaRPr>
          </a:p>
        </p:txBody>
      </p:sp>
      <p:sp>
        <p:nvSpPr>
          <p:cNvPr id="23600" name="TextBox 30"/>
          <p:cNvSpPr txBox="1">
            <a:spLocks noChangeArrowheads="1"/>
          </p:cNvSpPr>
          <p:nvPr/>
        </p:nvSpPr>
        <p:spPr bwMode="auto">
          <a:xfrm>
            <a:off x="5580063" y="693738"/>
            <a:ext cx="21971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500" b="1">
                <a:solidFill>
                  <a:srgbClr val="000000"/>
                </a:solidFill>
                <a:ea typeface="宋体" pitchFamily="2" charset="-122"/>
              </a:rPr>
              <a:t>马马虎虎</a:t>
            </a:r>
          </a:p>
        </p:txBody>
      </p:sp>
      <p:sp>
        <p:nvSpPr>
          <p:cNvPr id="23601" name="TextBox 31"/>
          <p:cNvSpPr txBox="1">
            <a:spLocks noChangeArrowheads="1"/>
          </p:cNvSpPr>
          <p:nvPr/>
        </p:nvSpPr>
        <p:spPr bwMode="auto">
          <a:xfrm>
            <a:off x="1974850" y="620713"/>
            <a:ext cx="29527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500" b="1">
                <a:solidFill>
                  <a:srgbClr val="000000"/>
                </a:solidFill>
                <a:ea typeface="宋体" pitchFamily="2" charset="-122"/>
              </a:rPr>
              <a:t>那我就会</a:t>
            </a:r>
            <a:r>
              <a:rPr kumimoji="0" lang="en-US" altLang="zh-CN" sz="2500" b="1">
                <a:solidFill>
                  <a:srgbClr val="000000"/>
                </a:solidFill>
                <a:ea typeface="宋体" pitchFamily="2" charset="-122"/>
              </a:rPr>
              <a:t>……</a:t>
            </a:r>
            <a:endParaRPr kumimoji="0" lang="zh-CN" altLang="en-US" sz="2500" b="1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602" name="TextBox 32"/>
          <p:cNvSpPr txBox="1">
            <a:spLocks noChangeArrowheads="1"/>
          </p:cNvSpPr>
          <p:nvPr/>
        </p:nvSpPr>
        <p:spPr bwMode="auto">
          <a:xfrm>
            <a:off x="5580063" y="1268413"/>
            <a:ext cx="2160587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500" b="1">
                <a:solidFill>
                  <a:srgbClr val="000000"/>
                </a:solidFill>
                <a:ea typeface="宋体" pitchFamily="2" charset="-122"/>
              </a:rPr>
              <a:t>好看极了</a:t>
            </a:r>
          </a:p>
        </p:txBody>
      </p:sp>
      <p:sp>
        <p:nvSpPr>
          <p:cNvPr id="23603" name="TextBox 33"/>
          <p:cNvSpPr txBox="1">
            <a:spLocks noChangeArrowheads="1"/>
          </p:cNvSpPr>
          <p:nvPr/>
        </p:nvSpPr>
        <p:spPr bwMode="auto">
          <a:xfrm>
            <a:off x="1974850" y="1268413"/>
            <a:ext cx="295275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500" b="1">
                <a:solidFill>
                  <a:srgbClr val="000000"/>
                </a:solidFill>
                <a:ea typeface="宋体" pitchFamily="2" charset="-122"/>
              </a:rPr>
              <a:t>我就会知道</a:t>
            </a:r>
            <a:r>
              <a:rPr kumimoji="0" lang="en-US" altLang="zh-CN" sz="2500" b="1">
                <a:solidFill>
                  <a:srgbClr val="000000"/>
                </a:solidFill>
                <a:ea typeface="宋体" pitchFamily="2" charset="-122"/>
              </a:rPr>
              <a:t>……</a:t>
            </a:r>
            <a:endParaRPr kumimoji="0" lang="zh-CN" altLang="en-US" sz="2500" b="1">
              <a:solidFill>
                <a:srgbClr val="000000"/>
              </a:solidFill>
              <a:ea typeface="宋体" pitchFamily="2" charset="-122"/>
            </a:endParaRPr>
          </a:p>
        </p:txBody>
      </p:sp>
      <p:pic>
        <p:nvPicPr>
          <p:cNvPr id="23604" name="Picture 3" descr="C:\Users\N\AppData\Local\Microsoft\Windows\Temporary Internet Files\Content.IE5\RX2UHAF5\MC90005614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860800"/>
            <a:ext cx="1439863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605" name="Picture 4" descr="C:\Users\N\AppData\Local\Microsoft\Windows\Temporary Internet Files\Content.IE5\RQY18E64\MC9002875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163" y="3824288"/>
            <a:ext cx="1187450" cy="14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606" name="Left Arrow 1"/>
          <p:cNvSpPr>
            <a:spLocks noChangeArrowheads="1"/>
          </p:cNvSpPr>
          <p:nvPr/>
        </p:nvSpPr>
        <p:spPr bwMode="auto">
          <a:xfrm>
            <a:off x="4860925" y="814388"/>
            <a:ext cx="719138" cy="238125"/>
          </a:xfrm>
          <a:prstGeom prst="leftArrow">
            <a:avLst>
              <a:gd name="adj1" fmla="val 50000"/>
              <a:gd name="adj2" fmla="val 49942"/>
            </a:avLst>
          </a:prstGeom>
          <a:solidFill>
            <a:srgbClr val="33CCCC"/>
          </a:solidFill>
          <a:ln w="9525" algn="ctr">
            <a:solidFill>
              <a:srgbClr val="33CCCC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endParaRPr lang="zh-CN" altLang="en-US" u="sng">
              <a:solidFill>
                <a:srgbClr val="000000"/>
              </a:solidFill>
            </a:endParaRPr>
          </a:p>
        </p:txBody>
      </p:sp>
      <p:sp>
        <p:nvSpPr>
          <p:cNvPr id="23607" name="Left Arrow 36"/>
          <p:cNvSpPr>
            <a:spLocks noChangeArrowheads="1"/>
          </p:cNvSpPr>
          <p:nvPr/>
        </p:nvSpPr>
        <p:spPr bwMode="auto">
          <a:xfrm>
            <a:off x="4859338" y="1390650"/>
            <a:ext cx="720725" cy="238125"/>
          </a:xfrm>
          <a:prstGeom prst="leftArrow">
            <a:avLst>
              <a:gd name="adj1" fmla="val 50000"/>
              <a:gd name="adj2" fmla="val 50052"/>
            </a:avLst>
          </a:prstGeom>
          <a:solidFill>
            <a:srgbClr val="33CCCC"/>
          </a:solidFill>
          <a:ln w="9525" algn="ctr">
            <a:solidFill>
              <a:srgbClr val="33CCCC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endParaRPr lang="zh-CN" altLang="en-US" u="sng">
              <a:solidFill>
                <a:srgbClr val="000000"/>
              </a:solidFill>
            </a:endParaRPr>
          </a:p>
        </p:txBody>
      </p:sp>
      <p:sp>
        <p:nvSpPr>
          <p:cNvPr id="23608" name="Left Arrow 37"/>
          <p:cNvSpPr>
            <a:spLocks noChangeArrowheads="1"/>
          </p:cNvSpPr>
          <p:nvPr/>
        </p:nvSpPr>
        <p:spPr bwMode="auto">
          <a:xfrm>
            <a:off x="4859338" y="2830513"/>
            <a:ext cx="720725" cy="238125"/>
          </a:xfrm>
          <a:prstGeom prst="leftArrow">
            <a:avLst>
              <a:gd name="adj1" fmla="val 50000"/>
              <a:gd name="adj2" fmla="val 50052"/>
            </a:avLst>
          </a:prstGeom>
          <a:solidFill>
            <a:srgbClr val="33CCCC"/>
          </a:solidFill>
          <a:ln w="9525" algn="ctr">
            <a:solidFill>
              <a:srgbClr val="33CCCC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endParaRPr lang="zh-CN" altLang="en-US" u="sng">
              <a:solidFill>
                <a:srgbClr val="000000"/>
              </a:solidFill>
            </a:endParaRPr>
          </a:p>
        </p:txBody>
      </p:sp>
      <p:sp>
        <p:nvSpPr>
          <p:cNvPr id="23609" name="TextBox 38"/>
          <p:cNvSpPr txBox="1">
            <a:spLocks noChangeArrowheads="1"/>
          </p:cNvSpPr>
          <p:nvPr/>
        </p:nvSpPr>
        <p:spPr bwMode="auto">
          <a:xfrm>
            <a:off x="107950" y="1806575"/>
            <a:ext cx="19097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400" b="1">
                <a:solidFill>
                  <a:srgbClr val="0000CC"/>
                </a:solidFill>
                <a:ea typeface="宋体" pitchFamily="2" charset="-122"/>
              </a:rPr>
              <a:t>在每一个路口</a:t>
            </a:r>
            <a:r>
              <a:rPr kumimoji="0" lang="en-US" altLang="zh-CN" sz="2400" b="1">
                <a:solidFill>
                  <a:srgbClr val="0000CC"/>
                </a:solidFill>
                <a:ea typeface="宋体" pitchFamily="2" charset="-122"/>
              </a:rPr>
              <a:t>…</a:t>
            </a:r>
            <a:endParaRPr kumimoji="0" lang="zh-CN" altLang="en-US" sz="2400" b="1">
              <a:solidFill>
                <a:srgbClr val="0000CC"/>
              </a:solidFill>
              <a:ea typeface="宋体" pitchFamily="2" charset="-122"/>
            </a:endParaRPr>
          </a:p>
        </p:txBody>
      </p:sp>
      <p:sp>
        <p:nvSpPr>
          <p:cNvPr id="23610" name="TextBox 39"/>
          <p:cNvSpPr txBox="1">
            <a:spLocks noChangeArrowheads="1"/>
          </p:cNvSpPr>
          <p:nvPr/>
        </p:nvSpPr>
        <p:spPr bwMode="auto">
          <a:xfrm>
            <a:off x="1979613" y="1958975"/>
            <a:ext cx="3240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照例</a:t>
            </a:r>
            <a:r>
              <a:rPr kumimoji="0" lang="zh-CN" altLang="en-US" sz="2400" b="1">
                <a:solidFill>
                  <a:srgbClr val="000000"/>
                </a:solidFill>
                <a:ea typeface="宋体" pitchFamily="2" charset="-122"/>
              </a:rPr>
              <a:t>是</a:t>
            </a:r>
            <a:r>
              <a:rPr kumimoji="0" lang="en-US" altLang="zh-CN" sz="2400" b="1">
                <a:solidFill>
                  <a:srgbClr val="000000"/>
                </a:solidFill>
                <a:ea typeface="宋体" pitchFamily="2" charset="-122"/>
              </a:rPr>
              <a:t>…</a:t>
            </a:r>
            <a:endParaRPr kumimoji="0" lang="zh-CN" altLang="en-US" sz="2400" b="1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611" name="TextBox 5"/>
          <p:cNvSpPr txBox="1">
            <a:spLocks noChangeArrowheads="1"/>
          </p:cNvSpPr>
          <p:nvPr/>
        </p:nvSpPr>
        <p:spPr bwMode="auto">
          <a:xfrm>
            <a:off x="179388" y="4316413"/>
            <a:ext cx="17287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我们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倒是</a:t>
            </a:r>
            <a:r>
              <a:rPr lang="en-US" altLang="zh-CN" sz="2400" b="1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……</a:t>
            </a:r>
            <a:endParaRPr lang="zh-CN" altLang="en-US" sz="2400" b="1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3612" name="Left Arrow 37"/>
          <p:cNvSpPr>
            <a:spLocks noChangeArrowheads="1"/>
          </p:cNvSpPr>
          <p:nvPr/>
        </p:nvSpPr>
        <p:spPr bwMode="auto">
          <a:xfrm>
            <a:off x="4787900" y="5638800"/>
            <a:ext cx="720725" cy="238125"/>
          </a:xfrm>
          <a:prstGeom prst="leftArrow">
            <a:avLst>
              <a:gd name="adj1" fmla="val 50000"/>
              <a:gd name="adj2" fmla="val 50052"/>
            </a:avLst>
          </a:prstGeom>
          <a:solidFill>
            <a:srgbClr val="33CCCC"/>
          </a:solidFill>
          <a:ln w="9525" algn="ctr">
            <a:solidFill>
              <a:srgbClr val="33CCCC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endParaRPr lang="zh-CN" altLang="en-US" u="sng">
              <a:solidFill>
                <a:srgbClr val="000000"/>
              </a:solidFill>
            </a:endParaRPr>
          </a:p>
        </p:txBody>
      </p:sp>
      <p:sp>
        <p:nvSpPr>
          <p:cNvPr id="23613" name="Left Arrow 37"/>
          <p:cNvSpPr>
            <a:spLocks noChangeArrowheads="1"/>
          </p:cNvSpPr>
          <p:nvPr/>
        </p:nvSpPr>
        <p:spPr bwMode="auto">
          <a:xfrm rot="10800000">
            <a:off x="4787900" y="6286500"/>
            <a:ext cx="720725" cy="238125"/>
          </a:xfrm>
          <a:prstGeom prst="leftArrow">
            <a:avLst>
              <a:gd name="adj1" fmla="val 50000"/>
              <a:gd name="adj2" fmla="val 50052"/>
            </a:avLst>
          </a:prstGeom>
          <a:solidFill>
            <a:srgbClr val="33CCCC"/>
          </a:solidFill>
          <a:ln w="9525" algn="ctr">
            <a:solidFill>
              <a:srgbClr val="33CCCC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endParaRPr lang="zh-CN" altLang="en-US" u="sng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6424612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6</a:t>
            </a:r>
            <a:r>
              <a:rPr lang="zh-CN" altLang="en-US" sz="4000" b="1" smtClean="0">
                <a:solidFill>
                  <a:schemeClr val="tx1"/>
                </a:solidFill>
              </a:rPr>
              <a:t>   倒（是）</a:t>
            </a:r>
          </a:p>
        </p:txBody>
      </p:sp>
      <p:sp>
        <p:nvSpPr>
          <p:cNvPr id="845827" name="Text Box 3"/>
          <p:cNvSpPr txBox="1">
            <a:spLocks noChangeArrowheads="1"/>
          </p:cNvSpPr>
          <p:nvPr/>
        </p:nvSpPr>
        <p:spPr bwMode="auto">
          <a:xfrm>
            <a:off x="0" y="1557338"/>
            <a:ext cx="929005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zh-CN" altLang="en-US" b="1">
                <a:solidFill>
                  <a:srgbClr val="000000"/>
                </a:solidFill>
                <a:latin typeface="FZKTK--GBK1-0"/>
                <a:ea typeface="宋体" pitchFamily="2" charset="-122"/>
              </a:rPr>
              <a:t>（</a:t>
            </a:r>
            <a:r>
              <a:rPr lang="en-US" altLang="zh-CN" b="1">
                <a:solidFill>
                  <a:srgbClr val="000000"/>
                </a:solidFill>
                <a:latin typeface="TimesNewRomanPSMT"/>
                <a:ea typeface="宋体" pitchFamily="2" charset="-122"/>
              </a:rPr>
              <a:t>1</a:t>
            </a:r>
            <a:r>
              <a:rPr lang="zh-CN" altLang="en-US" b="1">
                <a:solidFill>
                  <a:srgbClr val="000000"/>
                </a:solidFill>
                <a:latin typeface="FZKTK--GBK1-0"/>
                <a:ea typeface="宋体" pitchFamily="2" charset="-122"/>
              </a:rPr>
              <a:t>）住在这里交通</a:t>
            </a:r>
            <a:r>
              <a:rPr lang="zh-CN" altLang="en-US" b="1">
                <a:solidFill>
                  <a:srgbClr val="FF0000"/>
                </a:solidFill>
                <a:latin typeface="FZKTK--GBK1-0"/>
                <a:ea typeface="宋体" pitchFamily="2" charset="-122"/>
              </a:rPr>
              <a:t>倒是</a:t>
            </a:r>
            <a:r>
              <a:rPr lang="zh-CN" altLang="en-US" b="1">
                <a:solidFill>
                  <a:srgbClr val="000000"/>
                </a:solidFill>
                <a:latin typeface="FZKTK--GBK1-0"/>
                <a:ea typeface="宋体" pitchFamily="2" charset="-122"/>
              </a:rPr>
              <a:t>很方便，可是有些太吵了。</a:t>
            </a:r>
          </a:p>
          <a:p>
            <a:pPr eaLnBrk="1" hangingPunct="1">
              <a:spcBef>
                <a:spcPct val="0"/>
              </a:spcBef>
            </a:pPr>
            <a:r>
              <a:rPr lang="zh-CN" altLang="en-US" b="1">
                <a:solidFill>
                  <a:srgbClr val="000000"/>
                </a:solidFill>
                <a:latin typeface="FZKTK--GBK1-0"/>
                <a:ea typeface="宋体" pitchFamily="2" charset="-122"/>
              </a:rPr>
              <a:t>（</a:t>
            </a:r>
            <a:r>
              <a:rPr lang="en-US" altLang="zh-CN" b="1">
                <a:solidFill>
                  <a:srgbClr val="000000"/>
                </a:solidFill>
                <a:latin typeface="TimesNewRomanPSMT"/>
                <a:ea typeface="宋体" pitchFamily="2" charset="-122"/>
              </a:rPr>
              <a:t>2</a:t>
            </a:r>
            <a:r>
              <a:rPr lang="zh-CN" altLang="en-US" b="1">
                <a:solidFill>
                  <a:srgbClr val="000000"/>
                </a:solidFill>
                <a:latin typeface="FZKTK--GBK1-0"/>
                <a:ea typeface="宋体" pitchFamily="2" charset="-122"/>
              </a:rPr>
              <a:t>）我跟他认识</a:t>
            </a:r>
            <a:r>
              <a:rPr lang="zh-CN" altLang="en-US" b="1">
                <a:solidFill>
                  <a:srgbClr val="FF0000"/>
                </a:solidFill>
                <a:latin typeface="FZKTK--GBK1-0"/>
                <a:ea typeface="宋体" pitchFamily="2" charset="-122"/>
              </a:rPr>
              <a:t>倒是</a:t>
            </a:r>
            <a:r>
              <a:rPr lang="zh-CN" altLang="en-US" b="1">
                <a:solidFill>
                  <a:srgbClr val="000000"/>
                </a:solidFill>
                <a:latin typeface="FZKTK--GBK1-0"/>
                <a:ea typeface="宋体" pitchFamily="2" charset="-122"/>
              </a:rPr>
              <a:t>认识，但是不太熟悉。</a:t>
            </a:r>
          </a:p>
          <a:p>
            <a:pPr eaLnBrk="1" hangingPunct="1">
              <a:spcBef>
                <a:spcPct val="0"/>
              </a:spcBef>
            </a:pPr>
            <a:r>
              <a:rPr lang="zh-CN" altLang="en-US" b="1">
                <a:solidFill>
                  <a:srgbClr val="000000"/>
                </a:solidFill>
                <a:latin typeface="FZKTK--GBK1-0"/>
                <a:ea typeface="宋体" pitchFamily="2" charset="-122"/>
              </a:rPr>
              <a:t>（</a:t>
            </a:r>
            <a:r>
              <a:rPr lang="en-US" altLang="zh-CN" b="1">
                <a:solidFill>
                  <a:srgbClr val="000000"/>
                </a:solidFill>
                <a:latin typeface="TimesNewRomanPSMT"/>
                <a:ea typeface="宋体" pitchFamily="2" charset="-122"/>
              </a:rPr>
              <a:t>3</a:t>
            </a:r>
            <a:r>
              <a:rPr lang="zh-CN" altLang="en-US" b="1">
                <a:solidFill>
                  <a:srgbClr val="000000"/>
                </a:solidFill>
                <a:latin typeface="FZKTK--GBK1-0"/>
                <a:ea typeface="宋体" pitchFamily="2" charset="-122"/>
              </a:rPr>
              <a:t>）这件衣服看起来</a:t>
            </a:r>
            <a:r>
              <a:rPr lang="zh-CN" altLang="en-US" b="1">
                <a:solidFill>
                  <a:srgbClr val="FF0000"/>
                </a:solidFill>
                <a:latin typeface="FZKTK--GBK1-0"/>
                <a:ea typeface="宋体" pitchFamily="2" charset="-122"/>
              </a:rPr>
              <a:t>倒是</a:t>
            </a:r>
            <a:r>
              <a:rPr lang="zh-CN" altLang="en-US" b="1">
                <a:solidFill>
                  <a:srgbClr val="000000"/>
                </a:solidFill>
                <a:latin typeface="FZKTK--GBK1-0"/>
                <a:ea typeface="宋体" pitchFamily="2" charset="-122"/>
              </a:rPr>
              <a:t>挺漂亮的，不过质量却马马虎虎。</a:t>
            </a:r>
          </a:p>
        </p:txBody>
      </p:sp>
      <p:sp>
        <p:nvSpPr>
          <p:cNvPr id="845832" name="Text Box 8"/>
          <p:cNvSpPr txBox="1">
            <a:spLocks noChangeArrowheads="1"/>
          </p:cNvSpPr>
          <p:nvPr/>
        </p:nvSpPr>
        <p:spPr bwMode="auto">
          <a:xfrm>
            <a:off x="1116013" y="5157788"/>
            <a:ext cx="7559675" cy="5842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en-US" altLang="zh-CN" b="1">
                <a:solidFill>
                  <a:srgbClr val="000000"/>
                </a:solidFill>
              </a:rPr>
              <a:t>A</a:t>
            </a:r>
            <a:r>
              <a:rPr kumimoji="0" lang="zh-CN" altLang="en-US" b="1">
                <a:solidFill>
                  <a:srgbClr val="FF0000"/>
                </a:solidFill>
              </a:rPr>
              <a:t>倒</a:t>
            </a:r>
            <a:r>
              <a:rPr lang="zh-CN" altLang="en-US" b="1">
                <a:solidFill>
                  <a:srgbClr val="FF0000"/>
                </a:solidFill>
              </a:rPr>
              <a:t>（是）</a:t>
            </a:r>
            <a:r>
              <a:rPr lang="en-US" altLang="zh-CN" b="1">
                <a:solidFill>
                  <a:srgbClr val="000000"/>
                </a:solidFill>
                <a:latin typeface="Arial" pitchFamily="34" charset="0"/>
              </a:rPr>
              <a:t>……</a:t>
            </a:r>
            <a:r>
              <a:rPr lang="zh-CN" altLang="en-US" b="1">
                <a:solidFill>
                  <a:srgbClr val="000000"/>
                </a:solidFill>
              </a:rPr>
              <a:t>，只是</a:t>
            </a:r>
            <a:r>
              <a:rPr lang="en-US" altLang="zh-CN" b="1">
                <a:solidFill>
                  <a:srgbClr val="000000"/>
                </a:solidFill>
              </a:rPr>
              <a:t>/</a:t>
            </a:r>
            <a:r>
              <a:rPr lang="zh-CN" altLang="en-US" b="1">
                <a:solidFill>
                  <a:srgbClr val="000000"/>
                </a:solidFill>
              </a:rPr>
              <a:t>就是</a:t>
            </a:r>
            <a:r>
              <a:rPr lang="en-US" altLang="zh-CN" b="1">
                <a:solidFill>
                  <a:srgbClr val="000000"/>
                </a:solidFill>
              </a:rPr>
              <a:t>/</a:t>
            </a:r>
            <a:r>
              <a:rPr lang="zh-CN" altLang="en-US" b="1">
                <a:solidFill>
                  <a:srgbClr val="000000"/>
                </a:solidFill>
              </a:rPr>
              <a:t>可是</a:t>
            </a:r>
            <a:r>
              <a:rPr lang="en-US" altLang="zh-CN" b="1">
                <a:solidFill>
                  <a:srgbClr val="000000"/>
                </a:solidFill>
              </a:rPr>
              <a:t>B</a:t>
            </a:r>
            <a:r>
              <a:rPr lang="en-US" altLang="zh-CN" b="1">
                <a:solidFill>
                  <a:srgbClr val="000000"/>
                </a:solidFill>
                <a:latin typeface="Arial" pitchFamily="34" charset="0"/>
              </a:rPr>
              <a:t>……</a:t>
            </a:r>
            <a:endParaRPr lang="en-US" altLang="zh-CN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5827" grpId="0"/>
      <p:bldP spid="8458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1100138" y="115888"/>
            <a:ext cx="7793037" cy="720725"/>
          </a:xfrm>
        </p:spPr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23850" y="908050"/>
            <a:ext cx="8748713" cy="576103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◇用“倒是”完成句子：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小王</a:t>
            </a:r>
            <a:r>
              <a:rPr lang="en-US" altLang="zh-CN" b="1" smtClean="0"/>
              <a:t>__________</a:t>
            </a:r>
            <a:r>
              <a:rPr lang="zh-CN" altLang="en-US" b="1" smtClean="0"/>
              <a:t>，就是有些懒惰。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_____</a:t>
            </a:r>
            <a:r>
              <a:rPr lang="zh-CN" altLang="en-US" b="1" smtClean="0"/>
              <a:t>，但是口语水平还需要进一步提高。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A</a:t>
            </a:r>
            <a:r>
              <a:rPr lang="zh-CN" altLang="en-US" b="1" smtClean="0"/>
              <a:t>：你出国留学的事，爸爸同意了吗？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 B</a:t>
            </a:r>
            <a:r>
              <a:rPr lang="zh-CN" altLang="en-US" b="1" smtClean="0"/>
              <a:t>：唉，别提了，</a:t>
            </a:r>
            <a:r>
              <a:rPr lang="en-US" altLang="zh-CN" b="1" smtClean="0"/>
              <a:t>___</a:t>
            </a:r>
            <a:r>
              <a:rPr lang="zh-CN" altLang="en-US" b="1" smtClean="0"/>
              <a:t>，可是妈妈坚决反对。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4. A</a:t>
            </a:r>
            <a:r>
              <a:rPr lang="zh-CN" altLang="en-US" b="1" smtClean="0"/>
              <a:t>：你现在还发烧吗？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</a:t>
            </a:r>
            <a:r>
              <a:rPr lang="zh-CN" altLang="en-US" b="1" smtClean="0"/>
              <a:t>：</a:t>
            </a:r>
            <a:r>
              <a:rPr lang="en-US" altLang="zh-CN" b="1" smtClean="0"/>
              <a:t>________</a:t>
            </a:r>
            <a:r>
              <a:rPr lang="zh-CN" altLang="en-US" b="1" smtClean="0"/>
              <a:t>，但还是咳嗽得很厉害。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5. A </a:t>
            </a:r>
            <a:r>
              <a:rPr lang="zh-CN" altLang="en-US" b="1" smtClean="0"/>
              <a:t>：小李昨天来上课了吗？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</a:t>
            </a:r>
            <a:r>
              <a:rPr lang="zh-CN" altLang="en-US" b="1" smtClean="0"/>
              <a:t>：</a:t>
            </a:r>
            <a:r>
              <a:rPr lang="en-US" altLang="zh-CN" b="1" smtClean="0"/>
              <a:t>____________</a:t>
            </a:r>
            <a:r>
              <a:rPr lang="zh-CN" altLang="en-US" b="1" smtClean="0"/>
              <a:t>，就是来得太晚了。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908175" y="1557338"/>
            <a:ext cx="244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FF0000"/>
                </a:solidFill>
              </a:rPr>
              <a:t>倒是</a:t>
            </a:r>
            <a:r>
              <a:rPr lang="zh-CN" altLang="en-US" sz="2000" b="1">
                <a:solidFill>
                  <a:srgbClr val="0000CC"/>
                </a:solidFill>
              </a:rPr>
              <a:t>挺努力的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51275" y="3081338"/>
            <a:ext cx="14414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0000CC"/>
                </a:solidFill>
              </a:rPr>
              <a:t>爸爸</a:t>
            </a:r>
            <a:r>
              <a:rPr lang="zh-CN" altLang="en-US" sz="2000" b="1">
                <a:solidFill>
                  <a:srgbClr val="FF0000"/>
                </a:solidFill>
              </a:rPr>
              <a:t>倒是</a:t>
            </a:r>
            <a:r>
              <a:rPr lang="zh-CN" altLang="en-US" sz="2000" b="1">
                <a:solidFill>
                  <a:srgbClr val="0000CC"/>
                </a:solidFill>
              </a:rPr>
              <a:t>同意了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476375" y="4437063"/>
            <a:ext cx="2879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FF0000"/>
                </a:solidFill>
              </a:rPr>
              <a:t>倒是</a:t>
            </a:r>
            <a:r>
              <a:rPr lang="zh-CN" altLang="en-US" sz="2000" b="1">
                <a:solidFill>
                  <a:srgbClr val="0000CC"/>
                </a:solidFill>
              </a:rPr>
              <a:t>不发烧了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63713" y="5589588"/>
            <a:ext cx="2879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0000CC"/>
                </a:solidFill>
              </a:rPr>
              <a:t>来</a:t>
            </a:r>
            <a:r>
              <a:rPr lang="zh-CN" altLang="en-US" sz="2000" b="1">
                <a:solidFill>
                  <a:srgbClr val="FF0000"/>
                </a:solidFill>
              </a:rPr>
              <a:t>倒是</a:t>
            </a:r>
            <a:r>
              <a:rPr lang="zh-CN" altLang="en-US" sz="2000" b="1">
                <a:solidFill>
                  <a:srgbClr val="0000CC"/>
                </a:solidFill>
              </a:rPr>
              <a:t>来了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55650" y="1916113"/>
            <a:ext cx="1800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0000CC"/>
                </a:solidFill>
              </a:rPr>
              <a:t>他听力水平</a:t>
            </a:r>
            <a:r>
              <a:rPr lang="zh-CN" altLang="en-US" sz="2000" b="1">
                <a:solidFill>
                  <a:srgbClr val="FF0000"/>
                </a:solidFill>
              </a:rPr>
              <a:t>倒是</a:t>
            </a:r>
            <a:r>
              <a:rPr lang="zh-CN" altLang="en-US" sz="2000" b="1">
                <a:solidFill>
                  <a:srgbClr val="0000CC"/>
                </a:solidFill>
              </a:rPr>
              <a:t>不错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6424612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7</a:t>
            </a:r>
            <a:r>
              <a:rPr lang="zh-CN" altLang="en-US" sz="4000" b="1" smtClean="0">
                <a:solidFill>
                  <a:schemeClr val="tx1"/>
                </a:solidFill>
              </a:rPr>
              <a:t>   谁说</a:t>
            </a:r>
          </a:p>
        </p:txBody>
      </p:sp>
      <p:sp>
        <p:nvSpPr>
          <p:cNvPr id="928771" name="Text Box 3"/>
          <p:cNvSpPr txBox="1">
            <a:spLocks noChangeArrowheads="1"/>
          </p:cNvSpPr>
          <p:nvPr/>
        </p:nvSpPr>
        <p:spPr bwMode="auto">
          <a:xfrm>
            <a:off x="179388" y="1412875"/>
            <a:ext cx="8964612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r>
              <a:rPr lang="en-US" altLang="zh-CN" b="1">
                <a:solidFill>
                  <a:srgbClr val="000000"/>
                </a:solidFill>
              </a:rPr>
              <a:t>1. A</a:t>
            </a:r>
            <a:r>
              <a:rPr lang="zh-CN" altLang="en-US" b="1">
                <a:solidFill>
                  <a:srgbClr val="000000"/>
                </a:solidFill>
              </a:rPr>
              <a:t>：我看你还是不太了解他。</a:t>
            </a:r>
          </a:p>
          <a:p>
            <a:r>
              <a:rPr lang="en-US" altLang="zh-CN" b="1">
                <a:solidFill>
                  <a:srgbClr val="000000"/>
                </a:solidFill>
              </a:rPr>
              <a:t>    B</a:t>
            </a:r>
            <a:r>
              <a:rPr lang="zh-CN" altLang="en-US" b="1">
                <a:solidFill>
                  <a:srgbClr val="000000"/>
                </a:solidFill>
              </a:rPr>
              <a:t>：我们俩已经认识二十多年了，</a:t>
            </a:r>
            <a:r>
              <a:rPr lang="zh-CN" altLang="en-US" b="1">
                <a:solidFill>
                  <a:srgbClr val="FF0000"/>
                </a:solidFill>
              </a:rPr>
              <a:t>谁说</a:t>
            </a:r>
            <a:r>
              <a:rPr lang="zh-CN" altLang="en-US" b="1">
                <a:solidFill>
                  <a:srgbClr val="000000"/>
                </a:solidFill>
              </a:rPr>
              <a:t>我不了解他？</a:t>
            </a:r>
          </a:p>
          <a:p>
            <a:r>
              <a:rPr lang="en-US" altLang="zh-CN" b="1">
                <a:solidFill>
                  <a:srgbClr val="000000"/>
                </a:solidFill>
              </a:rPr>
              <a:t>2. A</a:t>
            </a:r>
            <a:r>
              <a:rPr lang="zh-CN" altLang="en-US" b="1">
                <a:solidFill>
                  <a:srgbClr val="000000"/>
                </a:solidFill>
              </a:rPr>
              <a:t>：这次比赛我觉得我们赢的把握不太大啊。</a:t>
            </a:r>
          </a:p>
          <a:p>
            <a:r>
              <a:rPr lang="en-US" altLang="zh-CN" b="1">
                <a:solidFill>
                  <a:srgbClr val="000000"/>
                </a:solidFill>
              </a:rPr>
              <a:t>    B</a:t>
            </a:r>
            <a:r>
              <a:rPr lang="zh-CN" altLang="en-US" b="1">
                <a:solidFill>
                  <a:srgbClr val="000000"/>
                </a:solidFill>
              </a:rPr>
              <a:t>：</a:t>
            </a:r>
            <a:r>
              <a:rPr lang="zh-CN" altLang="en-US" b="1">
                <a:solidFill>
                  <a:srgbClr val="FF0000"/>
                </a:solidFill>
              </a:rPr>
              <a:t>谁说的</a:t>
            </a:r>
            <a:r>
              <a:rPr lang="zh-CN" altLang="en-US" b="1">
                <a:solidFill>
                  <a:srgbClr val="000000"/>
                </a:solidFill>
              </a:rPr>
              <a:t>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395288" y="1484313"/>
            <a:ext cx="8748712" cy="53736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dirty="0" smtClean="0"/>
              <a:t>◇用“谁说</a:t>
            </a:r>
            <a:r>
              <a:rPr lang="en-US" altLang="zh-CN" b="1" dirty="0" smtClean="0"/>
              <a:t>……”</a:t>
            </a:r>
            <a:r>
              <a:rPr lang="zh-CN" altLang="en-US" b="1" dirty="0" smtClean="0"/>
              <a:t>完成对话：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dirty="0" smtClean="0"/>
              <a:t>1. A</a:t>
            </a:r>
            <a:r>
              <a:rPr lang="zh-CN" altLang="en-US" b="1" dirty="0" smtClean="0"/>
              <a:t>：女人没有男人聪明。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dirty="0" smtClean="0"/>
              <a:t>   B</a:t>
            </a:r>
            <a:r>
              <a:rPr lang="zh-CN" altLang="en-US" b="1" dirty="0" smtClean="0"/>
              <a:t>：</a:t>
            </a:r>
            <a:r>
              <a:rPr lang="en-US" altLang="zh-CN" b="1" dirty="0" smtClean="0"/>
              <a:t>________</a:t>
            </a:r>
            <a:r>
              <a:rPr lang="zh-CN" altLang="en-US" b="1" dirty="0" smtClean="0"/>
              <a:t>？我的成绩每次都比你高呢。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dirty="0" smtClean="0"/>
              <a:t>2. A</a:t>
            </a:r>
            <a:r>
              <a:rPr lang="zh-CN" altLang="en-US" b="1" dirty="0" smtClean="0"/>
              <a:t>：男人是干事业的，怎么能做家务呢？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dirty="0" smtClean="0"/>
              <a:t>   B</a:t>
            </a:r>
            <a:r>
              <a:rPr lang="zh-CN" altLang="en-US" b="1" dirty="0" smtClean="0"/>
              <a:t>：</a:t>
            </a:r>
            <a:r>
              <a:rPr lang="en-US" altLang="zh-CN" b="1" dirty="0" smtClean="0"/>
              <a:t>__________________</a:t>
            </a:r>
            <a:r>
              <a:rPr lang="zh-CN" altLang="en-US" b="1" dirty="0" smtClean="0"/>
              <a:t>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dirty="0" smtClean="0"/>
              <a:t>3. A</a:t>
            </a:r>
            <a:r>
              <a:rPr lang="zh-CN" altLang="en-US" b="1" dirty="0" smtClean="0"/>
              <a:t>：小赵性格有点儿特别，好像不太好相处。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dirty="0" smtClean="0"/>
              <a:t>   B</a:t>
            </a:r>
            <a:r>
              <a:rPr lang="zh-CN" altLang="en-US" b="1" dirty="0" smtClean="0"/>
              <a:t>：</a:t>
            </a:r>
            <a:r>
              <a:rPr lang="en-US" altLang="zh-CN" b="1" dirty="0" smtClean="0"/>
              <a:t>__________________</a:t>
            </a:r>
            <a:r>
              <a:rPr lang="zh-CN" altLang="en-US" b="1" dirty="0" smtClean="0"/>
              <a:t>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dirty="0" smtClean="0"/>
              <a:t>4. A</a:t>
            </a:r>
            <a:r>
              <a:rPr lang="zh-CN" altLang="en-US" b="1" dirty="0" smtClean="0"/>
              <a:t>：听说爱吃辣椒的人脾气不好。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dirty="0" smtClean="0"/>
              <a:t>   B</a:t>
            </a:r>
            <a:r>
              <a:rPr lang="zh-CN" altLang="en-US" b="1" dirty="0" smtClean="0"/>
              <a:t>：</a:t>
            </a:r>
            <a:r>
              <a:rPr lang="en-US" altLang="zh-CN" b="1" dirty="0" smtClean="0"/>
              <a:t>____________________</a:t>
            </a:r>
            <a:r>
              <a:rPr lang="zh-CN" altLang="en-US" b="1" dirty="0" smtClean="0"/>
              <a:t>？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76375" y="2492375"/>
            <a:ext cx="23034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FF0000"/>
                </a:solidFill>
              </a:rPr>
              <a:t>谁说</a:t>
            </a:r>
            <a:r>
              <a:rPr lang="zh-CN" altLang="en-US" sz="2000" b="1">
                <a:solidFill>
                  <a:srgbClr val="0000CC"/>
                </a:solidFill>
              </a:rPr>
              <a:t>女人没有男人聪明</a:t>
            </a:r>
            <a:r>
              <a:rPr lang="en-US" altLang="zh-CN" sz="2000" b="1">
                <a:solidFill>
                  <a:srgbClr val="0000CC"/>
                </a:solidFill>
              </a:rPr>
              <a:t>/</a:t>
            </a:r>
            <a:r>
              <a:rPr lang="zh-CN" altLang="en-US" sz="2000" b="1">
                <a:solidFill>
                  <a:srgbClr val="FF0000"/>
                </a:solidFill>
              </a:rPr>
              <a:t>谁说</a:t>
            </a:r>
            <a:r>
              <a:rPr lang="zh-CN" altLang="en-US" sz="2000" b="1">
                <a:solidFill>
                  <a:srgbClr val="0000CC"/>
                </a:solidFill>
              </a:rPr>
              <a:t>的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19250" y="3892550"/>
            <a:ext cx="2592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FF0000"/>
                </a:solidFill>
              </a:rPr>
              <a:t>谁说</a:t>
            </a:r>
            <a:r>
              <a:rPr lang="zh-CN" altLang="en-US" sz="2000" b="1">
                <a:solidFill>
                  <a:srgbClr val="0000CC"/>
                </a:solidFill>
              </a:rPr>
              <a:t>男人不能做家务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47813" y="5045075"/>
            <a:ext cx="5184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 b="1" dirty="0">
                <a:solidFill>
                  <a:srgbClr val="FF0000"/>
                </a:solidFill>
              </a:rPr>
              <a:t>谁说</a:t>
            </a:r>
            <a:r>
              <a:rPr lang="zh-CN" altLang="en-US" sz="2000" b="1" dirty="0">
                <a:solidFill>
                  <a:srgbClr val="0000CC"/>
                </a:solidFill>
              </a:rPr>
              <a:t>他不好相</a:t>
            </a:r>
            <a:r>
              <a:rPr lang="zh-CN" altLang="en-US" sz="2000" b="1" dirty="0" smtClean="0">
                <a:solidFill>
                  <a:srgbClr val="0000CC"/>
                </a:solidFill>
              </a:rPr>
              <a:t>处</a:t>
            </a:r>
            <a:endParaRPr lang="zh-CN" altLang="en-US" sz="2000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46225" y="6237288"/>
            <a:ext cx="2881313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FF0000"/>
                </a:solidFill>
              </a:rPr>
              <a:t>谁说</a:t>
            </a:r>
            <a:r>
              <a:rPr lang="zh-CN" altLang="en-US" sz="2000" b="1">
                <a:solidFill>
                  <a:srgbClr val="0000CC"/>
                </a:solidFill>
              </a:rPr>
              <a:t>的？我就爱吃辣椒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练习四  用指定词语完成句子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250825" y="1412875"/>
            <a:ext cx="8677275" cy="49688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她过生日的那一天，</a:t>
            </a:r>
            <a:r>
              <a:rPr lang="en-US" altLang="zh-CN" b="1" smtClean="0"/>
              <a:t>________</a:t>
            </a:r>
            <a:r>
              <a:rPr lang="zh-CN" altLang="en-US" b="1" smtClean="0"/>
              <a:t>。（恰恰）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A</a:t>
            </a:r>
            <a:r>
              <a:rPr lang="zh-CN" altLang="en-US" b="1" smtClean="0"/>
              <a:t>：啤酒也算是酒吗？我一下子喝掉</a:t>
            </a:r>
            <a:r>
              <a:rPr lang="en-US" altLang="zh-CN" b="1" smtClean="0"/>
              <a:t>10 </a:t>
            </a:r>
            <a:r>
              <a:rPr lang="zh-CN" altLang="en-US" b="1" smtClean="0"/>
              <a:t>瓶都没问题。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</a:t>
            </a:r>
            <a:r>
              <a:rPr lang="zh-CN" altLang="en-US" b="1" smtClean="0"/>
              <a:t>：别吹牛了，</a:t>
            </a:r>
            <a:r>
              <a:rPr lang="en-US" altLang="zh-CN" b="1" smtClean="0">
                <a:solidFill>
                  <a:srgbClr val="000000"/>
                </a:solidFill>
              </a:rPr>
              <a:t>____________</a:t>
            </a:r>
            <a:r>
              <a:rPr lang="zh-CN" altLang="en-US" b="1" smtClean="0">
                <a:solidFill>
                  <a:srgbClr val="000000"/>
                </a:solidFill>
              </a:rPr>
              <a:t>。</a:t>
            </a:r>
            <a:r>
              <a:rPr lang="zh-CN" altLang="en-US" b="1" smtClean="0"/>
              <a:t>（根本）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A</a:t>
            </a:r>
            <a:r>
              <a:rPr lang="zh-CN" altLang="en-US" b="1" smtClean="0"/>
              <a:t>：你今天跟女朋友去饭店吃饭的时候，是谁结的账？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</a:t>
            </a:r>
            <a:r>
              <a:rPr lang="zh-CN" altLang="en-US" b="1" smtClean="0"/>
              <a:t>：</a:t>
            </a:r>
            <a:r>
              <a:rPr lang="en-US" altLang="zh-CN" b="1" smtClean="0">
                <a:solidFill>
                  <a:srgbClr val="000000"/>
                </a:solidFill>
              </a:rPr>
              <a:t>___________________</a:t>
            </a:r>
            <a:r>
              <a:rPr lang="zh-CN" altLang="en-US" b="1" smtClean="0">
                <a:solidFill>
                  <a:srgbClr val="000000"/>
                </a:solidFill>
              </a:rPr>
              <a:t>。</a:t>
            </a:r>
            <a:r>
              <a:rPr lang="zh-CN" altLang="en-US" b="1" smtClean="0"/>
              <a:t>（照例）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4. _______________</a:t>
            </a:r>
            <a:r>
              <a:rPr lang="zh-CN" altLang="en-US" b="1" smtClean="0"/>
              <a:t>，我们可以好好放松一下了。（总算）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21200" y="1290638"/>
            <a:ext cx="22320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1800" b="1">
                <a:solidFill>
                  <a:srgbClr val="FF0000"/>
                </a:solidFill>
              </a:rPr>
              <a:t>恰恰</a:t>
            </a:r>
            <a:r>
              <a:rPr lang="zh-CN" altLang="en-US" sz="1800" b="1">
                <a:solidFill>
                  <a:srgbClr val="0000CC"/>
                </a:solidFill>
              </a:rPr>
              <a:t>也是我的生日</a:t>
            </a:r>
            <a:r>
              <a:rPr lang="en-US" altLang="zh-CN" sz="1800" b="1">
                <a:solidFill>
                  <a:srgbClr val="0000CC"/>
                </a:solidFill>
              </a:rPr>
              <a:t>//</a:t>
            </a:r>
            <a:r>
              <a:rPr lang="zh-CN" altLang="en-US" sz="1800" b="1">
                <a:solidFill>
                  <a:srgbClr val="FF0000"/>
                </a:solidFill>
              </a:rPr>
              <a:t>恰恰</a:t>
            </a:r>
            <a:r>
              <a:rPr lang="zh-CN" altLang="en-US" sz="1800" b="1">
                <a:solidFill>
                  <a:srgbClr val="0000CC"/>
                </a:solidFill>
              </a:rPr>
              <a:t>是中秋节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419475" y="3163888"/>
            <a:ext cx="34782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1800" b="1">
                <a:solidFill>
                  <a:srgbClr val="FF0000"/>
                </a:solidFill>
              </a:rPr>
              <a:t>根本</a:t>
            </a:r>
            <a:r>
              <a:rPr lang="zh-CN" altLang="en-US" sz="1800" b="1">
                <a:solidFill>
                  <a:srgbClr val="0000CC"/>
                </a:solidFill>
              </a:rPr>
              <a:t>不可能</a:t>
            </a:r>
            <a:r>
              <a:rPr lang="en-US" altLang="zh-CN" sz="1800" b="1">
                <a:solidFill>
                  <a:srgbClr val="0000CC"/>
                </a:solidFill>
              </a:rPr>
              <a:t>//</a:t>
            </a:r>
            <a:r>
              <a:rPr lang="zh-CN" altLang="en-US" sz="1800" b="1">
                <a:solidFill>
                  <a:srgbClr val="0000CC"/>
                </a:solidFill>
              </a:rPr>
              <a:t>我</a:t>
            </a:r>
            <a:r>
              <a:rPr lang="zh-CN" altLang="en-US" sz="1800" b="1">
                <a:solidFill>
                  <a:srgbClr val="FF0000"/>
                </a:solidFill>
              </a:rPr>
              <a:t>根本</a:t>
            </a:r>
            <a:r>
              <a:rPr lang="zh-CN" altLang="en-US" sz="1800" b="1">
                <a:solidFill>
                  <a:srgbClr val="0000CC"/>
                </a:solidFill>
              </a:rPr>
              <a:t>不相信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31913" y="4799013"/>
            <a:ext cx="5421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1800" b="1">
                <a:solidFill>
                  <a:srgbClr val="FF0000"/>
                </a:solidFill>
              </a:rPr>
              <a:t>照例</a:t>
            </a:r>
            <a:r>
              <a:rPr lang="zh-CN" altLang="en-US" sz="1800" b="1">
                <a:solidFill>
                  <a:srgbClr val="0000CC"/>
                </a:solidFill>
              </a:rPr>
              <a:t>是我结的账</a:t>
            </a:r>
            <a:r>
              <a:rPr lang="en-US" altLang="zh-CN" sz="1800" b="1">
                <a:solidFill>
                  <a:srgbClr val="0000CC"/>
                </a:solidFill>
              </a:rPr>
              <a:t>//</a:t>
            </a:r>
            <a:r>
              <a:rPr lang="zh-CN" altLang="en-US" sz="1800" b="1">
                <a:solidFill>
                  <a:srgbClr val="FF0000"/>
                </a:solidFill>
              </a:rPr>
              <a:t>照例</a:t>
            </a:r>
            <a:r>
              <a:rPr lang="zh-CN" altLang="en-US" sz="1800" b="1">
                <a:solidFill>
                  <a:srgbClr val="0000CC"/>
                </a:solidFill>
              </a:rPr>
              <a:t>我来结账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00113" y="5375275"/>
            <a:ext cx="4257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1800" b="1">
                <a:solidFill>
                  <a:srgbClr val="FF0000"/>
                </a:solidFill>
              </a:rPr>
              <a:t>总算</a:t>
            </a:r>
            <a:r>
              <a:rPr lang="zh-CN" altLang="en-US" sz="1800" b="1">
                <a:solidFill>
                  <a:srgbClr val="0000CC"/>
                </a:solidFill>
              </a:rPr>
              <a:t>放假了</a:t>
            </a:r>
            <a:r>
              <a:rPr lang="en-US" altLang="zh-CN" sz="1800" b="1">
                <a:solidFill>
                  <a:srgbClr val="0000CC"/>
                </a:solidFill>
              </a:rPr>
              <a:t>/</a:t>
            </a:r>
            <a:r>
              <a:rPr lang="zh-CN" altLang="en-US" sz="1800" b="1">
                <a:solidFill>
                  <a:srgbClr val="0000CC"/>
                </a:solidFill>
              </a:rPr>
              <a:t>考试</a:t>
            </a:r>
            <a:r>
              <a:rPr lang="zh-CN" altLang="en-US" sz="1800" b="1">
                <a:solidFill>
                  <a:srgbClr val="FF0000"/>
                </a:solidFill>
              </a:rPr>
              <a:t>总算</a:t>
            </a:r>
            <a:r>
              <a:rPr lang="zh-CN" altLang="en-US" sz="1800" b="1">
                <a:solidFill>
                  <a:srgbClr val="0000CC"/>
                </a:solidFill>
              </a:rPr>
              <a:t>结束了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练习四  用指定词语完成句子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179388" y="1700213"/>
            <a:ext cx="8964612" cy="48244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5. </a:t>
            </a:r>
            <a:r>
              <a:rPr lang="zh-CN" altLang="en-US" b="1" smtClean="0"/>
              <a:t>吃饭的时候</a:t>
            </a:r>
            <a:r>
              <a:rPr lang="en-US" altLang="zh-CN" b="1" smtClean="0"/>
              <a:t>_________________</a:t>
            </a:r>
            <a:r>
              <a:rPr lang="zh-CN" altLang="en-US" b="1" smtClean="0"/>
              <a:t>，要不然影响消化。（千万）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6. </a:t>
            </a:r>
            <a:r>
              <a:rPr lang="zh-CN" altLang="en-US" b="1" smtClean="0"/>
              <a:t>发生火灾时，</a:t>
            </a:r>
            <a:r>
              <a:rPr lang="en-US" altLang="zh-CN" b="1" smtClean="0"/>
              <a:t>________</a:t>
            </a:r>
            <a:r>
              <a:rPr lang="zh-CN" altLang="en-US" b="1" smtClean="0"/>
              <a:t>。（冷静　千万）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7. </a:t>
            </a:r>
            <a:r>
              <a:rPr lang="en-US" altLang="zh-CN" b="1" smtClean="0">
                <a:solidFill>
                  <a:srgbClr val="000000"/>
                </a:solidFill>
              </a:rPr>
              <a:t>___________</a:t>
            </a:r>
            <a:r>
              <a:rPr lang="zh-CN" altLang="en-US" b="1" smtClean="0"/>
              <a:t>，就是房租太贵了。（倒是）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8. A</a:t>
            </a:r>
            <a:r>
              <a:rPr lang="zh-CN" altLang="en-US" b="1" smtClean="0"/>
              <a:t>：你刚才是不是冲她发火了？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</a:t>
            </a:r>
            <a:r>
              <a:rPr lang="zh-CN" altLang="en-US" b="1" smtClean="0"/>
              <a:t>：</a:t>
            </a:r>
            <a:r>
              <a:rPr lang="en-US" altLang="zh-CN" b="1" smtClean="0">
                <a:solidFill>
                  <a:srgbClr val="000000"/>
                </a:solidFill>
              </a:rPr>
              <a:t> ________________</a:t>
            </a:r>
            <a:r>
              <a:rPr lang="zh-CN" altLang="en-US" b="1" smtClean="0">
                <a:solidFill>
                  <a:srgbClr val="000000"/>
                </a:solidFill>
              </a:rPr>
              <a:t>。</a:t>
            </a:r>
            <a:r>
              <a:rPr lang="zh-CN" altLang="en-US" b="1" smtClean="0"/>
              <a:t>（谁说　根本）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9. </a:t>
            </a:r>
            <a:r>
              <a:rPr lang="zh-CN" altLang="en-US" b="1" smtClean="0"/>
              <a:t>要多听听医生的建议，</a:t>
            </a:r>
            <a:r>
              <a:rPr lang="en-US" altLang="zh-CN" b="1" smtClean="0"/>
              <a:t>________</a:t>
            </a:r>
            <a:r>
              <a:rPr lang="zh-CN" altLang="en-US" b="1" smtClean="0"/>
              <a:t>。（盲目）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10.________</a:t>
            </a:r>
            <a:r>
              <a:rPr lang="zh-CN" altLang="en-US" b="1" smtClean="0"/>
              <a:t>，所以很受消费者欢迎。（特色）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987675" y="1835150"/>
            <a:ext cx="3744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1800" b="1">
                <a:solidFill>
                  <a:srgbClr val="FF0000"/>
                </a:solidFill>
              </a:rPr>
              <a:t>千万</a:t>
            </a:r>
            <a:r>
              <a:rPr lang="zh-CN" altLang="en-US" sz="1800" b="1">
                <a:solidFill>
                  <a:srgbClr val="0000CC"/>
                </a:solidFill>
              </a:rPr>
              <a:t>不要着急</a:t>
            </a:r>
            <a:r>
              <a:rPr lang="en-US" altLang="zh-CN" sz="1800" b="1">
                <a:solidFill>
                  <a:srgbClr val="0000CC"/>
                </a:solidFill>
              </a:rPr>
              <a:t>//</a:t>
            </a:r>
            <a:r>
              <a:rPr lang="zh-CN" altLang="en-US" sz="1800" b="1">
                <a:solidFill>
                  <a:srgbClr val="FF0000"/>
                </a:solidFill>
              </a:rPr>
              <a:t>千万</a:t>
            </a:r>
            <a:r>
              <a:rPr lang="zh-CN" altLang="en-US" sz="1800" b="1">
                <a:solidFill>
                  <a:srgbClr val="0000CC"/>
                </a:solidFill>
              </a:rPr>
              <a:t>不要狼吞虎咽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708400" y="2349500"/>
            <a:ext cx="223202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1800" b="1">
                <a:solidFill>
                  <a:srgbClr val="0000CC"/>
                </a:solidFill>
              </a:rPr>
              <a:t>一定要保持冷静，</a:t>
            </a:r>
            <a:r>
              <a:rPr lang="zh-CN" altLang="en-US" sz="1800" b="1">
                <a:solidFill>
                  <a:srgbClr val="FF0000"/>
                </a:solidFill>
              </a:rPr>
              <a:t>千万</a:t>
            </a:r>
            <a:r>
              <a:rPr lang="zh-CN" altLang="en-US" sz="1800" b="1">
                <a:solidFill>
                  <a:srgbClr val="0000CC"/>
                </a:solidFill>
              </a:rPr>
              <a:t>不要慌张</a:t>
            </a:r>
            <a:r>
              <a:rPr lang="en-US" altLang="zh-CN" sz="1800" b="1">
                <a:solidFill>
                  <a:srgbClr val="0000CC"/>
                </a:solidFill>
              </a:rPr>
              <a:t>//</a:t>
            </a:r>
            <a:r>
              <a:rPr lang="zh-CN" altLang="en-US" sz="1800" b="1">
                <a:solidFill>
                  <a:srgbClr val="FF0000"/>
                </a:solidFill>
              </a:rPr>
              <a:t>千万</a:t>
            </a:r>
            <a:r>
              <a:rPr lang="zh-CN" altLang="en-US" sz="1800" b="1">
                <a:solidFill>
                  <a:srgbClr val="0000CC"/>
                </a:solidFill>
              </a:rPr>
              <a:t>要保持冷静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4213" y="3502025"/>
            <a:ext cx="2735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1800" b="1">
                <a:solidFill>
                  <a:srgbClr val="0000CC"/>
                </a:solidFill>
              </a:rPr>
              <a:t>这儿的房子</a:t>
            </a:r>
            <a:r>
              <a:rPr lang="zh-CN" altLang="en-US" sz="1800" b="1">
                <a:solidFill>
                  <a:srgbClr val="FF0000"/>
                </a:solidFill>
              </a:rPr>
              <a:t>倒是</a:t>
            </a:r>
            <a:r>
              <a:rPr lang="zh-CN" altLang="en-US" sz="1800" b="1">
                <a:solidFill>
                  <a:srgbClr val="0000CC"/>
                </a:solidFill>
              </a:rPr>
              <a:t>不错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47813" y="4572000"/>
            <a:ext cx="35290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1800" b="1">
                <a:solidFill>
                  <a:srgbClr val="0000CC"/>
                </a:solidFill>
              </a:rPr>
              <a:t>谁说的？我</a:t>
            </a:r>
            <a:r>
              <a:rPr lang="zh-CN" altLang="en-US" sz="1800" b="1">
                <a:solidFill>
                  <a:srgbClr val="FF0000"/>
                </a:solidFill>
              </a:rPr>
              <a:t>根本</a:t>
            </a:r>
            <a:r>
              <a:rPr lang="zh-CN" altLang="en-US" sz="1800" b="1">
                <a:solidFill>
                  <a:srgbClr val="0000CC"/>
                </a:solidFill>
              </a:rPr>
              <a:t>没有发火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716463" y="5229225"/>
            <a:ext cx="2232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1800" b="1">
                <a:solidFill>
                  <a:srgbClr val="0000CC"/>
                </a:solidFill>
              </a:rPr>
              <a:t>不要</a:t>
            </a:r>
            <a:r>
              <a:rPr lang="zh-CN" altLang="en-US" sz="1800" b="1">
                <a:solidFill>
                  <a:srgbClr val="FF0000"/>
                </a:solidFill>
              </a:rPr>
              <a:t>盲目</a:t>
            </a:r>
            <a:r>
              <a:rPr lang="zh-CN" altLang="en-US" sz="1800" b="1">
                <a:solidFill>
                  <a:srgbClr val="0000CC"/>
                </a:solidFill>
              </a:rPr>
              <a:t>地吃药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00113" y="5591175"/>
            <a:ext cx="18716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1800" b="1">
                <a:solidFill>
                  <a:srgbClr val="0000CC"/>
                </a:solidFill>
              </a:rPr>
              <a:t>他们的产品很有</a:t>
            </a:r>
            <a:r>
              <a:rPr lang="zh-CN" altLang="en-US" sz="1800" b="1">
                <a:solidFill>
                  <a:srgbClr val="FF0000"/>
                </a:solidFill>
              </a:rPr>
              <a:t>特色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作业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820150" cy="4681538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/>
              <a:t>九、写一写（任选一个，</a:t>
            </a:r>
            <a:r>
              <a:rPr lang="zh-CN" altLang="en-US" b="1" dirty="0" smtClean="0">
                <a:solidFill>
                  <a:srgbClr val="FF0000"/>
                </a:solidFill>
              </a:rPr>
              <a:t>至少写</a:t>
            </a:r>
            <a:r>
              <a:rPr lang="en-US" altLang="zh-CN" b="1" dirty="0" smtClean="0">
                <a:solidFill>
                  <a:srgbClr val="FF0000"/>
                </a:solidFill>
              </a:rPr>
              <a:t>180</a:t>
            </a:r>
            <a:r>
              <a:rPr lang="zh-CN" altLang="en-US" b="1" dirty="0" smtClean="0">
                <a:solidFill>
                  <a:srgbClr val="FF0000"/>
                </a:solidFill>
              </a:rPr>
              <a:t>字</a:t>
            </a:r>
            <a:r>
              <a:rPr lang="zh-CN" altLang="en-US" b="1" dirty="0" smtClean="0"/>
              <a:t>）</a:t>
            </a:r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. 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讲一下“我”和丈夫那次爬山的经历。谈谈你对他们的婚姻的看法。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2. 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举例说明“我”和丈夫有哪些差异。性格互补的人能做夫妻或者朋友吗？为什么？</a:t>
            </a:r>
            <a:endParaRPr lang="zh-CN" altLang="en-US" sz="2800" b="1" dirty="0" smtClean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9637</TotalTime>
  <Words>1051</Words>
  <Application>Microsoft Office PowerPoint</Application>
  <PresentationFormat>On-screen Show (4:3)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9</vt:i4>
      </vt:variant>
    </vt:vector>
  </HeadingPairs>
  <TitlesOfParts>
    <vt:vector size="25" baseType="lpstr">
      <vt:lpstr>Tahoma</vt:lpstr>
      <vt:lpstr>楷体_GB2312</vt:lpstr>
      <vt:lpstr>Arial</vt:lpstr>
      <vt:lpstr>宋体</vt:lpstr>
      <vt:lpstr>Wingdings</vt:lpstr>
      <vt:lpstr>Times New Roman</vt:lpstr>
      <vt:lpstr>楷体</vt:lpstr>
      <vt:lpstr>华文行楷</vt:lpstr>
      <vt:lpstr>FZKTK--GBK1-0</vt:lpstr>
      <vt:lpstr>TimesNewRomanPSMT</vt:lpstr>
      <vt:lpstr>Blends</vt:lpstr>
      <vt:lpstr>2_Blends</vt:lpstr>
      <vt:lpstr>11_Blends</vt:lpstr>
      <vt:lpstr>3_Blends</vt:lpstr>
      <vt:lpstr>4_Blends</vt:lpstr>
      <vt:lpstr>21_Blends</vt:lpstr>
      <vt:lpstr>PowerPoint Presentation</vt:lpstr>
      <vt:lpstr>PowerPoint Presentation</vt:lpstr>
      <vt:lpstr>语法6   倒（是）</vt:lpstr>
      <vt:lpstr>即时练习</vt:lpstr>
      <vt:lpstr>语法7   谁说</vt:lpstr>
      <vt:lpstr>即时练习</vt:lpstr>
      <vt:lpstr>练习四  用指定词语完成句子</vt:lpstr>
      <vt:lpstr>练习四  用指定词语完成句子</vt:lpstr>
      <vt:lpstr>作业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N</cp:lastModifiedBy>
  <cp:revision>1080</cp:revision>
  <dcterms:created xsi:type="dcterms:W3CDTF">1601-01-01T00:00:00Z</dcterms:created>
  <dcterms:modified xsi:type="dcterms:W3CDTF">2014-12-17T12:26:45Z</dcterms:modified>
</cp:coreProperties>
</file>