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8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98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3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80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75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56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4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42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10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962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77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1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7F2FB-B111-4BEC-8FD6-7F40F8A8E07C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96F54-6FD8-47A1-93AA-B29C23637D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08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RADYASYON </a:t>
            </a:r>
            <a:r>
              <a:rPr lang="tr-TR" b="1" dirty="0"/>
              <a:t>KARSİNOGENEZİ: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1164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70861"/>
            <a:ext cx="10515600" cy="4906102"/>
          </a:xfrm>
        </p:spPr>
        <p:txBody>
          <a:bodyPr/>
          <a:lstStyle/>
          <a:p>
            <a:r>
              <a:rPr lang="tr-TR" u="sng" dirty="0"/>
              <a:t>Başlangıç </a:t>
            </a:r>
            <a:r>
              <a:rPr lang="tr-TR" u="sng" dirty="0" smtClean="0"/>
              <a:t>evresi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Radyasyon</a:t>
            </a:r>
            <a:r>
              <a:rPr lang="tr-TR" dirty="0"/>
              <a:t>, kimyasal ajanlar, enfeksiyon </a:t>
            </a:r>
            <a:r>
              <a:rPr lang="tr-TR" dirty="0" err="1"/>
              <a:t>ajanları,oksidatif</a:t>
            </a:r>
            <a:r>
              <a:rPr lang="tr-TR" dirty="0"/>
              <a:t> stres gibi birçok faktöre maruz kalma ile birlikte geri dönüşsüz süreç başlar. </a:t>
            </a:r>
            <a:endParaRPr lang="tr-TR" dirty="0"/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Oluşan </a:t>
            </a:r>
            <a:r>
              <a:rPr lang="tr-TR" dirty="0"/>
              <a:t>DNA hasarı tek başına </a:t>
            </a:r>
            <a:r>
              <a:rPr lang="tr-TR" dirty="0" err="1"/>
              <a:t>karsinogenez</a:t>
            </a:r>
            <a:r>
              <a:rPr lang="tr-TR" dirty="0"/>
              <a:t> için yeterli değildir.  Bu hasar ile hücresel düzeydeki yanıt hasarın tamiri, hücre ölümü, </a:t>
            </a:r>
            <a:r>
              <a:rPr lang="tr-TR" dirty="0" err="1"/>
              <a:t>apopitoz</a:t>
            </a:r>
            <a:r>
              <a:rPr lang="tr-TR" dirty="0"/>
              <a:t> veya </a:t>
            </a:r>
            <a:r>
              <a:rPr lang="tr-TR" dirty="0" err="1"/>
              <a:t>proliferasyonun</a:t>
            </a:r>
            <a:r>
              <a:rPr lang="tr-TR" dirty="0"/>
              <a:t> devamı şeklinde olabilir. </a:t>
            </a:r>
          </a:p>
        </p:txBody>
      </p:sp>
    </p:spTree>
    <p:extLst>
      <p:ext uri="{BB962C8B-B14F-4D97-AF65-F5344CB8AC3E}">
        <p14:creationId xmlns:p14="http://schemas.microsoft.com/office/powerpoint/2010/main" val="1678406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/>
              <a:t>Gelişme </a:t>
            </a:r>
            <a:r>
              <a:rPr lang="tr-TR" u="sng" dirty="0" smtClean="0"/>
              <a:t>evresi:</a:t>
            </a:r>
          </a:p>
          <a:p>
            <a:endParaRPr lang="tr-TR" u="sng" dirty="0" smtClean="0"/>
          </a:p>
          <a:p>
            <a:pPr marL="457200" lvl="1" indent="0">
              <a:buNone/>
            </a:pPr>
            <a:r>
              <a:rPr lang="tr-TR" dirty="0" err="1" smtClean="0"/>
              <a:t>Karsinojen</a:t>
            </a:r>
            <a:r>
              <a:rPr lang="tr-TR" dirty="0" smtClean="0"/>
              <a:t> </a:t>
            </a:r>
            <a:r>
              <a:rPr lang="tr-TR" dirty="0"/>
              <a:t>ajana </a:t>
            </a:r>
            <a:r>
              <a:rPr lang="tr-TR" dirty="0" err="1"/>
              <a:t>maruziyetin</a:t>
            </a:r>
            <a:r>
              <a:rPr lang="tr-TR" dirty="0"/>
              <a:t> devamı ve tekrarlayan karşılaşmalarla birlikte hücre çoğalmasında artışla sonuçlanan genetik değişiklik sonucu tümör gelişimi meydana gelir</a:t>
            </a:r>
          </a:p>
        </p:txBody>
      </p:sp>
    </p:spTree>
    <p:extLst>
      <p:ext uri="{BB962C8B-B14F-4D97-AF65-F5344CB8AC3E}">
        <p14:creationId xmlns:p14="http://schemas.microsoft.com/office/powerpoint/2010/main" val="363974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/>
              <a:t>İlerleme </a:t>
            </a:r>
            <a:r>
              <a:rPr lang="tr-TR" u="sng" dirty="0" smtClean="0"/>
              <a:t>evresi:</a:t>
            </a:r>
          </a:p>
          <a:p>
            <a:endParaRPr lang="tr-TR" u="sng" dirty="0" smtClean="0"/>
          </a:p>
          <a:p>
            <a:pPr marL="457200" lvl="1" indent="0">
              <a:buNone/>
            </a:pPr>
            <a:r>
              <a:rPr lang="tr-TR" dirty="0" smtClean="0"/>
              <a:t>Geriye </a:t>
            </a:r>
            <a:r>
              <a:rPr lang="tr-TR" dirty="0"/>
              <a:t>dönüşümsüz olan kanser hücrelerinin </a:t>
            </a:r>
            <a:r>
              <a:rPr lang="tr-TR" dirty="0" err="1"/>
              <a:t>invazyon</a:t>
            </a:r>
            <a:r>
              <a:rPr lang="tr-TR" dirty="0"/>
              <a:t> ve metastaz </a:t>
            </a:r>
            <a:r>
              <a:rPr lang="tr-TR" dirty="0" smtClean="0"/>
              <a:t>evresidir.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dirty="0" err="1" smtClean="0"/>
              <a:t>Genomik</a:t>
            </a:r>
            <a:r>
              <a:rPr lang="tr-TR" dirty="0" smtClean="0"/>
              <a:t> </a:t>
            </a:r>
            <a:r>
              <a:rPr lang="tr-TR" dirty="0" err="1"/>
              <a:t>instabilite</a:t>
            </a:r>
            <a:r>
              <a:rPr lang="tr-TR" dirty="0"/>
              <a:t> hakim olup artmış mutasyonlar ve </a:t>
            </a:r>
            <a:r>
              <a:rPr lang="tr-TR" dirty="0" err="1"/>
              <a:t>malign</a:t>
            </a:r>
            <a:r>
              <a:rPr lang="tr-TR" dirty="0"/>
              <a:t> süreç ile sonuçlanmaktadır.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813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94847"/>
            <a:ext cx="10515600" cy="4782116"/>
          </a:xfrm>
        </p:spPr>
        <p:txBody>
          <a:bodyPr/>
          <a:lstStyle/>
          <a:p>
            <a:r>
              <a:rPr lang="tr-TR" u="sng" dirty="0"/>
              <a:t>Kanser de görülen temel </a:t>
            </a:r>
            <a:r>
              <a:rPr lang="tr-TR" u="sng" dirty="0" err="1"/>
              <a:t>patofizyolojik</a:t>
            </a:r>
            <a:r>
              <a:rPr lang="tr-TR" u="sng" dirty="0"/>
              <a:t> </a:t>
            </a:r>
            <a:r>
              <a:rPr lang="tr-TR" u="sng" dirty="0" smtClean="0"/>
              <a:t>değişiklikler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büyüme </a:t>
            </a:r>
            <a:r>
              <a:rPr lang="tr-TR" dirty="0"/>
              <a:t>sinyallerine kendi </a:t>
            </a:r>
            <a:r>
              <a:rPr lang="tr-TR" dirty="0" smtClean="0"/>
              <a:t>kendine </a:t>
            </a:r>
            <a:r>
              <a:rPr lang="tr-TR" dirty="0"/>
              <a:t>yeterlilik, </a:t>
            </a:r>
            <a:endParaRPr lang="tr-TR" dirty="0" smtClean="0"/>
          </a:p>
          <a:p>
            <a:pPr lvl="1"/>
            <a:r>
              <a:rPr lang="tr-TR" dirty="0" smtClean="0"/>
              <a:t>büyüme </a:t>
            </a:r>
            <a:r>
              <a:rPr lang="tr-TR" dirty="0" err="1"/>
              <a:t>inhibisyon</a:t>
            </a:r>
            <a:r>
              <a:rPr lang="tr-TR" dirty="0"/>
              <a:t> sinyallerine duyarsızlık, </a:t>
            </a:r>
            <a:endParaRPr lang="tr-TR" dirty="0" smtClean="0"/>
          </a:p>
          <a:p>
            <a:pPr lvl="1"/>
            <a:r>
              <a:rPr lang="tr-TR" dirty="0" smtClean="0"/>
              <a:t>programlanmış </a:t>
            </a:r>
            <a:r>
              <a:rPr lang="tr-TR" dirty="0"/>
              <a:t>hücre ölümünden kaçınma</a:t>
            </a:r>
            <a:r>
              <a:rPr lang="tr-TR" dirty="0" smtClean="0"/>
              <a:t>,</a:t>
            </a:r>
          </a:p>
          <a:p>
            <a:pPr lvl="1"/>
            <a:r>
              <a:rPr lang="tr-TR" dirty="0" smtClean="0"/>
              <a:t>sınırsız </a:t>
            </a:r>
            <a:r>
              <a:rPr lang="tr-TR" dirty="0"/>
              <a:t>çoğalma potansiyeli</a:t>
            </a:r>
            <a:r>
              <a:rPr lang="tr-TR" dirty="0" smtClean="0"/>
              <a:t>,</a:t>
            </a:r>
          </a:p>
          <a:p>
            <a:pPr lvl="1"/>
            <a:r>
              <a:rPr lang="tr-TR" dirty="0" err="1" smtClean="0"/>
              <a:t>anjiyogenezis</a:t>
            </a:r>
            <a:r>
              <a:rPr lang="tr-TR" dirty="0" smtClean="0"/>
              <a:t>,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invazyon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metastaz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14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67127"/>
            <a:ext cx="10515600" cy="4009835"/>
          </a:xfrm>
        </p:spPr>
        <p:txBody>
          <a:bodyPr/>
          <a:lstStyle/>
          <a:p>
            <a:pPr algn="just"/>
            <a:r>
              <a:rPr lang="tr-TR" dirty="0"/>
              <a:t>Normal hücrelerde çoğalırken denge halinde seyreden çoğalma, farklılaşma, hücre </a:t>
            </a:r>
            <a:r>
              <a:rPr lang="tr-TR" dirty="0" err="1"/>
              <a:t>siklusunu</a:t>
            </a:r>
            <a:r>
              <a:rPr lang="tr-TR" dirty="0"/>
              <a:t> ve </a:t>
            </a:r>
            <a:r>
              <a:rPr lang="tr-TR" dirty="0" err="1"/>
              <a:t>apopitozu</a:t>
            </a:r>
            <a:r>
              <a:rPr lang="tr-TR" dirty="0"/>
              <a:t> kontrol eden  </a:t>
            </a:r>
            <a:r>
              <a:rPr lang="tr-TR" dirty="0" err="1"/>
              <a:t>onkogenler</a:t>
            </a:r>
            <a:r>
              <a:rPr lang="tr-TR" dirty="0"/>
              <a:t> ve tam tersi şeklinde bloke eden </a:t>
            </a:r>
            <a:r>
              <a:rPr lang="tr-TR" dirty="0" err="1"/>
              <a:t>tumor</a:t>
            </a:r>
            <a:r>
              <a:rPr lang="tr-TR" dirty="0"/>
              <a:t> </a:t>
            </a:r>
            <a:r>
              <a:rPr lang="tr-TR" dirty="0" err="1"/>
              <a:t>supressor</a:t>
            </a:r>
            <a:r>
              <a:rPr lang="tr-TR" dirty="0"/>
              <a:t> genler ve hücre </a:t>
            </a:r>
            <a:r>
              <a:rPr lang="tr-TR" dirty="0" err="1"/>
              <a:t>silkusuna</a:t>
            </a:r>
            <a:r>
              <a:rPr lang="tr-TR" dirty="0"/>
              <a:t> özgü proteinler rol oynar. </a:t>
            </a:r>
          </a:p>
        </p:txBody>
      </p:sp>
    </p:spTree>
    <p:extLst>
      <p:ext uri="{BB962C8B-B14F-4D97-AF65-F5344CB8AC3E}">
        <p14:creationId xmlns:p14="http://schemas.microsoft.com/office/powerpoint/2010/main" val="4162963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62373"/>
            <a:ext cx="10515600" cy="5014590"/>
          </a:xfrm>
        </p:spPr>
        <p:txBody>
          <a:bodyPr/>
          <a:lstStyle/>
          <a:p>
            <a:r>
              <a:rPr lang="tr-TR" dirty="0"/>
              <a:t>Bu genlerdeki </a:t>
            </a:r>
            <a:r>
              <a:rPr lang="tr-TR" dirty="0" smtClean="0"/>
              <a:t>mutasyonlar sonucu :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genomik</a:t>
            </a:r>
            <a:r>
              <a:rPr lang="tr-TR" dirty="0" smtClean="0"/>
              <a:t> </a:t>
            </a:r>
            <a:r>
              <a:rPr lang="tr-TR" dirty="0" err="1"/>
              <a:t>instabilitede</a:t>
            </a:r>
            <a:r>
              <a:rPr lang="tr-TR" dirty="0"/>
              <a:t> </a:t>
            </a:r>
            <a:r>
              <a:rPr lang="tr-TR" dirty="0" smtClean="0"/>
              <a:t>artış,</a:t>
            </a:r>
          </a:p>
          <a:p>
            <a:pPr lvl="1"/>
            <a:r>
              <a:rPr lang="tr-TR" dirty="0" smtClean="0"/>
              <a:t>DNA </a:t>
            </a:r>
            <a:r>
              <a:rPr lang="tr-TR" dirty="0"/>
              <a:t>hasar </a:t>
            </a:r>
            <a:r>
              <a:rPr lang="tr-TR" dirty="0" smtClean="0"/>
              <a:t>tamirinde </a:t>
            </a:r>
            <a:r>
              <a:rPr lang="tr-TR" dirty="0" smtClean="0"/>
              <a:t>bozukluk,</a:t>
            </a:r>
          </a:p>
          <a:p>
            <a:pPr lvl="1"/>
            <a:r>
              <a:rPr lang="tr-TR" dirty="0" err="1" smtClean="0"/>
              <a:t>enzimatik</a:t>
            </a:r>
            <a:r>
              <a:rPr lang="tr-TR" dirty="0" smtClean="0"/>
              <a:t> </a:t>
            </a:r>
            <a:r>
              <a:rPr lang="tr-TR" dirty="0" smtClean="0"/>
              <a:t>süreçlerde </a:t>
            </a:r>
            <a:r>
              <a:rPr lang="tr-TR" dirty="0" smtClean="0"/>
              <a:t>hasar,</a:t>
            </a:r>
          </a:p>
          <a:p>
            <a:pPr lvl="1"/>
            <a:r>
              <a:rPr lang="tr-TR" dirty="0" err="1" smtClean="0"/>
              <a:t>vasküler</a:t>
            </a:r>
            <a:r>
              <a:rPr lang="tr-TR" dirty="0" smtClean="0"/>
              <a:t> </a:t>
            </a:r>
            <a:r>
              <a:rPr lang="tr-TR" dirty="0"/>
              <a:t>geçirgenliklerde </a:t>
            </a:r>
            <a:r>
              <a:rPr lang="tr-TR" dirty="0" smtClean="0"/>
              <a:t>artış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tümör  </a:t>
            </a:r>
            <a:r>
              <a:rPr lang="tr-TR" dirty="0"/>
              <a:t>gelişimine yatkınlık meydana gelir. </a:t>
            </a:r>
          </a:p>
        </p:txBody>
      </p:sp>
      <p:sp>
        <p:nvSpPr>
          <p:cNvPr id="4" name="Aşağı Ok 3"/>
          <p:cNvSpPr/>
          <p:nvPr/>
        </p:nvSpPr>
        <p:spPr>
          <a:xfrm>
            <a:off x="3273552" y="3767328"/>
            <a:ext cx="484632" cy="97840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885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Karsinogenez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r>
              <a:rPr lang="tr-TR" dirty="0" smtClean="0"/>
              <a:t>bozulmuş  </a:t>
            </a:r>
            <a:r>
              <a:rPr lang="tr-TR" dirty="0"/>
              <a:t>sinyal yolakları ile birlikte kontrolsüz çoğalma, </a:t>
            </a:r>
            <a:endParaRPr lang="tr-TR" dirty="0" smtClean="0"/>
          </a:p>
          <a:p>
            <a:r>
              <a:rPr lang="tr-TR" dirty="0" err="1" smtClean="0"/>
              <a:t>differansiyasyonda</a:t>
            </a:r>
            <a:r>
              <a:rPr lang="tr-TR" dirty="0" smtClean="0"/>
              <a:t> </a:t>
            </a:r>
            <a:r>
              <a:rPr lang="tr-TR" dirty="0"/>
              <a:t>bozulma</a:t>
            </a:r>
            <a:r>
              <a:rPr lang="tr-TR" dirty="0" smtClean="0"/>
              <a:t>,</a:t>
            </a:r>
          </a:p>
          <a:p>
            <a:r>
              <a:rPr lang="tr-TR" dirty="0" smtClean="0"/>
              <a:t>başka </a:t>
            </a:r>
            <a:r>
              <a:rPr lang="tr-TR" dirty="0"/>
              <a:t>dokulara </a:t>
            </a:r>
            <a:r>
              <a:rPr lang="tr-TR" dirty="0" err="1"/>
              <a:t>invazyon</a:t>
            </a:r>
            <a:r>
              <a:rPr lang="tr-TR" dirty="0"/>
              <a:t> ve metastaz özellikleri olan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normal hücrelerden farklı </a:t>
            </a:r>
            <a:r>
              <a:rPr lang="tr-TR" dirty="0" err="1"/>
              <a:t>DNAya</a:t>
            </a:r>
            <a:r>
              <a:rPr lang="tr-TR" dirty="0"/>
              <a:t> sahip </a:t>
            </a:r>
            <a:r>
              <a:rPr lang="tr-TR" dirty="0" smtClean="0"/>
              <a:t>olan</a:t>
            </a:r>
            <a:endParaRPr lang="tr-TR" dirty="0"/>
          </a:p>
          <a:p>
            <a:r>
              <a:rPr lang="tr-TR" dirty="0" smtClean="0"/>
              <a:t>tümör </a:t>
            </a:r>
            <a:r>
              <a:rPr lang="tr-TR" dirty="0"/>
              <a:t>hücrelerine </a:t>
            </a:r>
            <a:r>
              <a:rPr lang="tr-TR" dirty="0" smtClean="0"/>
              <a:t>dönüşüm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483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29898"/>
            <a:ext cx="10515600" cy="524706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Hücre </a:t>
            </a:r>
            <a:r>
              <a:rPr lang="tr-TR" dirty="0" smtClean="0"/>
              <a:t>döngüsü: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onkogen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tumör</a:t>
            </a:r>
            <a:r>
              <a:rPr lang="tr-TR" dirty="0"/>
              <a:t> </a:t>
            </a:r>
            <a:r>
              <a:rPr lang="tr-TR" dirty="0" err="1"/>
              <a:t>supresör</a:t>
            </a:r>
            <a:r>
              <a:rPr lang="tr-TR" dirty="0"/>
              <a:t> genler </a:t>
            </a:r>
            <a:endParaRPr lang="tr-TR" dirty="0"/>
          </a:p>
          <a:p>
            <a:pPr lvl="1"/>
            <a:r>
              <a:rPr lang="tr-TR" dirty="0" smtClean="0"/>
              <a:t>siklinler</a:t>
            </a:r>
            <a:r>
              <a:rPr lang="tr-TR" dirty="0"/>
              <a:t>, siklin bağımlı </a:t>
            </a:r>
            <a:r>
              <a:rPr lang="tr-TR" dirty="0" err="1"/>
              <a:t>kinazlar</a:t>
            </a:r>
            <a:r>
              <a:rPr lang="tr-TR" dirty="0"/>
              <a:t> </a:t>
            </a:r>
            <a:endParaRPr lang="tr-TR" dirty="0"/>
          </a:p>
          <a:p>
            <a:pPr lvl="1"/>
            <a:r>
              <a:rPr lang="tr-TR" dirty="0" smtClean="0"/>
              <a:t>hücre </a:t>
            </a:r>
            <a:r>
              <a:rPr lang="tr-TR" dirty="0"/>
              <a:t>döngüsünün çeşitli fazları boyunca artıp azalan diğer bazı spesifik </a:t>
            </a:r>
            <a:r>
              <a:rPr lang="tr-TR" dirty="0" smtClean="0"/>
              <a:t>proteinler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731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Hücre </a:t>
            </a:r>
            <a:r>
              <a:rPr lang="tr-TR" dirty="0" err="1" smtClean="0"/>
              <a:t>siklusu</a:t>
            </a:r>
            <a:r>
              <a:rPr lang="tr-TR" dirty="0" smtClean="0"/>
              <a:t> 2  kontrol noktası: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1. Kontrol noktası: G1-S fazı</a:t>
            </a:r>
          </a:p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dirty="0"/>
              <a:t>K</a:t>
            </a:r>
            <a:r>
              <a:rPr lang="tr-TR" dirty="0" smtClean="0"/>
              <a:t>ontrol noktası: G2-M fazı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39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 kontrol noktası </a:t>
            </a:r>
            <a:r>
              <a:rPr lang="tr-TR" dirty="0" smtClean="0"/>
              <a:t>:Burada  </a:t>
            </a:r>
            <a:r>
              <a:rPr lang="tr-TR" dirty="0"/>
              <a:t>DNA </a:t>
            </a:r>
            <a:r>
              <a:rPr lang="tr-TR" dirty="0" err="1"/>
              <a:t>nın</a:t>
            </a:r>
            <a:r>
              <a:rPr lang="tr-TR" dirty="0"/>
              <a:t> doğru ve hasarsız olduğu kontrol </a:t>
            </a:r>
            <a:r>
              <a:rPr lang="tr-TR" dirty="0" smtClean="0"/>
              <a:t>edilir. p53 </a:t>
            </a:r>
            <a:r>
              <a:rPr lang="tr-TR" dirty="0"/>
              <a:t>genince etki edilen bu noktada DNA da saptanan hasar ya onarılır veya hücre </a:t>
            </a:r>
            <a:r>
              <a:rPr lang="tr-TR" dirty="0" err="1"/>
              <a:t>apopitozise</a:t>
            </a:r>
            <a:r>
              <a:rPr lang="tr-TR" dirty="0"/>
              <a:t> giderek ölür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İkinci </a:t>
            </a:r>
            <a:r>
              <a:rPr lang="tr-TR" dirty="0"/>
              <a:t>kontrol noktası </a:t>
            </a:r>
            <a:r>
              <a:rPr lang="tr-TR" dirty="0" smtClean="0"/>
              <a:t>: DNA </a:t>
            </a:r>
            <a:r>
              <a:rPr lang="tr-TR" dirty="0" err="1"/>
              <a:t>replikasyonu</a:t>
            </a:r>
            <a:r>
              <a:rPr lang="tr-TR" dirty="0"/>
              <a:t> ve gerekli diğer proteinlerin hasarsız tamamlanıp tamamlanmadığı </a:t>
            </a:r>
            <a:r>
              <a:rPr lang="tr-TR" dirty="0" err="1"/>
              <a:t>konrol</a:t>
            </a:r>
            <a:r>
              <a:rPr lang="tr-TR" dirty="0"/>
              <a:t> edilir ve sonrasında M fazına geçilir. </a:t>
            </a:r>
          </a:p>
        </p:txBody>
      </p:sp>
    </p:spTree>
    <p:extLst>
      <p:ext uri="{BB962C8B-B14F-4D97-AF65-F5344CB8AC3E}">
        <p14:creationId xmlns:p14="http://schemas.microsoft.com/office/powerpoint/2010/main" val="145544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Kanser </a:t>
            </a:r>
            <a:r>
              <a:rPr lang="tr-TR" dirty="0" err="1" smtClean="0"/>
              <a:t>hücresi</a:t>
            </a:r>
            <a:r>
              <a:rPr lang="tr-TR" dirty="0" err="1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DNA</a:t>
            </a:r>
            <a:r>
              <a:rPr lang="tr-TR" dirty="0" smtClean="0"/>
              <a:t> da mutasyonlar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DNA tamir mekanizmalarında </a:t>
            </a:r>
            <a:r>
              <a:rPr lang="tr-TR" dirty="0" err="1" smtClean="0"/>
              <a:t>bozukluk</a:t>
            </a:r>
            <a:r>
              <a:rPr lang="tr-TR" dirty="0" err="1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onkogen</a:t>
            </a:r>
            <a:r>
              <a:rPr lang="tr-TR" dirty="0" smtClean="0"/>
              <a:t> ve tümör </a:t>
            </a:r>
            <a:r>
              <a:rPr lang="tr-TR" dirty="0" err="1" smtClean="0"/>
              <a:t>supresor</a:t>
            </a:r>
            <a:r>
              <a:rPr lang="tr-TR" dirty="0" smtClean="0"/>
              <a:t> gen aktivasyonunda </a:t>
            </a:r>
            <a:r>
              <a:rPr lang="tr-TR" dirty="0" err="1" smtClean="0"/>
              <a:t>dengesizlikde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sınırsız çoğalma</a:t>
            </a:r>
          </a:p>
          <a:p>
            <a:endParaRPr lang="tr-TR" dirty="0"/>
          </a:p>
          <a:p>
            <a:r>
              <a:rPr lang="tr-TR" dirty="0" smtClean="0"/>
              <a:t> Hücresel </a:t>
            </a:r>
            <a:r>
              <a:rPr lang="tr-TR" dirty="0"/>
              <a:t>düzeyde kanser gelişimi anlamına gelen </a:t>
            </a:r>
            <a:r>
              <a:rPr lang="tr-TR" dirty="0" err="1"/>
              <a:t>karsinogenez</a:t>
            </a:r>
            <a:r>
              <a:rPr lang="tr-TR" dirty="0"/>
              <a:t> de başlangıç, gelişme ve ilerleme olmak üzere 3 evre </a:t>
            </a:r>
            <a:r>
              <a:rPr lang="tr-TR" dirty="0" smtClean="0"/>
              <a:t>mevcuttur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103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Karsinogenezin</a:t>
            </a:r>
            <a:r>
              <a:rPr lang="tr-TR" dirty="0" smtClean="0"/>
              <a:t> evreleri:</a:t>
            </a:r>
          </a:p>
          <a:p>
            <a:pPr marL="0" indent="0">
              <a:buNone/>
            </a:pPr>
            <a:r>
              <a:rPr lang="tr-TR" dirty="0" smtClean="0"/>
              <a:t>	1-başlangıç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2-gelişme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3-ilerleme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8388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365</Words>
  <Application>Microsoft Office PowerPoint</Application>
  <PresentationFormat>Geniş ekran</PresentationFormat>
  <Paragraphs>58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Teması</vt:lpstr>
      <vt:lpstr> RADYASYON KARSİNOGENEZİ: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DERS6 RADYASYON KARSİNOGENEZİ: </dc:title>
  <dc:creator>SUMERYA</dc:creator>
  <cp:lastModifiedBy>lenovo</cp:lastModifiedBy>
  <cp:revision>5</cp:revision>
  <dcterms:created xsi:type="dcterms:W3CDTF">2019-02-24T16:41:41Z</dcterms:created>
  <dcterms:modified xsi:type="dcterms:W3CDTF">2019-03-04T18:17:51Z</dcterms:modified>
</cp:coreProperties>
</file>