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4" r:id="rId3"/>
    <p:sldId id="273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679F18-BBC1-47BB-8928-A501581E3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FEFC122-2F21-47E2-898A-52732B5F3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48507B-91FE-4453-AC6B-DA9AFBF6D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795821-81C1-4954-9F00-B4BA3702C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908C0B-C5FB-48D8-90F5-F0AE3E23D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43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03BE56-1088-417E-A7EA-3CD40D316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1361E33-C68D-4B7F-ADC0-B9B7811443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8A40D0E-C8D3-47FE-925C-B66A96806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B83DD4-D1D7-40A3-9336-5CB92BFCF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CAEFE5-C5A0-4C1A-BBF1-17DE106E6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64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2392A63-ABF5-4656-A22F-E13154E0A3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AA2F03A-50EB-419A-8CA7-C3FAD7C5E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3D606-2889-4CB4-9A3D-3CAFF3C4A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A66CC75-2224-4A69-B9CE-F43077380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58B74AE-1F63-48CE-8597-5691B2AD4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5497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54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811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388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513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984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898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2403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3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08AB5B-0AF1-42ED-90F6-02E12BFB6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6E1273-DB0B-4C93-8E99-39AE3BD13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151D02-C28E-4200-B330-AB92DDC92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27DDB4-5EA2-4650-88EF-BDA087F07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D7351C-09FF-4762-9D74-9961668F8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5133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969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984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28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E7D40C-884D-43B2-98D9-D343B02F4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8C6932D-7F4E-4451-A25A-8E42DBB84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07D25D-3EB5-4C44-8867-2C02ABDC7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B266CB-9F6B-4695-B710-EC665D4E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43CB087-16AD-417F-82D5-F7208A92E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126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DD8C09-6E0D-4EBD-88F1-5A0E05522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3EEE5A-E023-45B1-9FDD-F0FDDFE76E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452E804-82B0-4CC4-AB15-5D297CEC2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756D0AD-8A03-4F17-8220-61480B953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0ED7CD3-0083-4D6E-997E-F1DF9170C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9BE8A6B-B427-4E3C-87A6-28E0173A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1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2D9CB7-8C41-4F09-83DA-6F2172495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DA1A254-C521-49C2-863F-B8A6097E6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B2482BB-3A7C-423F-AEAA-404CABBDA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575FB02-38A2-4344-810A-8ED3AF5CC1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B4897E2-15EA-441F-B180-480CE60F79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CEFA85E-4A89-4D4A-9C2A-D14F6B9CF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175C61D-661C-47BD-B80F-9E086B365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07CE975-A3AD-4007-B6EB-889284997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680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B53392-2F5C-413D-BCBD-86E9A1D7B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D2D6A4A-4643-4696-8CE8-821236B5C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30BF61D-2793-41F9-80DA-8A01760E2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68D5EA9-7ED0-4FC6-BDDE-8A2B6EB8D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076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81126FF-68CC-43AE-BAB2-F706E9B12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313581AD-0022-48A9-AE0D-930B145AA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749A1B6-7102-4667-AC41-B2D3AFB67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275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32E797-2672-4E05-908E-AD0D2B16D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0A3753-4BB1-4FC0-B5C4-F00EDA07C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B15D320-A667-4AF9-A28C-D247FBFA5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EB2801D-AAB4-4DB7-B650-4CCC8B081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10861C2-A7C2-4949-9206-55454D03B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14A5D06-1BAD-488B-95AE-EB5C2C6A9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045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0E7904-E237-4EE8-84FF-12CA3189D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7F8B35A-CB74-40A5-8FF0-ACEC81A28B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F9AAE14-3D29-4D9D-BF5F-F1CB5DB8D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8634D63-A641-48F7-9949-66BE4494B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D99D15C-B152-4F5B-9B1B-14AB5DC57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74EB3C8-26C1-4E5A-BED5-9FF52456A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06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5DD83D7-EF44-4878-82F1-EE49EEBE9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419DBB4-D754-4337-9D66-4640E65AF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B01F2D-4C15-4D33-A0E0-AA9CA2214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4E348-C88F-46EC-BA5C-81B6C984C75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17694C-3C7D-4753-B411-64E6311463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C364D2-E3EA-41AA-B7DB-1639441A24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47870-0D70-4DE0-B5DB-6517AAD057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69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06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KARACİĞER FONKSİYON TESTLERİ</a:t>
            </a:r>
            <a:br>
              <a:rPr lang="tr-TR" b="1" dirty="0"/>
            </a:br>
            <a:r>
              <a:rPr lang="tr-TR" b="1" dirty="0" err="1"/>
              <a:t>Fizyopatoloji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2060849"/>
            <a:ext cx="8229600" cy="37052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4800" dirty="0" err="1"/>
              <a:t>Fizyopatoloji</a:t>
            </a:r>
            <a:r>
              <a:rPr lang="tr-TR" sz="4800" dirty="0"/>
              <a:t> Dersi</a:t>
            </a:r>
          </a:p>
          <a:p>
            <a:pPr marL="914400" indent="-914400" algn="ctr">
              <a:buAutoNum type="arabicPeriod"/>
            </a:pPr>
            <a:r>
              <a:rPr lang="tr-TR" sz="4800" dirty="0"/>
              <a:t>Hafta </a:t>
            </a:r>
          </a:p>
          <a:p>
            <a:pPr marL="0" indent="0" algn="ctr">
              <a:buNone/>
            </a:pPr>
            <a:r>
              <a:rPr lang="tr-TR" sz="4800" dirty="0"/>
              <a:t>Doç. Dr. Efe KURTDEDE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AB9D6B-1D38-4D79-8186-72907D6E4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4A41BE-138D-41E0-B6CB-5BB456FC5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Yenidoğanda demir metabolizmasında hata</a:t>
            </a:r>
          </a:p>
          <a:p>
            <a:r>
              <a:rPr lang="tr-TR" dirty="0"/>
              <a:t>Diyet demir emiliminde artış</a:t>
            </a:r>
          </a:p>
          <a:p>
            <a:r>
              <a:rPr lang="tr-TR" dirty="0"/>
              <a:t>Demir aşırı yüklemesi</a:t>
            </a:r>
          </a:p>
          <a:p>
            <a:r>
              <a:rPr lang="tr-TR" dirty="0" err="1"/>
              <a:t>Fibroz</a:t>
            </a:r>
            <a:r>
              <a:rPr lang="tr-TR" dirty="0"/>
              <a:t> ve organ yetmezliği- Siroz, </a:t>
            </a:r>
            <a:r>
              <a:rPr lang="tr-TR" dirty="0" err="1"/>
              <a:t>Kardiomiyopati</a:t>
            </a:r>
            <a:r>
              <a:rPr lang="tr-TR" dirty="0"/>
              <a:t>,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mellitus</a:t>
            </a:r>
            <a:r>
              <a:rPr lang="tr-TR" dirty="0"/>
              <a:t>, </a:t>
            </a:r>
            <a:r>
              <a:rPr lang="tr-TR" dirty="0" err="1"/>
              <a:t>Hipogonadizm</a:t>
            </a:r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712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2A8D5A-02E3-474D-AE77-C90D45D86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0E2B89-3742-4A3F-A844-C290DD5F1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Karaciğer Yapısı</a:t>
            </a:r>
          </a:p>
          <a:p>
            <a:r>
              <a:rPr lang="tr-TR" dirty="0" err="1"/>
              <a:t>Hepatositler</a:t>
            </a:r>
            <a:r>
              <a:rPr lang="tr-TR" dirty="0"/>
              <a:t> (% 60) (</a:t>
            </a:r>
            <a:r>
              <a:rPr lang="tr-TR" dirty="0" err="1"/>
              <a:t>parankim</a:t>
            </a:r>
            <a:r>
              <a:rPr lang="tr-TR" dirty="0"/>
              <a:t> hücreleri)</a:t>
            </a:r>
          </a:p>
          <a:p>
            <a:r>
              <a:rPr lang="tr-TR" dirty="0" err="1"/>
              <a:t>Retiküloendoteliyal</a:t>
            </a:r>
            <a:r>
              <a:rPr lang="tr-TR" dirty="0"/>
              <a:t> hücreler</a:t>
            </a:r>
          </a:p>
          <a:p>
            <a:r>
              <a:rPr lang="tr-TR" dirty="0" err="1"/>
              <a:t>Kupffer</a:t>
            </a:r>
            <a:r>
              <a:rPr lang="tr-TR" dirty="0"/>
              <a:t> hücreleri (</a:t>
            </a:r>
            <a:r>
              <a:rPr lang="tr-TR" dirty="0" err="1"/>
              <a:t>endotel</a:t>
            </a:r>
            <a:r>
              <a:rPr lang="tr-TR" dirty="0"/>
              <a:t>) (% 30), </a:t>
            </a:r>
            <a:r>
              <a:rPr lang="tr-TR" dirty="0" err="1"/>
              <a:t>hepatik</a:t>
            </a:r>
            <a:r>
              <a:rPr lang="tr-TR" dirty="0"/>
              <a:t> yıldız hücreler, </a:t>
            </a:r>
            <a:r>
              <a:rPr lang="tr-TR" dirty="0" err="1"/>
              <a:t>Ito</a:t>
            </a:r>
            <a:r>
              <a:rPr lang="tr-TR" dirty="0"/>
              <a:t> hücre, </a:t>
            </a:r>
            <a:r>
              <a:rPr lang="tr-TR" dirty="0" err="1"/>
              <a:t>lipositler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6967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AB0DBE-AAD8-41A5-AED8-EC95D1A25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F09A7E-E2B1-49C1-98CF-F6405C309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Bu klasik hepatit olgusudur.</a:t>
            </a:r>
            <a:r>
              <a:rPr lang="en-US" altLang="tr-TR" dirty="0"/>
              <a:t> </a:t>
            </a:r>
            <a:endParaRPr lang="tr-TR" altLang="tr-TR" dirty="0"/>
          </a:p>
          <a:p>
            <a:r>
              <a:rPr lang="tr-TR" altLang="tr-TR" dirty="0"/>
              <a:t>Karaciğerde ak</a:t>
            </a:r>
            <a:r>
              <a:rPr lang="en-US" altLang="tr-TR" dirty="0" err="1"/>
              <a:t>ut</a:t>
            </a:r>
            <a:r>
              <a:rPr lang="en-US" altLang="tr-TR" dirty="0"/>
              <a:t> </a:t>
            </a:r>
            <a:r>
              <a:rPr lang="tr-TR" altLang="tr-TR" dirty="0"/>
              <a:t>bir yangı</a:t>
            </a:r>
            <a:r>
              <a:rPr lang="en-US" altLang="tr-TR" dirty="0"/>
              <a:t> </a:t>
            </a:r>
            <a:r>
              <a:rPr lang="tr-TR" altLang="tr-TR" dirty="0"/>
              <a:t>söz konusudur</a:t>
            </a:r>
            <a:r>
              <a:rPr lang="en-US" altLang="tr-TR" dirty="0"/>
              <a:t>.</a:t>
            </a:r>
          </a:p>
          <a:p>
            <a:r>
              <a:rPr lang="tr-TR" altLang="tr-TR" dirty="0"/>
              <a:t>Bulantı</a:t>
            </a:r>
            <a:r>
              <a:rPr lang="en-US" altLang="tr-TR" dirty="0"/>
              <a:t>, </a:t>
            </a:r>
            <a:r>
              <a:rPr lang="tr-TR" altLang="tr-TR" dirty="0"/>
              <a:t>kusma</a:t>
            </a:r>
            <a:r>
              <a:rPr lang="en-US" altLang="tr-TR" dirty="0"/>
              <a:t>, </a:t>
            </a:r>
            <a:r>
              <a:rPr lang="tr-TR" altLang="tr-TR" dirty="0"/>
              <a:t>ateş</a:t>
            </a:r>
            <a:r>
              <a:rPr lang="en-US" altLang="tr-TR" dirty="0"/>
              <a:t>, </a:t>
            </a:r>
            <a:r>
              <a:rPr lang="tr-TR" altLang="tr-TR" dirty="0"/>
              <a:t>sarılık</a:t>
            </a:r>
            <a:r>
              <a:rPr lang="en-US" altLang="tr-TR" dirty="0"/>
              <a:t> </a:t>
            </a:r>
            <a:r>
              <a:rPr lang="tr-TR" altLang="tr-TR" dirty="0"/>
              <a:t>ve</a:t>
            </a:r>
            <a:r>
              <a:rPr lang="en-US" altLang="tr-TR" dirty="0"/>
              <a:t> </a:t>
            </a:r>
            <a:r>
              <a:rPr lang="tr-TR" altLang="tr-TR" dirty="0"/>
              <a:t>karın ağrısı</a:t>
            </a:r>
            <a:endParaRPr lang="en-US" altLang="tr-TR" dirty="0"/>
          </a:p>
          <a:p>
            <a:r>
              <a:rPr lang="en-US" altLang="tr-TR" dirty="0"/>
              <a:t>T</a:t>
            </a:r>
            <a:r>
              <a:rPr lang="tr-TR" altLang="tr-TR" dirty="0" err="1"/>
              <a:t>ipik</a:t>
            </a:r>
            <a:r>
              <a:rPr lang="tr-TR" altLang="tr-TR" dirty="0"/>
              <a:t> olarak</a:t>
            </a:r>
            <a:r>
              <a:rPr lang="en-US" altLang="tr-TR" dirty="0"/>
              <a:t>, AST </a:t>
            </a:r>
            <a:r>
              <a:rPr lang="tr-TR" altLang="tr-TR" dirty="0"/>
              <a:t>ve</a:t>
            </a:r>
            <a:r>
              <a:rPr lang="en-US" altLang="tr-TR" dirty="0"/>
              <a:t> ALT</a:t>
            </a:r>
            <a:r>
              <a:rPr lang="tr-TR" altLang="tr-TR" dirty="0"/>
              <a:t>’de belirgin artış ve </a:t>
            </a:r>
            <a:r>
              <a:rPr lang="en-US" altLang="tr-TR" dirty="0"/>
              <a:t>ALP</a:t>
            </a:r>
            <a:r>
              <a:rPr lang="tr-TR" altLang="tr-TR" dirty="0"/>
              <a:t>’de hafif artış</a:t>
            </a:r>
            <a:r>
              <a:rPr lang="en-US" altLang="tr-TR" dirty="0"/>
              <a:t>.</a:t>
            </a:r>
            <a:endParaRPr lang="en-CA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1401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C65827-95AC-4EAC-B19D-084203A98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8FD9AF-8F68-4DCE-B7B3-632A22CE0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3200" dirty="0"/>
              <a:t>Karaciğerde k</a:t>
            </a:r>
            <a:r>
              <a:rPr lang="en-US" altLang="tr-TR" sz="3200" dirty="0" err="1"/>
              <a:t>roni</a:t>
            </a:r>
            <a:r>
              <a:rPr lang="tr-TR" altLang="tr-TR" sz="3200" dirty="0"/>
              <a:t>k</a:t>
            </a:r>
            <a:r>
              <a:rPr lang="en-US" altLang="tr-TR" sz="3200" dirty="0"/>
              <a:t> </a:t>
            </a:r>
            <a:r>
              <a:rPr lang="tr-TR" altLang="tr-TR" sz="3200" dirty="0"/>
              <a:t>bir yangı</a:t>
            </a:r>
            <a:r>
              <a:rPr lang="en-US" altLang="tr-TR" sz="3200" dirty="0"/>
              <a:t> rea</a:t>
            </a:r>
            <a:r>
              <a:rPr lang="tr-TR" altLang="tr-TR" sz="3200" dirty="0" err="1"/>
              <a:t>ks</a:t>
            </a:r>
            <a:r>
              <a:rPr lang="en-US" altLang="tr-TR" sz="3200" dirty="0" err="1"/>
              <a:t>i</a:t>
            </a:r>
            <a:r>
              <a:rPr lang="tr-TR" altLang="tr-TR" sz="3200" dirty="0"/>
              <a:t>y</a:t>
            </a:r>
            <a:r>
              <a:rPr lang="en-US" altLang="tr-TR" sz="3200" dirty="0"/>
              <a:t>on</a:t>
            </a:r>
            <a:r>
              <a:rPr lang="tr-TR" altLang="tr-TR" sz="3200" dirty="0"/>
              <a:t>u</a:t>
            </a:r>
            <a:r>
              <a:rPr lang="en-US" altLang="tr-TR" sz="3200" dirty="0"/>
              <a:t> </a:t>
            </a:r>
            <a:r>
              <a:rPr lang="tr-TR" altLang="tr-TR" sz="3200" dirty="0"/>
              <a:t>düzelme olmaksızın en az 6 ay devam edebilir</a:t>
            </a:r>
            <a:endParaRPr lang="en-US" altLang="tr-TR" sz="3200" dirty="0"/>
          </a:p>
          <a:p>
            <a:pPr>
              <a:lnSpc>
                <a:spcPct val="90000"/>
              </a:lnSpc>
            </a:pPr>
            <a:r>
              <a:rPr lang="tr-TR" altLang="tr-TR" sz="3200" dirty="0" err="1"/>
              <a:t>Asemptomatik</a:t>
            </a:r>
            <a:r>
              <a:rPr lang="tr-TR" altLang="tr-TR" sz="3200" dirty="0"/>
              <a:t> bir safhada olan hastalar rutin incelemelerle belirlenir</a:t>
            </a:r>
            <a:endParaRPr lang="en-US" altLang="tr-TR" sz="3200" dirty="0"/>
          </a:p>
          <a:p>
            <a:pPr>
              <a:lnSpc>
                <a:spcPct val="90000"/>
              </a:lnSpc>
            </a:pPr>
            <a:r>
              <a:rPr lang="tr-TR" altLang="tr-TR" sz="3200" dirty="0"/>
              <a:t>Hastalarda yorgunluk gibi spesifik olmayan belirtiler mevcut olabilir</a:t>
            </a:r>
            <a:r>
              <a:rPr lang="en-US" altLang="tr-TR" sz="3200" dirty="0"/>
              <a:t>, </a:t>
            </a:r>
            <a:r>
              <a:rPr lang="tr-TR" altLang="tr-TR" sz="3200" dirty="0"/>
              <a:t>karaciğer hastalığının nedenine yönelik belirtiler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5930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93837E-E4F4-44AC-8EE9-1D86C8DFA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Karaciğerin </a:t>
            </a:r>
            <a:r>
              <a:rPr lang="tr-TR" dirty="0" err="1"/>
              <a:t>Metabolik</a:t>
            </a:r>
            <a:r>
              <a:rPr lang="tr-TR" dirty="0"/>
              <a:t> hastalıkları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5B480D-ADCC-4410-BD7A-4D55F7F1C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Hemokromatozis</a:t>
            </a:r>
            <a:r>
              <a:rPr lang="tr-TR" dirty="0"/>
              <a:t>, </a:t>
            </a:r>
            <a:r>
              <a:rPr lang="tr-TR" dirty="0" err="1"/>
              <a:t>Porfiria</a:t>
            </a:r>
            <a:r>
              <a:rPr lang="tr-TR" dirty="0"/>
              <a:t>, </a:t>
            </a:r>
            <a:r>
              <a:rPr lang="tr-TR" dirty="0" err="1"/>
              <a:t>Glikogenozis</a:t>
            </a:r>
            <a:r>
              <a:rPr lang="tr-TR" dirty="0"/>
              <a:t>, </a:t>
            </a:r>
            <a:r>
              <a:rPr lang="tr-TR" dirty="0" err="1"/>
              <a:t>Thesaurosis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7761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8F047A-59CC-477D-B933-599337DEE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Hemokromatozis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665E16-4BA6-46FD-88AC-C4D687861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444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0BD25A-F98F-4162-B107-8343B2A7A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Porfiria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4EF425-5B32-4E09-BD6D-0124DE83F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313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177BC6-3ED3-4216-A5FF-86EE7DE76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Glikogenozis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3E811B-C16A-49B1-ACEE-624A70D65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7448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40EA5B-230A-4A6C-93F8-440747EE8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Thesaurosis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84162A-10F4-4072-884C-AE3BB7071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9286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161</Words>
  <Application>Microsoft Office PowerPoint</Application>
  <PresentationFormat>Geniş ekran</PresentationFormat>
  <Paragraphs>25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Ofis Teması</vt:lpstr>
      <vt:lpstr>KARACİĞER FONKSİYON TESTLERİ Fizyopatoloji</vt:lpstr>
      <vt:lpstr>PowerPoint Sunusu</vt:lpstr>
      <vt:lpstr>PowerPoint Sunusu</vt:lpstr>
      <vt:lpstr>PowerPoint Sunusu</vt:lpstr>
      <vt:lpstr>Karaciğerin Metabolik hastalıkları </vt:lpstr>
      <vt:lpstr>Hemokromatozis</vt:lpstr>
      <vt:lpstr>Porfiria</vt:lpstr>
      <vt:lpstr>Glikogenozis</vt:lpstr>
      <vt:lpstr>Thesaurosis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KARACİĞER FONKSİYON TESTLERİ Fizyopatoloji</dc:title>
  <dc:creator>Efe Kurtdede</dc:creator>
  <cp:lastModifiedBy>Efe Kurtdede</cp:lastModifiedBy>
  <cp:revision>2</cp:revision>
  <dcterms:created xsi:type="dcterms:W3CDTF">2025-07-10T09:56:08Z</dcterms:created>
  <dcterms:modified xsi:type="dcterms:W3CDTF">2025-07-10T10:03:15Z</dcterms:modified>
</cp:coreProperties>
</file>