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a:t>
            </a:r>
            <a:r>
              <a:rPr lang="tr-TR" sz="3000" dirty="0" smtClean="0">
                <a:solidFill>
                  <a:schemeClr val="tx1"/>
                </a:solidFill>
                <a:latin typeface="Calibri" pitchFamily="34" charset="0"/>
                <a:cs typeface="Calibri" pitchFamily="34" charset="0"/>
              </a:rPr>
              <a:t>Kuramı II</a:t>
            </a:r>
          </a:p>
          <a:p>
            <a:pPr algn="just"/>
            <a:r>
              <a:rPr lang="tr-TR" sz="3000" dirty="0" smtClean="0">
                <a:solidFill>
                  <a:schemeClr val="tx1"/>
                </a:solidFill>
                <a:latin typeface="Calibri" pitchFamily="34" charset="0"/>
                <a:cs typeface="Calibri" pitchFamily="34" charset="0"/>
              </a:rPr>
              <a:t> Sorumlu </a:t>
            </a:r>
            <a:r>
              <a:rPr lang="tr-TR" sz="3000" dirty="0" smtClean="0">
                <a:solidFill>
                  <a:schemeClr val="tx1"/>
                </a:solidFill>
                <a:latin typeface="Calibri" pitchFamily="34" charset="0"/>
                <a:cs typeface="Calibri" pitchFamily="34" charset="0"/>
              </a:rPr>
              <a:t>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dirty="0" err="1" smtClean="0">
                <a:solidFill>
                  <a:schemeClr val="tx1"/>
                </a:solidFill>
                <a:latin typeface="Calibri" pitchFamily="34" charset="0"/>
                <a:cs typeface="Calibri" pitchFamily="34" charset="0"/>
              </a:rPr>
              <a:t>Biyopsikososyal</a:t>
            </a:r>
            <a:r>
              <a:rPr lang="tr-TR" sz="3000" dirty="0" smtClean="0">
                <a:solidFill>
                  <a:schemeClr val="tx1"/>
                </a:solidFill>
                <a:latin typeface="Calibri" pitchFamily="34" charset="0"/>
                <a:cs typeface="Calibri" pitchFamily="34" charset="0"/>
              </a:rPr>
              <a:t> Paradigma</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
          </p:nvPr>
        </p:nvSpPr>
        <p:spPr/>
        <p:txBody>
          <a:bodyPr/>
          <a:lstStyle/>
          <a:p>
            <a:r>
              <a:rPr lang="tr-TR" dirty="0" err="1">
                <a:solidFill>
                  <a:srgbClr val="FF0000"/>
                </a:solidFill>
              </a:rPr>
              <a:t>Biyopsikososyal</a:t>
            </a:r>
            <a:r>
              <a:rPr lang="tr-TR" dirty="0">
                <a:solidFill>
                  <a:srgbClr val="FF0000"/>
                </a:solidFill>
              </a:rPr>
              <a:t> </a:t>
            </a:r>
            <a:r>
              <a:rPr lang="tr-TR" dirty="0" smtClean="0">
                <a:solidFill>
                  <a:srgbClr val="FF0000"/>
                </a:solidFill>
              </a:rPr>
              <a:t>Paradigma</a:t>
            </a:r>
          </a:p>
          <a:p>
            <a:endParaRPr lang="tr-TR" dirty="0" smtClean="0">
              <a:solidFill>
                <a:srgbClr val="FF0000"/>
              </a:solidFill>
            </a:endParaRPr>
          </a:p>
          <a:p>
            <a:pPr marL="514350" indent="-514350">
              <a:buFont typeface="+mj-lt"/>
              <a:buAutoNum type="arabicPeriod"/>
              <a:defRPr/>
            </a:pPr>
            <a:r>
              <a:rPr lang="tr-TR" dirty="0"/>
              <a:t>Paradigmanın ana odağı</a:t>
            </a:r>
          </a:p>
          <a:p>
            <a:pPr marL="514350" indent="-514350">
              <a:buFont typeface="+mj-lt"/>
              <a:buAutoNum type="arabicPeriod"/>
              <a:defRPr/>
            </a:pPr>
            <a:r>
              <a:rPr lang="tr-TR" dirty="0"/>
              <a:t>Paradigmada hedef alınan gelişim boyutları</a:t>
            </a:r>
          </a:p>
          <a:p>
            <a:pPr marL="514350" indent="-514350">
              <a:buFont typeface="+mj-lt"/>
              <a:buAutoNum type="arabicPeriod"/>
              <a:defRPr/>
            </a:pPr>
            <a:r>
              <a:rPr lang="tr-TR" dirty="0"/>
              <a:t>Sağlığa </a:t>
            </a:r>
            <a:r>
              <a:rPr lang="tr-TR" dirty="0" smtClean="0"/>
              <a:t>bakış açısı</a:t>
            </a:r>
            <a:endParaRPr lang="tr-TR" dirty="0"/>
          </a:p>
          <a:p>
            <a:pPr marL="514350" indent="-514350">
              <a:buFont typeface="+mj-lt"/>
              <a:buAutoNum type="arabicPeriod"/>
              <a:defRPr/>
            </a:pPr>
            <a:r>
              <a:rPr lang="tr-TR" dirty="0" err="1"/>
              <a:t>Patalojiye</a:t>
            </a:r>
            <a:r>
              <a:rPr lang="tr-TR" dirty="0"/>
              <a:t> </a:t>
            </a:r>
            <a:r>
              <a:rPr lang="tr-TR" dirty="0" smtClean="0"/>
              <a:t>bakış açısı</a:t>
            </a:r>
            <a:endParaRPr lang="tr-TR" dirty="0"/>
          </a:p>
          <a:p>
            <a:pPr marL="514350" indent="-514350">
              <a:buFont typeface="+mj-lt"/>
              <a:buAutoNum type="arabicPeriod"/>
            </a:pPr>
            <a:endParaRPr lang="tr-TR" dirty="0" smtClean="0">
              <a:solidFill>
                <a:srgbClr val="FF0000"/>
              </a:solidFill>
            </a:endParaRPr>
          </a:p>
          <a:p>
            <a:endParaRPr lang="tr-TR" dirty="0"/>
          </a:p>
        </p:txBody>
      </p:sp>
    </p:spTree>
    <p:extLst>
      <p:ext uri="{BB962C8B-B14F-4D97-AF65-F5344CB8AC3E}">
        <p14:creationId xmlns:p14="http://schemas.microsoft.com/office/powerpoint/2010/main" val="320298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772816"/>
            <a:ext cx="8229600" cy="4384144"/>
          </a:xfrm>
        </p:spPr>
        <p:txBody>
          <a:bodyPr>
            <a:normAutofit lnSpcReduction="10000"/>
          </a:bodyPr>
          <a:lstStyle/>
          <a:p>
            <a:pPr algn="ctr">
              <a:defRPr/>
            </a:pPr>
            <a:r>
              <a:rPr lang="tr-TR" sz="2800" dirty="0" err="1">
                <a:solidFill>
                  <a:srgbClr val="FF0000"/>
                </a:solidFill>
              </a:rPr>
              <a:t>Biyopsikososyal</a:t>
            </a:r>
            <a:r>
              <a:rPr lang="tr-TR" sz="2800" dirty="0">
                <a:solidFill>
                  <a:srgbClr val="FF0000"/>
                </a:solidFill>
              </a:rPr>
              <a:t> Paradigma</a:t>
            </a:r>
            <a:endParaRPr lang="tr-TR" sz="2800" dirty="0" smtClean="0"/>
          </a:p>
          <a:p>
            <a:pPr algn="ctr">
              <a:defRPr/>
            </a:pPr>
            <a:r>
              <a:rPr lang="tr-TR" dirty="0" smtClean="0"/>
              <a:t>Sanat </a:t>
            </a:r>
            <a:r>
              <a:rPr lang="tr-TR" dirty="0"/>
              <a:t>ve bilim</a:t>
            </a:r>
          </a:p>
          <a:p>
            <a:pPr algn="ctr">
              <a:defRPr/>
            </a:pPr>
            <a:r>
              <a:rPr lang="tr-TR" dirty="0"/>
              <a:t>İlişki</a:t>
            </a:r>
          </a:p>
          <a:p>
            <a:pPr algn="ctr">
              <a:defRPr/>
            </a:pPr>
            <a:r>
              <a:rPr lang="tr-TR" dirty="0"/>
              <a:t>Paradigmanın güçlü yönleri</a:t>
            </a:r>
          </a:p>
          <a:p>
            <a:pPr algn="ctr">
              <a:defRPr/>
            </a:pPr>
            <a:r>
              <a:rPr lang="tr-TR" dirty="0"/>
              <a:t>Paradigmanın sınırlı yönleri</a:t>
            </a:r>
          </a:p>
          <a:p>
            <a:pPr algn="ctr">
              <a:defRPr/>
            </a:pPr>
            <a:r>
              <a:rPr lang="tr-TR" dirty="0"/>
              <a:t>Paradigmanın ileri </a:t>
            </a:r>
            <a:r>
              <a:rPr lang="tr-TR" dirty="0" err="1"/>
              <a:t>genelci</a:t>
            </a:r>
            <a:r>
              <a:rPr lang="tr-TR" dirty="0"/>
              <a:t> uygulamaya </a:t>
            </a:r>
            <a:r>
              <a:rPr lang="tr-TR" dirty="0" smtClean="0"/>
              <a:t>uygunluğu</a:t>
            </a:r>
          </a:p>
          <a:p>
            <a:pPr algn="ctr">
              <a:buFontTx/>
              <a:buNone/>
              <a:defRPr/>
            </a:pPr>
            <a:r>
              <a:rPr lang="tr-TR" dirty="0"/>
              <a:t>Temel müdahale stratejileri</a:t>
            </a:r>
          </a:p>
          <a:p>
            <a:pPr algn="ctr">
              <a:buFontTx/>
              <a:buNone/>
              <a:defRPr/>
            </a:pPr>
            <a:r>
              <a:rPr lang="tr-TR" dirty="0"/>
              <a:t>Çiftlerle, ailelerle ve gruplarla uygulama</a:t>
            </a:r>
          </a:p>
          <a:p>
            <a:pPr algn="ctr">
              <a:buFontTx/>
              <a:buNone/>
              <a:defRPr/>
            </a:pPr>
            <a:r>
              <a:rPr lang="tr-TR" dirty="0" err="1"/>
              <a:t>Yaşantısal</a:t>
            </a:r>
            <a:r>
              <a:rPr lang="tr-TR" dirty="0"/>
              <a:t> alıştırmalar</a:t>
            </a:r>
          </a:p>
          <a:p>
            <a:pPr algn="ctr">
              <a:buFontTx/>
              <a:buNone/>
              <a:defRPr/>
            </a:pPr>
            <a:r>
              <a:rPr lang="tr-TR" dirty="0"/>
              <a:t>Birey, aile, yerel ve küresel toplum üzerine etkisi</a:t>
            </a:r>
          </a:p>
          <a:p>
            <a:pPr algn="ctr">
              <a:defRPr/>
            </a:pPr>
            <a:endParaRPr lang="tr-TR" dirty="0"/>
          </a:p>
          <a:p>
            <a:pPr algn="just"/>
            <a:endParaRPr lang="tr-TR" dirty="0"/>
          </a:p>
        </p:txBody>
      </p:sp>
    </p:spTree>
    <p:extLst>
      <p:ext uri="{BB962C8B-B14F-4D97-AF65-F5344CB8AC3E}">
        <p14:creationId xmlns:p14="http://schemas.microsoft.com/office/powerpoint/2010/main" val="187233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420888"/>
            <a:ext cx="8229600" cy="3736072"/>
          </a:xfrm>
        </p:spPr>
        <p:txBody>
          <a:bodyPr>
            <a:normAutofit fontScale="92500" lnSpcReduction="20000"/>
          </a:bodyPr>
          <a:lstStyle/>
          <a:p>
            <a:pPr algn="just"/>
            <a:r>
              <a:rPr lang="tr-TR" dirty="0" smtClean="0"/>
              <a:t>ODAK: </a:t>
            </a:r>
            <a:r>
              <a:rPr lang="tr-TR" altLang="tr-TR" sz="2400" dirty="0"/>
              <a:t>Müracaatçının fiziksel gelişimi ile </a:t>
            </a:r>
            <a:r>
              <a:rPr lang="tr-TR" altLang="tr-TR" sz="2400" dirty="0" err="1"/>
              <a:t>vücut,ruh</a:t>
            </a:r>
            <a:r>
              <a:rPr lang="tr-TR" altLang="tr-TR" sz="2400" dirty="0"/>
              <a:t> ve çevrenin birbirleriyle olan etkileşimini arttırmak</a:t>
            </a:r>
            <a:r>
              <a:rPr lang="tr-TR" altLang="tr-TR" dirty="0"/>
              <a:t>.</a:t>
            </a:r>
          </a:p>
          <a:p>
            <a:pPr algn="just">
              <a:defRPr/>
            </a:pPr>
            <a:r>
              <a:rPr lang="tr-TR" dirty="0">
                <a:solidFill>
                  <a:schemeClr val="accent1">
                    <a:lumMod val="75000"/>
                  </a:schemeClr>
                </a:solidFill>
              </a:rPr>
              <a:t>GELİŞİMSEL </a:t>
            </a:r>
            <a:r>
              <a:rPr lang="tr-TR" dirty="0" smtClean="0">
                <a:solidFill>
                  <a:schemeClr val="accent1">
                    <a:lumMod val="75000"/>
                  </a:schemeClr>
                </a:solidFill>
              </a:rPr>
              <a:t>BOYUTLAR: </a:t>
            </a:r>
            <a:r>
              <a:rPr lang="tr-TR" altLang="tr-TR" sz="2400" dirty="0"/>
              <a:t>Müracaatçının fiziksel gelişimine ve birçok boyuttaki (Örneğin; duygusal, manevi, </a:t>
            </a:r>
            <a:r>
              <a:rPr lang="tr-TR" altLang="tr-TR" sz="2400" dirty="0" err="1"/>
              <a:t>psikososyal</a:t>
            </a:r>
            <a:r>
              <a:rPr lang="tr-TR" altLang="tr-TR" sz="2400" dirty="0"/>
              <a:t> ve bilişsel) gelişimine fiziksel müdahalelerde vurgu yapılır.</a:t>
            </a:r>
          </a:p>
          <a:p>
            <a:pPr algn="just">
              <a:defRPr/>
            </a:pPr>
            <a:endParaRPr lang="tr-TR" altLang="tr-TR" dirty="0"/>
          </a:p>
          <a:p>
            <a:pPr algn="just">
              <a:defRPr/>
            </a:pPr>
            <a:r>
              <a:rPr lang="tr-TR" dirty="0">
                <a:solidFill>
                  <a:schemeClr val="accent1">
                    <a:lumMod val="75000"/>
                  </a:schemeClr>
                </a:solidFill>
              </a:rPr>
              <a:t>SAĞLIĞA BAKIŞ </a:t>
            </a:r>
            <a:r>
              <a:rPr lang="tr-TR" dirty="0" smtClean="0">
                <a:solidFill>
                  <a:schemeClr val="accent1">
                    <a:lumMod val="75000"/>
                  </a:schemeClr>
                </a:solidFill>
              </a:rPr>
              <a:t>AÇISI: </a:t>
            </a:r>
            <a:r>
              <a:rPr lang="tr-TR" altLang="tr-TR" sz="2400" dirty="0"/>
              <a:t>Sağlıklı bir müracaatçı vücudun-aklın-ruhun ve çevrenin birbirleriyle olan etkileşimlerinin farkındadır. </a:t>
            </a:r>
          </a:p>
          <a:p>
            <a:pPr algn="just">
              <a:defRPr/>
            </a:pPr>
            <a:r>
              <a:rPr lang="tr-TR" altLang="tr-TR" sz="2400" dirty="0"/>
              <a:t>Müracaatçı kendi vücudunun farkındadır ve kabul eder,  dinlenme, kişisel bakım ve düzenli egzersizler ile vücudunun ihtiyaçlarına karşılık verir.</a:t>
            </a:r>
            <a:endParaRPr lang="tr-TR" altLang="tr-TR" sz="2800" dirty="0"/>
          </a:p>
          <a:p>
            <a:pPr algn="just"/>
            <a:endParaRPr lang="tr-TR" dirty="0"/>
          </a:p>
        </p:txBody>
      </p:sp>
    </p:spTree>
    <p:extLst>
      <p:ext uri="{BB962C8B-B14F-4D97-AF65-F5344CB8AC3E}">
        <p14:creationId xmlns:p14="http://schemas.microsoft.com/office/powerpoint/2010/main" val="3795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defRPr/>
            </a:pPr>
            <a:r>
              <a:rPr lang="tr-TR" sz="3200" dirty="0">
                <a:solidFill>
                  <a:schemeClr val="accent1">
                    <a:lumMod val="75000"/>
                  </a:schemeClr>
                </a:solidFill>
              </a:rPr>
              <a:t>PATOLOJİYE BAKIŞ </a:t>
            </a:r>
            <a:r>
              <a:rPr lang="tr-TR" sz="3200" dirty="0" smtClean="0">
                <a:solidFill>
                  <a:schemeClr val="accent1">
                    <a:lumMod val="75000"/>
                  </a:schemeClr>
                </a:solidFill>
              </a:rPr>
              <a:t>AÇISI: </a:t>
            </a:r>
            <a:r>
              <a:rPr lang="tr-TR" altLang="tr-TR" sz="3200" dirty="0"/>
              <a:t>Müracaatçı </a:t>
            </a:r>
            <a:r>
              <a:rPr lang="tr-TR" altLang="tr-TR" sz="3200" dirty="0" err="1"/>
              <a:t>vücudun,aklın</a:t>
            </a:r>
            <a:r>
              <a:rPr lang="tr-TR" altLang="tr-TR" sz="3200" dirty="0"/>
              <a:t>, ruhun ve çevrenin birbirleriyle olan etkileşimlerinin farkında değildir. </a:t>
            </a:r>
          </a:p>
          <a:p>
            <a:pPr algn="just">
              <a:defRPr/>
            </a:pPr>
            <a:r>
              <a:rPr lang="tr-TR" altLang="tr-TR" sz="3200" dirty="0"/>
              <a:t>Müracaatçı kendi vücudunun farkında değildir ve kabul etmez.</a:t>
            </a:r>
          </a:p>
          <a:p>
            <a:pPr algn="just">
              <a:defRPr/>
            </a:pPr>
            <a:r>
              <a:rPr lang="tr-TR" altLang="tr-TR" sz="3200" dirty="0"/>
              <a:t>Dinlenme, kişisel bakım ve düzenli egzersiz yaparak vücudun ihtiyaçlarına karşılık vermez.</a:t>
            </a:r>
          </a:p>
          <a:p>
            <a:pPr algn="just"/>
            <a:endParaRPr lang="tr-TR" sz="3200" dirty="0" smtClean="0"/>
          </a:p>
        </p:txBody>
      </p:sp>
    </p:spTree>
    <p:extLst>
      <p:ext uri="{BB962C8B-B14F-4D97-AF65-F5344CB8AC3E}">
        <p14:creationId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fontScale="92500" lnSpcReduction="20000"/>
          </a:bodyPr>
          <a:lstStyle/>
          <a:p>
            <a:pPr algn="just">
              <a:defRPr/>
            </a:pPr>
            <a:r>
              <a:rPr lang="tr-TR" sz="3200" dirty="0">
                <a:solidFill>
                  <a:schemeClr val="accent1">
                    <a:lumMod val="75000"/>
                  </a:schemeClr>
                </a:solidFill>
              </a:rPr>
              <a:t>BİLİM VE </a:t>
            </a:r>
            <a:r>
              <a:rPr lang="tr-TR" sz="3200" dirty="0" smtClean="0">
                <a:solidFill>
                  <a:schemeClr val="accent1">
                    <a:lumMod val="75000"/>
                  </a:schemeClr>
                </a:solidFill>
              </a:rPr>
              <a:t>SANAT: </a:t>
            </a:r>
            <a:r>
              <a:rPr lang="tr-TR" altLang="tr-TR" sz="3200" dirty="0"/>
              <a:t>Bilim ve sanat, </a:t>
            </a:r>
            <a:r>
              <a:rPr lang="tr-TR" altLang="tr-TR" sz="3200" dirty="0" err="1"/>
              <a:t>vücut,akıl,ruhun</a:t>
            </a:r>
            <a:r>
              <a:rPr lang="tr-TR" altLang="tr-TR" sz="3200" dirty="0"/>
              <a:t> ve çevrenin etkileşim içerisinde olduğunun önemli bir kanıtıdır. </a:t>
            </a:r>
          </a:p>
          <a:p>
            <a:pPr algn="just">
              <a:defRPr/>
            </a:pPr>
            <a:r>
              <a:rPr lang="tr-TR" altLang="tr-TR" sz="3200" dirty="0"/>
              <a:t>Uygulayıcılar, </a:t>
            </a:r>
            <a:r>
              <a:rPr lang="tr-TR" altLang="tr-TR" sz="3200" dirty="0" err="1"/>
              <a:t>biyo-psikososyal</a:t>
            </a:r>
            <a:r>
              <a:rPr lang="tr-TR" altLang="tr-TR" sz="3200" dirty="0"/>
              <a:t> müdahalelerini, deneysel araştırmalara, teoriye, SHU ve müracaatçının sezgisi üzerine temellendirir</a:t>
            </a:r>
          </a:p>
          <a:p>
            <a:pPr algn="just"/>
            <a:r>
              <a:rPr lang="tr-TR" sz="3200" dirty="0" smtClean="0">
                <a:solidFill>
                  <a:schemeClr val="accent1">
                    <a:lumMod val="75000"/>
                  </a:schemeClr>
                </a:solidFill>
              </a:rPr>
              <a:t>İLİŞKİ: </a:t>
            </a:r>
            <a:r>
              <a:rPr lang="tr-TR" altLang="tr-TR" sz="3200" dirty="0"/>
              <a:t>Batı medikal yaklaşımı, uygulayıcı- hasta ilişkisinde dikey ilişki kurma eğilimde olmasına rağmen, sosyal hizmet uzmanı, müracaatçısının </a:t>
            </a:r>
            <a:r>
              <a:rPr lang="tr-TR" altLang="tr-TR" sz="3200" dirty="0" err="1"/>
              <a:t>biyopsikososyal</a:t>
            </a:r>
            <a:r>
              <a:rPr lang="tr-TR" altLang="tr-TR" sz="3200" dirty="0"/>
              <a:t> müdahaleleri yürütme, oluşturma ve sorumluluğu paylaşabilme yeteneğine göre yatay veya dikey bir ilişkiyi başlatabilir.</a:t>
            </a:r>
          </a:p>
          <a:p>
            <a:pPr algn="just"/>
            <a:endParaRPr lang="tr-TR" sz="3200" dirty="0"/>
          </a:p>
        </p:txBody>
      </p:sp>
    </p:spTree>
    <p:extLst>
      <p:ext uri="{BB962C8B-B14F-4D97-AF65-F5344CB8AC3E}">
        <p14:creationId xmlns:p14="http://schemas.microsoft.com/office/powerpoint/2010/main" val="1021804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algn="just">
              <a:defRPr/>
            </a:pPr>
            <a:r>
              <a:rPr lang="tr-TR" dirty="0">
                <a:solidFill>
                  <a:schemeClr val="accent1">
                    <a:lumMod val="75000"/>
                  </a:schemeClr>
                </a:solidFill>
              </a:rPr>
              <a:t>GÜÇLÜ </a:t>
            </a:r>
            <a:r>
              <a:rPr lang="tr-TR" dirty="0" smtClean="0">
                <a:solidFill>
                  <a:schemeClr val="accent1">
                    <a:lumMod val="75000"/>
                  </a:schemeClr>
                </a:solidFill>
              </a:rPr>
              <a:t>YANLAR: </a:t>
            </a:r>
            <a:r>
              <a:rPr lang="tr-TR" altLang="tr-TR" sz="2400" dirty="0" err="1"/>
              <a:t>Biyopsikososyal</a:t>
            </a:r>
            <a:r>
              <a:rPr lang="tr-TR" altLang="tr-TR" sz="2400" dirty="0"/>
              <a:t> müdahaleler, müracaatçının vücuduyla doğrudan çalışmayı sağlar.(Fiziksel Boyut). Birçok müracaatçı basit fiziksel müdahalelerden yararlanabilir, ör: diyet ve egzersiz yapılabilir. Bazen fiziksel müdahaleler en iyi ve hatta müracaatçının iyileşmesi ve gelişmesi için tek yoldur. </a:t>
            </a:r>
          </a:p>
          <a:p>
            <a:pPr algn="just">
              <a:buNone/>
              <a:defRPr/>
            </a:pPr>
            <a:endParaRPr lang="tr-TR" altLang="tr-TR" sz="2400" dirty="0"/>
          </a:p>
          <a:p>
            <a:r>
              <a:rPr lang="tr-TR" dirty="0" smtClean="0">
                <a:solidFill>
                  <a:schemeClr val="accent1">
                    <a:lumMod val="75000"/>
                  </a:schemeClr>
                </a:solidFill>
              </a:rPr>
              <a:t>SINIRLILIKLAR: </a:t>
            </a:r>
            <a:r>
              <a:rPr lang="tr-TR" altLang="tr-TR" sz="2400" dirty="0"/>
              <a:t>Bazı </a:t>
            </a:r>
            <a:r>
              <a:rPr lang="tr-TR" altLang="tr-TR" sz="2400" dirty="0" err="1"/>
              <a:t>biyopsikososyal</a:t>
            </a:r>
            <a:r>
              <a:rPr lang="tr-TR" altLang="tr-TR" sz="2400" dirty="0"/>
              <a:t> müdahaleler bazı müracaatçılar için huzursuz veya tehdit edici olabilir. Bazı kültürlerde insanlar kendi vücutlarına karşı düşmanca veya bağlantısız olabilir. Birçok müracaatçı geçmişte yaşadığı cinsel veya fiziksel  istismar nedeniyle veya kültürel gelenekleri yüzünden huzursuz </a:t>
            </a:r>
            <a:r>
              <a:rPr lang="tr-TR" altLang="tr-TR" sz="2400" dirty="0" err="1"/>
              <a:t>olabilir.Bu</a:t>
            </a:r>
            <a:r>
              <a:rPr lang="tr-TR" altLang="tr-TR" sz="2400" dirty="0"/>
              <a:t> müracaatçılar direkt fiziksel boyutta  çalışılmaya hazır değillerdir. Birçok sosyal hizmet uzmanı müracaatçılarla fiziksel boyutta çalışırken rahat değillerdir. </a:t>
            </a:r>
          </a:p>
          <a:p>
            <a:endParaRPr lang="tr-TR" dirty="0"/>
          </a:p>
        </p:txBody>
      </p:sp>
    </p:spTree>
    <p:extLst>
      <p:ext uri="{BB962C8B-B14F-4D97-AF65-F5344CB8AC3E}">
        <p14:creationId xmlns:p14="http://schemas.microsoft.com/office/powerpoint/2010/main" val="27762034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28</TotalTime>
  <Words>367</Words>
  <Application>Microsoft Office PowerPoint</Application>
  <PresentationFormat>Ekran Gösterisi (4:3)</PresentationFormat>
  <Paragraphs>35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Ezgi Arslan</cp:lastModifiedBy>
  <cp:revision>8</cp:revision>
  <dcterms:created xsi:type="dcterms:W3CDTF">2017-04-26T08:36:58Z</dcterms:created>
  <dcterms:modified xsi:type="dcterms:W3CDTF">2017-12-11T07:26:13Z</dcterms:modified>
</cp:coreProperties>
</file>