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Yuvarlatılmış Dikdörtgen"/>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4 Başlık"/>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tr-TR" smtClean="0"/>
              <a:t>Asıl başlık stili için tıklatın</a:t>
            </a:r>
            <a:endParaRPr kumimoji="0" lang="en-US"/>
          </a:p>
        </p:txBody>
      </p:sp>
      <p:sp>
        <p:nvSpPr>
          <p:cNvPr id="20" name="19 Alt Başlık"/>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19" name="18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8" name="7 Altbilgi Yer Tutucusu"/>
          <p:cNvSpPr>
            <a:spLocks noGrp="1"/>
          </p:cNvSpPr>
          <p:nvPr>
            <p:ph type="ftr" sz="quarter" idx="11"/>
          </p:nvPr>
        </p:nvSpPr>
        <p:spPr/>
        <p:txBody>
          <a:bodyPr/>
          <a:lstStyle/>
          <a:p>
            <a:endParaRPr lang="tr-TR"/>
          </a:p>
        </p:txBody>
      </p:sp>
      <p:sp>
        <p:nvSpPr>
          <p:cNvPr id="11" name="10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02920" y="530352"/>
            <a:ext cx="8183880" cy="4187952"/>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533404"/>
            <a:ext cx="1981200" cy="5257799"/>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533400" y="533402"/>
            <a:ext cx="5943600" cy="5257801"/>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502920" y="530352"/>
            <a:ext cx="8183880" cy="41879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14" name="13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Yuvarlatılmış Dikdörtgen"/>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02920" y="4983480"/>
            <a:ext cx="8183880" cy="1051560"/>
          </a:xfrm>
        </p:spPr>
        <p:txBody>
          <a:bodyPr anchor="b"/>
          <a:lstStyle>
            <a:lvl1pPr>
              <a:defRPr b="1"/>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5" name="14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Tek Köşesi Yuvarlatılmış Dikdörtgen"/>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tr-TR" smtClean="0"/>
              <a:t>Asıl başlık stili için tıklatın</a:t>
            </a:r>
            <a:endParaRPr kumimoji="0" lang="en-US"/>
          </a:p>
        </p:txBody>
      </p:sp>
      <p:sp>
        <p:nvSpPr>
          <p:cNvPr id="4" name="3 Metin Yer Tutucusu"/>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11.06.2018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3" name="2 Resim Yer Tutucusu"/>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tr-TR" smtClean="0"/>
              <a:t>Resim eklemek için simgeyi tıklatın</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Yuvarlatılmış Dikdörtgen"/>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Yuvarlatılmış Dikdörtgen"/>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Başlık Yer Tutucusu"/>
          <p:cNvSpPr>
            <a:spLocks noGrp="1"/>
          </p:cNvSpPr>
          <p:nvPr>
            <p:ph type="title"/>
          </p:nvPr>
        </p:nvSpPr>
        <p:spPr>
          <a:xfrm>
            <a:off x="502920" y="4985590"/>
            <a:ext cx="8183880" cy="1051560"/>
          </a:xfrm>
          <a:prstGeom prst="rect">
            <a:avLst/>
          </a:prstGeom>
        </p:spPr>
        <p:txBody>
          <a:bodyPr vert="horz" anchor="b">
            <a:normAutofit/>
          </a:bodyPr>
          <a:lstStyle/>
          <a:p>
            <a:r>
              <a:rPr kumimoji="0" lang="tr-TR" smtClean="0"/>
              <a:t>Asıl başlık stili için tıklatın</a:t>
            </a:r>
            <a:endParaRPr kumimoji="0" lang="en-US"/>
          </a:p>
        </p:txBody>
      </p:sp>
      <p:sp>
        <p:nvSpPr>
          <p:cNvPr id="4" name="3 Metin Yer Tutucusu"/>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5" name="24 Veri Yer Tutucusu"/>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9F75050-0E15-4C5B-92B0-66D068882F1F}" type="datetimeFigureOut">
              <a:rPr lang="tr-TR" smtClean="0"/>
              <a:pPr/>
              <a:t>11.06.2018</a:t>
            </a:fld>
            <a:endParaRPr lang="tr-TR"/>
          </a:p>
        </p:txBody>
      </p:sp>
      <p:sp>
        <p:nvSpPr>
          <p:cNvPr id="18" name="17 Altbilgi Yer Tutucusu"/>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tr-TR"/>
          </a:p>
        </p:txBody>
      </p:sp>
      <p:sp>
        <p:nvSpPr>
          <p:cNvPr id="5" name="4 Slayt Numarası Yer Tutucusu"/>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22376" y="1820206"/>
            <a:ext cx="7772400" cy="3264978"/>
          </a:xfrm>
        </p:spPr>
        <p:txBody>
          <a:bodyPr>
            <a:normAutofit fontScale="90000"/>
          </a:bodyPr>
          <a:lstStyle/>
          <a:p>
            <a:pPr algn="ctr"/>
            <a:r>
              <a:rPr lang="tr-TR" sz="3600" dirty="0" smtClean="0">
                <a:solidFill>
                  <a:schemeClr val="accent1">
                    <a:lumMod val="60000"/>
                    <a:lumOff val="40000"/>
                  </a:schemeClr>
                </a:solidFill>
              </a:rPr>
              <a:t>“TEARUF” Kavramı ve İlişkili Görülen Kavramlar Açısından Metin Analizi-</a:t>
            </a:r>
            <a:br>
              <a:rPr lang="tr-TR" sz="3600" dirty="0" smtClean="0">
                <a:solidFill>
                  <a:schemeClr val="accent1">
                    <a:lumMod val="60000"/>
                    <a:lumOff val="40000"/>
                  </a:schemeClr>
                </a:solidFill>
              </a:rPr>
            </a:br>
            <a:r>
              <a:rPr lang="tr-TR" sz="3600" dirty="0" smtClean="0">
                <a:solidFill>
                  <a:schemeClr val="accent1">
                    <a:lumMod val="60000"/>
                    <a:lumOff val="40000"/>
                  </a:schemeClr>
                </a:solidFill>
              </a:rPr>
              <a:t>Kuruluma esas olan metin</a:t>
            </a:r>
            <a:r>
              <a:rPr lang="tr-TR" sz="3600" dirty="0" smtClean="0">
                <a:solidFill>
                  <a:schemeClr val="accent1">
                    <a:lumMod val="60000"/>
                    <a:lumOff val="40000"/>
                  </a:schemeClr>
                </a:solidFill>
              </a:rPr>
              <a:t>:</a:t>
            </a:r>
            <a:br>
              <a:rPr lang="tr-TR" sz="3600" dirty="0" smtClean="0">
                <a:solidFill>
                  <a:schemeClr val="accent1">
                    <a:lumMod val="60000"/>
                    <a:lumOff val="40000"/>
                  </a:schemeClr>
                </a:solidFill>
              </a:rPr>
            </a:br>
            <a:r>
              <a:rPr lang="tr-TR" sz="3600" dirty="0" smtClean="0">
                <a:solidFill>
                  <a:schemeClr val="accent1">
                    <a:lumMod val="60000"/>
                    <a:lumOff val="40000"/>
                  </a:schemeClr>
                </a:solidFill>
              </a:rPr>
              <a:t>M</a:t>
            </a:r>
            <a:r>
              <a:rPr lang="tr-TR" sz="3600" dirty="0" smtClean="0">
                <a:solidFill>
                  <a:schemeClr val="accent1">
                    <a:lumMod val="60000"/>
                    <a:lumOff val="40000"/>
                  </a:schemeClr>
                </a:solidFill>
              </a:rPr>
              <a:t>. Selçuk, Birlikte Yaşamaya </a:t>
            </a:r>
            <a:r>
              <a:rPr lang="tr-TR" sz="3600" dirty="0" err="1" smtClean="0">
                <a:solidFill>
                  <a:schemeClr val="accent1">
                    <a:lumMod val="60000"/>
                    <a:lumOff val="40000"/>
                  </a:schemeClr>
                </a:solidFill>
              </a:rPr>
              <a:t>Kur’anî</a:t>
            </a:r>
            <a:r>
              <a:rPr lang="tr-TR" sz="3600" dirty="0" smtClean="0">
                <a:solidFill>
                  <a:schemeClr val="accent1">
                    <a:lumMod val="60000"/>
                    <a:lumOff val="40000"/>
                  </a:schemeClr>
                </a:solidFill>
              </a:rPr>
              <a:t> </a:t>
            </a:r>
            <a:r>
              <a:rPr lang="tr-TR" sz="3600" smtClean="0">
                <a:solidFill>
                  <a:schemeClr val="accent1">
                    <a:lumMod val="60000"/>
                    <a:lumOff val="40000"/>
                  </a:schemeClr>
                </a:solidFill>
              </a:rPr>
              <a:t>Bir Yaklaşım</a:t>
            </a:r>
            <a:br>
              <a:rPr lang="tr-TR" sz="3600" smtClean="0">
                <a:solidFill>
                  <a:schemeClr val="accent1">
                    <a:lumMod val="60000"/>
                    <a:lumOff val="40000"/>
                  </a:schemeClr>
                </a:solidFill>
              </a:rPr>
            </a:br>
            <a:r>
              <a:rPr lang="tr-TR" sz="3600" smtClean="0">
                <a:solidFill>
                  <a:schemeClr val="accent1">
                    <a:lumMod val="60000"/>
                    <a:lumOff val="40000"/>
                  </a:schemeClr>
                </a:solidFill>
              </a:rPr>
              <a:t>( </a:t>
            </a:r>
            <a:r>
              <a:rPr lang="tr-TR" sz="3600" dirty="0" smtClean="0">
                <a:solidFill>
                  <a:schemeClr val="accent1">
                    <a:lumMod val="60000"/>
                    <a:lumOff val="40000"/>
                  </a:schemeClr>
                </a:solidFill>
              </a:rPr>
              <a:t>Kültürel Çeşitlilik ve Din içinde)</a:t>
            </a:r>
            <a:endParaRPr lang="tr-TR" sz="3600" dirty="0">
              <a:solidFill>
                <a:schemeClr val="accent1">
                  <a:lumMod val="60000"/>
                  <a:lumOff val="4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2920" y="5013176"/>
            <a:ext cx="8183880" cy="1021864"/>
          </a:xfrm>
        </p:spPr>
        <p:txBody>
          <a:bodyPr>
            <a:normAutofit fontScale="90000"/>
          </a:bodyPr>
          <a:lstStyle/>
          <a:p>
            <a:pPr algn="ctr"/>
            <a:r>
              <a:rPr lang="tr-TR" dirty="0" smtClean="0"/>
              <a:t>MİSAFİRHANE- Karşılaşma, Sevgi, Barış ve Şiddet-</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pPr algn="just">
              <a:buNone/>
            </a:pPr>
            <a:r>
              <a:rPr lang="tr-TR" dirty="0" smtClean="0"/>
              <a:t> </a:t>
            </a:r>
          </a:p>
          <a:p>
            <a:pPr algn="just">
              <a:buNone/>
            </a:pPr>
            <a:r>
              <a:rPr lang="tr-TR" dirty="0" smtClean="0"/>
              <a:t>	Gündelik yaşamda herkes her an farklı karşılaşmalar yaşar ve bu bağlamda herkes muhakkak bir amaca sahiptir. Bu amacın daha yüksek bir anlam düzeyiyle bütünleşmesi inancımızdan destek bulması ve daha da önemlisi aşkınlaşması nasıl gerçekleşir? İnancımız tecrübelerimizi yorumlama ve anlamlandırma konusunda bizi nasıl destekler ve bize nasıl kılavuzluk yapar? Çeşitlilik ve farklılıklar bir Müslüman için ne ifade eder?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Karşılaşma Nedir? </a:t>
            </a:r>
            <a:br>
              <a:rPr lang="tr-TR" dirty="0" smtClean="0"/>
            </a:br>
            <a:endParaRPr lang="tr-TR" dirty="0"/>
          </a:p>
        </p:txBody>
      </p:sp>
      <p:sp>
        <p:nvSpPr>
          <p:cNvPr id="3" name="2 İçerik Yer Tutucusu"/>
          <p:cNvSpPr>
            <a:spLocks noGrp="1"/>
          </p:cNvSpPr>
          <p:nvPr>
            <p:ph idx="1"/>
          </p:nvPr>
        </p:nvSpPr>
        <p:spPr/>
        <p:txBody>
          <a:bodyPr>
            <a:normAutofit fontScale="77500" lnSpcReduction="20000"/>
          </a:bodyPr>
          <a:lstStyle/>
          <a:p>
            <a:pPr algn="just">
              <a:buNone/>
            </a:pPr>
            <a:r>
              <a:rPr lang="tr-TR" dirty="0" smtClean="0"/>
              <a:t>	Kişi bir kültür ortamına doğar ve karşılaştıklarını çocukluğunda büyükleri öğretmenleri kültürün otoriteleri tarafından kendisine aktarılan hazır şemalarla yorumlamayı öğrenir. Sosyalleşme sürecinde çoğu kez kendine öğretilenleri sorgulamadan kabul eder ve içselleştirir. İçselleştirdiği şemalar onun için birer yorum çerçevesi olarak iş görür. Her kültürde var olan algılama, hissetme, düşünme ve davranmaya yönelik şemalar ilk çocukluk döneminden itibaren köklü bir şekilde yerleşir ve nesilden </a:t>
            </a:r>
            <a:r>
              <a:rPr lang="tr-TR" dirty="0" err="1" smtClean="0"/>
              <a:t>nesile</a:t>
            </a:r>
            <a:r>
              <a:rPr lang="tr-TR" dirty="0" smtClean="0"/>
              <a:t> aktarılır. Böylece kültürel kalıplar haline gelen şemalar kültürde daha rahat ve anlamlı bir yaşam sürebilmesi için kişiye yol gösterir. </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502920" y="530352"/>
            <a:ext cx="8183880" cy="4914872"/>
          </a:xfrm>
        </p:spPr>
        <p:txBody>
          <a:bodyPr>
            <a:normAutofit fontScale="77500" lnSpcReduction="20000"/>
          </a:bodyPr>
          <a:lstStyle/>
          <a:p>
            <a:pPr algn="just">
              <a:buNone/>
            </a:pPr>
            <a:r>
              <a:rPr lang="tr-TR" dirty="0" smtClean="0"/>
              <a:t>	Dünyayı görme algılama anlamlandırma ve yorumlama biçimimizi büyük ölçüde bu şemalar ve günlük hayattaki bilgi stokları belirler. Bu dinden gelen bilgiler için de böyledir. Güven içinde ve bize benzeyen insanlarla yaşadığımız sürece bu genellikle sorun teşkil etmez. Ancak alışılmadık yabancı bir durumla yüzleşince bunlar genellikle davranışlara rehberlik edemez. Alışılageldik olmayan ve bazen bireyi şaşırtan sorunlar bireyi durup düşünmeye ve yeni bir tavır geliştirmeye yöneltir. İlk kez karşılaştığı durumlar karşısında bilgi stoklarından destek alamayan birey mevcut dağarcığını yeniden gözden geçirir ve yeni değerlendirmeler yapmaya başlar. İşte bu noktada ya kendini merkeze koyarak yargılama ya şiddet uygulama veya öfkeyle geri çekilme gibi tutum ve davranışlar baş gösterir.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Farklılıklarla Karşılaşma Neden Önemlidir?</a:t>
            </a:r>
            <a:br>
              <a:rPr lang="tr-TR" dirty="0" smtClean="0"/>
            </a:br>
            <a:endParaRPr lang="tr-TR" dirty="0"/>
          </a:p>
        </p:txBody>
      </p:sp>
      <p:sp>
        <p:nvSpPr>
          <p:cNvPr id="3" name="2 İçerik Yer Tutucusu"/>
          <p:cNvSpPr>
            <a:spLocks noGrp="1"/>
          </p:cNvSpPr>
          <p:nvPr>
            <p:ph idx="1"/>
          </p:nvPr>
        </p:nvSpPr>
        <p:spPr/>
        <p:txBody>
          <a:bodyPr>
            <a:normAutofit fontScale="92500" lnSpcReduction="20000"/>
          </a:bodyPr>
          <a:lstStyle/>
          <a:p>
            <a:pPr algn="just">
              <a:buNone/>
            </a:pPr>
            <a:r>
              <a:rPr lang="tr-TR" dirty="0" smtClean="0"/>
              <a:t>	Şunu belirtmek gerekir ki “karşılaşma” kolay değildir. Farklı olanla karşılaşma bir donanım gerektirir ve gündelik yaşam bilgisi bu durumda yeterli olmayabilir. </a:t>
            </a:r>
          </a:p>
          <a:p>
            <a:pPr algn="just">
              <a:buNone/>
            </a:pPr>
            <a:r>
              <a:rPr lang="tr-TR" dirty="0" smtClean="0"/>
              <a:t>	Birbirimizi bir tehdit olarak algılayıp çatışma içine girme bizden farklı olanı yok etmemiz gereken bir düşman olarak algılama bir kalıba sokmaya çalışma, denetleme kendime benzeteyim derken giderek yutma ve yok etme halleri dahası çıkar ve menfaat için kullanama durumları bizim sağlıklı bir biçimde karşılaşamadığımızı gösteriyor. </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t>Keşfedilmesi Gereken Güç</a:t>
            </a:r>
            <a:br>
              <a:rPr lang="tr-TR" dirty="0" smtClean="0"/>
            </a:br>
            <a:endParaRPr lang="tr-TR" dirty="0"/>
          </a:p>
        </p:txBody>
      </p:sp>
      <p:sp>
        <p:nvSpPr>
          <p:cNvPr id="3" name="2 İçerik Yer Tutucusu"/>
          <p:cNvSpPr>
            <a:spLocks noGrp="1"/>
          </p:cNvSpPr>
          <p:nvPr>
            <p:ph idx="1"/>
          </p:nvPr>
        </p:nvSpPr>
        <p:spPr/>
        <p:txBody>
          <a:bodyPr>
            <a:normAutofit fontScale="92500" lnSpcReduction="10000"/>
          </a:bodyPr>
          <a:lstStyle/>
          <a:p>
            <a:pPr algn="just">
              <a:buNone/>
            </a:pPr>
            <a:r>
              <a:rPr lang="tr-TR" dirty="0" smtClean="0"/>
              <a:t>	Farklılıklarla karşılaşmada öncelikle kültürel bilgi stoklarımızda yer alan bilgilerimizin tamamının mutlak doğrular ve evrensel bilgiler olmadığını fark etmek önemlidir. Bu fark ediş sahip olduğumuz simgeleri bir baskı ve tahakküm aracı olarak kullanmamızı engeller. Her karşılaşma istenilen neticeyi vermez. Ama taraflara kendilerini anlatacak bir alan açabildiğimizde durum farklılaşır. Saygı gösterme tutumuna yaklaşma şansımız artar. </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2920" y="5301208"/>
            <a:ext cx="8183880" cy="1296144"/>
          </a:xfrm>
        </p:spPr>
        <p:txBody>
          <a:bodyPr>
            <a:normAutofit fontScale="90000"/>
          </a:bodyPr>
          <a:lstStyle/>
          <a:p>
            <a:pPr algn="ctr"/>
            <a:r>
              <a:rPr lang="tr-TR" dirty="0" smtClean="0"/>
              <a:t>Karşılaşmaya İslami Bir Bakış Açısı “TEARUF”</a:t>
            </a:r>
            <a:br>
              <a:rPr lang="tr-TR" dirty="0" smtClean="0"/>
            </a:br>
            <a:endParaRPr lang="tr-TR" dirty="0"/>
          </a:p>
        </p:txBody>
      </p:sp>
      <p:sp>
        <p:nvSpPr>
          <p:cNvPr id="3" name="2 İçerik Yer Tutucusu"/>
          <p:cNvSpPr>
            <a:spLocks noGrp="1"/>
          </p:cNvSpPr>
          <p:nvPr>
            <p:ph idx="1"/>
          </p:nvPr>
        </p:nvSpPr>
        <p:spPr>
          <a:xfrm>
            <a:off x="502920" y="530352"/>
            <a:ext cx="8183880" cy="4698848"/>
          </a:xfrm>
        </p:spPr>
        <p:txBody>
          <a:bodyPr>
            <a:normAutofit fontScale="70000" lnSpcReduction="20000"/>
          </a:bodyPr>
          <a:lstStyle/>
          <a:p>
            <a:pPr algn="just">
              <a:buNone/>
            </a:pPr>
            <a:r>
              <a:rPr lang="tr-TR" dirty="0" smtClean="0"/>
              <a:t>	Karşılaşma söz konusu olduğunda bize yol gösteren </a:t>
            </a:r>
            <a:r>
              <a:rPr lang="tr-TR" dirty="0" err="1" smtClean="0"/>
              <a:t>Hucurat</a:t>
            </a:r>
            <a:r>
              <a:rPr lang="tr-TR" dirty="0" smtClean="0"/>
              <a:t> suresi 13. Ayetteki “</a:t>
            </a:r>
            <a:r>
              <a:rPr lang="tr-TR" dirty="0" err="1" smtClean="0"/>
              <a:t>tearuf</a:t>
            </a:r>
            <a:r>
              <a:rPr lang="tr-TR" dirty="0" smtClean="0"/>
              <a:t>” kavramıdır. Ayet farklılığın nedeninin ilahi iradeye bağlamakla bireyin önüne sağlam bir hedef koymaktadır. İnsanlar öznel değer yargılarını meşrulaştırmak yerine yeni bir hedefe yöneltilmektedir. “TANIŞMA”</a:t>
            </a:r>
          </a:p>
          <a:p>
            <a:pPr algn="just">
              <a:buNone/>
            </a:pPr>
            <a:r>
              <a:rPr lang="tr-TR" dirty="0" smtClean="0"/>
              <a:t>	Her karşılaşma içinde iki kavram barındırır. Bunlardan biri </a:t>
            </a:r>
            <a:r>
              <a:rPr lang="tr-TR" b="1" dirty="0" smtClean="0"/>
              <a:t>anlam </a:t>
            </a:r>
            <a:r>
              <a:rPr lang="tr-TR" dirty="0" smtClean="0"/>
              <a:t>diğeri ise </a:t>
            </a:r>
            <a:r>
              <a:rPr lang="tr-TR" b="1" dirty="0" smtClean="0"/>
              <a:t>ilişki</a:t>
            </a:r>
            <a:r>
              <a:rPr lang="tr-TR" dirty="0" smtClean="0"/>
              <a:t>dir. İlişki özneler arasındaki bağdır. Anlam ise odak noktamız ve eylemlerimizdeki bilinçlilik halimizi ifade eder. Bilincin ve vicdanın kendisiyle desteklendiği sosyal süreçlerin aşkın niteliğine işaret etmekle din antropolojik katkısını verebilir. Daha basit bir ifadeyle tebliğ ettiğimiz fakat insanın özüyle bir ilinti kuramadığımız sözlerle bireyin nihai anlamlar oluşturmasını bekleyemeyiz. Mesela salt barıştan söz etmekle sevgiyi dile getirmekle hayati konularda dünya görüşü oluşturulamaz. Önce sevgiyi ve barışı özneler arası karşılaşmalarda yaşatmanın yolları bulunmalıdır.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rünüş">
  <a:themeElements>
    <a:clrScheme name="Görünüş">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örünüş">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TotalTime>
  <Words>38</Words>
  <Application>Microsoft Office PowerPoint</Application>
  <PresentationFormat>Ekran Gösterisi (4:3)</PresentationFormat>
  <Paragraphs>15</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Görünüş</vt:lpstr>
      <vt:lpstr>“TEARUF” Kavramı ve İlişkili Görülen Kavramlar Açısından Metin Analizi- Kuruluma esas olan metin: M. Selçuk, Birlikte Yaşamaya Kur’anî Bir Yaklaşım ( Kültürel Çeşitlilik ve Din içinde)</vt:lpstr>
      <vt:lpstr>MİSAFİRHANE- Karşılaşma, Sevgi, Barış ve Şiddet- </vt:lpstr>
      <vt:lpstr>Karşılaşma Nedir?  </vt:lpstr>
      <vt:lpstr>Slayt 4</vt:lpstr>
      <vt:lpstr>Farklılıklarla Karşılaşma Neden Önemlidir? </vt:lpstr>
      <vt:lpstr>Keşfedilmesi Gereken Güç </vt:lpstr>
      <vt:lpstr>Karşılaşmaya İslami Bir Bakış Açısı “TEARUF”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“TEARUF” KAVRAMI ÖRNEĞİ</dc:title>
  <dc:creator>sinem</dc:creator>
  <cp:lastModifiedBy>sinem</cp:lastModifiedBy>
  <cp:revision>6</cp:revision>
  <dcterms:created xsi:type="dcterms:W3CDTF">2018-05-23T13:38:29Z</dcterms:created>
  <dcterms:modified xsi:type="dcterms:W3CDTF">2018-06-11T13:26:18Z</dcterms:modified>
</cp:coreProperties>
</file>