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7"/>
  </p:notesMasterIdLst>
  <p:handoutMasterIdLst>
    <p:handoutMasterId r:id="rId168"/>
  </p:handoutMasterIdLst>
  <p:sldIdLst>
    <p:sldId id="392" r:id="rId2"/>
    <p:sldId id="446" r:id="rId3"/>
    <p:sldId id="473" r:id="rId4"/>
    <p:sldId id="474" r:id="rId5"/>
    <p:sldId id="257" r:id="rId6"/>
    <p:sldId id="514" r:id="rId7"/>
    <p:sldId id="475" r:id="rId8"/>
    <p:sldId id="350" r:id="rId9"/>
    <p:sldId id="515" r:id="rId10"/>
    <p:sldId id="351" r:id="rId11"/>
    <p:sldId id="516" r:id="rId12"/>
    <p:sldId id="352" r:id="rId13"/>
    <p:sldId id="517" r:id="rId14"/>
    <p:sldId id="354" r:id="rId15"/>
    <p:sldId id="476" r:id="rId16"/>
    <p:sldId id="356" r:id="rId17"/>
    <p:sldId id="477" r:id="rId18"/>
    <p:sldId id="518" r:id="rId19"/>
    <p:sldId id="357" r:id="rId20"/>
    <p:sldId id="519" r:id="rId21"/>
    <p:sldId id="454" r:id="rId22"/>
    <p:sldId id="520" r:id="rId23"/>
    <p:sldId id="452" r:id="rId24"/>
    <p:sldId id="521" r:id="rId25"/>
    <p:sldId id="451" r:id="rId26"/>
    <p:sldId id="522" r:id="rId27"/>
    <p:sldId id="455" r:id="rId28"/>
    <p:sldId id="523" r:id="rId29"/>
    <p:sldId id="359" r:id="rId30"/>
    <p:sldId id="457" r:id="rId31"/>
    <p:sldId id="524" r:id="rId32"/>
    <p:sldId id="259" r:id="rId33"/>
    <p:sldId id="360" r:id="rId34"/>
    <p:sldId id="480" r:id="rId35"/>
    <p:sldId id="361" r:id="rId36"/>
    <p:sldId id="525" r:id="rId37"/>
    <p:sldId id="458" r:id="rId38"/>
    <p:sldId id="526" r:id="rId39"/>
    <p:sldId id="362" r:id="rId40"/>
    <p:sldId id="363" r:id="rId41"/>
    <p:sldId id="527" r:id="rId42"/>
    <p:sldId id="460" r:id="rId43"/>
    <p:sldId id="459" r:id="rId44"/>
    <p:sldId id="528" r:id="rId45"/>
    <p:sldId id="481" r:id="rId46"/>
    <p:sldId id="364" r:id="rId47"/>
    <p:sldId id="529" r:id="rId48"/>
    <p:sldId id="478" r:id="rId49"/>
    <p:sldId id="482" r:id="rId50"/>
    <p:sldId id="461" r:id="rId51"/>
    <p:sldId id="530" r:id="rId52"/>
    <p:sldId id="462" r:id="rId53"/>
    <p:sldId id="479" r:id="rId54"/>
    <p:sldId id="366" r:id="rId55"/>
    <p:sldId id="483" r:id="rId56"/>
    <p:sldId id="484" r:id="rId57"/>
    <p:sldId id="486" r:id="rId58"/>
    <p:sldId id="531" r:id="rId59"/>
    <p:sldId id="489" r:id="rId60"/>
    <p:sldId id="532" r:id="rId61"/>
    <p:sldId id="488" r:id="rId62"/>
    <p:sldId id="533" r:id="rId63"/>
    <p:sldId id="468" r:id="rId64"/>
    <p:sldId id="469" r:id="rId65"/>
    <p:sldId id="470" r:id="rId66"/>
    <p:sldId id="490" r:id="rId67"/>
    <p:sldId id="491" r:id="rId68"/>
    <p:sldId id="492" r:id="rId69"/>
    <p:sldId id="493" r:id="rId70"/>
    <p:sldId id="534" r:id="rId71"/>
    <p:sldId id="393" r:id="rId72"/>
    <p:sldId id="535" r:id="rId73"/>
    <p:sldId id="465" r:id="rId74"/>
    <p:sldId id="536" r:id="rId75"/>
    <p:sldId id="367" r:id="rId76"/>
    <p:sldId id="494" r:id="rId77"/>
    <p:sldId id="537" r:id="rId78"/>
    <p:sldId id="368" r:id="rId79"/>
    <p:sldId id="538" r:id="rId80"/>
    <p:sldId id="495" r:id="rId81"/>
    <p:sldId id="369" r:id="rId82"/>
    <p:sldId id="370" r:id="rId83"/>
    <p:sldId id="496" r:id="rId84"/>
    <p:sldId id="539" r:id="rId85"/>
    <p:sldId id="372" r:id="rId86"/>
    <p:sldId id="501" r:id="rId87"/>
    <p:sldId id="374" r:id="rId88"/>
    <p:sldId id="540" r:id="rId89"/>
    <p:sldId id="497" r:id="rId90"/>
    <p:sldId id="376" r:id="rId91"/>
    <p:sldId id="394" r:id="rId92"/>
    <p:sldId id="395" r:id="rId93"/>
    <p:sldId id="396" r:id="rId94"/>
    <p:sldId id="398" r:id="rId95"/>
    <p:sldId id="379" r:id="rId96"/>
    <p:sldId id="400" r:id="rId97"/>
    <p:sldId id="378" r:id="rId98"/>
    <p:sldId id="380" r:id="rId99"/>
    <p:sldId id="381" r:id="rId100"/>
    <p:sldId id="541" r:id="rId101"/>
    <p:sldId id="382" r:id="rId102"/>
    <p:sldId id="383" r:id="rId103"/>
    <p:sldId id="542" r:id="rId104"/>
    <p:sldId id="384" r:id="rId105"/>
    <p:sldId id="385" r:id="rId106"/>
    <p:sldId id="386" r:id="rId107"/>
    <p:sldId id="403" r:id="rId108"/>
    <p:sldId id="543" r:id="rId109"/>
    <p:sldId id="404" r:id="rId110"/>
    <p:sldId id="472" r:id="rId111"/>
    <p:sldId id="265" r:id="rId112"/>
    <p:sldId id="387" r:id="rId113"/>
    <p:sldId id="544" r:id="rId114"/>
    <p:sldId id="388" r:id="rId115"/>
    <p:sldId id="498" r:id="rId116"/>
    <p:sldId id="405" r:id="rId117"/>
    <p:sldId id="389" r:id="rId118"/>
    <p:sldId id="390" r:id="rId119"/>
    <p:sldId id="499" r:id="rId120"/>
    <p:sldId id="409" r:id="rId121"/>
    <p:sldId id="545" r:id="rId122"/>
    <p:sldId id="500" r:id="rId123"/>
    <p:sldId id="411" r:id="rId124"/>
    <p:sldId id="413" r:id="rId125"/>
    <p:sldId id="546" r:id="rId126"/>
    <p:sldId id="503" r:id="rId127"/>
    <p:sldId id="504" r:id="rId128"/>
    <p:sldId id="505" r:id="rId129"/>
    <p:sldId id="502" r:id="rId130"/>
    <p:sldId id="415" r:id="rId131"/>
    <p:sldId id="417" r:id="rId132"/>
    <p:sldId id="548" r:id="rId133"/>
    <p:sldId id="419" r:id="rId134"/>
    <p:sldId id="549" r:id="rId135"/>
    <p:sldId id="550" r:id="rId136"/>
    <p:sldId id="421" r:id="rId137"/>
    <p:sldId id="423" r:id="rId138"/>
    <p:sldId id="551" r:id="rId139"/>
    <p:sldId id="506" r:id="rId140"/>
    <p:sldId id="425" r:id="rId141"/>
    <p:sldId id="507" r:id="rId142"/>
    <p:sldId id="552" r:id="rId143"/>
    <p:sldId id="427" r:id="rId144"/>
    <p:sldId id="553" r:id="rId145"/>
    <p:sldId id="429" r:id="rId146"/>
    <p:sldId id="554" r:id="rId147"/>
    <p:sldId id="431" r:id="rId148"/>
    <p:sldId id="508" r:id="rId149"/>
    <p:sldId id="433" r:id="rId150"/>
    <p:sldId id="435" r:id="rId151"/>
    <p:sldId id="555" r:id="rId152"/>
    <p:sldId id="511" r:id="rId153"/>
    <p:sldId id="556" r:id="rId154"/>
    <p:sldId id="512" r:id="rId155"/>
    <p:sldId id="510" r:id="rId156"/>
    <p:sldId id="509" r:id="rId157"/>
    <p:sldId id="557" r:id="rId158"/>
    <p:sldId id="437" r:id="rId159"/>
    <p:sldId id="558" r:id="rId160"/>
    <p:sldId id="439" r:id="rId161"/>
    <p:sldId id="513" r:id="rId162"/>
    <p:sldId id="441" r:id="rId163"/>
    <p:sldId id="559" r:id="rId164"/>
    <p:sldId id="443" r:id="rId165"/>
    <p:sldId id="445" r:id="rId166"/>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showGuides="1">
      <p:cViewPr varScale="1">
        <p:scale>
          <a:sx n="69" d="100"/>
          <a:sy n="69" d="100"/>
        </p:scale>
        <p:origin x="61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0"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8444FE-65C0-4AB6-8C50-43CAFBC91F49}"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tr-TR"/>
        </a:p>
      </dgm:t>
    </dgm:pt>
    <dgm:pt modelId="{9759ECFE-1708-40F2-A2DA-A4E199A1DDE7}">
      <dgm:prSet phldrT="[Metin]" custT="1"/>
      <dgm:spPr/>
      <dgm:t>
        <a:bodyPr/>
        <a:lstStyle/>
        <a:p>
          <a:pPr algn="ctr"/>
          <a:r>
            <a:rPr lang="tr-TR" sz="2000" dirty="0"/>
            <a:t> </a:t>
          </a:r>
        </a:p>
        <a:p>
          <a:pPr algn="ctr"/>
          <a:endParaRPr lang="tr-TR" sz="2000" dirty="0"/>
        </a:p>
        <a:p>
          <a:pPr algn="ctr"/>
          <a:endParaRPr lang="tr-TR" sz="2000" dirty="0"/>
        </a:p>
        <a:p>
          <a:pPr algn="ctr"/>
          <a:endParaRPr lang="tr-TR" sz="2000" dirty="0"/>
        </a:p>
        <a:p>
          <a:pPr algn="ctr"/>
          <a:endParaRPr lang="tr-TR" sz="2000" dirty="0"/>
        </a:p>
        <a:p>
          <a:pPr algn="ctr"/>
          <a:endParaRPr lang="tr-TR" sz="2000" u="sng" dirty="0"/>
        </a:p>
        <a:p>
          <a:pPr algn="ctr"/>
          <a:endParaRPr lang="tr-TR" sz="2000" u="sng" dirty="0"/>
        </a:p>
        <a:p>
          <a:pPr algn="ctr"/>
          <a:endParaRPr lang="tr-TR" sz="2000" u="sng" dirty="0"/>
        </a:p>
        <a:p>
          <a:pPr algn="ctr"/>
          <a:endParaRPr lang="tr-TR" sz="2000" u="sng" dirty="0">
            <a:latin typeface="Times New Roman" pitchFamily="18" charset="0"/>
            <a:cs typeface="Times New Roman" pitchFamily="18" charset="0"/>
          </a:endParaRPr>
        </a:p>
        <a:p>
          <a:pPr algn="ctr"/>
          <a:endParaRPr lang="tr-TR" sz="2000" u="sng" dirty="0">
            <a:latin typeface="Times New Roman" pitchFamily="18" charset="0"/>
            <a:cs typeface="Times New Roman" pitchFamily="18" charset="0"/>
          </a:endParaRPr>
        </a:p>
        <a:p>
          <a:pPr algn="ctr"/>
          <a:r>
            <a:rPr lang="tr-TR" sz="2000" b="1" u="sng" dirty="0">
              <a:solidFill>
                <a:schemeClr val="tx1"/>
              </a:solidFill>
              <a:latin typeface="Times New Roman" pitchFamily="18" charset="0"/>
              <a:cs typeface="Times New Roman" pitchFamily="18" charset="0"/>
            </a:rPr>
            <a:t>AKTİF  YETKİ </a:t>
          </a:r>
        </a:p>
        <a:p>
          <a:pPr algn="ctr"/>
          <a:r>
            <a:rPr lang="tr-TR" sz="2000" dirty="0">
              <a:solidFill>
                <a:schemeClr val="tx1"/>
              </a:solidFill>
              <a:latin typeface="Times New Roman" pitchFamily="18" charset="0"/>
              <a:cs typeface="Times New Roman" pitchFamily="18" charset="0"/>
            </a:rPr>
            <a:t>(</a:t>
          </a:r>
          <a:r>
            <a:rPr lang="tr-TR" sz="2000" b="1" u="sng" dirty="0">
              <a:solidFill>
                <a:schemeClr val="tx1"/>
              </a:solidFill>
              <a:latin typeface="Times New Roman" pitchFamily="18" charset="0"/>
              <a:cs typeface="Times New Roman" pitchFamily="18" charset="0"/>
            </a:rPr>
            <a:t>Mülkiyetin Olumlu İçeriği)</a:t>
          </a:r>
        </a:p>
        <a:p>
          <a:pPr algn="just"/>
          <a:r>
            <a:rPr lang="tr-TR" sz="2000" b="1" dirty="0">
              <a:solidFill>
                <a:schemeClr val="tx1"/>
              </a:solidFill>
              <a:latin typeface="Times New Roman" pitchFamily="18" charset="0"/>
              <a:cs typeface="Times New Roman" pitchFamily="18" charset="0"/>
            </a:rPr>
            <a:t>*MK. m. 683’e göre bu yetki “</a:t>
          </a:r>
          <a:r>
            <a:rPr lang="tr-TR" sz="2000" b="1" i="1" dirty="0">
              <a:solidFill>
                <a:schemeClr val="tx1"/>
              </a:solidFill>
              <a:latin typeface="Times New Roman" pitchFamily="18" charset="0"/>
              <a:cs typeface="Times New Roman" pitchFamily="18" charset="0"/>
            </a:rPr>
            <a:t>hukuk düzeninin sınırları içinde o şey üzerinde dilediği gibi kullanma, yararlanma ve tasarrufta bulunma </a:t>
          </a:r>
          <a:r>
            <a:rPr lang="tr-TR" sz="2000" b="1" i="1" dirty="0" err="1">
              <a:solidFill>
                <a:schemeClr val="tx1"/>
              </a:solidFill>
              <a:latin typeface="Times New Roman" pitchFamily="18" charset="0"/>
              <a:cs typeface="Times New Roman" pitchFamily="18" charset="0"/>
            </a:rPr>
            <a:t>Yetkisi</a:t>
          </a:r>
          <a:r>
            <a:rPr lang="tr-TR" sz="2000" b="1" dirty="0" err="1">
              <a:solidFill>
                <a:schemeClr val="tx1"/>
              </a:solidFill>
              <a:latin typeface="Times New Roman" pitchFamily="18" charset="0"/>
              <a:cs typeface="Times New Roman" pitchFamily="18" charset="0"/>
            </a:rPr>
            <a:t>”dir</a:t>
          </a:r>
          <a:r>
            <a:rPr lang="tr-TR" sz="2000" b="1" dirty="0">
              <a:solidFill>
                <a:schemeClr val="tx1"/>
              </a:solidFill>
              <a:latin typeface="Times New Roman" pitchFamily="18" charset="0"/>
              <a:cs typeface="Times New Roman" pitchFamily="18" charset="0"/>
            </a:rPr>
            <a:t>.</a:t>
          </a:r>
        </a:p>
        <a:p>
          <a:pPr algn="just"/>
          <a:r>
            <a:rPr lang="tr-TR" sz="2000" b="1" dirty="0">
              <a:solidFill>
                <a:schemeClr val="tx1"/>
              </a:solidFill>
              <a:latin typeface="Times New Roman" pitchFamily="18" charset="0"/>
              <a:cs typeface="Times New Roman" pitchFamily="18" charset="0"/>
            </a:rPr>
            <a:t> *Bu Yetki, Malın fiilen  kullanılması, Ürünlerin toplanması, Malda değişiklik yapılması, Malın tahrip  tağyir edilmesi gibi Fiili Tasarrufları içine aldığı gibi, Malı başkasına devretme, üzerinde Hak kurma gibi Hukuki Tasarrufları da kapsar. </a:t>
          </a:r>
        </a:p>
        <a:p>
          <a:pPr algn="just"/>
          <a:r>
            <a:rPr lang="tr-TR" sz="2000" b="1" u="sng" dirty="0">
              <a:solidFill>
                <a:schemeClr val="tx1"/>
              </a:solidFill>
              <a:latin typeface="Times New Roman" pitchFamily="18" charset="0"/>
              <a:cs typeface="Times New Roman" pitchFamily="18" charset="0"/>
            </a:rPr>
            <a:t>Mülkiyet Hakkını Kullanmanın Sınırları;</a:t>
          </a:r>
        </a:p>
        <a:p>
          <a:pPr algn="just"/>
          <a:r>
            <a:rPr lang="tr-TR" sz="2000" dirty="0">
              <a:solidFill>
                <a:schemeClr val="tx1"/>
              </a:solidFill>
              <a:latin typeface="Times New Roman" pitchFamily="18" charset="0"/>
              <a:cs typeface="Times New Roman" pitchFamily="18" charset="0"/>
            </a:rPr>
            <a:t>- </a:t>
          </a:r>
          <a:r>
            <a:rPr lang="tr-TR" sz="2000" b="1" i="1" dirty="0">
              <a:solidFill>
                <a:schemeClr val="tx1"/>
              </a:solidFill>
              <a:latin typeface="Times New Roman" pitchFamily="18" charset="0"/>
              <a:cs typeface="Times New Roman" pitchFamily="18" charset="0"/>
            </a:rPr>
            <a:t>Anayasa m. 35</a:t>
          </a:r>
        </a:p>
        <a:p>
          <a:pPr algn="just"/>
          <a:r>
            <a:rPr lang="tr-TR" sz="2000" dirty="0">
              <a:solidFill>
                <a:schemeClr val="tx1"/>
              </a:solidFill>
              <a:latin typeface="Times New Roman" pitchFamily="18" charset="0"/>
              <a:cs typeface="Times New Roman" pitchFamily="18" charset="0"/>
            </a:rPr>
            <a:t>- </a:t>
          </a:r>
          <a:r>
            <a:rPr lang="tr-TR" sz="2000" b="1" i="1" dirty="0">
              <a:solidFill>
                <a:schemeClr val="tx1"/>
              </a:solidFill>
              <a:latin typeface="Times New Roman" pitchFamily="18" charset="0"/>
              <a:cs typeface="Times New Roman" pitchFamily="18" charset="0"/>
            </a:rPr>
            <a:t>MK. m. 2</a:t>
          </a:r>
        </a:p>
        <a:p>
          <a:pPr algn="just"/>
          <a:r>
            <a:rPr lang="tr-TR" sz="2000" dirty="0">
              <a:latin typeface="Times New Roman" pitchFamily="18" charset="0"/>
              <a:cs typeface="Times New Roman" pitchFamily="18" charset="0"/>
            </a:rPr>
            <a:t>   </a:t>
          </a:r>
        </a:p>
        <a:p>
          <a:pPr algn="ctr"/>
          <a:endParaRPr lang="tr-TR" sz="2000" dirty="0">
            <a:latin typeface="Times New Roman" pitchFamily="18" charset="0"/>
            <a:cs typeface="Times New Roman" pitchFamily="18" charset="0"/>
          </a:endParaRPr>
        </a:p>
        <a:p>
          <a:pPr algn="ctr"/>
          <a:endParaRPr lang="tr-TR" sz="2000" dirty="0">
            <a:latin typeface="Times New Roman" pitchFamily="18" charset="0"/>
            <a:cs typeface="Times New Roman" pitchFamily="18" charset="0"/>
          </a:endParaRPr>
        </a:p>
        <a:p>
          <a:pPr algn="ctr"/>
          <a:endParaRPr lang="tr-TR" sz="2000" dirty="0"/>
        </a:p>
        <a:p>
          <a:pPr algn="ctr"/>
          <a:endParaRPr lang="tr-TR" sz="2000" dirty="0"/>
        </a:p>
        <a:p>
          <a:pPr algn="ctr"/>
          <a:endParaRPr lang="tr-TR" sz="2000" dirty="0"/>
        </a:p>
        <a:p>
          <a:pPr algn="ctr"/>
          <a:endParaRPr lang="tr-TR" sz="2000" dirty="0"/>
        </a:p>
        <a:p>
          <a:pPr algn="ctr"/>
          <a:endParaRPr lang="tr-TR" sz="2000" dirty="0"/>
        </a:p>
        <a:p>
          <a:pPr algn="ctr"/>
          <a:endParaRPr lang="tr-TR" sz="2000" dirty="0"/>
        </a:p>
        <a:p>
          <a:pPr algn="ctr"/>
          <a:endParaRPr lang="tr-TR" sz="2000" dirty="0"/>
        </a:p>
        <a:p>
          <a:pPr algn="ctr"/>
          <a:endParaRPr lang="tr-TR" sz="2000" dirty="0"/>
        </a:p>
      </dgm:t>
    </dgm:pt>
    <dgm:pt modelId="{1C8B10D2-87C4-469D-9DEF-5483A23BA62F}" type="parTrans" cxnId="{ADE1328E-B290-4127-B894-7C4AFB9D38ED}">
      <dgm:prSet/>
      <dgm:spPr/>
      <dgm:t>
        <a:bodyPr/>
        <a:lstStyle/>
        <a:p>
          <a:endParaRPr lang="tr-TR"/>
        </a:p>
      </dgm:t>
    </dgm:pt>
    <dgm:pt modelId="{97DCD6CE-DFAB-4CF9-8989-4845F6B372A3}" type="sibTrans" cxnId="{ADE1328E-B290-4127-B894-7C4AFB9D38ED}">
      <dgm:prSet/>
      <dgm:spPr/>
      <dgm:t>
        <a:bodyPr/>
        <a:lstStyle/>
        <a:p>
          <a:endParaRPr lang="tr-TR"/>
        </a:p>
      </dgm:t>
    </dgm:pt>
    <dgm:pt modelId="{FD0AAD16-318D-4DC7-812A-FF1A05F2BFC4}">
      <dgm:prSet phldrT="[Metin]" custT="1"/>
      <dgm:spPr/>
      <dgm:t>
        <a:bodyPr/>
        <a:lstStyle/>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u="sng" dirty="0"/>
        </a:p>
        <a:p>
          <a:pPr algn="ctr"/>
          <a:endParaRPr lang="tr-TR" sz="2000" b="1" u="sng" dirty="0"/>
        </a:p>
        <a:p>
          <a:pPr algn="ctr"/>
          <a:r>
            <a:rPr lang="tr-TR" sz="2000" b="1" u="sng" dirty="0">
              <a:solidFill>
                <a:schemeClr val="tx1"/>
              </a:solidFill>
              <a:latin typeface="Times New Roman" pitchFamily="18" charset="0"/>
              <a:cs typeface="Times New Roman" pitchFamily="18" charset="0"/>
            </a:rPr>
            <a:t>KORUYUCU  YETKİ</a:t>
          </a:r>
        </a:p>
        <a:p>
          <a:pPr algn="ctr"/>
          <a:r>
            <a:rPr lang="tr-TR" sz="2000" u="sng" dirty="0">
              <a:solidFill>
                <a:schemeClr val="tx1"/>
              </a:solidFill>
              <a:latin typeface="Times New Roman" pitchFamily="18" charset="0"/>
              <a:cs typeface="Times New Roman" pitchFamily="18" charset="0"/>
            </a:rPr>
            <a:t>(</a:t>
          </a:r>
          <a:r>
            <a:rPr lang="tr-TR" sz="2000" b="1" u="sng" dirty="0">
              <a:solidFill>
                <a:schemeClr val="tx1"/>
              </a:solidFill>
              <a:latin typeface="Times New Roman" pitchFamily="18" charset="0"/>
              <a:cs typeface="Times New Roman" pitchFamily="18" charset="0"/>
            </a:rPr>
            <a:t>Mülkiyetin Olumsuz İçeriği</a:t>
          </a:r>
          <a:r>
            <a:rPr lang="tr-TR" sz="2000" b="1" dirty="0">
              <a:latin typeface="Times New Roman" pitchFamily="18" charset="0"/>
              <a:cs typeface="Times New Roman" pitchFamily="18" charset="0"/>
            </a:rPr>
            <a:t>)</a:t>
          </a:r>
        </a:p>
        <a:p>
          <a:pPr algn="just"/>
          <a:r>
            <a:rPr lang="tr-TR" sz="2000" dirty="0">
              <a:latin typeface="Times New Roman" pitchFamily="18" charset="0"/>
              <a:cs typeface="Times New Roman" pitchFamily="18" charset="0"/>
            </a:rPr>
            <a:t>   </a:t>
          </a:r>
          <a:r>
            <a:rPr lang="tr-TR" sz="2000" dirty="0">
              <a:solidFill>
                <a:schemeClr val="tx1"/>
              </a:solidFill>
              <a:latin typeface="Times New Roman" pitchFamily="18" charset="0"/>
              <a:cs typeface="Times New Roman" pitchFamily="18" charset="0"/>
            </a:rPr>
            <a:t>*</a:t>
          </a:r>
          <a:r>
            <a:rPr lang="tr-TR" sz="2000" b="1" dirty="0">
              <a:solidFill>
                <a:schemeClr val="tx1"/>
              </a:solidFill>
              <a:latin typeface="Times New Roman" pitchFamily="18" charset="0"/>
              <a:cs typeface="Times New Roman" pitchFamily="18" charset="0"/>
            </a:rPr>
            <a:t>MK. m. 683’e göre, Malik “</a:t>
          </a:r>
          <a:r>
            <a:rPr lang="tr-TR" sz="2000" b="1" i="1" dirty="0">
              <a:solidFill>
                <a:schemeClr val="tx1"/>
              </a:solidFill>
              <a:latin typeface="Times New Roman" pitchFamily="18" charset="0"/>
              <a:cs typeface="Times New Roman" pitchFamily="18" charset="0"/>
            </a:rPr>
            <a:t>malını haksız olarak elinde bulunduran kimseye karşı istihkak davası açabileceği gibi, her türlü haksız el atmanın önlenmesini de dava edebilir”.</a:t>
          </a:r>
        </a:p>
        <a:p>
          <a:pPr algn="just"/>
          <a:r>
            <a:rPr lang="tr-TR" sz="2000" dirty="0">
              <a:latin typeface="Times New Roman" pitchFamily="18" charset="0"/>
              <a:cs typeface="Times New Roman" pitchFamily="18" charset="0"/>
            </a:rPr>
            <a:t>  * </a:t>
          </a:r>
          <a:r>
            <a:rPr lang="tr-TR" sz="2000" b="1" dirty="0">
              <a:solidFill>
                <a:schemeClr val="tx1"/>
              </a:solidFill>
              <a:latin typeface="Times New Roman" pitchFamily="18" charset="0"/>
              <a:cs typeface="Times New Roman" pitchFamily="18" charset="0"/>
            </a:rPr>
            <a:t>MK. m.683’ün belirttiği iki Dava, doğrudan doğruya Mülkiyet Hakkına ait yetkilerdir. Bu talepler, Mülkiyet Hakkından kaynaklanır ve varlıklarını mülkiyet hakkına ayrılmaz bir biçimde bağlı olarak sürdürürler. Bu yüzden İstihkak ve El Atmanın Önlenmesi taleplerinin mülkiyetten ayrı olarak temlik edilebilmeleri mümkün değildir</a:t>
          </a:r>
          <a:r>
            <a:rPr lang="tr-TR" sz="2000" dirty="0"/>
            <a:t>.</a:t>
          </a:r>
        </a:p>
        <a:p>
          <a:pPr algn="just"/>
          <a:endParaRPr lang="tr-TR" sz="2000" dirty="0"/>
        </a:p>
        <a:p>
          <a:pPr algn="ctr"/>
          <a:endParaRPr lang="tr-TR" sz="2000" dirty="0"/>
        </a:p>
        <a:p>
          <a:pPr algn="ctr"/>
          <a:endParaRPr lang="tr-TR" sz="2000" dirty="0"/>
        </a:p>
        <a:p>
          <a:pPr algn="ctr"/>
          <a:r>
            <a:rPr lang="tr-TR" sz="2000" dirty="0"/>
            <a:t> </a:t>
          </a:r>
        </a:p>
        <a:p>
          <a:pPr algn="ctr"/>
          <a:endParaRPr lang="tr-TR" sz="2000" dirty="0"/>
        </a:p>
        <a:p>
          <a:pPr algn="ctr"/>
          <a:endParaRPr lang="tr-TR" sz="2000" dirty="0"/>
        </a:p>
        <a:p>
          <a:pPr algn="ctr"/>
          <a:endParaRPr lang="tr-TR" sz="2000" dirty="0"/>
        </a:p>
        <a:p>
          <a:pPr algn="ctr"/>
          <a:endParaRPr lang="tr-TR" sz="2000" dirty="0"/>
        </a:p>
        <a:p>
          <a:pPr algn="ctr"/>
          <a:endParaRPr lang="tr-TR" sz="2000" dirty="0"/>
        </a:p>
        <a:p>
          <a:pPr algn="ctr"/>
          <a:endParaRPr lang="tr-TR" sz="2000" dirty="0"/>
        </a:p>
        <a:p>
          <a:pPr algn="ctr"/>
          <a:endParaRPr lang="tr-TR" sz="2000" dirty="0"/>
        </a:p>
        <a:p>
          <a:pPr algn="ctr"/>
          <a:endParaRPr lang="tr-TR" sz="2000" dirty="0"/>
        </a:p>
        <a:p>
          <a:pPr algn="ctr"/>
          <a:endParaRPr lang="tr-TR" sz="2000" dirty="0"/>
        </a:p>
        <a:p>
          <a:pPr algn="ctr"/>
          <a:endParaRPr lang="tr-TR" sz="2000" dirty="0"/>
        </a:p>
      </dgm:t>
    </dgm:pt>
    <dgm:pt modelId="{13289ED8-2D30-4DCD-8A3E-8109C7AFB719}" type="parTrans" cxnId="{13A7BB50-4806-4AED-9A9D-EB98605E9819}">
      <dgm:prSet/>
      <dgm:spPr/>
      <dgm:t>
        <a:bodyPr/>
        <a:lstStyle/>
        <a:p>
          <a:endParaRPr lang="tr-TR"/>
        </a:p>
      </dgm:t>
    </dgm:pt>
    <dgm:pt modelId="{95D28340-7DEB-4790-A5D2-BDC38F3BED7C}" type="sibTrans" cxnId="{13A7BB50-4806-4AED-9A9D-EB98605E9819}">
      <dgm:prSet/>
      <dgm:spPr/>
      <dgm:t>
        <a:bodyPr/>
        <a:lstStyle/>
        <a:p>
          <a:endParaRPr lang="tr-TR"/>
        </a:p>
      </dgm:t>
    </dgm:pt>
    <dgm:pt modelId="{A72C29B5-4892-4FB2-8990-53614E4E7E3D}" type="pres">
      <dgm:prSet presAssocID="{FE8444FE-65C0-4AB6-8C50-43CAFBC91F49}" presName="diagram" presStyleCnt="0">
        <dgm:presLayoutVars>
          <dgm:dir/>
          <dgm:resizeHandles val="exact"/>
        </dgm:presLayoutVars>
      </dgm:prSet>
      <dgm:spPr/>
    </dgm:pt>
    <dgm:pt modelId="{8822CD31-B840-46D0-A0A1-CD3D910334EE}" type="pres">
      <dgm:prSet presAssocID="{9759ECFE-1708-40F2-A2DA-A4E199A1DDE7}" presName="node" presStyleLbl="node1" presStyleIdx="0" presStyleCnt="2" custScaleX="126141" custScaleY="254932" custLinFactNeighborX="4374" custLinFactNeighborY="-68">
        <dgm:presLayoutVars>
          <dgm:bulletEnabled val="1"/>
        </dgm:presLayoutVars>
      </dgm:prSet>
      <dgm:spPr/>
    </dgm:pt>
    <dgm:pt modelId="{0AAF2625-95D3-43D3-A7DF-D3B4BA8CEE07}" type="pres">
      <dgm:prSet presAssocID="{97DCD6CE-DFAB-4CF9-8989-4845F6B372A3}" presName="sibTrans" presStyleCnt="0"/>
      <dgm:spPr/>
    </dgm:pt>
    <dgm:pt modelId="{474543C9-791E-4F7B-860B-B0A1DEAA94E3}" type="pres">
      <dgm:prSet presAssocID="{FD0AAD16-318D-4DC7-812A-FF1A05F2BFC4}" presName="node" presStyleLbl="node1" presStyleIdx="1" presStyleCnt="2" custScaleX="122752" custScaleY="248944" custLinFactNeighborX="519" custLinFactNeighborY="0">
        <dgm:presLayoutVars>
          <dgm:bulletEnabled val="1"/>
        </dgm:presLayoutVars>
      </dgm:prSet>
      <dgm:spPr/>
    </dgm:pt>
  </dgm:ptLst>
  <dgm:cxnLst>
    <dgm:cxn modelId="{FBFCCD04-CE39-49B9-8D0A-B0D19393A8D7}" type="presOf" srcId="{FE8444FE-65C0-4AB6-8C50-43CAFBC91F49}" destId="{A72C29B5-4892-4FB2-8990-53614E4E7E3D}" srcOrd="0" destOrd="0" presId="urn:microsoft.com/office/officeart/2005/8/layout/default#1"/>
    <dgm:cxn modelId="{13A7BB50-4806-4AED-9A9D-EB98605E9819}" srcId="{FE8444FE-65C0-4AB6-8C50-43CAFBC91F49}" destId="{FD0AAD16-318D-4DC7-812A-FF1A05F2BFC4}" srcOrd="1" destOrd="0" parTransId="{13289ED8-2D30-4DCD-8A3E-8109C7AFB719}" sibTransId="{95D28340-7DEB-4790-A5D2-BDC38F3BED7C}"/>
    <dgm:cxn modelId="{ADE1328E-B290-4127-B894-7C4AFB9D38ED}" srcId="{FE8444FE-65C0-4AB6-8C50-43CAFBC91F49}" destId="{9759ECFE-1708-40F2-A2DA-A4E199A1DDE7}" srcOrd="0" destOrd="0" parTransId="{1C8B10D2-87C4-469D-9DEF-5483A23BA62F}" sibTransId="{97DCD6CE-DFAB-4CF9-8989-4845F6B372A3}"/>
    <dgm:cxn modelId="{27D403AF-201A-46DD-8373-D985B9369CE7}" type="presOf" srcId="{9759ECFE-1708-40F2-A2DA-A4E199A1DDE7}" destId="{8822CD31-B840-46D0-A0A1-CD3D910334EE}" srcOrd="0" destOrd="0" presId="urn:microsoft.com/office/officeart/2005/8/layout/default#1"/>
    <dgm:cxn modelId="{F533FDB6-340D-4EF8-A0E0-36161F1335EE}" type="presOf" srcId="{FD0AAD16-318D-4DC7-812A-FF1A05F2BFC4}" destId="{474543C9-791E-4F7B-860B-B0A1DEAA94E3}" srcOrd="0" destOrd="0" presId="urn:microsoft.com/office/officeart/2005/8/layout/default#1"/>
    <dgm:cxn modelId="{B7D138AE-8717-4B5E-A3D7-24CE1DB0975B}" type="presParOf" srcId="{A72C29B5-4892-4FB2-8990-53614E4E7E3D}" destId="{8822CD31-B840-46D0-A0A1-CD3D910334EE}" srcOrd="0" destOrd="0" presId="urn:microsoft.com/office/officeart/2005/8/layout/default#1"/>
    <dgm:cxn modelId="{C6DAC606-122A-4A7D-812B-F9AA059CA8F6}" type="presParOf" srcId="{A72C29B5-4892-4FB2-8990-53614E4E7E3D}" destId="{0AAF2625-95D3-43D3-A7DF-D3B4BA8CEE07}" srcOrd="1" destOrd="0" presId="urn:microsoft.com/office/officeart/2005/8/layout/default#1"/>
    <dgm:cxn modelId="{EA5621A8-7B53-44C2-BEFA-52A17BD6B199}" type="presParOf" srcId="{A72C29B5-4892-4FB2-8990-53614E4E7E3D}" destId="{474543C9-791E-4F7B-860B-B0A1DEAA94E3}" srcOrd="2"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272814-5BBE-48CA-AECB-D31D0673E9F0}"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3A583F03-6FA0-4356-8192-21740DA1F8DB}">
      <dgm:prSet phldrT="[Metin]"/>
      <dgm:spPr/>
      <dgm:t>
        <a:bodyPr/>
        <a:lstStyle/>
        <a:p>
          <a:r>
            <a:rPr lang="tr-TR" b="1" dirty="0">
              <a:solidFill>
                <a:schemeClr val="tx1"/>
              </a:solidFill>
            </a:rPr>
            <a:t>Malikin Ödevleri</a:t>
          </a:r>
        </a:p>
      </dgm:t>
    </dgm:pt>
    <dgm:pt modelId="{73178402-1155-4CC5-8FFB-B5F762F0116B}" type="parTrans" cxnId="{D98C82D6-6BB9-4A22-A775-2459F0001770}">
      <dgm:prSet/>
      <dgm:spPr/>
      <dgm:t>
        <a:bodyPr/>
        <a:lstStyle/>
        <a:p>
          <a:endParaRPr lang="tr-TR"/>
        </a:p>
      </dgm:t>
    </dgm:pt>
    <dgm:pt modelId="{D2D9BB16-832F-4444-9084-5B86255D0C64}" type="sibTrans" cxnId="{D98C82D6-6BB9-4A22-A775-2459F0001770}">
      <dgm:prSet/>
      <dgm:spPr/>
      <dgm:t>
        <a:bodyPr/>
        <a:lstStyle/>
        <a:p>
          <a:endParaRPr lang="tr-TR"/>
        </a:p>
      </dgm:t>
    </dgm:pt>
    <dgm:pt modelId="{FF05BA84-9D6D-4000-9157-7A407E3C7260}">
      <dgm:prSet phldrT="[Metin]"/>
      <dgm:spPr/>
      <dgm:t>
        <a:bodyPr/>
        <a:lstStyle/>
        <a:p>
          <a:r>
            <a:rPr lang="tr-TR" b="1" dirty="0">
              <a:solidFill>
                <a:schemeClr val="tx1"/>
              </a:solidFill>
            </a:rPr>
            <a:t>Yapmama </a:t>
          </a:r>
          <a:r>
            <a:rPr lang="tr-TR" b="1" i="1" dirty="0">
              <a:solidFill>
                <a:schemeClr val="tx1"/>
              </a:solidFill>
            </a:rPr>
            <a:t>(Kaçınma) </a:t>
          </a:r>
          <a:r>
            <a:rPr lang="tr-TR" b="1" dirty="0">
              <a:solidFill>
                <a:schemeClr val="tx1"/>
              </a:solidFill>
            </a:rPr>
            <a:t>Ödevleri</a:t>
          </a:r>
        </a:p>
      </dgm:t>
    </dgm:pt>
    <dgm:pt modelId="{B4772819-3E8E-4EBA-90C7-9F68180E1B62}" type="parTrans" cxnId="{5D5F2553-CC59-4FD0-81C2-BDC7D2A7AA87}">
      <dgm:prSet/>
      <dgm:spPr/>
      <dgm:t>
        <a:bodyPr/>
        <a:lstStyle/>
        <a:p>
          <a:endParaRPr lang="tr-TR"/>
        </a:p>
      </dgm:t>
    </dgm:pt>
    <dgm:pt modelId="{03517E1A-9D02-42DD-A720-4904F7A60BE9}" type="sibTrans" cxnId="{5D5F2553-CC59-4FD0-81C2-BDC7D2A7AA87}">
      <dgm:prSet/>
      <dgm:spPr/>
      <dgm:t>
        <a:bodyPr/>
        <a:lstStyle/>
        <a:p>
          <a:endParaRPr lang="tr-TR"/>
        </a:p>
      </dgm:t>
    </dgm:pt>
    <dgm:pt modelId="{26915BF1-C700-449B-848E-4B64E2DE3B87}">
      <dgm:prSet phldrT="[Metin]"/>
      <dgm:spPr/>
      <dgm:t>
        <a:bodyPr/>
        <a:lstStyle/>
        <a:p>
          <a:r>
            <a:rPr lang="tr-TR" b="1" dirty="0">
              <a:solidFill>
                <a:schemeClr val="tx1"/>
              </a:solidFill>
            </a:rPr>
            <a:t>Katlanma Ödevleri</a:t>
          </a:r>
        </a:p>
      </dgm:t>
    </dgm:pt>
    <dgm:pt modelId="{4538F4CA-342D-4290-A73F-D4A06A0B667C}" type="parTrans" cxnId="{36A41429-B4D5-4FCF-AE3A-CAB884D1A05C}">
      <dgm:prSet/>
      <dgm:spPr/>
      <dgm:t>
        <a:bodyPr/>
        <a:lstStyle/>
        <a:p>
          <a:endParaRPr lang="tr-TR"/>
        </a:p>
      </dgm:t>
    </dgm:pt>
    <dgm:pt modelId="{7D638F45-0549-48C3-8F3F-1193E1C07C9A}" type="sibTrans" cxnId="{36A41429-B4D5-4FCF-AE3A-CAB884D1A05C}">
      <dgm:prSet/>
      <dgm:spPr/>
      <dgm:t>
        <a:bodyPr/>
        <a:lstStyle/>
        <a:p>
          <a:endParaRPr lang="tr-TR"/>
        </a:p>
      </dgm:t>
    </dgm:pt>
    <dgm:pt modelId="{64B6B8D0-969B-4E38-947B-D1C5CE9CDB39}">
      <dgm:prSet phldrT="[Metin]"/>
      <dgm:spPr/>
      <dgm:t>
        <a:bodyPr/>
        <a:lstStyle/>
        <a:p>
          <a:r>
            <a:rPr lang="tr-TR" b="1" dirty="0">
              <a:solidFill>
                <a:schemeClr val="tx1"/>
              </a:solidFill>
            </a:rPr>
            <a:t>Yapma Ödevleri</a:t>
          </a:r>
        </a:p>
      </dgm:t>
    </dgm:pt>
    <dgm:pt modelId="{365628E6-0CC2-491F-8F79-D7BB0C6A56F5}" type="parTrans" cxnId="{3445AB93-4218-48DD-8720-B84116845284}">
      <dgm:prSet/>
      <dgm:spPr/>
      <dgm:t>
        <a:bodyPr/>
        <a:lstStyle/>
        <a:p>
          <a:endParaRPr lang="tr-TR"/>
        </a:p>
      </dgm:t>
    </dgm:pt>
    <dgm:pt modelId="{CBE57C17-10B8-41F4-A71F-53C2726B6222}" type="sibTrans" cxnId="{3445AB93-4218-48DD-8720-B84116845284}">
      <dgm:prSet/>
      <dgm:spPr/>
      <dgm:t>
        <a:bodyPr/>
        <a:lstStyle/>
        <a:p>
          <a:endParaRPr lang="tr-TR"/>
        </a:p>
      </dgm:t>
    </dgm:pt>
    <dgm:pt modelId="{DC71FF1D-AD93-4B3B-895F-675D4D24D014}" type="pres">
      <dgm:prSet presAssocID="{89272814-5BBE-48CA-AECB-D31D0673E9F0}" presName="Name0" presStyleCnt="0">
        <dgm:presLayoutVars>
          <dgm:chPref val="1"/>
          <dgm:dir/>
          <dgm:animOne val="branch"/>
          <dgm:animLvl val="lvl"/>
          <dgm:resizeHandles val="exact"/>
        </dgm:presLayoutVars>
      </dgm:prSet>
      <dgm:spPr/>
    </dgm:pt>
    <dgm:pt modelId="{734A3C37-CFF9-4C73-9B28-1F1732694074}" type="pres">
      <dgm:prSet presAssocID="{3A583F03-6FA0-4356-8192-21740DA1F8DB}" presName="root1" presStyleCnt="0"/>
      <dgm:spPr/>
    </dgm:pt>
    <dgm:pt modelId="{37D12BEC-08F4-4284-B24F-6BE6CB58B53E}" type="pres">
      <dgm:prSet presAssocID="{3A583F03-6FA0-4356-8192-21740DA1F8DB}" presName="LevelOneTextNode" presStyleLbl="node0" presStyleIdx="0" presStyleCnt="1">
        <dgm:presLayoutVars>
          <dgm:chPref val="3"/>
        </dgm:presLayoutVars>
      </dgm:prSet>
      <dgm:spPr/>
    </dgm:pt>
    <dgm:pt modelId="{A71763CE-35D3-4DB7-B492-8C8B413F23C1}" type="pres">
      <dgm:prSet presAssocID="{3A583F03-6FA0-4356-8192-21740DA1F8DB}" presName="level2hierChild" presStyleCnt="0"/>
      <dgm:spPr/>
    </dgm:pt>
    <dgm:pt modelId="{7B16E8C6-03EA-4A36-8B36-52C4E54C0AB1}" type="pres">
      <dgm:prSet presAssocID="{B4772819-3E8E-4EBA-90C7-9F68180E1B62}" presName="conn2-1" presStyleLbl="parChTrans1D2" presStyleIdx="0" presStyleCnt="3"/>
      <dgm:spPr/>
    </dgm:pt>
    <dgm:pt modelId="{EEE32F73-846B-4C8D-BE0D-47C67AF4A0B3}" type="pres">
      <dgm:prSet presAssocID="{B4772819-3E8E-4EBA-90C7-9F68180E1B62}" presName="connTx" presStyleLbl="parChTrans1D2" presStyleIdx="0" presStyleCnt="3"/>
      <dgm:spPr/>
    </dgm:pt>
    <dgm:pt modelId="{B448C888-7591-4141-8C85-64390DDEA36E}" type="pres">
      <dgm:prSet presAssocID="{FF05BA84-9D6D-4000-9157-7A407E3C7260}" presName="root2" presStyleCnt="0"/>
      <dgm:spPr/>
    </dgm:pt>
    <dgm:pt modelId="{96D6664F-DEF3-4326-AFDB-5C1F0A3604FE}" type="pres">
      <dgm:prSet presAssocID="{FF05BA84-9D6D-4000-9157-7A407E3C7260}" presName="LevelTwoTextNode" presStyleLbl="node2" presStyleIdx="0" presStyleCnt="3">
        <dgm:presLayoutVars>
          <dgm:chPref val="3"/>
        </dgm:presLayoutVars>
      </dgm:prSet>
      <dgm:spPr/>
    </dgm:pt>
    <dgm:pt modelId="{2D0D4850-CA90-40C8-8859-934FB6BA9BE0}" type="pres">
      <dgm:prSet presAssocID="{FF05BA84-9D6D-4000-9157-7A407E3C7260}" presName="level3hierChild" presStyleCnt="0"/>
      <dgm:spPr/>
    </dgm:pt>
    <dgm:pt modelId="{A1EEF988-3522-4BDF-A5BE-AC3D40411E75}" type="pres">
      <dgm:prSet presAssocID="{4538F4CA-342D-4290-A73F-D4A06A0B667C}" presName="conn2-1" presStyleLbl="parChTrans1D2" presStyleIdx="1" presStyleCnt="3"/>
      <dgm:spPr/>
    </dgm:pt>
    <dgm:pt modelId="{56ED8348-B84A-43FB-A75C-B05655604715}" type="pres">
      <dgm:prSet presAssocID="{4538F4CA-342D-4290-A73F-D4A06A0B667C}" presName="connTx" presStyleLbl="parChTrans1D2" presStyleIdx="1" presStyleCnt="3"/>
      <dgm:spPr/>
    </dgm:pt>
    <dgm:pt modelId="{16C49D42-5588-42F2-B7A4-26C479E4DCC2}" type="pres">
      <dgm:prSet presAssocID="{26915BF1-C700-449B-848E-4B64E2DE3B87}" presName="root2" presStyleCnt="0"/>
      <dgm:spPr/>
    </dgm:pt>
    <dgm:pt modelId="{530F9CD5-76B3-4334-AB4F-195FEB5B403A}" type="pres">
      <dgm:prSet presAssocID="{26915BF1-C700-449B-848E-4B64E2DE3B87}" presName="LevelTwoTextNode" presStyleLbl="node2" presStyleIdx="1" presStyleCnt="3">
        <dgm:presLayoutVars>
          <dgm:chPref val="3"/>
        </dgm:presLayoutVars>
      </dgm:prSet>
      <dgm:spPr/>
    </dgm:pt>
    <dgm:pt modelId="{2E49A78F-5195-4E38-A37D-AAC50F1B7CFF}" type="pres">
      <dgm:prSet presAssocID="{26915BF1-C700-449B-848E-4B64E2DE3B87}" presName="level3hierChild" presStyleCnt="0"/>
      <dgm:spPr/>
    </dgm:pt>
    <dgm:pt modelId="{7D7F7A7A-7B42-4742-BFD1-B232BBFABA4B}" type="pres">
      <dgm:prSet presAssocID="{365628E6-0CC2-491F-8F79-D7BB0C6A56F5}" presName="conn2-1" presStyleLbl="parChTrans1D2" presStyleIdx="2" presStyleCnt="3"/>
      <dgm:spPr/>
    </dgm:pt>
    <dgm:pt modelId="{440F9832-AF29-4A61-9822-68144FF388F4}" type="pres">
      <dgm:prSet presAssocID="{365628E6-0CC2-491F-8F79-D7BB0C6A56F5}" presName="connTx" presStyleLbl="parChTrans1D2" presStyleIdx="2" presStyleCnt="3"/>
      <dgm:spPr/>
    </dgm:pt>
    <dgm:pt modelId="{530FB58A-DD60-426D-B639-C4D30DDB2EB7}" type="pres">
      <dgm:prSet presAssocID="{64B6B8D0-969B-4E38-947B-D1C5CE9CDB39}" presName="root2" presStyleCnt="0"/>
      <dgm:spPr/>
    </dgm:pt>
    <dgm:pt modelId="{DBE8A942-4539-4CFB-A1B4-53D03D935D2E}" type="pres">
      <dgm:prSet presAssocID="{64B6B8D0-969B-4E38-947B-D1C5CE9CDB39}" presName="LevelTwoTextNode" presStyleLbl="node2" presStyleIdx="2" presStyleCnt="3">
        <dgm:presLayoutVars>
          <dgm:chPref val="3"/>
        </dgm:presLayoutVars>
      </dgm:prSet>
      <dgm:spPr/>
    </dgm:pt>
    <dgm:pt modelId="{1368CDE7-D111-4C27-BB8F-5B3A1E0F4E15}" type="pres">
      <dgm:prSet presAssocID="{64B6B8D0-969B-4E38-947B-D1C5CE9CDB39}" presName="level3hierChild" presStyleCnt="0"/>
      <dgm:spPr/>
    </dgm:pt>
  </dgm:ptLst>
  <dgm:cxnLst>
    <dgm:cxn modelId="{36A41429-B4D5-4FCF-AE3A-CAB884D1A05C}" srcId="{3A583F03-6FA0-4356-8192-21740DA1F8DB}" destId="{26915BF1-C700-449B-848E-4B64E2DE3B87}" srcOrd="1" destOrd="0" parTransId="{4538F4CA-342D-4290-A73F-D4A06A0B667C}" sibTransId="{7D638F45-0549-48C3-8F3F-1193E1C07C9A}"/>
    <dgm:cxn modelId="{EE1B3E30-0C60-4D04-B00A-35D931287CCA}" type="presOf" srcId="{26915BF1-C700-449B-848E-4B64E2DE3B87}" destId="{530F9CD5-76B3-4334-AB4F-195FEB5B403A}" srcOrd="0" destOrd="0" presId="urn:microsoft.com/office/officeart/2008/layout/HorizontalMultiLevelHierarchy"/>
    <dgm:cxn modelId="{016EB33E-4537-4A0B-8741-EB4B0DEAD5C7}" type="presOf" srcId="{FF05BA84-9D6D-4000-9157-7A407E3C7260}" destId="{96D6664F-DEF3-4326-AFDB-5C1F0A3604FE}" srcOrd="0" destOrd="0" presId="urn:microsoft.com/office/officeart/2008/layout/HorizontalMultiLevelHierarchy"/>
    <dgm:cxn modelId="{5D5F2553-CC59-4FD0-81C2-BDC7D2A7AA87}" srcId="{3A583F03-6FA0-4356-8192-21740DA1F8DB}" destId="{FF05BA84-9D6D-4000-9157-7A407E3C7260}" srcOrd="0" destOrd="0" parTransId="{B4772819-3E8E-4EBA-90C7-9F68180E1B62}" sibTransId="{03517E1A-9D02-42DD-A720-4904F7A60BE9}"/>
    <dgm:cxn modelId="{C257BF53-9F67-4A83-B54A-89A190A5D15C}" type="presOf" srcId="{4538F4CA-342D-4290-A73F-D4A06A0B667C}" destId="{A1EEF988-3522-4BDF-A5BE-AC3D40411E75}" srcOrd="0" destOrd="0" presId="urn:microsoft.com/office/officeart/2008/layout/HorizontalMultiLevelHierarchy"/>
    <dgm:cxn modelId="{9107937D-289C-413D-B169-668F3BFE7DE1}" type="presOf" srcId="{365628E6-0CC2-491F-8F79-D7BB0C6A56F5}" destId="{440F9832-AF29-4A61-9822-68144FF388F4}" srcOrd="1" destOrd="0" presId="urn:microsoft.com/office/officeart/2008/layout/HorizontalMultiLevelHierarchy"/>
    <dgm:cxn modelId="{D9BBCE81-5C69-48C5-A613-521A10CDAFA3}" type="presOf" srcId="{4538F4CA-342D-4290-A73F-D4A06A0B667C}" destId="{56ED8348-B84A-43FB-A75C-B05655604715}" srcOrd="1" destOrd="0" presId="urn:microsoft.com/office/officeart/2008/layout/HorizontalMultiLevelHierarchy"/>
    <dgm:cxn modelId="{47180A83-EF1C-433D-9A67-FA9013B87676}" type="presOf" srcId="{365628E6-0CC2-491F-8F79-D7BB0C6A56F5}" destId="{7D7F7A7A-7B42-4742-BFD1-B232BBFABA4B}" srcOrd="0" destOrd="0" presId="urn:microsoft.com/office/officeart/2008/layout/HorizontalMultiLevelHierarchy"/>
    <dgm:cxn modelId="{3445AB93-4218-48DD-8720-B84116845284}" srcId="{3A583F03-6FA0-4356-8192-21740DA1F8DB}" destId="{64B6B8D0-969B-4E38-947B-D1C5CE9CDB39}" srcOrd="2" destOrd="0" parTransId="{365628E6-0CC2-491F-8F79-D7BB0C6A56F5}" sibTransId="{CBE57C17-10B8-41F4-A71F-53C2726B6222}"/>
    <dgm:cxn modelId="{1EF1939C-6CB8-423B-9864-2E2627843E2A}" type="presOf" srcId="{64B6B8D0-969B-4E38-947B-D1C5CE9CDB39}" destId="{DBE8A942-4539-4CFB-A1B4-53D03D935D2E}" srcOrd="0" destOrd="0" presId="urn:microsoft.com/office/officeart/2008/layout/HorizontalMultiLevelHierarchy"/>
    <dgm:cxn modelId="{E80CD89F-A475-4889-B10F-C043DB4803C2}" type="presOf" srcId="{B4772819-3E8E-4EBA-90C7-9F68180E1B62}" destId="{7B16E8C6-03EA-4A36-8B36-52C4E54C0AB1}" srcOrd="0" destOrd="0" presId="urn:microsoft.com/office/officeart/2008/layout/HorizontalMultiLevelHierarchy"/>
    <dgm:cxn modelId="{688E9AB3-DAA1-46A1-9E8D-EBE5CA9D15AA}" type="presOf" srcId="{B4772819-3E8E-4EBA-90C7-9F68180E1B62}" destId="{EEE32F73-846B-4C8D-BE0D-47C67AF4A0B3}" srcOrd="1" destOrd="0" presId="urn:microsoft.com/office/officeart/2008/layout/HorizontalMultiLevelHierarchy"/>
    <dgm:cxn modelId="{EAE73ACE-481E-4D2D-BD56-CE337642298A}" type="presOf" srcId="{89272814-5BBE-48CA-AECB-D31D0673E9F0}" destId="{DC71FF1D-AD93-4B3B-895F-675D4D24D014}" srcOrd="0" destOrd="0" presId="urn:microsoft.com/office/officeart/2008/layout/HorizontalMultiLevelHierarchy"/>
    <dgm:cxn modelId="{D98C82D6-6BB9-4A22-A775-2459F0001770}" srcId="{89272814-5BBE-48CA-AECB-D31D0673E9F0}" destId="{3A583F03-6FA0-4356-8192-21740DA1F8DB}" srcOrd="0" destOrd="0" parTransId="{73178402-1155-4CC5-8FFB-B5F762F0116B}" sibTransId="{D2D9BB16-832F-4444-9084-5B86255D0C64}"/>
    <dgm:cxn modelId="{59858AEB-12C1-4E33-B234-1104A1206150}" type="presOf" srcId="{3A583F03-6FA0-4356-8192-21740DA1F8DB}" destId="{37D12BEC-08F4-4284-B24F-6BE6CB58B53E}" srcOrd="0" destOrd="0" presId="urn:microsoft.com/office/officeart/2008/layout/HorizontalMultiLevelHierarchy"/>
    <dgm:cxn modelId="{49970C4A-818C-4D12-8B06-69222BA3CC9C}" type="presParOf" srcId="{DC71FF1D-AD93-4B3B-895F-675D4D24D014}" destId="{734A3C37-CFF9-4C73-9B28-1F1732694074}" srcOrd="0" destOrd="0" presId="urn:microsoft.com/office/officeart/2008/layout/HorizontalMultiLevelHierarchy"/>
    <dgm:cxn modelId="{66BB5EB5-243A-47E7-B153-0B0E55F13B62}" type="presParOf" srcId="{734A3C37-CFF9-4C73-9B28-1F1732694074}" destId="{37D12BEC-08F4-4284-B24F-6BE6CB58B53E}" srcOrd="0" destOrd="0" presId="urn:microsoft.com/office/officeart/2008/layout/HorizontalMultiLevelHierarchy"/>
    <dgm:cxn modelId="{049DD976-C680-454D-8E83-107BD8281A39}" type="presParOf" srcId="{734A3C37-CFF9-4C73-9B28-1F1732694074}" destId="{A71763CE-35D3-4DB7-B492-8C8B413F23C1}" srcOrd="1" destOrd="0" presId="urn:microsoft.com/office/officeart/2008/layout/HorizontalMultiLevelHierarchy"/>
    <dgm:cxn modelId="{F8F81139-9B75-4DD1-B7EB-D5946CA67BCB}" type="presParOf" srcId="{A71763CE-35D3-4DB7-B492-8C8B413F23C1}" destId="{7B16E8C6-03EA-4A36-8B36-52C4E54C0AB1}" srcOrd="0" destOrd="0" presId="urn:microsoft.com/office/officeart/2008/layout/HorizontalMultiLevelHierarchy"/>
    <dgm:cxn modelId="{E3AFD8AC-D25C-4900-ADA5-A6F501F4B2F5}" type="presParOf" srcId="{7B16E8C6-03EA-4A36-8B36-52C4E54C0AB1}" destId="{EEE32F73-846B-4C8D-BE0D-47C67AF4A0B3}" srcOrd="0" destOrd="0" presId="urn:microsoft.com/office/officeart/2008/layout/HorizontalMultiLevelHierarchy"/>
    <dgm:cxn modelId="{FB126C91-9AC3-43AF-93CD-196C3CC68386}" type="presParOf" srcId="{A71763CE-35D3-4DB7-B492-8C8B413F23C1}" destId="{B448C888-7591-4141-8C85-64390DDEA36E}" srcOrd="1" destOrd="0" presId="urn:microsoft.com/office/officeart/2008/layout/HorizontalMultiLevelHierarchy"/>
    <dgm:cxn modelId="{CA2F9A34-1CA4-439B-A6E8-5547DF124132}" type="presParOf" srcId="{B448C888-7591-4141-8C85-64390DDEA36E}" destId="{96D6664F-DEF3-4326-AFDB-5C1F0A3604FE}" srcOrd="0" destOrd="0" presId="urn:microsoft.com/office/officeart/2008/layout/HorizontalMultiLevelHierarchy"/>
    <dgm:cxn modelId="{11CBBFAF-9354-4B63-9574-44D98142A770}" type="presParOf" srcId="{B448C888-7591-4141-8C85-64390DDEA36E}" destId="{2D0D4850-CA90-40C8-8859-934FB6BA9BE0}" srcOrd="1" destOrd="0" presId="urn:microsoft.com/office/officeart/2008/layout/HorizontalMultiLevelHierarchy"/>
    <dgm:cxn modelId="{C8CAE7BC-FA03-45AA-AA25-152966123E34}" type="presParOf" srcId="{A71763CE-35D3-4DB7-B492-8C8B413F23C1}" destId="{A1EEF988-3522-4BDF-A5BE-AC3D40411E75}" srcOrd="2" destOrd="0" presId="urn:microsoft.com/office/officeart/2008/layout/HorizontalMultiLevelHierarchy"/>
    <dgm:cxn modelId="{FEF83FEE-1D4A-46CB-B2E2-491B0D03AB60}" type="presParOf" srcId="{A1EEF988-3522-4BDF-A5BE-AC3D40411E75}" destId="{56ED8348-B84A-43FB-A75C-B05655604715}" srcOrd="0" destOrd="0" presId="urn:microsoft.com/office/officeart/2008/layout/HorizontalMultiLevelHierarchy"/>
    <dgm:cxn modelId="{808CA9F6-3B23-4DE2-AD46-3522F4B4030D}" type="presParOf" srcId="{A71763CE-35D3-4DB7-B492-8C8B413F23C1}" destId="{16C49D42-5588-42F2-B7A4-26C479E4DCC2}" srcOrd="3" destOrd="0" presId="urn:microsoft.com/office/officeart/2008/layout/HorizontalMultiLevelHierarchy"/>
    <dgm:cxn modelId="{D44EB45C-8CAF-4C5B-9CA7-F1F608C0ACD4}" type="presParOf" srcId="{16C49D42-5588-42F2-B7A4-26C479E4DCC2}" destId="{530F9CD5-76B3-4334-AB4F-195FEB5B403A}" srcOrd="0" destOrd="0" presId="urn:microsoft.com/office/officeart/2008/layout/HorizontalMultiLevelHierarchy"/>
    <dgm:cxn modelId="{DB766B91-32C8-4067-9526-95AD948DA66F}" type="presParOf" srcId="{16C49D42-5588-42F2-B7A4-26C479E4DCC2}" destId="{2E49A78F-5195-4E38-A37D-AAC50F1B7CFF}" srcOrd="1" destOrd="0" presId="urn:microsoft.com/office/officeart/2008/layout/HorizontalMultiLevelHierarchy"/>
    <dgm:cxn modelId="{00FE911F-EB66-4FD8-92A7-20BD603A0885}" type="presParOf" srcId="{A71763CE-35D3-4DB7-B492-8C8B413F23C1}" destId="{7D7F7A7A-7B42-4742-BFD1-B232BBFABA4B}" srcOrd="4" destOrd="0" presId="urn:microsoft.com/office/officeart/2008/layout/HorizontalMultiLevelHierarchy"/>
    <dgm:cxn modelId="{E3B2E0F2-350D-4F4F-8AE7-BF12840C5310}" type="presParOf" srcId="{7D7F7A7A-7B42-4742-BFD1-B232BBFABA4B}" destId="{440F9832-AF29-4A61-9822-68144FF388F4}" srcOrd="0" destOrd="0" presId="urn:microsoft.com/office/officeart/2008/layout/HorizontalMultiLevelHierarchy"/>
    <dgm:cxn modelId="{11814A54-AC9F-4B0B-BC80-26485873FA40}" type="presParOf" srcId="{A71763CE-35D3-4DB7-B492-8C8B413F23C1}" destId="{530FB58A-DD60-426D-B639-C4D30DDB2EB7}" srcOrd="5" destOrd="0" presId="urn:microsoft.com/office/officeart/2008/layout/HorizontalMultiLevelHierarchy"/>
    <dgm:cxn modelId="{81823FB5-8A64-4DDC-937A-85CF1AAAC173}" type="presParOf" srcId="{530FB58A-DD60-426D-B639-C4D30DDB2EB7}" destId="{DBE8A942-4539-4CFB-A1B4-53D03D935D2E}" srcOrd="0" destOrd="0" presId="urn:microsoft.com/office/officeart/2008/layout/HorizontalMultiLevelHierarchy"/>
    <dgm:cxn modelId="{F2081AF4-04A8-451E-ACD6-1E167D99219D}" type="presParOf" srcId="{530FB58A-DD60-426D-B639-C4D30DDB2EB7}" destId="{1368CDE7-D111-4C27-BB8F-5B3A1E0F4E1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2A2B7E-D0BF-49C6-9075-5B37314F00AE}"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D64D0F71-5BB6-4C8F-AAEC-ACE9124D1114}">
      <dgm:prSet phldrT="[Metin]"/>
      <dgm:spPr/>
      <dgm:t>
        <a:bodyPr/>
        <a:lstStyle/>
        <a:p>
          <a:r>
            <a:rPr lang="tr-TR" b="1" dirty="0">
              <a:solidFill>
                <a:schemeClr val="tx1"/>
              </a:solidFill>
              <a:latin typeface="Times New Roman" pitchFamily="18" charset="0"/>
              <a:cs typeface="Times New Roman" pitchFamily="18" charset="0"/>
            </a:rPr>
            <a:t>İstihkak Davası</a:t>
          </a:r>
        </a:p>
      </dgm:t>
    </dgm:pt>
    <dgm:pt modelId="{E077C92D-6B96-483A-8BF3-2F35ABE284A1}" type="parTrans" cxnId="{AAD63B6F-59B2-4F6D-8208-9F745D69B120}">
      <dgm:prSet/>
      <dgm:spPr/>
      <dgm:t>
        <a:bodyPr/>
        <a:lstStyle/>
        <a:p>
          <a:endParaRPr lang="tr-TR"/>
        </a:p>
      </dgm:t>
    </dgm:pt>
    <dgm:pt modelId="{01B1F649-E5B5-4358-B954-A9B21B30F638}" type="sibTrans" cxnId="{AAD63B6F-59B2-4F6D-8208-9F745D69B120}">
      <dgm:prSet/>
      <dgm:spPr/>
      <dgm:t>
        <a:bodyPr/>
        <a:lstStyle/>
        <a:p>
          <a:endParaRPr lang="tr-TR"/>
        </a:p>
      </dgm:t>
    </dgm:pt>
    <dgm:pt modelId="{06E9BD70-F1D6-4F19-AEDA-A76DDD32CC44}">
      <dgm:prSet phldrT="[Metin]"/>
      <dgm:spPr/>
      <dgm:t>
        <a:bodyPr/>
        <a:lstStyle/>
        <a:p>
          <a:r>
            <a:rPr lang="tr-TR" b="1" dirty="0">
              <a:solidFill>
                <a:schemeClr val="tx1"/>
              </a:solidFill>
              <a:latin typeface="Times New Roman" pitchFamily="18" charset="0"/>
              <a:cs typeface="Times New Roman" pitchFamily="18" charset="0"/>
            </a:rPr>
            <a:t>El Atmanın Önlenmesi </a:t>
          </a:r>
          <a:r>
            <a:rPr lang="tr-TR" dirty="0">
              <a:solidFill>
                <a:schemeClr val="tx1"/>
              </a:solidFill>
              <a:latin typeface="Times New Roman" pitchFamily="18" charset="0"/>
              <a:cs typeface="Times New Roman" pitchFamily="18" charset="0"/>
            </a:rPr>
            <a:t>(</a:t>
          </a:r>
          <a:r>
            <a:rPr lang="tr-TR" i="1" dirty="0">
              <a:solidFill>
                <a:schemeClr val="tx1"/>
              </a:solidFill>
              <a:latin typeface="Times New Roman" pitchFamily="18" charset="0"/>
              <a:cs typeface="Times New Roman" pitchFamily="18" charset="0"/>
            </a:rPr>
            <a:t>Müdahalenin Men’i) </a:t>
          </a:r>
          <a:r>
            <a:rPr lang="tr-TR" b="1" dirty="0">
              <a:solidFill>
                <a:schemeClr val="tx1"/>
              </a:solidFill>
              <a:latin typeface="Times New Roman" pitchFamily="18" charset="0"/>
              <a:cs typeface="Times New Roman" pitchFamily="18" charset="0"/>
            </a:rPr>
            <a:t>Davası</a:t>
          </a:r>
        </a:p>
      </dgm:t>
    </dgm:pt>
    <dgm:pt modelId="{BACF7100-C56D-4725-823D-C696F98BDCE4}" type="parTrans" cxnId="{36367A23-FCD5-47C6-803A-29E447893C9E}">
      <dgm:prSet/>
      <dgm:spPr/>
      <dgm:t>
        <a:bodyPr/>
        <a:lstStyle/>
        <a:p>
          <a:endParaRPr lang="tr-TR"/>
        </a:p>
      </dgm:t>
    </dgm:pt>
    <dgm:pt modelId="{CE652421-83CC-44DE-8867-A3D08CC4C973}" type="sibTrans" cxnId="{36367A23-FCD5-47C6-803A-29E447893C9E}">
      <dgm:prSet/>
      <dgm:spPr/>
      <dgm:t>
        <a:bodyPr/>
        <a:lstStyle/>
        <a:p>
          <a:endParaRPr lang="tr-TR"/>
        </a:p>
      </dgm:t>
    </dgm:pt>
    <dgm:pt modelId="{BDE36536-3D2B-45E2-B5BE-173A905C70B7}" type="pres">
      <dgm:prSet presAssocID="{DB2A2B7E-D0BF-49C6-9075-5B37314F00AE}" presName="Name0" presStyleCnt="0">
        <dgm:presLayoutVars>
          <dgm:dir/>
          <dgm:resizeHandles val="exact"/>
        </dgm:presLayoutVars>
      </dgm:prSet>
      <dgm:spPr/>
    </dgm:pt>
    <dgm:pt modelId="{E920FBFC-34EC-4007-9C52-2CF9DAF7B0FB}" type="pres">
      <dgm:prSet presAssocID="{D64D0F71-5BB6-4C8F-AAEC-ACE9124D1114}" presName="node" presStyleLbl="node1" presStyleIdx="0" presStyleCnt="2" custLinFactNeighborX="-1386" custLinFactNeighborY="282">
        <dgm:presLayoutVars>
          <dgm:bulletEnabled val="1"/>
        </dgm:presLayoutVars>
      </dgm:prSet>
      <dgm:spPr/>
    </dgm:pt>
    <dgm:pt modelId="{E9857F85-3725-4C5F-899E-71DE6AE0D9B2}" type="pres">
      <dgm:prSet presAssocID="{01B1F649-E5B5-4358-B954-A9B21B30F638}" presName="sibTrans" presStyleCnt="0"/>
      <dgm:spPr/>
    </dgm:pt>
    <dgm:pt modelId="{8EA01BBF-BB2B-454F-8EEB-23C530367293}" type="pres">
      <dgm:prSet presAssocID="{06E9BD70-F1D6-4F19-AEDA-A76DDD32CC44}" presName="node" presStyleLbl="node1" presStyleIdx="1" presStyleCnt="2">
        <dgm:presLayoutVars>
          <dgm:bulletEnabled val="1"/>
        </dgm:presLayoutVars>
      </dgm:prSet>
      <dgm:spPr/>
    </dgm:pt>
  </dgm:ptLst>
  <dgm:cxnLst>
    <dgm:cxn modelId="{36367A23-FCD5-47C6-803A-29E447893C9E}" srcId="{DB2A2B7E-D0BF-49C6-9075-5B37314F00AE}" destId="{06E9BD70-F1D6-4F19-AEDA-A76DDD32CC44}" srcOrd="1" destOrd="0" parTransId="{BACF7100-C56D-4725-823D-C696F98BDCE4}" sibTransId="{CE652421-83CC-44DE-8867-A3D08CC4C973}"/>
    <dgm:cxn modelId="{7F6D5830-9476-487B-857B-1719338CB822}" type="presOf" srcId="{D64D0F71-5BB6-4C8F-AAEC-ACE9124D1114}" destId="{E920FBFC-34EC-4007-9C52-2CF9DAF7B0FB}" srcOrd="0" destOrd="0" presId="urn:microsoft.com/office/officeart/2005/8/layout/hList6"/>
    <dgm:cxn modelId="{AAD63B6F-59B2-4F6D-8208-9F745D69B120}" srcId="{DB2A2B7E-D0BF-49C6-9075-5B37314F00AE}" destId="{D64D0F71-5BB6-4C8F-AAEC-ACE9124D1114}" srcOrd="0" destOrd="0" parTransId="{E077C92D-6B96-483A-8BF3-2F35ABE284A1}" sibTransId="{01B1F649-E5B5-4358-B954-A9B21B30F638}"/>
    <dgm:cxn modelId="{EF400A52-0ABD-4B26-AE41-9602CCBE97DB}" type="presOf" srcId="{06E9BD70-F1D6-4F19-AEDA-A76DDD32CC44}" destId="{8EA01BBF-BB2B-454F-8EEB-23C530367293}" srcOrd="0" destOrd="0" presId="urn:microsoft.com/office/officeart/2005/8/layout/hList6"/>
    <dgm:cxn modelId="{34D0B0E2-2AE3-4E41-9BD6-615007B758C3}" type="presOf" srcId="{DB2A2B7E-D0BF-49C6-9075-5B37314F00AE}" destId="{BDE36536-3D2B-45E2-B5BE-173A905C70B7}" srcOrd="0" destOrd="0" presId="urn:microsoft.com/office/officeart/2005/8/layout/hList6"/>
    <dgm:cxn modelId="{1E414433-6DCD-4C7E-8E9F-85D59CEA5FA6}" type="presParOf" srcId="{BDE36536-3D2B-45E2-B5BE-173A905C70B7}" destId="{E920FBFC-34EC-4007-9C52-2CF9DAF7B0FB}" srcOrd="0" destOrd="0" presId="urn:microsoft.com/office/officeart/2005/8/layout/hList6"/>
    <dgm:cxn modelId="{7F06730D-2EEF-423E-98A8-A1C29831ACCE}" type="presParOf" srcId="{BDE36536-3D2B-45E2-B5BE-173A905C70B7}" destId="{E9857F85-3725-4C5F-899E-71DE6AE0D9B2}" srcOrd="1" destOrd="0" presId="urn:microsoft.com/office/officeart/2005/8/layout/hList6"/>
    <dgm:cxn modelId="{5B1DD468-33BF-4D48-BAD4-8A9E1C961B5D}" type="presParOf" srcId="{BDE36536-3D2B-45E2-B5BE-173A905C70B7}" destId="{8EA01BBF-BB2B-454F-8EEB-23C530367293}"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2A7186-B907-4BC7-AC22-E7EAF328C31B}"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tr-TR"/>
        </a:p>
      </dgm:t>
    </dgm:pt>
    <dgm:pt modelId="{410AF128-FECE-4591-A973-38F809237ECE}">
      <dgm:prSet phldrT="[Metin]"/>
      <dgm:spPr/>
      <dgm:t>
        <a:bodyPr/>
        <a:lstStyle/>
        <a:p>
          <a:r>
            <a:rPr lang="tr-TR" b="1" dirty="0">
              <a:solidFill>
                <a:schemeClr val="tx1"/>
              </a:solidFill>
              <a:latin typeface="Times New Roman" pitchFamily="18" charset="0"/>
              <a:cs typeface="Times New Roman" pitchFamily="18" charset="0"/>
            </a:rPr>
            <a:t>İstihkak Davası</a:t>
          </a:r>
        </a:p>
      </dgm:t>
    </dgm:pt>
    <dgm:pt modelId="{5D5E9658-4DC5-4D19-A324-430732E65939}" type="parTrans" cxnId="{295C48A3-9813-4E4B-95E8-125DDC3DD5C9}">
      <dgm:prSet/>
      <dgm:spPr/>
      <dgm:t>
        <a:bodyPr/>
        <a:lstStyle/>
        <a:p>
          <a:endParaRPr lang="tr-TR"/>
        </a:p>
      </dgm:t>
    </dgm:pt>
    <dgm:pt modelId="{F355ECD0-C97E-4195-83D9-DE56ECD3A04B}" type="sibTrans" cxnId="{295C48A3-9813-4E4B-95E8-125DDC3DD5C9}">
      <dgm:prSet/>
      <dgm:spPr/>
      <dgm:t>
        <a:bodyPr/>
        <a:lstStyle/>
        <a:p>
          <a:endParaRPr lang="tr-TR"/>
        </a:p>
      </dgm:t>
    </dgm:pt>
    <dgm:pt modelId="{58651237-FCE0-4374-9FBA-D96D1A5C6B9A}">
      <dgm:prSet phldrT="[Metin]"/>
      <dgm:spPr/>
      <dgm:t>
        <a:bodyPr/>
        <a:lstStyle/>
        <a:p>
          <a:endParaRPr lang="tr-TR" dirty="0"/>
        </a:p>
      </dgm:t>
    </dgm:pt>
    <dgm:pt modelId="{343E7718-177A-4531-ADAE-EFDA47341B9B}" type="parTrans" cxnId="{0A23D79F-514B-43B0-A0CA-B8ED22D82019}">
      <dgm:prSet/>
      <dgm:spPr/>
      <dgm:t>
        <a:bodyPr/>
        <a:lstStyle/>
        <a:p>
          <a:endParaRPr lang="tr-TR"/>
        </a:p>
      </dgm:t>
    </dgm:pt>
    <dgm:pt modelId="{940764AB-134D-4F17-9FBC-0E0CDDB4A0D9}" type="sibTrans" cxnId="{0A23D79F-514B-43B0-A0CA-B8ED22D82019}">
      <dgm:prSet/>
      <dgm:spPr/>
      <dgm:t>
        <a:bodyPr/>
        <a:lstStyle/>
        <a:p>
          <a:endParaRPr lang="tr-TR"/>
        </a:p>
      </dgm:t>
    </dgm:pt>
    <dgm:pt modelId="{4121C495-D3B1-422C-A801-7D857B71C7FB}">
      <dgm:prSet custT="1"/>
      <dgm:spPr/>
      <dgm:t>
        <a:bodyPr/>
        <a:lstStyle/>
        <a:p>
          <a:pPr algn="just"/>
          <a:r>
            <a:rPr lang="tr-TR" sz="2200" dirty="0">
              <a:latin typeface="Times New Roman" pitchFamily="18" charset="0"/>
              <a:cs typeface="Times New Roman" pitchFamily="18" charset="0"/>
            </a:rPr>
            <a:t>    *</a:t>
          </a:r>
          <a:r>
            <a:rPr lang="tr-TR" sz="2200" b="1" u="sng" dirty="0">
              <a:solidFill>
                <a:schemeClr val="tx1"/>
              </a:solidFill>
              <a:latin typeface="Times New Roman" pitchFamily="18" charset="0"/>
              <a:cs typeface="Times New Roman" pitchFamily="18" charset="0"/>
            </a:rPr>
            <a:t>İstihkak Davası</a:t>
          </a:r>
          <a:r>
            <a:rPr lang="tr-TR" sz="2200" u="sng" dirty="0">
              <a:solidFill>
                <a:schemeClr val="tx1"/>
              </a:solidFill>
              <a:latin typeface="Times New Roman" pitchFamily="18" charset="0"/>
              <a:cs typeface="Times New Roman" pitchFamily="18" charset="0"/>
            </a:rPr>
            <a:t>, </a:t>
          </a:r>
          <a:r>
            <a:rPr lang="tr-TR" sz="2200" b="1" dirty="0">
              <a:solidFill>
                <a:schemeClr val="tx1"/>
              </a:solidFill>
              <a:latin typeface="Times New Roman" pitchFamily="18" charset="0"/>
              <a:cs typeface="Times New Roman" pitchFamily="18" charset="0"/>
            </a:rPr>
            <a:t>Dolaysız Zilyet durumunda olmayan Malikin, Malik olmayan Haksız Dolaysız Zilyede karşı açtığı bir Eda Davasıdır</a:t>
          </a:r>
          <a:r>
            <a:rPr lang="tr-TR" sz="2200" dirty="0">
              <a:solidFill>
                <a:schemeClr val="tx1"/>
              </a:solidFill>
              <a:latin typeface="Times New Roman" pitchFamily="18" charset="0"/>
              <a:cs typeface="Times New Roman" pitchFamily="18" charset="0"/>
            </a:rPr>
            <a:t>. </a:t>
          </a:r>
          <a:r>
            <a:rPr lang="tr-TR" sz="2200" b="1" dirty="0">
              <a:solidFill>
                <a:schemeClr val="tx1"/>
              </a:solidFill>
              <a:latin typeface="Times New Roman" pitchFamily="18" charset="0"/>
              <a:cs typeface="Times New Roman" pitchFamily="18" charset="0"/>
            </a:rPr>
            <a:t>İstihkak Talebi, Ayni bir Taleptir ve bu sebeple Zamanaşımına tabi değildir</a:t>
          </a:r>
          <a:r>
            <a:rPr lang="tr-TR" sz="2200" dirty="0">
              <a:solidFill>
                <a:schemeClr val="tx1"/>
              </a:solidFill>
              <a:latin typeface="Times New Roman" pitchFamily="18" charset="0"/>
              <a:cs typeface="Times New Roman" pitchFamily="18" charset="0"/>
            </a:rPr>
            <a:t>.</a:t>
          </a:r>
        </a:p>
        <a:p>
          <a:pPr algn="just"/>
          <a:r>
            <a:rPr lang="tr-TR" sz="2200" dirty="0">
              <a:solidFill>
                <a:schemeClr val="tx1"/>
              </a:solidFill>
              <a:latin typeface="Times New Roman" pitchFamily="18" charset="0"/>
              <a:cs typeface="Times New Roman" pitchFamily="18" charset="0"/>
            </a:rPr>
            <a:t>* </a:t>
          </a:r>
          <a:r>
            <a:rPr lang="tr-TR" sz="2200" b="1" dirty="0">
              <a:solidFill>
                <a:schemeClr val="tx1"/>
              </a:solidFill>
              <a:latin typeface="Times New Roman" pitchFamily="18" charset="0"/>
              <a:cs typeface="Times New Roman" pitchFamily="18" charset="0"/>
            </a:rPr>
            <a:t>İstihkak talebi yalnız doğuşu bakımından değil, varlığını sürdürmesi bakımından da Davacının Mülkiyetinin ve Davalının da Zilyetliğinin devamına bağlıdır</a:t>
          </a:r>
          <a:r>
            <a:rPr lang="tr-TR" sz="2200" dirty="0">
              <a:solidFill>
                <a:schemeClr val="tx1"/>
              </a:solidFill>
              <a:latin typeface="Times New Roman" pitchFamily="18" charset="0"/>
              <a:cs typeface="Times New Roman" pitchFamily="18" charset="0"/>
            </a:rPr>
            <a:t>. </a:t>
          </a:r>
          <a:r>
            <a:rPr lang="tr-TR" sz="2200" b="1" dirty="0">
              <a:solidFill>
                <a:schemeClr val="tx1"/>
              </a:solidFill>
              <a:latin typeface="Times New Roman" pitchFamily="18" charset="0"/>
              <a:cs typeface="Times New Roman" pitchFamily="18" charset="0"/>
            </a:rPr>
            <a:t>İstihkak davası, Mülkiyetten ayrı olarak devredilemez.</a:t>
          </a:r>
        </a:p>
        <a:p>
          <a:pPr algn="just"/>
          <a:r>
            <a:rPr lang="tr-TR" sz="2200" dirty="0">
              <a:solidFill>
                <a:schemeClr val="tx1"/>
              </a:solidFill>
              <a:latin typeface="Times New Roman" pitchFamily="18" charset="0"/>
              <a:cs typeface="Times New Roman" pitchFamily="18" charset="0"/>
            </a:rPr>
            <a:t>-  </a:t>
          </a:r>
          <a:r>
            <a:rPr lang="tr-TR" sz="2200" b="1" dirty="0">
              <a:solidFill>
                <a:schemeClr val="tx1"/>
              </a:solidFill>
              <a:latin typeface="Times New Roman" pitchFamily="18" charset="0"/>
              <a:cs typeface="Times New Roman" pitchFamily="18" charset="0"/>
            </a:rPr>
            <a:t>Malik, Tapuda Hak Sahibi olarak gözüktüğü sürece, Dolaysız Zilyetliğini kaybetmiş olmaz. Bu nedenle de Zilyetliği ancak saldırıya uğrayabilir</a:t>
          </a:r>
          <a:r>
            <a:rPr lang="tr-TR" sz="2200" dirty="0">
              <a:solidFill>
                <a:schemeClr val="tx1"/>
              </a:solidFill>
              <a:latin typeface="Times New Roman" pitchFamily="18" charset="0"/>
              <a:cs typeface="Times New Roman" pitchFamily="18" charset="0"/>
            </a:rPr>
            <a:t>. Bu bağlamda, Uygulamada fuzuli işgalleri çıkarmak için İstihkak Davası değil, El Atmanın Önlenmesi Davası açılmaktadır.</a:t>
          </a:r>
        </a:p>
        <a:p>
          <a:pPr algn="just"/>
          <a:r>
            <a:rPr lang="tr-TR" sz="2200" dirty="0">
              <a:solidFill>
                <a:schemeClr val="tx1"/>
              </a:solidFill>
              <a:latin typeface="Times New Roman" pitchFamily="18" charset="0"/>
              <a:cs typeface="Times New Roman" pitchFamily="18" charset="0"/>
            </a:rPr>
            <a:t>- </a:t>
          </a:r>
          <a:r>
            <a:rPr lang="tr-TR" sz="2200" b="1" dirty="0">
              <a:solidFill>
                <a:schemeClr val="tx1"/>
              </a:solidFill>
              <a:latin typeface="Times New Roman" pitchFamily="18" charset="0"/>
              <a:cs typeface="Times New Roman" pitchFamily="18" charset="0"/>
            </a:rPr>
            <a:t>Malik, Tapudaki Yolsuz Kayıt yüzünden Sicilde Malik olarak gözükmüyorsa</a:t>
          </a:r>
          <a:r>
            <a:rPr lang="tr-TR" sz="2200" dirty="0">
              <a:solidFill>
                <a:schemeClr val="tx1"/>
              </a:solidFill>
              <a:latin typeface="Times New Roman" pitchFamily="18" charset="0"/>
              <a:cs typeface="Times New Roman" pitchFamily="18" charset="0"/>
            </a:rPr>
            <a:t>, Dolaysız Zilyet durumundan yararlanamayacağı için, Dolaysız Zilyetliği kendisine sağlayacak olan Tapu Kaydının Düzeltilmesi Davası, İstihkak Davası fonksiyonunu yerine getirir. </a:t>
          </a:r>
        </a:p>
        <a:p>
          <a:pPr algn="ctr"/>
          <a:endParaRPr lang="tr-TR" sz="2200" dirty="0">
            <a:latin typeface="Times New Roman" pitchFamily="18" charset="0"/>
            <a:cs typeface="Times New Roman" pitchFamily="18" charset="0"/>
          </a:endParaRPr>
        </a:p>
      </dgm:t>
    </dgm:pt>
    <dgm:pt modelId="{64BD9513-997B-46C6-81BE-442905D3A7FA}" type="parTrans" cxnId="{DD5799ED-FE3D-49DD-A33F-6FC7A824F4EB}">
      <dgm:prSet/>
      <dgm:spPr/>
      <dgm:t>
        <a:bodyPr/>
        <a:lstStyle/>
        <a:p>
          <a:endParaRPr lang="tr-TR"/>
        </a:p>
      </dgm:t>
    </dgm:pt>
    <dgm:pt modelId="{7D900394-0BD5-487A-B790-E5AD9766BFE5}" type="sibTrans" cxnId="{DD5799ED-FE3D-49DD-A33F-6FC7A824F4EB}">
      <dgm:prSet/>
      <dgm:spPr/>
      <dgm:t>
        <a:bodyPr/>
        <a:lstStyle/>
        <a:p>
          <a:endParaRPr lang="tr-TR"/>
        </a:p>
      </dgm:t>
    </dgm:pt>
    <dgm:pt modelId="{AD6022B6-113C-41F1-A61A-4888A4DE8D5D}" type="pres">
      <dgm:prSet presAssocID="{582A7186-B907-4BC7-AC22-E7EAF328C31B}" presName="composite" presStyleCnt="0">
        <dgm:presLayoutVars>
          <dgm:chMax val="1"/>
          <dgm:dir/>
          <dgm:resizeHandles val="exact"/>
        </dgm:presLayoutVars>
      </dgm:prSet>
      <dgm:spPr/>
    </dgm:pt>
    <dgm:pt modelId="{855F4FB4-C758-462C-A650-9F37AAB06D43}" type="pres">
      <dgm:prSet presAssocID="{410AF128-FECE-4591-A973-38F809237ECE}" presName="roof" presStyleLbl="dkBgShp" presStyleIdx="0" presStyleCnt="2" custScaleY="90913"/>
      <dgm:spPr/>
    </dgm:pt>
    <dgm:pt modelId="{3ED2E1C2-3B80-4564-8FDD-0E1DA1F3C42E}" type="pres">
      <dgm:prSet presAssocID="{410AF128-FECE-4591-A973-38F809237ECE}" presName="pillars" presStyleCnt="0"/>
      <dgm:spPr/>
    </dgm:pt>
    <dgm:pt modelId="{98CCACC0-4D39-439A-8338-3652975F990A}" type="pres">
      <dgm:prSet presAssocID="{410AF128-FECE-4591-A973-38F809237ECE}" presName="pillar1" presStyleLbl="node1" presStyleIdx="0" presStyleCnt="1" custScaleY="129301" custLinFactNeighborX="282" custLinFactNeighborY="-688">
        <dgm:presLayoutVars>
          <dgm:bulletEnabled val="1"/>
        </dgm:presLayoutVars>
      </dgm:prSet>
      <dgm:spPr/>
    </dgm:pt>
    <dgm:pt modelId="{A1C58906-A633-4011-A10A-41FAC0CC619F}" type="pres">
      <dgm:prSet presAssocID="{410AF128-FECE-4591-A973-38F809237ECE}" presName="base" presStyleLbl="dkBgShp" presStyleIdx="1" presStyleCnt="2" custFlipVert="0" custScaleY="36114"/>
      <dgm:spPr/>
    </dgm:pt>
  </dgm:ptLst>
  <dgm:cxnLst>
    <dgm:cxn modelId="{3F59ED28-A434-4374-B7E7-CB9BAC8C9E87}" type="presOf" srcId="{4121C495-D3B1-422C-A801-7D857B71C7FB}" destId="{98CCACC0-4D39-439A-8338-3652975F990A}" srcOrd="0" destOrd="0" presId="urn:microsoft.com/office/officeart/2005/8/layout/hList3"/>
    <dgm:cxn modelId="{22D8575A-A8EE-4381-8922-E734D083FBA1}" type="presOf" srcId="{410AF128-FECE-4591-A973-38F809237ECE}" destId="{855F4FB4-C758-462C-A650-9F37AAB06D43}" srcOrd="0" destOrd="0" presId="urn:microsoft.com/office/officeart/2005/8/layout/hList3"/>
    <dgm:cxn modelId="{0A23D79F-514B-43B0-A0CA-B8ED22D82019}" srcId="{582A7186-B907-4BC7-AC22-E7EAF328C31B}" destId="{58651237-FCE0-4374-9FBA-D96D1A5C6B9A}" srcOrd="1" destOrd="0" parTransId="{343E7718-177A-4531-ADAE-EFDA47341B9B}" sibTransId="{940764AB-134D-4F17-9FBC-0E0CDDB4A0D9}"/>
    <dgm:cxn modelId="{295C48A3-9813-4E4B-95E8-125DDC3DD5C9}" srcId="{582A7186-B907-4BC7-AC22-E7EAF328C31B}" destId="{410AF128-FECE-4591-A973-38F809237ECE}" srcOrd="0" destOrd="0" parTransId="{5D5E9658-4DC5-4D19-A324-430732E65939}" sibTransId="{F355ECD0-C97E-4195-83D9-DE56ECD3A04B}"/>
    <dgm:cxn modelId="{DD5799ED-FE3D-49DD-A33F-6FC7A824F4EB}" srcId="{410AF128-FECE-4591-A973-38F809237ECE}" destId="{4121C495-D3B1-422C-A801-7D857B71C7FB}" srcOrd="0" destOrd="0" parTransId="{64BD9513-997B-46C6-81BE-442905D3A7FA}" sibTransId="{7D900394-0BD5-487A-B790-E5AD9766BFE5}"/>
    <dgm:cxn modelId="{495150F8-C718-4D09-969A-9312CCC2F5E6}" type="presOf" srcId="{582A7186-B907-4BC7-AC22-E7EAF328C31B}" destId="{AD6022B6-113C-41F1-A61A-4888A4DE8D5D}" srcOrd="0" destOrd="0" presId="urn:microsoft.com/office/officeart/2005/8/layout/hList3"/>
    <dgm:cxn modelId="{489BD294-A235-48D8-AC9B-0CFD17BD52EF}" type="presParOf" srcId="{AD6022B6-113C-41F1-A61A-4888A4DE8D5D}" destId="{855F4FB4-C758-462C-A650-9F37AAB06D43}" srcOrd="0" destOrd="0" presId="urn:microsoft.com/office/officeart/2005/8/layout/hList3"/>
    <dgm:cxn modelId="{291EC47E-252F-488F-94B4-7F5D51E0BE9F}" type="presParOf" srcId="{AD6022B6-113C-41F1-A61A-4888A4DE8D5D}" destId="{3ED2E1C2-3B80-4564-8FDD-0E1DA1F3C42E}" srcOrd="1" destOrd="0" presId="urn:microsoft.com/office/officeart/2005/8/layout/hList3"/>
    <dgm:cxn modelId="{C607FBD9-A684-4D68-BA32-A94D58DCBC92}" type="presParOf" srcId="{3ED2E1C2-3B80-4564-8FDD-0E1DA1F3C42E}" destId="{98CCACC0-4D39-439A-8338-3652975F990A}" srcOrd="0" destOrd="0" presId="urn:microsoft.com/office/officeart/2005/8/layout/hList3"/>
    <dgm:cxn modelId="{FF6A92DC-3853-4AAB-8DE5-2FE65F865D83}" type="presParOf" srcId="{AD6022B6-113C-41F1-A61A-4888A4DE8D5D}" destId="{A1C58906-A633-4011-A10A-41FAC0CC619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8CD517B-8F03-4A21-A1D0-7A1E5978DF35}"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E0BA3D5F-9F4C-4159-B3AD-59AB5768C5A3}">
      <dgm:prSet phldrT="[Metin]" custT="1"/>
      <dgm:spPr/>
      <dgm:t>
        <a:bodyPr/>
        <a:lstStyle/>
        <a:p>
          <a:pPr algn="l"/>
          <a:r>
            <a:rPr lang="tr-TR" sz="2600" b="1" u="sng" dirty="0">
              <a:solidFill>
                <a:schemeClr val="tx1"/>
              </a:solidFill>
              <a:latin typeface="Times New Roman" pitchFamily="18" charset="0"/>
              <a:cs typeface="Times New Roman" pitchFamily="18" charset="0"/>
            </a:rPr>
            <a:t>Davacı</a:t>
          </a:r>
          <a:r>
            <a:rPr lang="tr-TR" sz="2600" b="1" dirty="0">
              <a:solidFill>
                <a:schemeClr val="tx1"/>
              </a:solidFill>
              <a:latin typeface="Times New Roman" pitchFamily="18" charset="0"/>
              <a:cs typeface="Times New Roman" pitchFamily="18" charset="0"/>
            </a:rPr>
            <a:t>: </a:t>
          </a:r>
          <a:r>
            <a:rPr lang="tr-TR" sz="2600" dirty="0">
              <a:solidFill>
                <a:schemeClr val="tx1"/>
              </a:solidFill>
              <a:latin typeface="Times New Roman" pitchFamily="18" charset="0"/>
              <a:cs typeface="Times New Roman" pitchFamily="18" charset="0"/>
            </a:rPr>
            <a:t>Malın malikidir. Dava, Mülkiyete dayandığından, Davacı, Mülkiyet Hakkını ve ayrıca Davalının, Dava Tarihinde, Malın Dolaysız Zilyedi bulunduğunu ispat etmek zorundadır.</a:t>
          </a:r>
        </a:p>
      </dgm:t>
    </dgm:pt>
    <dgm:pt modelId="{2ECA94A3-9B53-4241-BA8F-EBF27401B175}" type="parTrans" cxnId="{DABC25D6-DC32-49B9-8021-B623A6CC17E7}">
      <dgm:prSet/>
      <dgm:spPr/>
      <dgm:t>
        <a:bodyPr/>
        <a:lstStyle/>
        <a:p>
          <a:endParaRPr lang="tr-TR"/>
        </a:p>
      </dgm:t>
    </dgm:pt>
    <dgm:pt modelId="{60E6C23B-7B5D-48A6-A8A0-4EA3CB9A19F3}" type="sibTrans" cxnId="{DABC25D6-DC32-49B9-8021-B623A6CC17E7}">
      <dgm:prSet/>
      <dgm:spPr/>
      <dgm:t>
        <a:bodyPr/>
        <a:lstStyle/>
        <a:p>
          <a:endParaRPr lang="tr-TR"/>
        </a:p>
      </dgm:t>
    </dgm:pt>
    <dgm:pt modelId="{68925935-FF76-4BA0-B62D-9CB09DCCD089}">
      <dgm:prSet phldrT="[Metin]" custT="1"/>
      <dgm:spPr/>
      <dgm:t>
        <a:bodyPr/>
        <a:lstStyle/>
        <a:p>
          <a:pPr algn="l"/>
          <a:r>
            <a:rPr lang="tr-TR" sz="2600" b="1" u="sng" dirty="0">
              <a:solidFill>
                <a:schemeClr val="tx1"/>
              </a:solidFill>
              <a:latin typeface="Times New Roman" pitchFamily="18" charset="0"/>
              <a:cs typeface="Times New Roman" pitchFamily="18" charset="0"/>
            </a:rPr>
            <a:t>Davalı</a:t>
          </a:r>
          <a:r>
            <a:rPr lang="tr-TR" sz="2600" b="1" dirty="0">
              <a:solidFill>
                <a:schemeClr val="tx1"/>
              </a:solidFill>
              <a:latin typeface="Times New Roman" pitchFamily="18" charset="0"/>
              <a:cs typeface="Times New Roman" pitchFamily="18" charset="0"/>
            </a:rPr>
            <a:t>: </a:t>
          </a:r>
          <a:r>
            <a:rPr lang="tr-TR" sz="2600" dirty="0">
              <a:solidFill>
                <a:schemeClr val="tx1"/>
              </a:solidFill>
              <a:latin typeface="Times New Roman" pitchFamily="18" charset="0"/>
              <a:cs typeface="Times New Roman" pitchFamily="18" charset="0"/>
            </a:rPr>
            <a:t>Haksız Zilyettir. Zilyedin, Malike karşı Zilyetliği haklı bir sebebe dayanıyorsa, Malikin İstihkak Talebi söz konusu olmaz. Davalı bir İtiraz teşkil eden Zilyetliğe Haklılığı ispat etmek zorundadır.</a:t>
          </a:r>
        </a:p>
      </dgm:t>
    </dgm:pt>
    <dgm:pt modelId="{1493D5F4-BF4D-40A7-A7BD-DCB5B287C9BE}" type="parTrans" cxnId="{C09A6155-0387-457E-B999-6DA2B83B9DFB}">
      <dgm:prSet/>
      <dgm:spPr/>
      <dgm:t>
        <a:bodyPr/>
        <a:lstStyle/>
        <a:p>
          <a:endParaRPr lang="tr-TR"/>
        </a:p>
      </dgm:t>
    </dgm:pt>
    <dgm:pt modelId="{FFC51D3C-C6D1-45E0-8399-1BDE0BB6DB1C}" type="sibTrans" cxnId="{C09A6155-0387-457E-B999-6DA2B83B9DFB}">
      <dgm:prSet/>
      <dgm:spPr/>
      <dgm:t>
        <a:bodyPr/>
        <a:lstStyle/>
        <a:p>
          <a:endParaRPr lang="tr-TR"/>
        </a:p>
      </dgm:t>
    </dgm:pt>
    <dgm:pt modelId="{32EAF39F-8EB3-4CE6-8865-EECECF5B8F4B}" type="pres">
      <dgm:prSet presAssocID="{68CD517B-8F03-4A21-A1D0-7A1E5978DF35}" presName="Name0" presStyleCnt="0">
        <dgm:presLayoutVars>
          <dgm:dir/>
          <dgm:resizeHandles val="exact"/>
        </dgm:presLayoutVars>
      </dgm:prSet>
      <dgm:spPr/>
    </dgm:pt>
    <dgm:pt modelId="{4C5D0524-E7CE-406D-AE7E-54E9B7CD65B6}" type="pres">
      <dgm:prSet presAssocID="{E0BA3D5F-9F4C-4159-B3AD-59AB5768C5A3}" presName="node" presStyleLbl="node1" presStyleIdx="0" presStyleCnt="2">
        <dgm:presLayoutVars>
          <dgm:bulletEnabled val="1"/>
        </dgm:presLayoutVars>
      </dgm:prSet>
      <dgm:spPr/>
    </dgm:pt>
    <dgm:pt modelId="{AE08DC4C-BC81-4E32-8102-5C090C9974EC}" type="pres">
      <dgm:prSet presAssocID="{60E6C23B-7B5D-48A6-A8A0-4EA3CB9A19F3}" presName="sibTrans" presStyleCnt="0"/>
      <dgm:spPr/>
    </dgm:pt>
    <dgm:pt modelId="{87C0B7E7-9008-4D3A-80B1-08357A15917E}" type="pres">
      <dgm:prSet presAssocID="{68925935-FF76-4BA0-B62D-9CB09DCCD089}" presName="node" presStyleLbl="node1" presStyleIdx="1" presStyleCnt="2" custLinFactNeighborY="-4201">
        <dgm:presLayoutVars>
          <dgm:bulletEnabled val="1"/>
        </dgm:presLayoutVars>
      </dgm:prSet>
      <dgm:spPr/>
    </dgm:pt>
  </dgm:ptLst>
  <dgm:cxnLst>
    <dgm:cxn modelId="{C2B1941F-BC7F-416C-AA8D-F276F14B4A82}" type="presOf" srcId="{68925935-FF76-4BA0-B62D-9CB09DCCD089}" destId="{87C0B7E7-9008-4D3A-80B1-08357A15917E}" srcOrd="0" destOrd="0" presId="urn:microsoft.com/office/officeart/2005/8/layout/hList6"/>
    <dgm:cxn modelId="{DB32B738-891B-48C6-A899-16BC4A296564}" type="presOf" srcId="{68CD517B-8F03-4A21-A1D0-7A1E5978DF35}" destId="{32EAF39F-8EB3-4CE6-8865-EECECF5B8F4B}" srcOrd="0" destOrd="0" presId="urn:microsoft.com/office/officeart/2005/8/layout/hList6"/>
    <dgm:cxn modelId="{480E325B-62FB-485B-B8F3-EEEA1ADF7F26}" type="presOf" srcId="{E0BA3D5F-9F4C-4159-B3AD-59AB5768C5A3}" destId="{4C5D0524-E7CE-406D-AE7E-54E9B7CD65B6}" srcOrd="0" destOrd="0" presId="urn:microsoft.com/office/officeart/2005/8/layout/hList6"/>
    <dgm:cxn modelId="{C09A6155-0387-457E-B999-6DA2B83B9DFB}" srcId="{68CD517B-8F03-4A21-A1D0-7A1E5978DF35}" destId="{68925935-FF76-4BA0-B62D-9CB09DCCD089}" srcOrd="1" destOrd="0" parTransId="{1493D5F4-BF4D-40A7-A7BD-DCB5B287C9BE}" sibTransId="{FFC51D3C-C6D1-45E0-8399-1BDE0BB6DB1C}"/>
    <dgm:cxn modelId="{DABC25D6-DC32-49B9-8021-B623A6CC17E7}" srcId="{68CD517B-8F03-4A21-A1D0-7A1E5978DF35}" destId="{E0BA3D5F-9F4C-4159-B3AD-59AB5768C5A3}" srcOrd="0" destOrd="0" parTransId="{2ECA94A3-9B53-4241-BA8F-EBF27401B175}" sibTransId="{60E6C23B-7B5D-48A6-A8A0-4EA3CB9A19F3}"/>
    <dgm:cxn modelId="{7F59402B-F83C-4EE8-BB7B-7EB48EC4EAB9}" type="presParOf" srcId="{32EAF39F-8EB3-4CE6-8865-EECECF5B8F4B}" destId="{4C5D0524-E7CE-406D-AE7E-54E9B7CD65B6}" srcOrd="0" destOrd="0" presId="urn:microsoft.com/office/officeart/2005/8/layout/hList6"/>
    <dgm:cxn modelId="{8A5F029A-0A68-44DD-BE04-26CB2F474EEC}" type="presParOf" srcId="{32EAF39F-8EB3-4CE6-8865-EECECF5B8F4B}" destId="{AE08DC4C-BC81-4E32-8102-5C090C9974EC}" srcOrd="1" destOrd="0" presId="urn:microsoft.com/office/officeart/2005/8/layout/hList6"/>
    <dgm:cxn modelId="{B3E7E9BB-839C-4FAB-A093-CA93C5096651}" type="presParOf" srcId="{32EAF39F-8EB3-4CE6-8865-EECECF5B8F4B}" destId="{87C0B7E7-9008-4D3A-80B1-08357A15917E}"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C7E795C-8FC4-43E5-8D16-528B57E63026}"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tr-TR"/>
        </a:p>
      </dgm:t>
    </dgm:pt>
    <dgm:pt modelId="{F537B2CB-84D2-43D3-A670-FA517EDEE1BD}">
      <dgm:prSet phldrT="[Metin]"/>
      <dgm:spPr/>
      <dgm:t>
        <a:bodyPr/>
        <a:lstStyle/>
        <a:p>
          <a:r>
            <a:rPr lang="tr-TR" b="1" dirty="0" err="1">
              <a:latin typeface="Times New Roman" pitchFamily="18" charset="0"/>
              <a:cs typeface="Times New Roman" pitchFamily="18" charset="0"/>
            </a:rPr>
            <a:t>Elatmanın</a:t>
          </a:r>
          <a:r>
            <a:rPr lang="tr-TR" b="1" dirty="0">
              <a:latin typeface="Times New Roman" pitchFamily="18" charset="0"/>
              <a:cs typeface="Times New Roman" pitchFamily="18" charset="0"/>
            </a:rPr>
            <a:t> Önlenmesi Davası</a:t>
          </a:r>
        </a:p>
      </dgm:t>
    </dgm:pt>
    <dgm:pt modelId="{968E3A27-32DC-4255-9AC9-C964320FBD18}" type="parTrans" cxnId="{6491F445-3170-4307-9914-43932A23AC07}">
      <dgm:prSet/>
      <dgm:spPr/>
      <dgm:t>
        <a:bodyPr/>
        <a:lstStyle/>
        <a:p>
          <a:endParaRPr lang="tr-TR"/>
        </a:p>
      </dgm:t>
    </dgm:pt>
    <dgm:pt modelId="{E37804DC-942A-43F7-A913-8CDE95FFCCB2}" type="sibTrans" cxnId="{6491F445-3170-4307-9914-43932A23AC07}">
      <dgm:prSet/>
      <dgm:spPr/>
      <dgm:t>
        <a:bodyPr/>
        <a:lstStyle/>
        <a:p>
          <a:endParaRPr lang="tr-TR"/>
        </a:p>
      </dgm:t>
    </dgm:pt>
    <dgm:pt modelId="{27874BA9-3503-4694-BAA0-BFF2AF4C590F}">
      <dgm:prSet phldrT="[Metin]" custT="1"/>
      <dgm:spPr/>
      <dgm:t>
        <a:bodyPr/>
        <a:lstStyle/>
        <a:p>
          <a:pPr algn="just"/>
          <a:r>
            <a:rPr lang="tr-TR" sz="2600" dirty="0" err="1">
              <a:solidFill>
                <a:schemeClr val="tx1"/>
              </a:solidFill>
              <a:latin typeface="Times New Roman" pitchFamily="18" charset="0"/>
              <a:cs typeface="Times New Roman" pitchFamily="18" charset="0"/>
            </a:rPr>
            <a:t>Elatmanın</a:t>
          </a:r>
          <a:r>
            <a:rPr lang="tr-TR" sz="2600" dirty="0">
              <a:solidFill>
                <a:schemeClr val="tx1"/>
              </a:solidFill>
              <a:latin typeface="Times New Roman" pitchFamily="18" charset="0"/>
              <a:cs typeface="Times New Roman" pitchFamily="18" charset="0"/>
            </a:rPr>
            <a:t> Önlenmesi Davası, Malikin Zilyetliğine ve bu suretle Mülkiyet Hakkına vaki ve devam eden bir Saldırının Önlenmesini sağlamak için açılan bir Eda Davasıdır. Herhangi bir Süreye tabi değildir . Fakat sadece Saldırı devam ederken açılabilir.</a:t>
          </a:r>
        </a:p>
        <a:p>
          <a:pPr algn="just"/>
          <a:r>
            <a:rPr lang="tr-TR" sz="2600" dirty="0" err="1">
              <a:solidFill>
                <a:schemeClr val="tx1"/>
              </a:solidFill>
              <a:latin typeface="Times New Roman" pitchFamily="18" charset="0"/>
              <a:cs typeface="Times New Roman" pitchFamily="18" charset="0"/>
            </a:rPr>
            <a:t>Elatmanın</a:t>
          </a:r>
          <a:r>
            <a:rPr lang="tr-TR" sz="2600" dirty="0">
              <a:solidFill>
                <a:schemeClr val="tx1"/>
              </a:solidFill>
              <a:latin typeface="Times New Roman" pitchFamily="18" charset="0"/>
              <a:cs typeface="Times New Roman" pitchFamily="18" charset="0"/>
            </a:rPr>
            <a:t>, Davalının bir Kusuruna dayanmasına gerek yoktur. Ancak </a:t>
          </a:r>
          <a:r>
            <a:rPr lang="tr-TR" sz="2600" dirty="0" err="1">
              <a:solidFill>
                <a:schemeClr val="tx1"/>
              </a:solidFill>
              <a:latin typeface="Times New Roman" pitchFamily="18" charset="0"/>
              <a:cs typeface="Times New Roman" pitchFamily="18" charset="0"/>
            </a:rPr>
            <a:t>Elatma</a:t>
          </a:r>
          <a:r>
            <a:rPr lang="tr-TR" sz="2600" dirty="0">
              <a:solidFill>
                <a:schemeClr val="tx1"/>
              </a:solidFill>
              <a:latin typeface="Times New Roman" pitchFamily="18" charset="0"/>
              <a:cs typeface="Times New Roman" pitchFamily="18" charset="0"/>
            </a:rPr>
            <a:t>, haksız olmalıdır.</a:t>
          </a:r>
        </a:p>
        <a:p>
          <a:pPr algn="just"/>
          <a:r>
            <a:rPr lang="tr-TR" sz="2600" dirty="0" err="1">
              <a:solidFill>
                <a:schemeClr val="tx1"/>
              </a:solidFill>
              <a:latin typeface="Times New Roman" pitchFamily="18" charset="0"/>
              <a:cs typeface="Times New Roman" pitchFamily="18" charset="0"/>
            </a:rPr>
            <a:t>Elatmanın</a:t>
          </a:r>
          <a:r>
            <a:rPr lang="tr-TR" sz="2600" dirty="0">
              <a:solidFill>
                <a:schemeClr val="tx1"/>
              </a:solidFill>
              <a:latin typeface="Times New Roman" pitchFamily="18" charset="0"/>
              <a:cs typeface="Times New Roman" pitchFamily="18" charset="0"/>
            </a:rPr>
            <a:t> Önlenmesi Davası, Malike, Mülkiyet Hakkından doğan Yetkilerini kullanmasının haksız olarak güçleştirildiği hallerde, bu </a:t>
          </a:r>
          <a:r>
            <a:rPr lang="tr-TR" sz="2600" dirty="0" err="1">
              <a:solidFill>
                <a:schemeClr val="tx1"/>
              </a:solidFill>
              <a:latin typeface="Times New Roman" pitchFamily="18" charset="0"/>
              <a:cs typeface="Times New Roman" pitchFamily="18" charset="0"/>
            </a:rPr>
            <a:t>Elatmaya</a:t>
          </a:r>
          <a:r>
            <a:rPr lang="tr-TR" sz="2600" dirty="0">
              <a:solidFill>
                <a:schemeClr val="tx1"/>
              </a:solidFill>
              <a:latin typeface="Times New Roman" pitchFamily="18" charset="0"/>
              <a:cs typeface="Times New Roman" pitchFamily="18" charset="0"/>
            </a:rPr>
            <a:t> karşı kendini koruma imkanı verir. </a:t>
          </a:r>
        </a:p>
        <a:p>
          <a:pPr algn="just"/>
          <a:r>
            <a:rPr lang="tr-TR" sz="2600" dirty="0">
              <a:solidFill>
                <a:schemeClr val="tx1"/>
              </a:solidFill>
              <a:latin typeface="Times New Roman" pitchFamily="18" charset="0"/>
              <a:cs typeface="Times New Roman" pitchFamily="18" charset="0"/>
            </a:rPr>
            <a:t>Malik, Saldırı dolayısıyla bir Zarara uğramış ise, Saldırı sona ermiş olsa bile, Saldırıda bulunandan Zararının tazminini isteyebilir.  Bu Dava, Borçlar Hukuku Kurallarına ve özellikle Haksız Fiil Zamanaşımına tabidir.</a:t>
          </a:r>
        </a:p>
      </dgm:t>
    </dgm:pt>
    <dgm:pt modelId="{D7D1DCA1-7451-4D4C-979F-5D9171B4BEB3}" type="parTrans" cxnId="{33517AD7-D7CF-4EB4-A4FB-97B67CC5697D}">
      <dgm:prSet/>
      <dgm:spPr/>
      <dgm:t>
        <a:bodyPr/>
        <a:lstStyle/>
        <a:p>
          <a:endParaRPr lang="tr-TR"/>
        </a:p>
      </dgm:t>
    </dgm:pt>
    <dgm:pt modelId="{41C1671B-A697-4713-969C-6A893994AC9C}" type="sibTrans" cxnId="{33517AD7-D7CF-4EB4-A4FB-97B67CC5697D}">
      <dgm:prSet/>
      <dgm:spPr/>
      <dgm:t>
        <a:bodyPr/>
        <a:lstStyle/>
        <a:p>
          <a:endParaRPr lang="tr-TR"/>
        </a:p>
      </dgm:t>
    </dgm:pt>
    <dgm:pt modelId="{642B3D9C-3FD8-4F60-8BAF-B55A8C000961}" type="pres">
      <dgm:prSet presAssocID="{EC7E795C-8FC4-43E5-8D16-528B57E63026}" presName="composite" presStyleCnt="0">
        <dgm:presLayoutVars>
          <dgm:chMax val="1"/>
          <dgm:dir/>
          <dgm:resizeHandles val="exact"/>
        </dgm:presLayoutVars>
      </dgm:prSet>
      <dgm:spPr/>
    </dgm:pt>
    <dgm:pt modelId="{69526873-3A97-4D2E-9CF2-60B0C78E9344}" type="pres">
      <dgm:prSet presAssocID="{F537B2CB-84D2-43D3-A670-FA517EDEE1BD}" presName="roof" presStyleLbl="dkBgShp" presStyleIdx="0" presStyleCnt="2" custScaleY="74324"/>
      <dgm:spPr/>
    </dgm:pt>
    <dgm:pt modelId="{C49B17C5-AD5E-4955-9D51-1365A38243E1}" type="pres">
      <dgm:prSet presAssocID="{F537B2CB-84D2-43D3-A670-FA517EDEE1BD}" presName="pillars" presStyleCnt="0"/>
      <dgm:spPr/>
    </dgm:pt>
    <dgm:pt modelId="{3ED5398A-FCB8-49E6-9AAB-C3C7D5794AA0}" type="pres">
      <dgm:prSet presAssocID="{F537B2CB-84D2-43D3-A670-FA517EDEE1BD}" presName="pillar1" presStyleLbl="node1" presStyleIdx="0" presStyleCnt="1" custScaleY="131755">
        <dgm:presLayoutVars>
          <dgm:bulletEnabled val="1"/>
        </dgm:presLayoutVars>
      </dgm:prSet>
      <dgm:spPr/>
    </dgm:pt>
    <dgm:pt modelId="{93317F77-0E11-4213-9444-EBCA237597D4}" type="pres">
      <dgm:prSet presAssocID="{F537B2CB-84D2-43D3-A670-FA517EDEE1BD}" presName="base" presStyleLbl="dkBgShp" presStyleIdx="1" presStyleCnt="2" custScaleY="17148"/>
      <dgm:spPr/>
    </dgm:pt>
  </dgm:ptLst>
  <dgm:cxnLst>
    <dgm:cxn modelId="{31335B22-D693-4CFB-941A-B033F337D615}" type="presOf" srcId="{F537B2CB-84D2-43D3-A670-FA517EDEE1BD}" destId="{69526873-3A97-4D2E-9CF2-60B0C78E9344}" srcOrd="0" destOrd="0" presId="urn:microsoft.com/office/officeart/2005/8/layout/hList3"/>
    <dgm:cxn modelId="{A3752E2B-301B-48AB-884E-0515402E3A68}" type="presOf" srcId="{27874BA9-3503-4694-BAA0-BFF2AF4C590F}" destId="{3ED5398A-FCB8-49E6-9AAB-C3C7D5794AA0}" srcOrd="0" destOrd="0" presId="urn:microsoft.com/office/officeart/2005/8/layout/hList3"/>
    <dgm:cxn modelId="{1B407965-B3F2-49AA-A10F-A96A76639F85}" type="presOf" srcId="{EC7E795C-8FC4-43E5-8D16-528B57E63026}" destId="{642B3D9C-3FD8-4F60-8BAF-B55A8C000961}" srcOrd="0" destOrd="0" presId="urn:microsoft.com/office/officeart/2005/8/layout/hList3"/>
    <dgm:cxn modelId="{6491F445-3170-4307-9914-43932A23AC07}" srcId="{EC7E795C-8FC4-43E5-8D16-528B57E63026}" destId="{F537B2CB-84D2-43D3-A670-FA517EDEE1BD}" srcOrd="0" destOrd="0" parTransId="{968E3A27-32DC-4255-9AC9-C964320FBD18}" sibTransId="{E37804DC-942A-43F7-A913-8CDE95FFCCB2}"/>
    <dgm:cxn modelId="{33517AD7-D7CF-4EB4-A4FB-97B67CC5697D}" srcId="{F537B2CB-84D2-43D3-A670-FA517EDEE1BD}" destId="{27874BA9-3503-4694-BAA0-BFF2AF4C590F}" srcOrd="0" destOrd="0" parTransId="{D7D1DCA1-7451-4D4C-979F-5D9171B4BEB3}" sibTransId="{41C1671B-A697-4713-969C-6A893994AC9C}"/>
    <dgm:cxn modelId="{97353350-3EAC-4220-ABCE-9F9EA9DB09A9}" type="presParOf" srcId="{642B3D9C-3FD8-4F60-8BAF-B55A8C000961}" destId="{69526873-3A97-4D2E-9CF2-60B0C78E9344}" srcOrd="0" destOrd="0" presId="urn:microsoft.com/office/officeart/2005/8/layout/hList3"/>
    <dgm:cxn modelId="{A2FC7E5F-966E-4274-8F93-D091C1FBAAD5}" type="presParOf" srcId="{642B3D9C-3FD8-4F60-8BAF-B55A8C000961}" destId="{C49B17C5-AD5E-4955-9D51-1365A38243E1}" srcOrd="1" destOrd="0" presId="urn:microsoft.com/office/officeart/2005/8/layout/hList3"/>
    <dgm:cxn modelId="{3EF5324F-6C05-4B87-A665-06BCCB06763A}" type="presParOf" srcId="{C49B17C5-AD5E-4955-9D51-1365A38243E1}" destId="{3ED5398A-FCB8-49E6-9AAB-C3C7D5794AA0}" srcOrd="0" destOrd="0" presId="urn:microsoft.com/office/officeart/2005/8/layout/hList3"/>
    <dgm:cxn modelId="{BD4C82EE-1BA4-4717-B999-86104233A4E1}" type="presParOf" srcId="{642B3D9C-3FD8-4F60-8BAF-B55A8C000961}" destId="{93317F77-0E11-4213-9444-EBCA237597D4}"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181411D-B0C6-4A65-B87F-EF88A3793EF3}"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A5F02F83-854B-44EC-A6DA-A6B5C66A9996}">
      <dgm:prSet phldrT="[Metin]"/>
      <dgm:spPr/>
      <dgm:t>
        <a:bodyPr/>
        <a:lstStyle/>
        <a:p>
          <a:pPr algn="just"/>
          <a:r>
            <a:rPr lang="tr-TR" b="1" u="sng" dirty="0">
              <a:solidFill>
                <a:schemeClr val="tx1"/>
              </a:solidFill>
              <a:latin typeface="Times New Roman" pitchFamily="18" charset="0"/>
              <a:cs typeface="Times New Roman" pitchFamily="18" charset="0"/>
            </a:rPr>
            <a:t>Davacı</a:t>
          </a:r>
          <a:r>
            <a:rPr lang="tr-TR" b="1" dirty="0">
              <a:solidFill>
                <a:schemeClr val="tx1"/>
              </a:solidFill>
              <a:latin typeface="Times New Roman" pitchFamily="18" charset="0"/>
              <a:cs typeface="Times New Roman" pitchFamily="18" charset="0"/>
            </a:rPr>
            <a:t>: </a:t>
          </a:r>
          <a:r>
            <a:rPr lang="tr-TR" dirty="0">
              <a:solidFill>
                <a:schemeClr val="tx1"/>
              </a:solidFill>
              <a:latin typeface="Times New Roman" pitchFamily="18" charset="0"/>
              <a:cs typeface="Times New Roman" pitchFamily="18" charset="0"/>
            </a:rPr>
            <a:t>Mülkiyeti saldırıya uğrayan Maliktir. Malik, el atmada bulunandan devam eden Saldırıya son vermesini ister. Malik, Mülkiyet Hakkını ve gerçekleşen Saldırıyı ispat etmek zorundadır.</a:t>
          </a:r>
        </a:p>
      </dgm:t>
    </dgm:pt>
    <dgm:pt modelId="{29191D11-B966-4663-9049-3257C18C07F8}" type="parTrans" cxnId="{B45407A8-FA93-4A38-84E1-63747073C761}">
      <dgm:prSet/>
      <dgm:spPr/>
      <dgm:t>
        <a:bodyPr/>
        <a:lstStyle/>
        <a:p>
          <a:endParaRPr lang="tr-TR"/>
        </a:p>
      </dgm:t>
    </dgm:pt>
    <dgm:pt modelId="{444F5AEF-98B5-4EC0-BA9C-E3B3AD8008C2}" type="sibTrans" cxnId="{B45407A8-FA93-4A38-84E1-63747073C761}">
      <dgm:prSet/>
      <dgm:spPr/>
      <dgm:t>
        <a:bodyPr/>
        <a:lstStyle/>
        <a:p>
          <a:endParaRPr lang="tr-TR"/>
        </a:p>
      </dgm:t>
    </dgm:pt>
    <dgm:pt modelId="{0B0C6B03-A8D0-4F54-9C59-6E6DD0532110}">
      <dgm:prSet phldrT="[Metin]"/>
      <dgm:spPr/>
      <dgm:t>
        <a:bodyPr/>
        <a:lstStyle/>
        <a:p>
          <a:pPr algn="l"/>
          <a:r>
            <a:rPr lang="tr-TR" b="1" u="sng" dirty="0">
              <a:solidFill>
                <a:schemeClr val="tx1"/>
              </a:solidFill>
              <a:latin typeface="Times New Roman" pitchFamily="18" charset="0"/>
              <a:cs typeface="Times New Roman" pitchFamily="18" charset="0"/>
            </a:rPr>
            <a:t>Davalı</a:t>
          </a:r>
          <a:r>
            <a:rPr lang="tr-TR" b="1" dirty="0">
              <a:solidFill>
                <a:schemeClr val="tx1"/>
              </a:solidFill>
              <a:latin typeface="Times New Roman" pitchFamily="18" charset="0"/>
              <a:cs typeface="Times New Roman" pitchFamily="18" charset="0"/>
            </a:rPr>
            <a:t>:</a:t>
          </a:r>
          <a:r>
            <a:rPr lang="tr-TR" dirty="0">
              <a:solidFill>
                <a:schemeClr val="tx1"/>
              </a:solidFill>
              <a:latin typeface="Times New Roman" pitchFamily="18" charset="0"/>
              <a:cs typeface="Times New Roman" pitchFamily="18" charset="0"/>
            </a:rPr>
            <a:t> Haksız olarak Saldırıda bulunandır. Davalı, Saldırıya Haklılık İtirazını, yani Malikin Müdahaleye Katlanma Yükümlülüğünün varlığını ispat etmek zorundadır</a:t>
          </a:r>
          <a:r>
            <a:rPr lang="tr-TR" dirty="0">
              <a:solidFill>
                <a:schemeClr val="tx1"/>
              </a:solidFill>
            </a:rPr>
            <a:t>. </a:t>
          </a:r>
        </a:p>
      </dgm:t>
    </dgm:pt>
    <dgm:pt modelId="{036AE6C3-75B9-438B-B87C-A621E2CC63A1}" type="parTrans" cxnId="{6589EB05-2A2A-4613-A7AE-707D20E6B743}">
      <dgm:prSet/>
      <dgm:spPr/>
      <dgm:t>
        <a:bodyPr/>
        <a:lstStyle/>
        <a:p>
          <a:endParaRPr lang="tr-TR"/>
        </a:p>
      </dgm:t>
    </dgm:pt>
    <dgm:pt modelId="{70EE575F-C6BC-43D5-A87C-654E12F7DB93}" type="sibTrans" cxnId="{6589EB05-2A2A-4613-A7AE-707D20E6B743}">
      <dgm:prSet/>
      <dgm:spPr/>
      <dgm:t>
        <a:bodyPr/>
        <a:lstStyle/>
        <a:p>
          <a:endParaRPr lang="tr-TR"/>
        </a:p>
      </dgm:t>
    </dgm:pt>
    <dgm:pt modelId="{4BCF7870-0D1A-48E9-ADC0-EE5E4F364784}" type="pres">
      <dgm:prSet presAssocID="{F181411D-B0C6-4A65-B87F-EF88A3793EF3}" presName="Name0" presStyleCnt="0">
        <dgm:presLayoutVars>
          <dgm:dir/>
          <dgm:resizeHandles val="exact"/>
        </dgm:presLayoutVars>
      </dgm:prSet>
      <dgm:spPr/>
    </dgm:pt>
    <dgm:pt modelId="{F75D2094-5F65-4BA0-AC65-AE930905FD7C}" type="pres">
      <dgm:prSet presAssocID="{A5F02F83-854B-44EC-A6DA-A6B5C66A9996}" presName="node" presStyleLbl="node1" presStyleIdx="0" presStyleCnt="2">
        <dgm:presLayoutVars>
          <dgm:bulletEnabled val="1"/>
        </dgm:presLayoutVars>
      </dgm:prSet>
      <dgm:spPr/>
    </dgm:pt>
    <dgm:pt modelId="{4640ABBA-20B5-4FBC-AC65-4F38F7AA24F7}" type="pres">
      <dgm:prSet presAssocID="{444F5AEF-98B5-4EC0-BA9C-E3B3AD8008C2}" presName="sibTrans" presStyleCnt="0"/>
      <dgm:spPr/>
    </dgm:pt>
    <dgm:pt modelId="{2577EC51-CF01-4C0C-A446-AA8DB5FE1347}" type="pres">
      <dgm:prSet presAssocID="{0B0C6B03-A8D0-4F54-9C59-6E6DD0532110}" presName="node" presStyleLbl="node1" presStyleIdx="1" presStyleCnt="2">
        <dgm:presLayoutVars>
          <dgm:bulletEnabled val="1"/>
        </dgm:presLayoutVars>
      </dgm:prSet>
      <dgm:spPr/>
    </dgm:pt>
  </dgm:ptLst>
  <dgm:cxnLst>
    <dgm:cxn modelId="{6589EB05-2A2A-4613-A7AE-707D20E6B743}" srcId="{F181411D-B0C6-4A65-B87F-EF88A3793EF3}" destId="{0B0C6B03-A8D0-4F54-9C59-6E6DD0532110}" srcOrd="1" destOrd="0" parTransId="{036AE6C3-75B9-438B-B87C-A621E2CC63A1}" sibTransId="{70EE575F-C6BC-43D5-A87C-654E12F7DB93}"/>
    <dgm:cxn modelId="{41B6D124-DC7C-43A8-A6E6-9AF277AA8F9B}" type="presOf" srcId="{0B0C6B03-A8D0-4F54-9C59-6E6DD0532110}" destId="{2577EC51-CF01-4C0C-A446-AA8DB5FE1347}" srcOrd="0" destOrd="0" presId="urn:microsoft.com/office/officeart/2005/8/layout/hList6"/>
    <dgm:cxn modelId="{AD31AC85-8F3E-4D26-B099-9AED381CC494}" type="presOf" srcId="{A5F02F83-854B-44EC-A6DA-A6B5C66A9996}" destId="{F75D2094-5F65-4BA0-AC65-AE930905FD7C}" srcOrd="0" destOrd="0" presId="urn:microsoft.com/office/officeart/2005/8/layout/hList6"/>
    <dgm:cxn modelId="{B45407A8-FA93-4A38-84E1-63747073C761}" srcId="{F181411D-B0C6-4A65-B87F-EF88A3793EF3}" destId="{A5F02F83-854B-44EC-A6DA-A6B5C66A9996}" srcOrd="0" destOrd="0" parTransId="{29191D11-B966-4663-9049-3257C18C07F8}" sibTransId="{444F5AEF-98B5-4EC0-BA9C-E3B3AD8008C2}"/>
    <dgm:cxn modelId="{5EA6C4C0-4AB3-49A6-A1A6-A1D175BFC531}" type="presOf" srcId="{F181411D-B0C6-4A65-B87F-EF88A3793EF3}" destId="{4BCF7870-0D1A-48E9-ADC0-EE5E4F364784}" srcOrd="0" destOrd="0" presId="urn:microsoft.com/office/officeart/2005/8/layout/hList6"/>
    <dgm:cxn modelId="{766F3F22-8579-4DA2-8000-D61CDD0465DB}" type="presParOf" srcId="{4BCF7870-0D1A-48E9-ADC0-EE5E4F364784}" destId="{F75D2094-5F65-4BA0-AC65-AE930905FD7C}" srcOrd="0" destOrd="0" presId="urn:microsoft.com/office/officeart/2005/8/layout/hList6"/>
    <dgm:cxn modelId="{5CA22E35-D390-4580-8787-228AEE86407E}" type="presParOf" srcId="{4BCF7870-0D1A-48E9-ADC0-EE5E4F364784}" destId="{4640ABBA-20B5-4FBC-AC65-4F38F7AA24F7}" srcOrd="1" destOrd="0" presId="urn:microsoft.com/office/officeart/2005/8/layout/hList6"/>
    <dgm:cxn modelId="{961DC3E3-A880-4BF1-8EC2-ACA8365763CE}" type="presParOf" srcId="{4BCF7870-0D1A-48E9-ADC0-EE5E4F364784}" destId="{2577EC51-CF01-4C0C-A446-AA8DB5FE1347}"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22CD31-B840-46D0-A0A1-CD3D910334EE}">
      <dsp:nvSpPr>
        <dsp:cNvPr id="0" name=""/>
        <dsp:cNvSpPr/>
      </dsp:nvSpPr>
      <dsp:spPr>
        <a:xfrm>
          <a:off x="160409" y="1971"/>
          <a:ext cx="4449278" cy="539521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kern="1200" dirty="0"/>
            <a:t> </a:t>
          </a:r>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endParaRPr lang="tr-TR" sz="2000" u="sng"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r>
            <a:rPr lang="tr-TR" sz="2000" b="1" u="sng" kern="1200" dirty="0">
              <a:solidFill>
                <a:schemeClr val="tx1"/>
              </a:solidFill>
              <a:latin typeface="Times New Roman" pitchFamily="18" charset="0"/>
              <a:cs typeface="Times New Roman" pitchFamily="18" charset="0"/>
            </a:rPr>
            <a:t>AKTİF  YETKİ </a:t>
          </a:r>
        </a:p>
        <a:p>
          <a:pPr marL="0" lvl="0" indent="0" algn="ctr" defTabSz="889000">
            <a:lnSpc>
              <a:spcPct val="90000"/>
            </a:lnSpc>
            <a:spcBef>
              <a:spcPct val="0"/>
            </a:spcBef>
            <a:spcAft>
              <a:spcPct val="35000"/>
            </a:spcAft>
            <a:buNone/>
          </a:pPr>
          <a:r>
            <a:rPr lang="tr-TR" sz="2000" kern="1200" dirty="0">
              <a:solidFill>
                <a:schemeClr val="tx1"/>
              </a:solidFill>
              <a:latin typeface="Times New Roman" pitchFamily="18" charset="0"/>
              <a:cs typeface="Times New Roman" pitchFamily="18" charset="0"/>
            </a:rPr>
            <a:t>(</a:t>
          </a:r>
          <a:r>
            <a:rPr lang="tr-TR" sz="2000" b="1" u="sng" kern="1200" dirty="0">
              <a:solidFill>
                <a:schemeClr val="tx1"/>
              </a:solidFill>
              <a:latin typeface="Times New Roman" pitchFamily="18" charset="0"/>
              <a:cs typeface="Times New Roman" pitchFamily="18" charset="0"/>
            </a:rPr>
            <a:t>Mülkiyetin Olumlu İçeriği)</a:t>
          </a:r>
        </a:p>
        <a:p>
          <a:pPr marL="0" lvl="0" indent="0" algn="just" defTabSz="889000">
            <a:lnSpc>
              <a:spcPct val="90000"/>
            </a:lnSpc>
            <a:spcBef>
              <a:spcPct val="0"/>
            </a:spcBef>
            <a:spcAft>
              <a:spcPct val="35000"/>
            </a:spcAft>
            <a:buNone/>
          </a:pPr>
          <a:r>
            <a:rPr lang="tr-TR" sz="2000" b="1" kern="1200" dirty="0">
              <a:solidFill>
                <a:schemeClr val="tx1"/>
              </a:solidFill>
              <a:latin typeface="Times New Roman" pitchFamily="18" charset="0"/>
              <a:cs typeface="Times New Roman" pitchFamily="18" charset="0"/>
            </a:rPr>
            <a:t>*MK. m. 683’e göre bu yetki “</a:t>
          </a:r>
          <a:r>
            <a:rPr lang="tr-TR" sz="2000" b="1" i="1" kern="1200" dirty="0">
              <a:solidFill>
                <a:schemeClr val="tx1"/>
              </a:solidFill>
              <a:latin typeface="Times New Roman" pitchFamily="18" charset="0"/>
              <a:cs typeface="Times New Roman" pitchFamily="18" charset="0"/>
            </a:rPr>
            <a:t>hukuk düzeninin sınırları içinde o şey üzerinde dilediği gibi kullanma, yararlanma ve tasarrufta bulunma </a:t>
          </a:r>
          <a:r>
            <a:rPr lang="tr-TR" sz="2000" b="1" i="1" kern="1200" dirty="0" err="1">
              <a:solidFill>
                <a:schemeClr val="tx1"/>
              </a:solidFill>
              <a:latin typeface="Times New Roman" pitchFamily="18" charset="0"/>
              <a:cs typeface="Times New Roman" pitchFamily="18" charset="0"/>
            </a:rPr>
            <a:t>Yetkisi</a:t>
          </a:r>
          <a:r>
            <a:rPr lang="tr-TR" sz="2000" b="1" kern="1200" dirty="0" err="1">
              <a:solidFill>
                <a:schemeClr val="tx1"/>
              </a:solidFill>
              <a:latin typeface="Times New Roman" pitchFamily="18" charset="0"/>
              <a:cs typeface="Times New Roman" pitchFamily="18" charset="0"/>
            </a:rPr>
            <a:t>”dir</a:t>
          </a:r>
          <a:r>
            <a:rPr lang="tr-TR" sz="2000" b="1" kern="1200" dirty="0">
              <a:solidFill>
                <a:schemeClr val="tx1"/>
              </a:solidFill>
              <a:latin typeface="Times New Roman" pitchFamily="18" charset="0"/>
              <a:cs typeface="Times New Roman" pitchFamily="18" charset="0"/>
            </a:rPr>
            <a:t>.</a:t>
          </a:r>
        </a:p>
        <a:p>
          <a:pPr marL="0" lvl="0" indent="0" algn="just" defTabSz="889000">
            <a:lnSpc>
              <a:spcPct val="90000"/>
            </a:lnSpc>
            <a:spcBef>
              <a:spcPct val="0"/>
            </a:spcBef>
            <a:spcAft>
              <a:spcPct val="35000"/>
            </a:spcAft>
            <a:buNone/>
          </a:pPr>
          <a:r>
            <a:rPr lang="tr-TR" sz="2000" b="1" kern="1200" dirty="0">
              <a:solidFill>
                <a:schemeClr val="tx1"/>
              </a:solidFill>
              <a:latin typeface="Times New Roman" pitchFamily="18" charset="0"/>
              <a:cs typeface="Times New Roman" pitchFamily="18" charset="0"/>
            </a:rPr>
            <a:t> *Bu Yetki, Malın fiilen  kullanılması, Ürünlerin toplanması, Malda değişiklik yapılması, Malın tahrip  tağyir edilmesi gibi Fiili Tasarrufları içine aldığı gibi, Malı başkasına devretme, üzerinde Hak kurma gibi Hukuki Tasarrufları da kapsar. </a:t>
          </a:r>
        </a:p>
        <a:p>
          <a:pPr marL="0" lvl="0" indent="0" algn="just" defTabSz="889000">
            <a:lnSpc>
              <a:spcPct val="90000"/>
            </a:lnSpc>
            <a:spcBef>
              <a:spcPct val="0"/>
            </a:spcBef>
            <a:spcAft>
              <a:spcPct val="35000"/>
            </a:spcAft>
            <a:buNone/>
          </a:pPr>
          <a:r>
            <a:rPr lang="tr-TR" sz="2000" b="1" u="sng" kern="1200" dirty="0">
              <a:solidFill>
                <a:schemeClr val="tx1"/>
              </a:solidFill>
              <a:latin typeface="Times New Roman" pitchFamily="18" charset="0"/>
              <a:cs typeface="Times New Roman" pitchFamily="18" charset="0"/>
            </a:rPr>
            <a:t>Mülkiyet Hakkını Kullanmanın Sınırları;</a:t>
          </a:r>
        </a:p>
        <a:p>
          <a:pPr marL="0" lvl="0" indent="0" algn="just" defTabSz="889000">
            <a:lnSpc>
              <a:spcPct val="90000"/>
            </a:lnSpc>
            <a:spcBef>
              <a:spcPct val="0"/>
            </a:spcBef>
            <a:spcAft>
              <a:spcPct val="35000"/>
            </a:spcAft>
            <a:buNone/>
          </a:pPr>
          <a:r>
            <a:rPr lang="tr-TR" sz="2000" kern="1200" dirty="0">
              <a:solidFill>
                <a:schemeClr val="tx1"/>
              </a:solidFill>
              <a:latin typeface="Times New Roman" pitchFamily="18" charset="0"/>
              <a:cs typeface="Times New Roman" pitchFamily="18" charset="0"/>
            </a:rPr>
            <a:t>- </a:t>
          </a:r>
          <a:r>
            <a:rPr lang="tr-TR" sz="2000" b="1" i="1" kern="1200" dirty="0">
              <a:solidFill>
                <a:schemeClr val="tx1"/>
              </a:solidFill>
              <a:latin typeface="Times New Roman" pitchFamily="18" charset="0"/>
              <a:cs typeface="Times New Roman" pitchFamily="18" charset="0"/>
            </a:rPr>
            <a:t>Anayasa m. 35</a:t>
          </a:r>
        </a:p>
        <a:p>
          <a:pPr marL="0" lvl="0" indent="0" algn="just" defTabSz="889000">
            <a:lnSpc>
              <a:spcPct val="90000"/>
            </a:lnSpc>
            <a:spcBef>
              <a:spcPct val="0"/>
            </a:spcBef>
            <a:spcAft>
              <a:spcPct val="35000"/>
            </a:spcAft>
            <a:buNone/>
          </a:pPr>
          <a:r>
            <a:rPr lang="tr-TR" sz="2000" kern="1200" dirty="0">
              <a:solidFill>
                <a:schemeClr val="tx1"/>
              </a:solidFill>
              <a:latin typeface="Times New Roman" pitchFamily="18" charset="0"/>
              <a:cs typeface="Times New Roman" pitchFamily="18" charset="0"/>
            </a:rPr>
            <a:t>- </a:t>
          </a:r>
          <a:r>
            <a:rPr lang="tr-TR" sz="2000" b="1" i="1" kern="1200" dirty="0">
              <a:solidFill>
                <a:schemeClr val="tx1"/>
              </a:solidFill>
              <a:latin typeface="Times New Roman" pitchFamily="18" charset="0"/>
              <a:cs typeface="Times New Roman" pitchFamily="18" charset="0"/>
            </a:rPr>
            <a:t>MK. m. 2</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a:t>
          </a:r>
        </a:p>
        <a:p>
          <a:pPr marL="0" lvl="0" indent="0" algn="ctr"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dsp:txBody>
      <dsp:txXfrm>
        <a:off x="160409" y="1971"/>
        <a:ext cx="4449278" cy="5395217"/>
      </dsp:txXfrm>
    </dsp:sp>
    <dsp:sp modelId="{474543C9-791E-4F7B-860B-B0A1DEAA94E3}">
      <dsp:nvSpPr>
        <dsp:cNvPr id="0" name=""/>
        <dsp:cNvSpPr/>
      </dsp:nvSpPr>
      <dsp:spPr>
        <a:xfrm>
          <a:off x="4814258" y="66773"/>
          <a:ext cx="4329741" cy="52684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u="sng" kern="1200" dirty="0"/>
        </a:p>
        <a:p>
          <a:pPr marL="0" lvl="0" indent="0" algn="ctr" defTabSz="889000">
            <a:lnSpc>
              <a:spcPct val="90000"/>
            </a:lnSpc>
            <a:spcBef>
              <a:spcPct val="0"/>
            </a:spcBef>
            <a:spcAft>
              <a:spcPct val="35000"/>
            </a:spcAft>
            <a:buNone/>
          </a:pPr>
          <a:endParaRPr lang="tr-TR" sz="2000" b="1" u="sng" kern="1200" dirty="0"/>
        </a:p>
        <a:p>
          <a:pPr marL="0" lvl="0" indent="0" algn="ctr" defTabSz="889000">
            <a:lnSpc>
              <a:spcPct val="90000"/>
            </a:lnSpc>
            <a:spcBef>
              <a:spcPct val="0"/>
            </a:spcBef>
            <a:spcAft>
              <a:spcPct val="35000"/>
            </a:spcAft>
            <a:buNone/>
          </a:pPr>
          <a:r>
            <a:rPr lang="tr-TR" sz="2000" b="1" u="sng" kern="1200" dirty="0">
              <a:solidFill>
                <a:schemeClr val="tx1"/>
              </a:solidFill>
              <a:latin typeface="Times New Roman" pitchFamily="18" charset="0"/>
              <a:cs typeface="Times New Roman" pitchFamily="18" charset="0"/>
            </a:rPr>
            <a:t>KORUYUCU  YETKİ</a:t>
          </a:r>
        </a:p>
        <a:p>
          <a:pPr marL="0" lvl="0" indent="0" algn="ctr" defTabSz="889000">
            <a:lnSpc>
              <a:spcPct val="90000"/>
            </a:lnSpc>
            <a:spcBef>
              <a:spcPct val="0"/>
            </a:spcBef>
            <a:spcAft>
              <a:spcPct val="35000"/>
            </a:spcAft>
            <a:buNone/>
          </a:pPr>
          <a:r>
            <a:rPr lang="tr-TR" sz="2000" u="sng" kern="1200" dirty="0">
              <a:solidFill>
                <a:schemeClr val="tx1"/>
              </a:solidFill>
              <a:latin typeface="Times New Roman" pitchFamily="18" charset="0"/>
              <a:cs typeface="Times New Roman" pitchFamily="18" charset="0"/>
            </a:rPr>
            <a:t>(</a:t>
          </a:r>
          <a:r>
            <a:rPr lang="tr-TR" sz="2000" b="1" u="sng" kern="1200" dirty="0">
              <a:solidFill>
                <a:schemeClr val="tx1"/>
              </a:solidFill>
              <a:latin typeface="Times New Roman" pitchFamily="18" charset="0"/>
              <a:cs typeface="Times New Roman" pitchFamily="18" charset="0"/>
            </a:rPr>
            <a:t>Mülkiyetin Olumsuz İçeriği</a:t>
          </a:r>
          <a:r>
            <a:rPr lang="tr-TR" sz="2000" b="1" kern="1200" dirty="0">
              <a:latin typeface="Times New Roman" pitchFamily="18" charset="0"/>
              <a:cs typeface="Times New Roman" pitchFamily="18" charset="0"/>
            </a:rPr>
            <a:t>)</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a:t>
          </a:r>
          <a:r>
            <a:rPr lang="tr-TR" sz="2000" kern="1200" dirty="0">
              <a:solidFill>
                <a:schemeClr val="tx1"/>
              </a:solidFill>
              <a:latin typeface="Times New Roman" pitchFamily="18" charset="0"/>
              <a:cs typeface="Times New Roman" pitchFamily="18" charset="0"/>
            </a:rPr>
            <a:t>*</a:t>
          </a:r>
          <a:r>
            <a:rPr lang="tr-TR" sz="2000" b="1" kern="1200" dirty="0">
              <a:solidFill>
                <a:schemeClr val="tx1"/>
              </a:solidFill>
              <a:latin typeface="Times New Roman" pitchFamily="18" charset="0"/>
              <a:cs typeface="Times New Roman" pitchFamily="18" charset="0"/>
            </a:rPr>
            <a:t>MK. m. 683’e göre, Malik “</a:t>
          </a:r>
          <a:r>
            <a:rPr lang="tr-TR" sz="2000" b="1" i="1" kern="1200" dirty="0">
              <a:solidFill>
                <a:schemeClr val="tx1"/>
              </a:solidFill>
              <a:latin typeface="Times New Roman" pitchFamily="18" charset="0"/>
              <a:cs typeface="Times New Roman" pitchFamily="18" charset="0"/>
            </a:rPr>
            <a:t>malını haksız olarak elinde bulunduran kimseye karşı istihkak davası açabileceği gibi, her türlü haksız el atmanın önlenmesini de dava edebilir”.</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 </a:t>
          </a:r>
          <a:r>
            <a:rPr lang="tr-TR" sz="2000" b="1" kern="1200" dirty="0">
              <a:solidFill>
                <a:schemeClr val="tx1"/>
              </a:solidFill>
              <a:latin typeface="Times New Roman" pitchFamily="18" charset="0"/>
              <a:cs typeface="Times New Roman" pitchFamily="18" charset="0"/>
            </a:rPr>
            <a:t>MK. m.683’ün belirttiği iki Dava, doğrudan doğruya Mülkiyet Hakkına ait yetkilerdir. Bu talepler, Mülkiyet Hakkından kaynaklanır ve varlıklarını mülkiyet hakkına ayrılmaz bir biçimde bağlı olarak sürdürürler. Bu yüzden İstihkak ve El Atmanın Önlenmesi taleplerinin mülkiyetten ayrı olarak temlik edilebilmeleri mümkün değildir</a:t>
          </a:r>
          <a:r>
            <a:rPr lang="tr-TR" sz="2000" kern="1200" dirty="0"/>
            <a:t>.</a:t>
          </a:r>
        </a:p>
        <a:p>
          <a:pPr marL="0" lvl="0" indent="0" algn="just"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r>
            <a:rPr lang="tr-TR" sz="2000" kern="1200" dirty="0"/>
            <a:t> </a:t>
          </a:r>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a:p>
          <a:pPr marL="0" lvl="0" indent="0" algn="ctr" defTabSz="889000">
            <a:lnSpc>
              <a:spcPct val="90000"/>
            </a:lnSpc>
            <a:spcBef>
              <a:spcPct val="0"/>
            </a:spcBef>
            <a:spcAft>
              <a:spcPct val="35000"/>
            </a:spcAft>
            <a:buNone/>
          </a:pPr>
          <a:endParaRPr lang="tr-TR" sz="2000" kern="1200" dirty="0"/>
        </a:p>
      </dsp:txBody>
      <dsp:txXfrm>
        <a:off x="4814258" y="66773"/>
        <a:ext cx="4329741" cy="52684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F7A7A-7B42-4742-BFD1-B232BBFABA4B}">
      <dsp:nvSpPr>
        <dsp:cNvPr id="0" name=""/>
        <dsp:cNvSpPr/>
      </dsp:nvSpPr>
      <dsp:spPr>
        <a:xfrm>
          <a:off x="4044124" y="2175669"/>
          <a:ext cx="542350" cy="1033442"/>
        </a:xfrm>
        <a:custGeom>
          <a:avLst/>
          <a:gdLst/>
          <a:ahLst/>
          <a:cxnLst/>
          <a:rect l="0" t="0" r="0" b="0"/>
          <a:pathLst>
            <a:path>
              <a:moveTo>
                <a:pt x="0" y="0"/>
              </a:moveTo>
              <a:lnTo>
                <a:pt x="271175" y="0"/>
              </a:lnTo>
              <a:lnTo>
                <a:pt x="271175" y="1033442"/>
              </a:lnTo>
              <a:lnTo>
                <a:pt x="542350" y="103344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6122" y="2663212"/>
        <a:ext cx="58355" cy="58355"/>
      </dsp:txXfrm>
    </dsp:sp>
    <dsp:sp modelId="{A1EEF988-3522-4BDF-A5BE-AC3D40411E75}">
      <dsp:nvSpPr>
        <dsp:cNvPr id="0" name=""/>
        <dsp:cNvSpPr/>
      </dsp:nvSpPr>
      <dsp:spPr>
        <a:xfrm>
          <a:off x="4044124" y="2129948"/>
          <a:ext cx="542350" cy="91440"/>
        </a:xfrm>
        <a:custGeom>
          <a:avLst/>
          <a:gdLst/>
          <a:ahLst/>
          <a:cxnLst/>
          <a:rect l="0" t="0" r="0" b="0"/>
          <a:pathLst>
            <a:path>
              <a:moveTo>
                <a:pt x="0" y="45720"/>
              </a:moveTo>
              <a:lnTo>
                <a:pt x="542350"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301741" y="2162110"/>
        <a:ext cx="27117" cy="27117"/>
      </dsp:txXfrm>
    </dsp:sp>
    <dsp:sp modelId="{7B16E8C6-03EA-4A36-8B36-52C4E54C0AB1}">
      <dsp:nvSpPr>
        <dsp:cNvPr id="0" name=""/>
        <dsp:cNvSpPr/>
      </dsp:nvSpPr>
      <dsp:spPr>
        <a:xfrm>
          <a:off x="4044124" y="1142226"/>
          <a:ext cx="542350" cy="1033442"/>
        </a:xfrm>
        <a:custGeom>
          <a:avLst/>
          <a:gdLst/>
          <a:ahLst/>
          <a:cxnLst/>
          <a:rect l="0" t="0" r="0" b="0"/>
          <a:pathLst>
            <a:path>
              <a:moveTo>
                <a:pt x="0" y="1033442"/>
              </a:moveTo>
              <a:lnTo>
                <a:pt x="271175" y="1033442"/>
              </a:lnTo>
              <a:lnTo>
                <a:pt x="271175" y="0"/>
              </a:lnTo>
              <a:lnTo>
                <a:pt x="54235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6122" y="1629769"/>
        <a:ext cx="58355" cy="58355"/>
      </dsp:txXfrm>
    </dsp:sp>
    <dsp:sp modelId="{37D12BEC-08F4-4284-B24F-6BE6CB58B53E}">
      <dsp:nvSpPr>
        <dsp:cNvPr id="0" name=""/>
        <dsp:cNvSpPr/>
      </dsp:nvSpPr>
      <dsp:spPr>
        <a:xfrm rot="16200000">
          <a:off x="1455078" y="1762291"/>
          <a:ext cx="4351338"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marL="0" lvl="0" indent="0" algn="ctr" defTabSz="2178050">
            <a:lnSpc>
              <a:spcPct val="90000"/>
            </a:lnSpc>
            <a:spcBef>
              <a:spcPct val="0"/>
            </a:spcBef>
            <a:spcAft>
              <a:spcPct val="35000"/>
            </a:spcAft>
            <a:buNone/>
          </a:pPr>
          <a:r>
            <a:rPr lang="tr-TR" sz="4900" b="1" kern="1200" dirty="0">
              <a:solidFill>
                <a:schemeClr val="tx1"/>
              </a:solidFill>
            </a:rPr>
            <a:t>Malikin Ödevleri</a:t>
          </a:r>
        </a:p>
      </dsp:txBody>
      <dsp:txXfrm>
        <a:off x="1455078" y="1762291"/>
        <a:ext cx="4351338" cy="826754"/>
      </dsp:txXfrm>
    </dsp:sp>
    <dsp:sp modelId="{96D6664F-DEF3-4326-AFDB-5C1F0A3604FE}">
      <dsp:nvSpPr>
        <dsp:cNvPr id="0" name=""/>
        <dsp:cNvSpPr/>
      </dsp:nvSpPr>
      <dsp:spPr>
        <a:xfrm>
          <a:off x="4586475" y="728849"/>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b="1" kern="1200" dirty="0">
              <a:solidFill>
                <a:schemeClr val="tx1"/>
              </a:solidFill>
            </a:rPr>
            <a:t>Yapmama </a:t>
          </a:r>
          <a:r>
            <a:rPr lang="tr-TR" sz="2600" b="1" i="1" kern="1200" dirty="0">
              <a:solidFill>
                <a:schemeClr val="tx1"/>
              </a:solidFill>
            </a:rPr>
            <a:t>(Kaçınma) </a:t>
          </a:r>
          <a:r>
            <a:rPr lang="tr-TR" sz="2600" b="1" kern="1200" dirty="0">
              <a:solidFill>
                <a:schemeClr val="tx1"/>
              </a:solidFill>
            </a:rPr>
            <a:t>Ödevleri</a:t>
          </a:r>
        </a:p>
      </dsp:txBody>
      <dsp:txXfrm>
        <a:off x="4586475" y="728849"/>
        <a:ext cx="2711753" cy="826754"/>
      </dsp:txXfrm>
    </dsp:sp>
    <dsp:sp modelId="{530F9CD5-76B3-4334-AB4F-195FEB5B403A}">
      <dsp:nvSpPr>
        <dsp:cNvPr id="0" name=""/>
        <dsp:cNvSpPr/>
      </dsp:nvSpPr>
      <dsp:spPr>
        <a:xfrm>
          <a:off x="4586475" y="1762291"/>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b="1" kern="1200" dirty="0">
              <a:solidFill>
                <a:schemeClr val="tx1"/>
              </a:solidFill>
            </a:rPr>
            <a:t>Katlanma Ödevleri</a:t>
          </a:r>
        </a:p>
      </dsp:txBody>
      <dsp:txXfrm>
        <a:off x="4586475" y="1762291"/>
        <a:ext cx="2711753" cy="826754"/>
      </dsp:txXfrm>
    </dsp:sp>
    <dsp:sp modelId="{DBE8A942-4539-4CFB-A1B4-53D03D935D2E}">
      <dsp:nvSpPr>
        <dsp:cNvPr id="0" name=""/>
        <dsp:cNvSpPr/>
      </dsp:nvSpPr>
      <dsp:spPr>
        <a:xfrm>
          <a:off x="4586475" y="2795734"/>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b="1" kern="1200" dirty="0">
              <a:solidFill>
                <a:schemeClr val="tx1"/>
              </a:solidFill>
            </a:rPr>
            <a:t>Yapma Ödevleri</a:t>
          </a:r>
        </a:p>
      </dsp:txBody>
      <dsp:txXfrm>
        <a:off x="4586475" y="2795734"/>
        <a:ext cx="2711753" cy="8267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0FBFC-34EC-4007-9C52-2CF9DAF7B0FB}">
      <dsp:nvSpPr>
        <dsp:cNvPr id="0" name=""/>
        <dsp:cNvSpPr/>
      </dsp:nvSpPr>
      <dsp:spPr>
        <a:xfrm rot="16200000">
          <a:off x="-304948"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0" tIns="0" rIns="284200" bIns="0" numCol="1" spcCol="1270" anchor="ctr" anchorCtr="0">
          <a:noAutofit/>
        </a:bodyPr>
        <a:lstStyle/>
        <a:p>
          <a:pPr marL="0" lvl="0" indent="0" algn="ctr" defTabSz="2000250">
            <a:lnSpc>
              <a:spcPct val="90000"/>
            </a:lnSpc>
            <a:spcBef>
              <a:spcPct val="0"/>
            </a:spcBef>
            <a:spcAft>
              <a:spcPct val="35000"/>
            </a:spcAft>
            <a:buNone/>
          </a:pPr>
          <a:r>
            <a:rPr lang="tr-TR" sz="4500" b="1" kern="1200" dirty="0">
              <a:solidFill>
                <a:schemeClr val="tx1"/>
              </a:solidFill>
              <a:latin typeface="Times New Roman" pitchFamily="18" charset="0"/>
              <a:cs typeface="Times New Roman" pitchFamily="18" charset="0"/>
            </a:rPr>
            <a:t>İstihkak Davası</a:t>
          </a:r>
        </a:p>
      </dsp:txBody>
      <dsp:txXfrm rot="5400000">
        <a:off x="1" y="914399"/>
        <a:ext cx="3962102" cy="2743200"/>
      </dsp:txXfrm>
    </dsp:sp>
    <dsp:sp modelId="{8EA01BBF-BB2B-454F-8EEB-23C530367293}">
      <dsp:nvSpPr>
        <dsp:cNvPr id="0" name=""/>
        <dsp:cNvSpPr/>
      </dsp:nvSpPr>
      <dsp:spPr>
        <a:xfrm rot="16200000">
          <a:off x="39584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0" tIns="0" rIns="284200" bIns="0" numCol="1" spcCol="1270" anchor="ctr" anchorCtr="0">
          <a:noAutofit/>
        </a:bodyPr>
        <a:lstStyle/>
        <a:p>
          <a:pPr marL="0" lvl="0" indent="0" algn="ctr" defTabSz="2000250">
            <a:lnSpc>
              <a:spcPct val="90000"/>
            </a:lnSpc>
            <a:spcBef>
              <a:spcPct val="0"/>
            </a:spcBef>
            <a:spcAft>
              <a:spcPct val="35000"/>
            </a:spcAft>
            <a:buNone/>
          </a:pPr>
          <a:r>
            <a:rPr lang="tr-TR" sz="4500" b="1" kern="1200" dirty="0">
              <a:solidFill>
                <a:schemeClr val="tx1"/>
              </a:solidFill>
              <a:latin typeface="Times New Roman" pitchFamily="18" charset="0"/>
              <a:cs typeface="Times New Roman" pitchFamily="18" charset="0"/>
            </a:rPr>
            <a:t>El Atmanın Önlenmesi </a:t>
          </a:r>
          <a:r>
            <a:rPr lang="tr-TR" sz="4500" kern="1200" dirty="0">
              <a:solidFill>
                <a:schemeClr val="tx1"/>
              </a:solidFill>
              <a:latin typeface="Times New Roman" pitchFamily="18" charset="0"/>
              <a:cs typeface="Times New Roman" pitchFamily="18" charset="0"/>
            </a:rPr>
            <a:t>(</a:t>
          </a:r>
          <a:r>
            <a:rPr lang="tr-TR" sz="4500" i="1" kern="1200" dirty="0">
              <a:solidFill>
                <a:schemeClr val="tx1"/>
              </a:solidFill>
              <a:latin typeface="Times New Roman" pitchFamily="18" charset="0"/>
              <a:cs typeface="Times New Roman" pitchFamily="18" charset="0"/>
            </a:rPr>
            <a:t>Müdahalenin Men’i) </a:t>
          </a:r>
          <a:r>
            <a:rPr lang="tr-TR" sz="4500" b="1" kern="1200" dirty="0">
              <a:solidFill>
                <a:schemeClr val="tx1"/>
              </a:solidFill>
              <a:latin typeface="Times New Roman" pitchFamily="18" charset="0"/>
              <a:cs typeface="Times New Roman" pitchFamily="18" charset="0"/>
            </a:rPr>
            <a:t>Davası</a:t>
          </a:r>
        </a:p>
      </dsp:txBody>
      <dsp:txXfrm rot="5400000">
        <a:off x="4263379" y="914399"/>
        <a:ext cx="3962102" cy="27432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5F4FB4-C758-462C-A650-9F37AAB06D43}">
      <dsp:nvSpPr>
        <dsp:cNvPr id="0" name=""/>
        <dsp:cNvSpPr/>
      </dsp:nvSpPr>
      <dsp:spPr>
        <a:xfrm>
          <a:off x="0" y="-28903"/>
          <a:ext cx="9144000" cy="181899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tr-TR" sz="6500" b="1" kern="1200" dirty="0">
              <a:solidFill>
                <a:schemeClr val="tx1"/>
              </a:solidFill>
              <a:latin typeface="Times New Roman" pitchFamily="18" charset="0"/>
              <a:cs typeface="Times New Roman" pitchFamily="18" charset="0"/>
            </a:rPr>
            <a:t>İstihkak Davası</a:t>
          </a:r>
        </a:p>
      </dsp:txBody>
      <dsp:txXfrm>
        <a:off x="0" y="-28903"/>
        <a:ext cx="9144000" cy="1818994"/>
      </dsp:txXfrm>
    </dsp:sp>
    <dsp:sp modelId="{98CCACC0-4D39-439A-8338-3652975F990A}">
      <dsp:nvSpPr>
        <dsp:cNvPr id="0" name=""/>
        <dsp:cNvSpPr/>
      </dsp:nvSpPr>
      <dsp:spPr>
        <a:xfrm>
          <a:off x="0" y="1236520"/>
          <a:ext cx="9144000" cy="543283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tr-TR" sz="2200" kern="1200" dirty="0">
              <a:latin typeface="Times New Roman" pitchFamily="18" charset="0"/>
              <a:cs typeface="Times New Roman" pitchFamily="18" charset="0"/>
            </a:rPr>
            <a:t>    *</a:t>
          </a:r>
          <a:r>
            <a:rPr lang="tr-TR" sz="2200" b="1" u="sng" kern="1200" dirty="0">
              <a:solidFill>
                <a:schemeClr val="tx1"/>
              </a:solidFill>
              <a:latin typeface="Times New Roman" pitchFamily="18" charset="0"/>
              <a:cs typeface="Times New Roman" pitchFamily="18" charset="0"/>
            </a:rPr>
            <a:t>İstihkak Davası</a:t>
          </a:r>
          <a:r>
            <a:rPr lang="tr-TR" sz="2200" u="sng" kern="1200" dirty="0">
              <a:solidFill>
                <a:schemeClr val="tx1"/>
              </a:solidFill>
              <a:latin typeface="Times New Roman" pitchFamily="18" charset="0"/>
              <a:cs typeface="Times New Roman" pitchFamily="18" charset="0"/>
            </a:rPr>
            <a:t>, </a:t>
          </a:r>
          <a:r>
            <a:rPr lang="tr-TR" sz="2200" b="1" kern="1200" dirty="0">
              <a:solidFill>
                <a:schemeClr val="tx1"/>
              </a:solidFill>
              <a:latin typeface="Times New Roman" pitchFamily="18" charset="0"/>
              <a:cs typeface="Times New Roman" pitchFamily="18" charset="0"/>
            </a:rPr>
            <a:t>Dolaysız Zilyet durumunda olmayan Malikin, Malik olmayan Haksız Dolaysız Zilyede karşı açtığı bir Eda Davasıdır</a:t>
          </a:r>
          <a:r>
            <a:rPr lang="tr-TR" sz="2200" kern="1200" dirty="0">
              <a:solidFill>
                <a:schemeClr val="tx1"/>
              </a:solidFill>
              <a:latin typeface="Times New Roman" pitchFamily="18" charset="0"/>
              <a:cs typeface="Times New Roman" pitchFamily="18" charset="0"/>
            </a:rPr>
            <a:t>. </a:t>
          </a:r>
          <a:r>
            <a:rPr lang="tr-TR" sz="2200" b="1" kern="1200" dirty="0">
              <a:solidFill>
                <a:schemeClr val="tx1"/>
              </a:solidFill>
              <a:latin typeface="Times New Roman" pitchFamily="18" charset="0"/>
              <a:cs typeface="Times New Roman" pitchFamily="18" charset="0"/>
            </a:rPr>
            <a:t>İstihkak Talebi, Ayni bir Taleptir ve bu sebeple Zamanaşımına tabi değildir</a:t>
          </a:r>
          <a:r>
            <a:rPr lang="tr-TR" sz="2200" kern="1200" dirty="0">
              <a:solidFill>
                <a:schemeClr val="tx1"/>
              </a:solidFill>
              <a:latin typeface="Times New Roman" pitchFamily="18" charset="0"/>
              <a:cs typeface="Times New Roman" pitchFamily="18" charset="0"/>
            </a:rPr>
            <a:t>.</a:t>
          </a:r>
        </a:p>
        <a:p>
          <a:pPr marL="0" lvl="0" indent="0" algn="just" defTabSz="977900">
            <a:lnSpc>
              <a:spcPct val="90000"/>
            </a:lnSpc>
            <a:spcBef>
              <a:spcPct val="0"/>
            </a:spcBef>
            <a:spcAft>
              <a:spcPct val="35000"/>
            </a:spcAft>
            <a:buNone/>
          </a:pPr>
          <a:r>
            <a:rPr lang="tr-TR" sz="2200" kern="1200" dirty="0">
              <a:solidFill>
                <a:schemeClr val="tx1"/>
              </a:solidFill>
              <a:latin typeface="Times New Roman" pitchFamily="18" charset="0"/>
              <a:cs typeface="Times New Roman" pitchFamily="18" charset="0"/>
            </a:rPr>
            <a:t>* </a:t>
          </a:r>
          <a:r>
            <a:rPr lang="tr-TR" sz="2200" b="1" kern="1200" dirty="0">
              <a:solidFill>
                <a:schemeClr val="tx1"/>
              </a:solidFill>
              <a:latin typeface="Times New Roman" pitchFamily="18" charset="0"/>
              <a:cs typeface="Times New Roman" pitchFamily="18" charset="0"/>
            </a:rPr>
            <a:t>İstihkak talebi yalnız doğuşu bakımından değil, varlığını sürdürmesi bakımından da Davacının Mülkiyetinin ve Davalının da Zilyetliğinin devamına bağlıdır</a:t>
          </a:r>
          <a:r>
            <a:rPr lang="tr-TR" sz="2200" kern="1200" dirty="0">
              <a:solidFill>
                <a:schemeClr val="tx1"/>
              </a:solidFill>
              <a:latin typeface="Times New Roman" pitchFamily="18" charset="0"/>
              <a:cs typeface="Times New Roman" pitchFamily="18" charset="0"/>
            </a:rPr>
            <a:t>. </a:t>
          </a:r>
          <a:r>
            <a:rPr lang="tr-TR" sz="2200" b="1" kern="1200" dirty="0">
              <a:solidFill>
                <a:schemeClr val="tx1"/>
              </a:solidFill>
              <a:latin typeface="Times New Roman" pitchFamily="18" charset="0"/>
              <a:cs typeface="Times New Roman" pitchFamily="18" charset="0"/>
            </a:rPr>
            <a:t>İstihkak davası, Mülkiyetten ayrı olarak devredilemez.</a:t>
          </a:r>
        </a:p>
        <a:p>
          <a:pPr marL="0" lvl="0" indent="0" algn="just" defTabSz="977900">
            <a:lnSpc>
              <a:spcPct val="90000"/>
            </a:lnSpc>
            <a:spcBef>
              <a:spcPct val="0"/>
            </a:spcBef>
            <a:spcAft>
              <a:spcPct val="35000"/>
            </a:spcAft>
            <a:buNone/>
          </a:pPr>
          <a:r>
            <a:rPr lang="tr-TR" sz="2200" kern="1200" dirty="0">
              <a:solidFill>
                <a:schemeClr val="tx1"/>
              </a:solidFill>
              <a:latin typeface="Times New Roman" pitchFamily="18" charset="0"/>
              <a:cs typeface="Times New Roman" pitchFamily="18" charset="0"/>
            </a:rPr>
            <a:t>-  </a:t>
          </a:r>
          <a:r>
            <a:rPr lang="tr-TR" sz="2200" b="1" kern="1200" dirty="0">
              <a:solidFill>
                <a:schemeClr val="tx1"/>
              </a:solidFill>
              <a:latin typeface="Times New Roman" pitchFamily="18" charset="0"/>
              <a:cs typeface="Times New Roman" pitchFamily="18" charset="0"/>
            </a:rPr>
            <a:t>Malik, Tapuda Hak Sahibi olarak gözüktüğü sürece, Dolaysız Zilyetliğini kaybetmiş olmaz. Bu nedenle de Zilyetliği ancak saldırıya uğrayabilir</a:t>
          </a:r>
          <a:r>
            <a:rPr lang="tr-TR" sz="2200" kern="1200" dirty="0">
              <a:solidFill>
                <a:schemeClr val="tx1"/>
              </a:solidFill>
              <a:latin typeface="Times New Roman" pitchFamily="18" charset="0"/>
              <a:cs typeface="Times New Roman" pitchFamily="18" charset="0"/>
            </a:rPr>
            <a:t>. Bu bağlamda, Uygulamada fuzuli işgalleri çıkarmak için İstihkak Davası değil, El Atmanın Önlenmesi Davası açılmaktadır.</a:t>
          </a:r>
        </a:p>
        <a:p>
          <a:pPr marL="0" lvl="0" indent="0" algn="just" defTabSz="977900">
            <a:lnSpc>
              <a:spcPct val="90000"/>
            </a:lnSpc>
            <a:spcBef>
              <a:spcPct val="0"/>
            </a:spcBef>
            <a:spcAft>
              <a:spcPct val="35000"/>
            </a:spcAft>
            <a:buNone/>
          </a:pPr>
          <a:r>
            <a:rPr lang="tr-TR" sz="2200" kern="1200" dirty="0">
              <a:solidFill>
                <a:schemeClr val="tx1"/>
              </a:solidFill>
              <a:latin typeface="Times New Roman" pitchFamily="18" charset="0"/>
              <a:cs typeface="Times New Roman" pitchFamily="18" charset="0"/>
            </a:rPr>
            <a:t>- </a:t>
          </a:r>
          <a:r>
            <a:rPr lang="tr-TR" sz="2200" b="1" kern="1200" dirty="0">
              <a:solidFill>
                <a:schemeClr val="tx1"/>
              </a:solidFill>
              <a:latin typeface="Times New Roman" pitchFamily="18" charset="0"/>
              <a:cs typeface="Times New Roman" pitchFamily="18" charset="0"/>
            </a:rPr>
            <a:t>Malik, Tapudaki Yolsuz Kayıt yüzünden Sicilde Malik olarak gözükmüyorsa</a:t>
          </a:r>
          <a:r>
            <a:rPr lang="tr-TR" sz="2200" kern="1200" dirty="0">
              <a:solidFill>
                <a:schemeClr val="tx1"/>
              </a:solidFill>
              <a:latin typeface="Times New Roman" pitchFamily="18" charset="0"/>
              <a:cs typeface="Times New Roman" pitchFamily="18" charset="0"/>
            </a:rPr>
            <a:t>, Dolaysız Zilyet durumundan yararlanamayacağı için, Dolaysız Zilyetliği kendisine sağlayacak olan Tapu Kaydının Düzeltilmesi Davası, İstihkak Davası fonksiyonunu yerine getirir. </a:t>
          </a:r>
        </a:p>
        <a:p>
          <a:pPr marL="0" lvl="0" indent="0" algn="ctr" defTabSz="977900">
            <a:lnSpc>
              <a:spcPct val="90000"/>
            </a:lnSpc>
            <a:spcBef>
              <a:spcPct val="0"/>
            </a:spcBef>
            <a:spcAft>
              <a:spcPct val="35000"/>
            </a:spcAft>
            <a:buNone/>
          </a:pPr>
          <a:endParaRPr lang="tr-TR" sz="2200" kern="1200" dirty="0">
            <a:latin typeface="Times New Roman" pitchFamily="18" charset="0"/>
            <a:cs typeface="Times New Roman" pitchFamily="18" charset="0"/>
          </a:endParaRPr>
        </a:p>
      </dsp:txBody>
      <dsp:txXfrm>
        <a:off x="0" y="1236520"/>
        <a:ext cx="9144000" cy="5432835"/>
      </dsp:txXfrm>
    </dsp:sp>
    <dsp:sp modelId="{A1C58906-A633-4011-A10A-41FAC0CC619F}">
      <dsp:nvSpPr>
        <dsp:cNvPr id="0" name=""/>
        <dsp:cNvSpPr/>
      </dsp:nvSpPr>
      <dsp:spPr>
        <a:xfrm>
          <a:off x="0" y="6231821"/>
          <a:ext cx="9144000" cy="16860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5D0524-E7CE-406D-AE7E-54E9B7CD65B6}">
      <dsp:nvSpPr>
        <dsp:cNvPr id="0" name=""/>
        <dsp:cNvSpPr/>
      </dsp:nvSpPr>
      <dsp:spPr>
        <a:xfrm rot="16200000">
          <a:off x="-3008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0" tIns="0" rIns="165100" bIns="0" numCol="1" spcCol="1270" anchor="ctr" anchorCtr="0">
          <a:noAutofit/>
        </a:bodyPr>
        <a:lstStyle/>
        <a:p>
          <a:pPr marL="0" lvl="0" indent="0" algn="l" defTabSz="1155700">
            <a:lnSpc>
              <a:spcPct val="90000"/>
            </a:lnSpc>
            <a:spcBef>
              <a:spcPct val="0"/>
            </a:spcBef>
            <a:spcAft>
              <a:spcPct val="35000"/>
            </a:spcAft>
            <a:buNone/>
          </a:pPr>
          <a:r>
            <a:rPr lang="tr-TR" sz="2600" b="1" u="sng" kern="1200" dirty="0">
              <a:solidFill>
                <a:schemeClr val="tx1"/>
              </a:solidFill>
              <a:latin typeface="Times New Roman" pitchFamily="18" charset="0"/>
              <a:cs typeface="Times New Roman" pitchFamily="18" charset="0"/>
            </a:rPr>
            <a:t>Davacı</a:t>
          </a:r>
          <a:r>
            <a:rPr lang="tr-TR" sz="2600" b="1" kern="1200" dirty="0">
              <a:solidFill>
                <a:schemeClr val="tx1"/>
              </a:solidFill>
              <a:latin typeface="Times New Roman" pitchFamily="18" charset="0"/>
              <a:cs typeface="Times New Roman" pitchFamily="18" charset="0"/>
            </a:rPr>
            <a:t>: </a:t>
          </a:r>
          <a:r>
            <a:rPr lang="tr-TR" sz="2600" kern="1200" dirty="0">
              <a:solidFill>
                <a:schemeClr val="tx1"/>
              </a:solidFill>
              <a:latin typeface="Times New Roman" pitchFamily="18" charset="0"/>
              <a:cs typeface="Times New Roman" pitchFamily="18" charset="0"/>
            </a:rPr>
            <a:t>Malın malikidir. Dava, Mülkiyete dayandığından, Davacı, Mülkiyet Hakkını ve ayrıca Davalının, Dava Tarihinde, Malın Dolaysız Zilyedi bulunduğunu ispat etmek zorundadır.</a:t>
          </a:r>
        </a:p>
      </dsp:txBody>
      <dsp:txXfrm rot="5400000">
        <a:off x="4119" y="914399"/>
        <a:ext cx="3962102" cy="2743200"/>
      </dsp:txXfrm>
    </dsp:sp>
    <dsp:sp modelId="{87C0B7E7-9008-4D3A-80B1-08357A15917E}">
      <dsp:nvSpPr>
        <dsp:cNvPr id="0" name=""/>
        <dsp:cNvSpPr/>
      </dsp:nvSpPr>
      <dsp:spPr>
        <a:xfrm rot="16200000">
          <a:off x="39584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0" tIns="0" rIns="165100" bIns="0" numCol="1" spcCol="1270" anchor="ctr" anchorCtr="0">
          <a:noAutofit/>
        </a:bodyPr>
        <a:lstStyle/>
        <a:p>
          <a:pPr marL="0" lvl="0" indent="0" algn="l" defTabSz="1155700">
            <a:lnSpc>
              <a:spcPct val="90000"/>
            </a:lnSpc>
            <a:spcBef>
              <a:spcPct val="0"/>
            </a:spcBef>
            <a:spcAft>
              <a:spcPct val="35000"/>
            </a:spcAft>
            <a:buNone/>
          </a:pPr>
          <a:r>
            <a:rPr lang="tr-TR" sz="2600" b="1" u="sng" kern="1200" dirty="0">
              <a:solidFill>
                <a:schemeClr val="tx1"/>
              </a:solidFill>
              <a:latin typeface="Times New Roman" pitchFamily="18" charset="0"/>
              <a:cs typeface="Times New Roman" pitchFamily="18" charset="0"/>
            </a:rPr>
            <a:t>Davalı</a:t>
          </a:r>
          <a:r>
            <a:rPr lang="tr-TR" sz="2600" b="1" kern="1200" dirty="0">
              <a:solidFill>
                <a:schemeClr val="tx1"/>
              </a:solidFill>
              <a:latin typeface="Times New Roman" pitchFamily="18" charset="0"/>
              <a:cs typeface="Times New Roman" pitchFamily="18" charset="0"/>
            </a:rPr>
            <a:t>: </a:t>
          </a:r>
          <a:r>
            <a:rPr lang="tr-TR" sz="2600" kern="1200" dirty="0">
              <a:solidFill>
                <a:schemeClr val="tx1"/>
              </a:solidFill>
              <a:latin typeface="Times New Roman" pitchFamily="18" charset="0"/>
              <a:cs typeface="Times New Roman" pitchFamily="18" charset="0"/>
            </a:rPr>
            <a:t>Haksız Zilyettir. Zilyedin, Malike karşı Zilyetliği haklı bir sebebe dayanıyorsa, Malikin İstihkak Talebi söz konusu olmaz. Davalı bir İtiraz teşkil eden Zilyetliğe Haklılığı ispat etmek zorundadır.</a:t>
          </a:r>
        </a:p>
      </dsp:txBody>
      <dsp:txXfrm rot="5400000">
        <a:off x="4263379" y="914399"/>
        <a:ext cx="3962102" cy="27432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526873-3A97-4D2E-9CF2-60B0C78E9344}">
      <dsp:nvSpPr>
        <dsp:cNvPr id="0" name=""/>
        <dsp:cNvSpPr/>
      </dsp:nvSpPr>
      <dsp:spPr>
        <a:xfrm>
          <a:off x="0" y="29097"/>
          <a:ext cx="9144000" cy="1529141"/>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tr-TR" sz="5500" b="1" kern="1200" dirty="0" err="1">
              <a:latin typeface="Times New Roman" pitchFamily="18" charset="0"/>
              <a:cs typeface="Times New Roman" pitchFamily="18" charset="0"/>
            </a:rPr>
            <a:t>Elatmanın</a:t>
          </a:r>
          <a:r>
            <a:rPr lang="tr-TR" sz="5500" b="1" kern="1200" dirty="0">
              <a:latin typeface="Times New Roman" pitchFamily="18" charset="0"/>
              <a:cs typeface="Times New Roman" pitchFamily="18" charset="0"/>
            </a:rPr>
            <a:t> Önlenmesi Davası</a:t>
          </a:r>
        </a:p>
      </dsp:txBody>
      <dsp:txXfrm>
        <a:off x="0" y="29097"/>
        <a:ext cx="9144000" cy="1529141"/>
      </dsp:txXfrm>
    </dsp:sp>
    <dsp:sp modelId="{3ED5398A-FCB8-49E6-9AAB-C3C7D5794AA0}">
      <dsp:nvSpPr>
        <dsp:cNvPr id="0" name=""/>
        <dsp:cNvSpPr/>
      </dsp:nvSpPr>
      <dsp:spPr>
        <a:xfrm>
          <a:off x="0" y="1136374"/>
          <a:ext cx="9144000" cy="56925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90000"/>
            </a:lnSpc>
            <a:spcBef>
              <a:spcPct val="0"/>
            </a:spcBef>
            <a:spcAft>
              <a:spcPct val="35000"/>
            </a:spcAft>
            <a:buNone/>
          </a:pPr>
          <a:r>
            <a:rPr lang="tr-TR" sz="2600" kern="1200" dirty="0" err="1">
              <a:solidFill>
                <a:schemeClr val="tx1"/>
              </a:solidFill>
              <a:latin typeface="Times New Roman" pitchFamily="18" charset="0"/>
              <a:cs typeface="Times New Roman" pitchFamily="18" charset="0"/>
            </a:rPr>
            <a:t>Elatmanın</a:t>
          </a:r>
          <a:r>
            <a:rPr lang="tr-TR" sz="2600" kern="1200" dirty="0">
              <a:solidFill>
                <a:schemeClr val="tx1"/>
              </a:solidFill>
              <a:latin typeface="Times New Roman" pitchFamily="18" charset="0"/>
              <a:cs typeface="Times New Roman" pitchFamily="18" charset="0"/>
            </a:rPr>
            <a:t> Önlenmesi Davası, Malikin Zilyetliğine ve bu suretle Mülkiyet Hakkına vaki ve devam eden bir Saldırının Önlenmesini sağlamak için açılan bir Eda Davasıdır. Herhangi bir Süreye tabi değildir . Fakat sadece Saldırı devam ederken açılabilir.</a:t>
          </a:r>
        </a:p>
        <a:p>
          <a:pPr marL="0" lvl="0" indent="0" algn="just" defTabSz="1155700">
            <a:lnSpc>
              <a:spcPct val="90000"/>
            </a:lnSpc>
            <a:spcBef>
              <a:spcPct val="0"/>
            </a:spcBef>
            <a:spcAft>
              <a:spcPct val="35000"/>
            </a:spcAft>
            <a:buNone/>
          </a:pPr>
          <a:r>
            <a:rPr lang="tr-TR" sz="2600" kern="1200" dirty="0" err="1">
              <a:solidFill>
                <a:schemeClr val="tx1"/>
              </a:solidFill>
              <a:latin typeface="Times New Roman" pitchFamily="18" charset="0"/>
              <a:cs typeface="Times New Roman" pitchFamily="18" charset="0"/>
            </a:rPr>
            <a:t>Elatmanın</a:t>
          </a:r>
          <a:r>
            <a:rPr lang="tr-TR" sz="2600" kern="1200" dirty="0">
              <a:solidFill>
                <a:schemeClr val="tx1"/>
              </a:solidFill>
              <a:latin typeface="Times New Roman" pitchFamily="18" charset="0"/>
              <a:cs typeface="Times New Roman" pitchFamily="18" charset="0"/>
            </a:rPr>
            <a:t>, Davalının bir Kusuruna dayanmasına gerek yoktur. Ancak </a:t>
          </a:r>
          <a:r>
            <a:rPr lang="tr-TR" sz="2600" kern="1200" dirty="0" err="1">
              <a:solidFill>
                <a:schemeClr val="tx1"/>
              </a:solidFill>
              <a:latin typeface="Times New Roman" pitchFamily="18" charset="0"/>
              <a:cs typeface="Times New Roman" pitchFamily="18" charset="0"/>
            </a:rPr>
            <a:t>Elatma</a:t>
          </a:r>
          <a:r>
            <a:rPr lang="tr-TR" sz="2600" kern="1200" dirty="0">
              <a:solidFill>
                <a:schemeClr val="tx1"/>
              </a:solidFill>
              <a:latin typeface="Times New Roman" pitchFamily="18" charset="0"/>
              <a:cs typeface="Times New Roman" pitchFamily="18" charset="0"/>
            </a:rPr>
            <a:t>, haksız olmalıdır.</a:t>
          </a:r>
        </a:p>
        <a:p>
          <a:pPr marL="0" lvl="0" indent="0" algn="just" defTabSz="1155700">
            <a:lnSpc>
              <a:spcPct val="90000"/>
            </a:lnSpc>
            <a:spcBef>
              <a:spcPct val="0"/>
            </a:spcBef>
            <a:spcAft>
              <a:spcPct val="35000"/>
            </a:spcAft>
            <a:buNone/>
          </a:pPr>
          <a:r>
            <a:rPr lang="tr-TR" sz="2600" kern="1200" dirty="0" err="1">
              <a:solidFill>
                <a:schemeClr val="tx1"/>
              </a:solidFill>
              <a:latin typeface="Times New Roman" pitchFamily="18" charset="0"/>
              <a:cs typeface="Times New Roman" pitchFamily="18" charset="0"/>
            </a:rPr>
            <a:t>Elatmanın</a:t>
          </a:r>
          <a:r>
            <a:rPr lang="tr-TR" sz="2600" kern="1200" dirty="0">
              <a:solidFill>
                <a:schemeClr val="tx1"/>
              </a:solidFill>
              <a:latin typeface="Times New Roman" pitchFamily="18" charset="0"/>
              <a:cs typeface="Times New Roman" pitchFamily="18" charset="0"/>
            </a:rPr>
            <a:t> Önlenmesi Davası, Malike, Mülkiyet Hakkından doğan Yetkilerini kullanmasının haksız olarak güçleştirildiği hallerde, bu </a:t>
          </a:r>
          <a:r>
            <a:rPr lang="tr-TR" sz="2600" kern="1200" dirty="0" err="1">
              <a:solidFill>
                <a:schemeClr val="tx1"/>
              </a:solidFill>
              <a:latin typeface="Times New Roman" pitchFamily="18" charset="0"/>
              <a:cs typeface="Times New Roman" pitchFamily="18" charset="0"/>
            </a:rPr>
            <a:t>Elatmaya</a:t>
          </a:r>
          <a:r>
            <a:rPr lang="tr-TR" sz="2600" kern="1200" dirty="0">
              <a:solidFill>
                <a:schemeClr val="tx1"/>
              </a:solidFill>
              <a:latin typeface="Times New Roman" pitchFamily="18" charset="0"/>
              <a:cs typeface="Times New Roman" pitchFamily="18" charset="0"/>
            </a:rPr>
            <a:t> karşı kendini koruma imkanı verir. </a:t>
          </a:r>
        </a:p>
        <a:p>
          <a:pPr marL="0" lvl="0" indent="0" algn="just" defTabSz="1155700">
            <a:lnSpc>
              <a:spcPct val="90000"/>
            </a:lnSpc>
            <a:spcBef>
              <a:spcPct val="0"/>
            </a:spcBef>
            <a:spcAft>
              <a:spcPct val="35000"/>
            </a:spcAft>
            <a:buNone/>
          </a:pPr>
          <a:r>
            <a:rPr lang="tr-TR" sz="2600" kern="1200" dirty="0">
              <a:solidFill>
                <a:schemeClr val="tx1"/>
              </a:solidFill>
              <a:latin typeface="Times New Roman" pitchFamily="18" charset="0"/>
              <a:cs typeface="Times New Roman" pitchFamily="18" charset="0"/>
            </a:rPr>
            <a:t>Malik, Saldırı dolayısıyla bir Zarara uğramış ise, Saldırı sona ermiş olsa bile, Saldırıda bulunandan Zararının tazminini isteyebilir.  Bu Dava, Borçlar Hukuku Kurallarına ve özellikle Haksız Fiil Zamanaşımına tabidir.</a:t>
          </a:r>
        </a:p>
      </dsp:txBody>
      <dsp:txXfrm>
        <a:off x="0" y="1136374"/>
        <a:ext cx="9144000" cy="5692527"/>
      </dsp:txXfrm>
    </dsp:sp>
    <dsp:sp modelId="{93317F77-0E11-4213-9444-EBCA237597D4}">
      <dsp:nvSpPr>
        <dsp:cNvPr id="0" name=""/>
        <dsp:cNvSpPr/>
      </dsp:nvSpPr>
      <dsp:spPr>
        <a:xfrm>
          <a:off x="0" y="6341778"/>
          <a:ext cx="9144000" cy="8232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5D2094-5F65-4BA0-AC65-AE930905FD7C}">
      <dsp:nvSpPr>
        <dsp:cNvPr id="0" name=""/>
        <dsp:cNvSpPr/>
      </dsp:nvSpPr>
      <dsp:spPr>
        <a:xfrm rot="16200000">
          <a:off x="-3008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0" tIns="0" rIns="160672" bIns="0" numCol="1" spcCol="1270" anchor="ctr" anchorCtr="0">
          <a:noAutofit/>
        </a:bodyPr>
        <a:lstStyle/>
        <a:p>
          <a:pPr marL="0" lvl="0" indent="0" algn="just" defTabSz="1111250">
            <a:lnSpc>
              <a:spcPct val="90000"/>
            </a:lnSpc>
            <a:spcBef>
              <a:spcPct val="0"/>
            </a:spcBef>
            <a:spcAft>
              <a:spcPct val="35000"/>
            </a:spcAft>
            <a:buNone/>
          </a:pPr>
          <a:r>
            <a:rPr lang="tr-TR" sz="2500" b="1" u="sng" kern="1200" dirty="0">
              <a:solidFill>
                <a:schemeClr val="tx1"/>
              </a:solidFill>
              <a:latin typeface="Times New Roman" pitchFamily="18" charset="0"/>
              <a:cs typeface="Times New Roman" pitchFamily="18" charset="0"/>
            </a:rPr>
            <a:t>Davacı</a:t>
          </a:r>
          <a:r>
            <a:rPr lang="tr-TR" sz="2500" b="1" kern="1200" dirty="0">
              <a:solidFill>
                <a:schemeClr val="tx1"/>
              </a:solidFill>
              <a:latin typeface="Times New Roman" pitchFamily="18" charset="0"/>
              <a:cs typeface="Times New Roman" pitchFamily="18" charset="0"/>
            </a:rPr>
            <a:t>: </a:t>
          </a:r>
          <a:r>
            <a:rPr lang="tr-TR" sz="2500" kern="1200" dirty="0">
              <a:solidFill>
                <a:schemeClr val="tx1"/>
              </a:solidFill>
              <a:latin typeface="Times New Roman" pitchFamily="18" charset="0"/>
              <a:cs typeface="Times New Roman" pitchFamily="18" charset="0"/>
            </a:rPr>
            <a:t>Mülkiyeti saldırıya uğrayan Maliktir. Malik, el atmada bulunandan devam eden Saldırıya son vermesini ister. Malik, Mülkiyet Hakkını ve gerçekleşen Saldırıyı ispat etmek zorundadır.</a:t>
          </a:r>
        </a:p>
      </dsp:txBody>
      <dsp:txXfrm rot="5400000">
        <a:off x="4119" y="914399"/>
        <a:ext cx="3962102" cy="2743200"/>
      </dsp:txXfrm>
    </dsp:sp>
    <dsp:sp modelId="{2577EC51-CF01-4C0C-A446-AA8DB5FE1347}">
      <dsp:nvSpPr>
        <dsp:cNvPr id="0" name=""/>
        <dsp:cNvSpPr/>
      </dsp:nvSpPr>
      <dsp:spPr>
        <a:xfrm rot="16200000">
          <a:off x="39584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0" tIns="0" rIns="160672" bIns="0" numCol="1" spcCol="1270" anchor="ctr" anchorCtr="0">
          <a:noAutofit/>
        </a:bodyPr>
        <a:lstStyle/>
        <a:p>
          <a:pPr marL="0" lvl="0" indent="0" algn="l" defTabSz="1111250">
            <a:lnSpc>
              <a:spcPct val="90000"/>
            </a:lnSpc>
            <a:spcBef>
              <a:spcPct val="0"/>
            </a:spcBef>
            <a:spcAft>
              <a:spcPct val="35000"/>
            </a:spcAft>
            <a:buNone/>
          </a:pPr>
          <a:r>
            <a:rPr lang="tr-TR" sz="2500" b="1" u="sng" kern="1200" dirty="0">
              <a:solidFill>
                <a:schemeClr val="tx1"/>
              </a:solidFill>
              <a:latin typeface="Times New Roman" pitchFamily="18" charset="0"/>
              <a:cs typeface="Times New Roman" pitchFamily="18" charset="0"/>
            </a:rPr>
            <a:t>Davalı</a:t>
          </a:r>
          <a:r>
            <a:rPr lang="tr-TR" sz="2500" b="1" kern="1200" dirty="0">
              <a:solidFill>
                <a:schemeClr val="tx1"/>
              </a:solidFill>
              <a:latin typeface="Times New Roman" pitchFamily="18" charset="0"/>
              <a:cs typeface="Times New Roman" pitchFamily="18" charset="0"/>
            </a:rPr>
            <a:t>:</a:t>
          </a:r>
          <a:r>
            <a:rPr lang="tr-TR" sz="2500" kern="1200" dirty="0">
              <a:solidFill>
                <a:schemeClr val="tx1"/>
              </a:solidFill>
              <a:latin typeface="Times New Roman" pitchFamily="18" charset="0"/>
              <a:cs typeface="Times New Roman" pitchFamily="18" charset="0"/>
            </a:rPr>
            <a:t> Haksız olarak Saldırıda bulunandır. Davalı, Saldırıya Haklılık İtirazını, yani Malikin Müdahaleye Katlanma Yükümlülüğünün varlığını ispat etmek zorundadır</a:t>
          </a:r>
          <a:r>
            <a:rPr lang="tr-TR" sz="2500" kern="1200" dirty="0">
              <a:solidFill>
                <a:schemeClr val="tx1"/>
              </a:solidFill>
            </a:rPr>
            <a:t>. </a:t>
          </a:r>
        </a:p>
      </dsp:txBody>
      <dsp:txXfrm rot="5400000">
        <a:off x="4263379" y="914399"/>
        <a:ext cx="3962102" cy="27432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956967B9-03F8-4C66-B3A3-A68C6C491B3D}" type="datetimeFigureOut">
              <a:rPr lang="tr-TR" smtClean="0"/>
              <a:t>17.04.2020</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71C75E66-F04A-4BAB-ACC1-9E1591BDD45A}" type="slidenum">
              <a:rPr lang="tr-TR" smtClean="0"/>
              <a:t>‹#›</a:t>
            </a:fld>
            <a:endParaRPr lang="tr-TR"/>
          </a:p>
        </p:txBody>
      </p:sp>
    </p:spTree>
    <p:extLst>
      <p:ext uri="{BB962C8B-B14F-4D97-AF65-F5344CB8AC3E}">
        <p14:creationId xmlns:p14="http://schemas.microsoft.com/office/powerpoint/2010/main" val="1961985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A67C5CE7-B1D0-4D74-A04F-50BAF6BDD792}" type="datetimeFigureOut">
              <a:rPr lang="tr-TR" smtClean="0"/>
              <a:t>17.04.2020</a:t>
            </a:fld>
            <a:endParaRPr lang="tr-TR"/>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6DE50294-0D11-4BAB-8E3A-01AC1A6DD61E}" type="slidenum">
              <a:rPr lang="tr-TR" smtClean="0"/>
              <a:t>‹#›</a:t>
            </a:fld>
            <a:endParaRPr lang="tr-TR"/>
          </a:p>
        </p:txBody>
      </p:sp>
    </p:spTree>
    <p:extLst>
      <p:ext uri="{BB962C8B-B14F-4D97-AF65-F5344CB8AC3E}">
        <p14:creationId xmlns:p14="http://schemas.microsoft.com/office/powerpoint/2010/main" val="292792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96076E5-1381-4E11-8B17-F7A032B043F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215693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96076E5-1381-4E11-8B17-F7A032B043F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2018626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96076E5-1381-4E11-8B17-F7A032B043F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3548696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96076E5-1381-4E11-8B17-F7A032B043F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3630071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96076E5-1381-4E11-8B17-F7A032B043F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3488501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96076E5-1381-4E11-8B17-F7A032B043FB}" type="datetimeFigureOut">
              <a:rPr lang="tr-TR" smtClean="0"/>
              <a:t>17.04.2020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2546897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96076E5-1381-4E11-8B17-F7A032B043FB}" type="datetimeFigureOut">
              <a:rPr lang="tr-TR" smtClean="0"/>
              <a:t>17.04.2020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1209308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96076E5-1381-4E11-8B17-F7A032B043FB}" type="datetimeFigureOut">
              <a:rPr lang="tr-TR" smtClean="0"/>
              <a:t>17.04.2020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745251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96076E5-1381-4E11-8B17-F7A032B043FB}" type="datetimeFigureOut">
              <a:rPr lang="tr-TR" smtClean="0"/>
              <a:t>17.04.2020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3875724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96076E5-1381-4E11-8B17-F7A032B043FB}" type="datetimeFigureOut">
              <a:rPr lang="tr-TR" smtClean="0"/>
              <a:t>17.04.2020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1494303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96076E5-1381-4E11-8B17-F7A032B043FB}" type="datetimeFigureOut">
              <a:rPr lang="tr-TR" smtClean="0"/>
              <a:t>17.04.2020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B2CC69-A87A-4D77-B584-9F9781826CA2}" type="slidenum">
              <a:rPr lang="tr-TR" smtClean="0"/>
              <a:t>‹#›</a:t>
            </a:fld>
            <a:endParaRPr lang="tr-TR"/>
          </a:p>
        </p:txBody>
      </p:sp>
    </p:spTree>
    <p:extLst>
      <p:ext uri="{BB962C8B-B14F-4D97-AF65-F5344CB8AC3E}">
        <p14:creationId xmlns:p14="http://schemas.microsoft.com/office/powerpoint/2010/main" val="4055592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6076E5-1381-4E11-8B17-F7A032B043FB}" type="datetimeFigureOut">
              <a:rPr lang="tr-TR" smtClean="0"/>
              <a:t>17.04.2020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B2CC69-A87A-4D77-B584-9F9781826CA2}" type="slidenum">
              <a:rPr lang="tr-TR" smtClean="0"/>
              <a:t>‹#›</a:t>
            </a:fld>
            <a:endParaRPr lang="tr-TR"/>
          </a:p>
        </p:txBody>
      </p:sp>
    </p:spTree>
    <p:extLst>
      <p:ext uri="{BB962C8B-B14F-4D97-AF65-F5344CB8AC3E}">
        <p14:creationId xmlns:p14="http://schemas.microsoft.com/office/powerpoint/2010/main" val="233089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352282"/>
            <a:ext cx="9144000" cy="2249756"/>
          </a:xfrm>
        </p:spPr>
        <p:txBody>
          <a:bodyPr>
            <a:normAutofit fontScale="90000"/>
          </a:bodyPr>
          <a:lstStyle/>
          <a:p>
            <a:br>
              <a:rPr lang="tr-TR" sz="5400" dirty="0"/>
            </a:br>
            <a:br>
              <a:rPr lang="tr-TR" sz="5400" dirty="0"/>
            </a:br>
            <a:r>
              <a:rPr lang="tr-TR" sz="3600" dirty="0"/>
              <a:t>A.Ü.H.F. </a:t>
            </a:r>
            <a:br>
              <a:rPr lang="tr-TR" sz="5400" dirty="0"/>
            </a:br>
            <a:r>
              <a:rPr lang="tr-TR" sz="5400" dirty="0"/>
              <a:t>3/A EŞYA HUKUKU DERS NOTLARI</a:t>
            </a:r>
            <a:br>
              <a:rPr lang="tr-TR" sz="4900" dirty="0"/>
            </a:br>
            <a:r>
              <a:rPr lang="tr-TR" sz="3600" b="1" dirty="0">
                <a:latin typeface="+mn-lt"/>
              </a:rPr>
              <a:t>(</a:t>
            </a:r>
            <a:r>
              <a:rPr lang="tr-TR" sz="4400" b="1" dirty="0">
                <a:latin typeface="+mn-lt"/>
              </a:rPr>
              <a:t>2.Dönem- </a:t>
            </a:r>
            <a:r>
              <a:rPr lang="tr-TR" sz="4000" b="1" i="1" dirty="0">
                <a:latin typeface="+mn-lt"/>
              </a:rPr>
              <a:t>Altıncı Hafta- </a:t>
            </a:r>
            <a:r>
              <a:rPr lang="tr-TR" sz="4000" i="1" dirty="0">
                <a:latin typeface="+mn-lt"/>
              </a:rPr>
              <a:t>25.3.2020</a:t>
            </a:r>
            <a:r>
              <a:rPr lang="tr-TR" sz="4400" dirty="0">
                <a:latin typeface="+mn-lt"/>
              </a:rPr>
              <a:t>)</a:t>
            </a:r>
            <a:br>
              <a:rPr lang="tr-TR" sz="4400" b="1" dirty="0">
                <a:latin typeface="+mn-lt"/>
              </a:rPr>
            </a:br>
            <a:r>
              <a:rPr lang="tr-TR" sz="4400" b="1" dirty="0">
                <a:latin typeface="+mn-lt"/>
              </a:rPr>
              <a:t> </a:t>
            </a:r>
            <a:endParaRPr lang="tr-TR" sz="4400" dirty="0"/>
          </a:p>
        </p:txBody>
      </p:sp>
      <p:sp>
        <p:nvSpPr>
          <p:cNvPr id="3" name="Alt Başlık 2"/>
          <p:cNvSpPr>
            <a:spLocks noGrp="1"/>
          </p:cNvSpPr>
          <p:nvPr>
            <p:ph type="subTitle" idx="1"/>
          </p:nvPr>
        </p:nvSpPr>
        <p:spPr/>
        <p:txBody>
          <a:bodyPr>
            <a:normAutofit lnSpcReduction="10000"/>
          </a:bodyPr>
          <a:lstStyle/>
          <a:p>
            <a:r>
              <a:rPr lang="tr-TR" sz="3600" i="1" dirty="0"/>
              <a:t>DOÇ. DR. YILDIZ ABİK </a:t>
            </a:r>
          </a:p>
          <a:p>
            <a:r>
              <a:rPr lang="tr-TR" sz="3200" b="1" i="1" dirty="0">
                <a:latin typeface="Times New Roman" panose="02020603050405020304" pitchFamily="18" charset="0"/>
                <a:cs typeface="Times New Roman" panose="02020603050405020304" pitchFamily="18" charset="0"/>
              </a:rPr>
              <a:t>Mülkiyet Kavramı- </a:t>
            </a:r>
            <a:r>
              <a:rPr lang="tr-TR" sz="3200" b="1" i="1">
                <a:latin typeface="Times New Roman" panose="02020603050405020304" pitchFamily="18" charset="0"/>
                <a:cs typeface="Times New Roman" panose="02020603050405020304" pitchFamily="18" charset="0"/>
              </a:rPr>
              <a:t>İstihkak Davası - </a:t>
            </a:r>
            <a:endParaRPr lang="tr-TR" sz="3200" b="1" i="1" dirty="0">
              <a:latin typeface="Times New Roman" panose="02020603050405020304" pitchFamily="18" charset="0"/>
              <a:cs typeface="Times New Roman" panose="02020603050405020304" pitchFamily="18" charset="0"/>
            </a:endParaRPr>
          </a:p>
          <a:p>
            <a:r>
              <a:rPr lang="tr-TR"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Elatmanın</a:t>
            </a:r>
            <a:r>
              <a:rPr lang="tr-TR" sz="3200" b="1" i="1" dirty="0">
                <a:latin typeface="Times New Roman" panose="02020603050405020304" pitchFamily="18" charset="0"/>
                <a:cs typeface="Times New Roman" panose="02020603050405020304" pitchFamily="18" charset="0"/>
              </a:rPr>
              <a:t> Önlenmesi Davası - </a:t>
            </a:r>
          </a:p>
        </p:txBody>
      </p:sp>
    </p:spTree>
    <p:extLst>
      <p:ext uri="{BB962C8B-B14F-4D97-AF65-F5344CB8AC3E}">
        <p14:creationId xmlns:p14="http://schemas.microsoft.com/office/powerpoint/2010/main" val="2667973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Modern Mülkiyet Görüşü </a:t>
            </a: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Teknik ve ekonomik gelişmeler sonucu ortaya çıkan sosyal görüşlerin etkisi altında </a:t>
            </a:r>
            <a:r>
              <a:rPr lang="tr-TR" sz="3600" b="1" dirty="0">
                <a:latin typeface="Times New Roman" panose="02020603050405020304" pitchFamily="18" charset="0"/>
                <a:cs typeface="Times New Roman" panose="02020603050405020304" pitchFamily="18" charset="0"/>
              </a:rPr>
              <a:t>Mülkiyet kavramı, </a:t>
            </a:r>
            <a:r>
              <a:rPr lang="tr-TR" sz="3600" dirty="0">
                <a:latin typeface="Times New Roman" panose="02020603050405020304" pitchFamily="18" charset="0"/>
                <a:cs typeface="Times New Roman" panose="02020603050405020304" pitchFamily="18" charset="0"/>
              </a:rPr>
              <a:t>Klasik görüşte belirlenen özelliklerini koruyamamış ve böylece </a:t>
            </a:r>
            <a:r>
              <a:rPr lang="tr-TR" sz="3600" b="1" dirty="0">
                <a:latin typeface="Times New Roman" panose="02020603050405020304" pitchFamily="18" charset="0"/>
                <a:cs typeface="Times New Roman" panose="02020603050405020304" pitchFamily="18" charset="0"/>
              </a:rPr>
              <a:t>Modern Mülkiyet Görüşü </a:t>
            </a:r>
            <a:r>
              <a:rPr lang="tr-TR" sz="3600" dirty="0">
                <a:latin typeface="Times New Roman" panose="02020603050405020304" pitchFamily="18" charset="0"/>
                <a:cs typeface="Times New Roman" panose="02020603050405020304" pitchFamily="18" charset="0"/>
              </a:rPr>
              <a:t>ortaya çıkmıştır. </a:t>
            </a:r>
          </a:p>
          <a:p>
            <a:pPr algn="just"/>
            <a:r>
              <a:rPr lang="tr-TR" sz="3600" b="1" dirty="0">
                <a:latin typeface="Times New Roman" panose="02020603050405020304" pitchFamily="18" charset="0"/>
                <a:cs typeface="Times New Roman" panose="02020603050405020304" pitchFamily="18" charset="0"/>
              </a:rPr>
              <a:t>Klasik Mülkiyet Görüşü</a:t>
            </a:r>
            <a:r>
              <a:rPr lang="tr-TR" sz="3600" dirty="0">
                <a:latin typeface="Times New Roman" panose="02020603050405020304" pitchFamily="18" charset="0"/>
                <a:cs typeface="Times New Roman" panose="02020603050405020304" pitchFamily="18" charset="0"/>
              </a:rPr>
              <a:t>, Mülkiyeti mutlak ve sınırsız bir Hak olarak tanımlamaktadır. </a:t>
            </a:r>
          </a:p>
          <a:p>
            <a:pPr algn="just"/>
            <a:r>
              <a:rPr lang="tr-TR" sz="3600" dirty="0">
                <a:latin typeface="Times New Roman" panose="02020603050405020304" pitchFamily="18" charset="0"/>
                <a:cs typeface="Times New Roman" panose="02020603050405020304" pitchFamily="18" charset="0"/>
              </a:rPr>
              <a:t>Oysa </a:t>
            </a:r>
            <a:r>
              <a:rPr lang="tr-TR" sz="3600" b="1" dirty="0">
                <a:latin typeface="Times New Roman" panose="02020603050405020304" pitchFamily="18" charset="0"/>
                <a:cs typeface="Times New Roman" panose="02020603050405020304" pitchFamily="18" charset="0"/>
              </a:rPr>
              <a:t>Modern Mülkiyet Görüşüne </a:t>
            </a:r>
            <a:r>
              <a:rPr lang="tr-TR" sz="3600" dirty="0">
                <a:latin typeface="Times New Roman" panose="02020603050405020304" pitchFamily="18" charset="0"/>
                <a:cs typeface="Times New Roman" panose="02020603050405020304" pitchFamily="18" charset="0"/>
              </a:rPr>
              <a:t>göre, Mülkiyet, </a:t>
            </a:r>
            <a:r>
              <a:rPr lang="tr-TR" sz="3600" b="1" dirty="0">
                <a:latin typeface="Times New Roman" panose="02020603050405020304" pitchFamily="18" charset="0"/>
                <a:cs typeface="Times New Roman" panose="02020603050405020304" pitchFamily="18" charset="0"/>
              </a:rPr>
              <a:t>Sosyal İşlevi </a:t>
            </a:r>
            <a:r>
              <a:rPr lang="tr-TR" sz="3600" dirty="0">
                <a:latin typeface="Times New Roman" panose="02020603050405020304" pitchFamily="18" charset="0"/>
                <a:cs typeface="Times New Roman" panose="02020603050405020304" pitchFamily="18" charset="0"/>
              </a:rPr>
              <a:t>olan bir yapıya sahiptir. </a:t>
            </a:r>
          </a:p>
          <a:p>
            <a:pPr marL="0" indent="0" algn="just">
              <a:buNone/>
            </a:pPr>
            <a:endParaRPr lang="tr-TR" sz="3600"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068595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Ancak bu durumda, </a:t>
            </a:r>
            <a:r>
              <a:rPr lang="tr-TR" sz="3600" b="1" dirty="0">
                <a:latin typeface="Times New Roman" panose="02020603050405020304" pitchFamily="18" charset="0"/>
                <a:cs typeface="Times New Roman" panose="02020603050405020304" pitchFamily="18" charset="0"/>
              </a:rPr>
              <a:t>Davacı, </a:t>
            </a:r>
            <a:r>
              <a:rPr lang="tr-TR" sz="3600" b="1" i="1" dirty="0">
                <a:latin typeface="Times New Roman" panose="02020603050405020304" pitchFamily="18" charset="0"/>
                <a:cs typeface="Times New Roman" panose="02020603050405020304" pitchFamily="18" charset="0"/>
              </a:rPr>
              <a:t>MK m. 713 hükmünde öngörülen Maddi Şartların gerçekleştiğini,</a:t>
            </a:r>
            <a:r>
              <a:rPr lang="tr-TR" sz="3600" b="1" dirty="0">
                <a:latin typeface="Times New Roman" panose="02020603050405020304" pitchFamily="18" charset="0"/>
                <a:cs typeface="Times New Roman" panose="02020603050405020304" pitchFamily="18" charset="0"/>
              </a:rPr>
              <a:t> Mülkiyet Hakkının varlığını kanıtlamak zorundadır. </a:t>
            </a:r>
          </a:p>
          <a:p>
            <a:pPr algn="just"/>
            <a:r>
              <a:rPr lang="tr-TR" sz="3600" b="1" dirty="0">
                <a:latin typeface="Times New Roman" panose="02020603050405020304" pitchFamily="18" charset="0"/>
                <a:cs typeface="Times New Roman" panose="02020603050405020304" pitchFamily="18" charset="0"/>
              </a:rPr>
              <a:t>İstihkak Davasını</a:t>
            </a:r>
            <a:r>
              <a:rPr lang="tr-TR" sz="3600" dirty="0">
                <a:latin typeface="Times New Roman" panose="02020603050405020304" pitchFamily="18" charset="0"/>
                <a:cs typeface="Times New Roman" panose="02020603050405020304" pitchFamily="18" charset="0"/>
              </a:rPr>
              <a:t>, Malikten başka, </a:t>
            </a:r>
            <a:r>
              <a:rPr lang="tr-TR" sz="3600" b="1" dirty="0">
                <a:latin typeface="Times New Roman" panose="02020603050405020304" pitchFamily="18" charset="0"/>
                <a:cs typeface="Times New Roman" panose="02020603050405020304" pitchFamily="18" charset="0"/>
              </a:rPr>
              <a:t>Şartlara göre, </a:t>
            </a:r>
            <a:r>
              <a:rPr lang="tr-TR" sz="3600" b="1" i="1" dirty="0">
                <a:latin typeface="Times New Roman" panose="02020603050405020304" pitchFamily="18" charset="0"/>
                <a:cs typeface="Times New Roman" panose="02020603050405020304" pitchFamily="18" charset="0"/>
              </a:rPr>
              <a:t>Eşya üzerinde Sınırlı Ayni Hak Sahiplerinin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örneğin, </a:t>
            </a:r>
            <a:r>
              <a:rPr lang="tr-TR" sz="3600" b="1" i="1" dirty="0">
                <a:latin typeface="Times New Roman" panose="02020603050405020304" pitchFamily="18" charset="0"/>
                <a:cs typeface="Times New Roman" panose="02020603050405020304" pitchFamily="18" charset="0"/>
              </a:rPr>
              <a:t>Rehinli Alacaklının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İntifa Hakkı Sahibinin </a:t>
            </a:r>
            <a:r>
              <a:rPr lang="tr-TR" sz="3600" dirty="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açabileceği kabul edilmektedir. </a:t>
            </a:r>
          </a:p>
        </p:txBody>
      </p:sp>
    </p:spTree>
    <p:extLst>
      <p:ext uri="{BB962C8B-B14F-4D97-AF65-F5344CB8AC3E}">
        <p14:creationId xmlns:p14="http://schemas.microsoft.com/office/powerpoint/2010/main" val="323334809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İstihkak Davasının Niteliği </a:t>
            </a:r>
          </a:p>
        </p:txBody>
      </p:sp>
      <p:sp>
        <p:nvSpPr>
          <p:cNvPr id="3" name="İçerik Yer Tutucusu 2"/>
          <p:cNvSpPr>
            <a:spLocks noGrp="1"/>
          </p:cNvSpPr>
          <p:nvPr>
            <p:ph idx="1"/>
          </p:nvPr>
        </p:nvSpPr>
        <p:spPr/>
        <p:txBody>
          <a:bodyPr>
            <a:normAutofit/>
          </a:bodyPr>
          <a:lstStyle/>
          <a:p>
            <a:r>
              <a:rPr lang="tr-TR" sz="3200" b="1" dirty="0">
                <a:latin typeface="Times New Roman" panose="02020603050405020304" pitchFamily="18" charset="0"/>
                <a:cs typeface="Times New Roman" panose="02020603050405020304" pitchFamily="18" charset="0"/>
              </a:rPr>
              <a:t>İstihkak Davası </a:t>
            </a:r>
            <a:r>
              <a:rPr lang="tr-TR" sz="3200" dirty="0">
                <a:latin typeface="Times New Roman" panose="02020603050405020304" pitchFamily="18" charset="0"/>
                <a:cs typeface="Times New Roman" panose="02020603050405020304" pitchFamily="18" charset="0"/>
              </a:rPr>
              <a:t>bir </a:t>
            </a:r>
            <a:r>
              <a:rPr lang="tr-TR" sz="3200" b="1" i="1" dirty="0">
                <a:latin typeface="Times New Roman" panose="02020603050405020304" pitchFamily="18" charset="0"/>
                <a:cs typeface="Times New Roman" panose="02020603050405020304" pitchFamily="18" charset="0"/>
              </a:rPr>
              <a:t>Eda Davasıdır. </a:t>
            </a:r>
          </a:p>
          <a:p>
            <a:pPr algn="just"/>
            <a:r>
              <a:rPr lang="tr-TR" sz="3200" b="1" dirty="0">
                <a:latin typeface="Times New Roman" panose="02020603050405020304" pitchFamily="18" charset="0"/>
                <a:cs typeface="Times New Roman" panose="02020603050405020304" pitchFamily="18" charset="0"/>
              </a:rPr>
              <a:t>Bu Dava Sonunda, </a:t>
            </a:r>
            <a:r>
              <a:rPr lang="tr-TR" sz="3200" b="1" u="sng" dirty="0">
                <a:latin typeface="Times New Roman" panose="02020603050405020304" pitchFamily="18" charset="0"/>
                <a:cs typeface="Times New Roman" panose="02020603050405020304" pitchFamily="18" charset="0"/>
              </a:rPr>
              <a:t>Hâkim, </a:t>
            </a:r>
            <a:r>
              <a:rPr lang="tr-TR" sz="3200" b="1" i="1" dirty="0">
                <a:latin typeface="Times New Roman" panose="02020603050405020304" pitchFamily="18" charset="0"/>
                <a:cs typeface="Times New Roman" panose="02020603050405020304" pitchFamily="18" charset="0"/>
              </a:rPr>
              <a:t>Davalının el koyduğu Malın Zilyetliğinin</a:t>
            </a:r>
            <a:r>
              <a:rPr lang="tr-TR" sz="3200" b="1" dirty="0">
                <a:latin typeface="Times New Roman" panose="02020603050405020304" pitchFamily="18" charset="0"/>
                <a:cs typeface="Times New Roman" panose="02020603050405020304" pitchFamily="18" charset="0"/>
              </a:rPr>
              <a:t>, Davacıya geri verilmesine karar verir. </a:t>
            </a:r>
          </a:p>
          <a:p>
            <a:pPr algn="just"/>
            <a:r>
              <a:rPr lang="tr-TR" sz="3200" b="1" dirty="0">
                <a:latin typeface="Times New Roman" panose="02020603050405020304" pitchFamily="18" charset="0"/>
                <a:cs typeface="Times New Roman" panose="02020603050405020304" pitchFamily="18" charset="0"/>
              </a:rPr>
              <a:t>Davayı kaybeden Davalı Zilyet</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Olumlu</a:t>
            </a:r>
            <a:r>
              <a:rPr lang="tr-TR" sz="3200" b="1" dirty="0">
                <a:latin typeface="Times New Roman" panose="02020603050405020304" pitchFamily="18" charset="0"/>
                <a:cs typeface="Times New Roman" panose="02020603050405020304" pitchFamily="18" charset="0"/>
              </a:rPr>
              <a:t> bir </a:t>
            </a:r>
            <a:r>
              <a:rPr lang="tr-TR" sz="3200" b="1" i="1" dirty="0">
                <a:latin typeface="Times New Roman" panose="02020603050405020304" pitchFamily="18" charset="0"/>
                <a:cs typeface="Times New Roman" panose="02020603050405020304" pitchFamily="18" charset="0"/>
              </a:rPr>
              <a:t>Davranışta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bulunmaya,</a:t>
            </a:r>
            <a:r>
              <a:rPr lang="tr-TR" sz="3200" dirty="0">
                <a:latin typeface="Times New Roman" panose="02020603050405020304" pitchFamily="18" charset="0"/>
                <a:cs typeface="Times New Roman" panose="02020603050405020304" pitchFamily="18" charset="0"/>
              </a:rPr>
              <a:t> Taşınır Mallarda </a:t>
            </a:r>
            <a:r>
              <a:rPr lang="tr-TR" sz="3200" i="1" dirty="0">
                <a:latin typeface="Times New Roman" panose="02020603050405020304" pitchFamily="18" charset="0"/>
                <a:cs typeface="Times New Roman" panose="02020603050405020304" pitchFamily="18" charset="0"/>
              </a:rPr>
              <a:t>Teslime</a:t>
            </a:r>
            <a:r>
              <a:rPr lang="tr-TR" sz="3200" dirty="0">
                <a:latin typeface="Times New Roman" panose="02020603050405020304" pitchFamily="18" charset="0"/>
                <a:cs typeface="Times New Roman" panose="02020603050405020304" pitchFamily="18" charset="0"/>
              </a:rPr>
              <a:t>, Taşınmazlarda ise </a:t>
            </a:r>
            <a:r>
              <a:rPr lang="tr-TR" sz="3200" i="1" dirty="0">
                <a:latin typeface="Times New Roman" panose="02020603050405020304" pitchFamily="18" charset="0"/>
                <a:cs typeface="Times New Roman" panose="02020603050405020304" pitchFamily="18" charset="0"/>
              </a:rPr>
              <a:t>Taşınmazın Boşaltılmasına </a:t>
            </a:r>
            <a:r>
              <a:rPr lang="tr-TR" sz="3200" b="1" dirty="0">
                <a:latin typeface="Times New Roman" panose="02020603050405020304" pitchFamily="18" charset="0"/>
                <a:cs typeface="Times New Roman" panose="02020603050405020304" pitchFamily="18" charset="0"/>
              </a:rPr>
              <a:t>mahkum edilir. </a:t>
            </a:r>
          </a:p>
          <a:p>
            <a:pPr algn="just"/>
            <a:r>
              <a:rPr lang="tr-TR" sz="3200" b="1" dirty="0">
                <a:latin typeface="Times New Roman" panose="02020603050405020304" pitchFamily="18" charset="0"/>
                <a:cs typeface="Times New Roman" panose="02020603050405020304" pitchFamily="18" charset="0"/>
              </a:rPr>
              <a:t>İstihkak Davası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Ayni Hakka dayandığı için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Ayni</a:t>
            </a:r>
            <a:r>
              <a:rPr lang="tr-TR" sz="3200" dirty="0">
                <a:latin typeface="Times New Roman" panose="02020603050405020304" pitchFamily="18" charset="0"/>
                <a:cs typeface="Times New Roman" panose="02020603050405020304" pitchFamily="18" charset="0"/>
              </a:rPr>
              <a:t> bir </a:t>
            </a:r>
            <a:r>
              <a:rPr lang="tr-TR" sz="3200" b="1" dirty="0">
                <a:latin typeface="Times New Roman" panose="02020603050405020304" pitchFamily="18" charset="0"/>
                <a:cs typeface="Times New Roman" panose="02020603050405020304" pitchFamily="18" charset="0"/>
              </a:rPr>
              <a:t>Davadır</a:t>
            </a:r>
            <a:r>
              <a:rPr lang="tr-TR" sz="3200" dirty="0">
                <a:latin typeface="Times New Roman" panose="02020603050405020304" pitchFamily="18" charset="0"/>
                <a:cs typeface="Times New Roman" panose="02020603050405020304" pitchFamily="18" charset="0"/>
              </a:rPr>
              <a:t>, bu bağlamda, </a:t>
            </a:r>
            <a:r>
              <a:rPr lang="tr-TR" sz="3200" b="1" dirty="0">
                <a:latin typeface="Times New Roman" panose="02020603050405020304" pitchFamily="18" charset="0"/>
                <a:cs typeface="Times New Roman" panose="02020603050405020304" pitchFamily="18" charset="0"/>
              </a:rPr>
              <a:t>Zamanaşımına uğramaz. </a:t>
            </a:r>
          </a:p>
        </p:txBody>
      </p:sp>
    </p:spTree>
    <p:extLst>
      <p:ext uri="{BB962C8B-B14F-4D97-AF65-F5344CB8AC3E}">
        <p14:creationId xmlns:p14="http://schemas.microsoft.com/office/powerpoint/2010/main" val="272348873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İstihkak Davasının Tarafları </a:t>
            </a:r>
          </a:p>
        </p:txBody>
      </p:sp>
      <p:sp>
        <p:nvSpPr>
          <p:cNvPr id="3" name="İçerik Yer Tutucusu 2"/>
          <p:cNvSpPr>
            <a:spLocks noGrp="1"/>
          </p:cNvSpPr>
          <p:nvPr>
            <p:ph idx="1"/>
          </p:nvPr>
        </p:nvSpPr>
        <p:spPr>
          <a:xfrm>
            <a:off x="838200" y="1661755"/>
            <a:ext cx="10515600" cy="4351338"/>
          </a:xfrm>
        </p:spPr>
        <p:txBody>
          <a:bodyPr>
            <a:normAutofit/>
          </a:bodyPr>
          <a:lstStyle/>
          <a:p>
            <a:pPr algn="just"/>
            <a:r>
              <a:rPr lang="tr-TR" sz="4000" b="1" dirty="0">
                <a:latin typeface="Times New Roman" panose="02020603050405020304" pitchFamily="18" charset="0"/>
                <a:cs typeface="Times New Roman" panose="02020603050405020304" pitchFamily="18" charset="0"/>
              </a:rPr>
              <a:t>İstihkak Davasında Davacı</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çekişmeli Malın Dolaysız Zilyedi olmayan </a:t>
            </a:r>
            <a:r>
              <a:rPr lang="tr-TR" sz="4000" b="1" dirty="0">
                <a:latin typeface="Times New Roman" panose="02020603050405020304" pitchFamily="18" charset="0"/>
                <a:cs typeface="Times New Roman" panose="02020603050405020304" pitchFamily="18" charset="0"/>
              </a:rPr>
              <a:t>Malikidir. </a:t>
            </a:r>
          </a:p>
          <a:p>
            <a:pPr algn="just"/>
            <a:r>
              <a:rPr lang="tr-TR" sz="4000" b="1" dirty="0">
                <a:latin typeface="Times New Roman" panose="02020603050405020304" pitchFamily="18" charset="0"/>
                <a:cs typeface="Times New Roman" panose="02020603050405020304" pitchFamily="18" charset="0"/>
              </a:rPr>
              <a:t>İstihkak Davası açan Malikin, </a:t>
            </a:r>
            <a:r>
              <a:rPr lang="tr-TR" sz="4000" b="1" i="1" dirty="0">
                <a:latin typeface="Times New Roman" panose="02020603050405020304" pitchFamily="18" charset="0"/>
                <a:cs typeface="Times New Roman" panose="02020603050405020304" pitchFamily="18" charset="0"/>
              </a:rPr>
              <a:t>Dolaylı Zilyet olması </a:t>
            </a:r>
            <a:r>
              <a:rPr lang="tr-TR" sz="4000" b="1" dirty="0">
                <a:latin typeface="Times New Roman" panose="02020603050405020304" pitchFamily="18" charset="0"/>
                <a:cs typeface="Times New Roman" panose="02020603050405020304" pitchFamily="18" charset="0"/>
              </a:rPr>
              <a:t>mümkündür. </a:t>
            </a:r>
          </a:p>
          <a:p>
            <a:pPr algn="just"/>
            <a:r>
              <a:rPr lang="tr-TR" sz="4000" dirty="0">
                <a:latin typeface="Times New Roman" panose="02020603050405020304" pitchFamily="18" charset="0"/>
                <a:cs typeface="Times New Roman" panose="02020603050405020304" pitchFamily="18" charset="0"/>
              </a:rPr>
              <a:t>Bu Davayı, </a:t>
            </a:r>
            <a:r>
              <a:rPr lang="tr-TR" sz="4000" b="1" i="1" dirty="0">
                <a:latin typeface="Times New Roman" panose="02020603050405020304" pitchFamily="18" charset="0"/>
                <a:cs typeface="Times New Roman" panose="02020603050405020304" pitchFamily="18" charset="0"/>
              </a:rPr>
              <a:t>Mala hiç Zilyet olmamış </a:t>
            </a:r>
            <a:r>
              <a:rPr lang="tr-TR" sz="4000" b="1" dirty="0">
                <a:latin typeface="Times New Roman" panose="02020603050405020304" pitchFamily="18" charset="0"/>
                <a:cs typeface="Times New Roman" panose="02020603050405020304" pitchFamily="18" charset="0"/>
              </a:rPr>
              <a:t>veya </a:t>
            </a:r>
            <a:r>
              <a:rPr lang="tr-TR" sz="4000" b="1" i="1" dirty="0">
                <a:latin typeface="Times New Roman" panose="02020603050405020304" pitchFamily="18" charset="0"/>
                <a:cs typeface="Times New Roman" panose="02020603050405020304" pitchFamily="18" charset="0"/>
              </a:rPr>
              <a:t>Zilyetliği sonradan kaybetmiş Malik </a:t>
            </a:r>
            <a:r>
              <a:rPr lang="tr-TR" sz="4000" dirty="0">
                <a:latin typeface="Times New Roman" panose="02020603050405020304" pitchFamily="18" charset="0"/>
                <a:cs typeface="Times New Roman" panose="02020603050405020304" pitchFamily="18" charset="0"/>
              </a:rPr>
              <a:t>de </a:t>
            </a:r>
            <a:r>
              <a:rPr lang="tr-TR" sz="4000" b="1" dirty="0">
                <a:latin typeface="Times New Roman" panose="02020603050405020304" pitchFamily="18" charset="0"/>
                <a:cs typeface="Times New Roman" panose="02020603050405020304" pitchFamily="18" charset="0"/>
              </a:rPr>
              <a:t>açabilir. </a:t>
            </a:r>
          </a:p>
        </p:txBody>
      </p:sp>
    </p:spTree>
    <p:extLst>
      <p:ext uri="{BB962C8B-B14F-4D97-AF65-F5344CB8AC3E}">
        <p14:creationId xmlns:p14="http://schemas.microsoft.com/office/powerpoint/2010/main" val="351584387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dirty="0">
                <a:latin typeface="+mn-lt"/>
              </a:rPr>
              <a:t>Paylı Mülkiyette Paydaşın İstihkak Davası Bakımından Durumu </a:t>
            </a:r>
          </a:p>
        </p:txBody>
      </p:sp>
      <p:sp>
        <p:nvSpPr>
          <p:cNvPr id="3" name="İçerik Yer Tutucusu 2"/>
          <p:cNvSpPr>
            <a:spLocks noGrp="1"/>
          </p:cNvSpPr>
          <p:nvPr>
            <p:ph idx="1"/>
          </p:nvPr>
        </p:nvSpPr>
        <p:spPr/>
        <p:txBody>
          <a:bodyPr>
            <a:normAutofit fontScale="92500" lnSpcReduction="20000"/>
          </a:bodyPr>
          <a:lstStyle/>
          <a:p>
            <a:pPr algn="just"/>
            <a:r>
              <a:rPr lang="tr-TR" sz="3900" b="1" dirty="0">
                <a:latin typeface="Times New Roman" panose="02020603050405020304" pitchFamily="18" charset="0"/>
                <a:cs typeface="Times New Roman" panose="02020603050405020304" pitchFamily="18" charset="0"/>
              </a:rPr>
              <a:t>Paylı Mülkiyette</a:t>
            </a:r>
            <a:r>
              <a:rPr lang="tr-TR" sz="3900" dirty="0">
                <a:latin typeface="Times New Roman" panose="02020603050405020304" pitchFamily="18" charset="0"/>
                <a:cs typeface="Times New Roman" panose="02020603050405020304" pitchFamily="18" charset="0"/>
              </a:rPr>
              <a:t>, her </a:t>
            </a:r>
            <a:r>
              <a:rPr lang="tr-TR" sz="3900" b="1" dirty="0">
                <a:latin typeface="Times New Roman" panose="02020603050405020304" pitchFamily="18" charset="0"/>
                <a:cs typeface="Times New Roman" panose="02020603050405020304" pitchFamily="18" charset="0"/>
              </a:rPr>
              <a:t>Paydaş, </a:t>
            </a:r>
            <a:r>
              <a:rPr lang="tr-TR" sz="3900" b="1" i="1" dirty="0">
                <a:latin typeface="Times New Roman" panose="02020603050405020304" pitchFamily="18" charset="0"/>
                <a:cs typeface="Times New Roman" panose="02020603050405020304" pitchFamily="18" charset="0"/>
              </a:rPr>
              <a:t>Mülkiyet Hakkının Koruyucu Yetkilerinden</a:t>
            </a:r>
            <a:r>
              <a:rPr lang="tr-TR" sz="3900" i="1" dirty="0">
                <a:latin typeface="Times New Roman" panose="02020603050405020304" pitchFamily="18" charset="0"/>
                <a:cs typeface="Times New Roman" panose="02020603050405020304" pitchFamily="18" charset="0"/>
              </a:rPr>
              <a:t> </a:t>
            </a:r>
            <a:r>
              <a:rPr lang="tr-TR" sz="3900" b="1" i="1" dirty="0">
                <a:latin typeface="Times New Roman" panose="02020603050405020304" pitchFamily="18" charset="0"/>
                <a:cs typeface="Times New Roman" panose="02020603050405020304" pitchFamily="18" charset="0"/>
              </a:rPr>
              <a:t>yararlanmak</a:t>
            </a:r>
            <a:r>
              <a:rPr lang="tr-TR" sz="3900" dirty="0">
                <a:latin typeface="Times New Roman" panose="02020603050405020304" pitchFamily="18" charset="0"/>
                <a:cs typeface="Times New Roman" panose="02020603050405020304" pitchFamily="18" charset="0"/>
              </a:rPr>
              <a:t> için </a:t>
            </a:r>
            <a:r>
              <a:rPr lang="tr-TR" sz="3900" b="1" dirty="0">
                <a:latin typeface="Times New Roman" panose="02020603050405020304" pitchFamily="18" charset="0"/>
                <a:cs typeface="Times New Roman" panose="02020603050405020304" pitchFamily="18" charset="0"/>
              </a:rPr>
              <a:t>İstihkak Davası </a:t>
            </a:r>
            <a:r>
              <a:rPr lang="tr-TR" sz="3900" dirty="0">
                <a:latin typeface="Times New Roman" panose="02020603050405020304" pitchFamily="18" charset="0"/>
                <a:cs typeface="Times New Roman" panose="02020603050405020304" pitchFamily="18" charset="0"/>
              </a:rPr>
              <a:t>açabilir. </a:t>
            </a:r>
          </a:p>
          <a:p>
            <a:pPr algn="just"/>
            <a:r>
              <a:rPr lang="tr-TR" sz="3900" dirty="0">
                <a:latin typeface="Times New Roman" panose="02020603050405020304" pitchFamily="18" charset="0"/>
                <a:cs typeface="Times New Roman" panose="02020603050405020304" pitchFamily="18" charset="0"/>
              </a:rPr>
              <a:t>Bu durumda, </a:t>
            </a:r>
            <a:r>
              <a:rPr lang="tr-TR" sz="3900" b="1" dirty="0">
                <a:latin typeface="Times New Roman" panose="02020603050405020304" pitchFamily="18" charset="0"/>
                <a:cs typeface="Times New Roman" panose="02020603050405020304" pitchFamily="18" charset="0"/>
              </a:rPr>
              <a:t>Talep bölünemez olduğu </a:t>
            </a:r>
            <a:r>
              <a:rPr lang="tr-TR" sz="3900" dirty="0">
                <a:latin typeface="Times New Roman" panose="02020603050405020304" pitchFamily="18" charset="0"/>
                <a:cs typeface="Times New Roman" panose="02020603050405020304" pitchFamily="18" charset="0"/>
              </a:rPr>
              <a:t>için, </a:t>
            </a:r>
            <a:r>
              <a:rPr lang="tr-TR" sz="3900" b="1" dirty="0">
                <a:latin typeface="Times New Roman" panose="02020603050405020304" pitchFamily="18" charset="0"/>
                <a:cs typeface="Times New Roman" panose="02020603050405020304" pitchFamily="18" charset="0"/>
              </a:rPr>
              <a:t>diğer Paydaşlar </a:t>
            </a:r>
            <a:r>
              <a:rPr lang="tr-TR" sz="3900" dirty="0">
                <a:latin typeface="Times New Roman" panose="02020603050405020304" pitchFamily="18" charset="0"/>
                <a:cs typeface="Times New Roman" panose="02020603050405020304" pitchFamily="18" charset="0"/>
              </a:rPr>
              <a:t>da, bu </a:t>
            </a:r>
            <a:r>
              <a:rPr lang="tr-TR" sz="3900" b="1" dirty="0">
                <a:latin typeface="Times New Roman" panose="02020603050405020304" pitchFamily="18" charset="0"/>
                <a:cs typeface="Times New Roman" panose="02020603050405020304" pitchFamily="18" charset="0"/>
              </a:rPr>
              <a:t>Davanın Sonucundan yararlanırlar </a:t>
            </a:r>
            <a:r>
              <a:rPr lang="tr-TR" sz="3900" i="1" dirty="0">
                <a:latin typeface="Times New Roman" panose="02020603050405020304" pitchFamily="18" charset="0"/>
                <a:cs typeface="Times New Roman" panose="02020603050405020304" pitchFamily="18" charset="0"/>
              </a:rPr>
              <a:t>(</a:t>
            </a:r>
            <a:r>
              <a:rPr lang="tr-TR" sz="3500" i="1" dirty="0">
                <a:latin typeface="Times New Roman" panose="02020603050405020304" pitchFamily="18" charset="0"/>
                <a:cs typeface="Times New Roman" panose="02020603050405020304" pitchFamily="18" charset="0"/>
              </a:rPr>
              <a:t>MK m. 693 / III). </a:t>
            </a:r>
          </a:p>
          <a:p>
            <a:pPr algn="just"/>
            <a:r>
              <a:rPr lang="tr-TR" sz="3900" b="1" dirty="0">
                <a:latin typeface="Times New Roman" panose="02020603050405020304" pitchFamily="18" charset="0"/>
                <a:cs typeface="Times New Roman" panose="02020603050405020304" pitchFamily="18" charset="0"/>
              </a:rPr>
              <a:t>Paydaş, </a:t>
            </a:r>
            <a:r>
              <a:rPr lang="tr-TR" sz="3900" b="1" i="1" dirty="0">
                <a:latin typeface="Times New Roman" panose="02020603050405020304" pitchFamily="18" charset="0"/>
                <a:cs typeface="Times New Roman" panose="02020603050405020304" pitchFamily="18" charset="0"/>
              </a:rPr>
              <a:t>İstihkak Davasını üçüncü kişilere karşı açabileceği </a:t>
            </a:r>
            <a:r>
              <a:rPr lang="tr-TR" sz="3900" dirty="0">
                <a:latin typeface="Times New Roman" panose="02020603050405020304" pitchFamily="18" charset="0"/>
                <a:cs typeface="Times New Roman" panose="02020603050405020304" pitchFamily="18" charset="0"/>
              </a:rPr>
              <a:t>gibi, </a:t>
            </a:r>
            <a:r>
              <a:rPr lang="tr-TR" sz="3900" b="1" dirty="0">
                <a:latin typeface="Times New Roman" panose="02020603050405020304" pitchFamily="18" charset="0"/>
                <a:cs typeface="Times New Roman" panose="02020603050405020304" pitchFamily="18" charset="0"/>
              </a:rPr>
              <a:t>Birlikte Zilyetliğin sağlanması </a:t>
            </a:r>
            <a:r>
              <a:rPr lang="tr-TR" sz="3900" dirty="0">
                <a:latin typeface="Times New Roman" panose="02020603050405020304" pitchFamily="18" charset="0"/>
                <a:cs typeface="Times New Roman" panose="02020603050405020304" pitchFamily="18" charset="0"/>
              </a:rPr>
              <a:t>için</a:t>
            </a:r>
            <a:r>
              <a:rPr lang="tr-TR" sz="3900" b="1" dirty="0">
                <a:latin typeface="Times New Roman" panose="02020603050405020304" pitchFamily="18" charset="0"/>
                <a:cs typeface="Times New Roman" panose="02020603050405020304" pitchFamily="18" charset="0"/>
              </a:rPr>
              <a:t> </a:t>
            </a:r>
            <a:r>
              <a:rPr lang="tr-TR" sz="3900" b="1" i="1" dirty="0">
                <a:latin typeface="Times New Roman" panose="02020603050405020304" pitchFamily="18" charset="0"/>
                <a:cs typeface="Times New Roman" panose="02020603050405020304" pitchFamily="18" charset="0"/>
              </a:rPr>
              <a:t>Diğer bir Paydaşa karşı </a:t>
            </a:r>
            <a:r>
              <a:rPr lang="tr-TR" sz="3900" dirty="0">
                <a:latin typeface="Times New Roman" panose="02020603050405020304" pitchFamily="18" charset="0"/>
                <a:cs typeface="Times New Roman" panose="02020603050405020304" pitchFamily="18" charset="0"/>
              </a:rPr>
              <a:t>da </a:t>
            </a:r>
            <a:r>
              <a:rPr lang="tr-TR" sz="3900" b="1" dirty="0">
                <a:latin typeface="Times New Roman" panose="02020603050405020304" pitchFamily="18" charset="0"/>
                <a:cs typeface="Times New Roman" panose="02020603050405020304" pitchFamily="18" charset="0"/>
              </a:rPr>
              <a:t>açabilir. </a:t>
            </a:r>
          </a:p>
          <a:p>
            <a:pPr marL="0" indent="0" algn="just">
              <a:buNone/>
            </a:pPr>
            <a:r>
              <a:rPr lang="tr-TR" sz="39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20939279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Elbirliği Mülkiyetinde </a:t>
            </a:r>
            <a:r>
              <a:rPr lang="tr-TR" sz="3200" dirty="0">
                <a:latin typeface="Times New Roman" panose="02020603050405020304" pitchFamily="18" charset="0"/>
                <a:cs typeface="Times New Roman" panose="02020603050405020304" pitchFamily="18" charset="0"/>
              </a:rPr>
              <a:t>ise, </a:t>
            </a:r>
            <a:r>
              <a:rPr lang="tr-TR" sz="3200" b="1" u="sng" dirty="0">
                <a:latin typeface="Times New Roman" panose="02020603050405020304" pitchFamily="18" charset="0"/>
                <a:cs typeface="Times New Roman" panose="02020603050405020304" pitchFamily="18" charset="0"/>
              </a:rPr>
              <a:t>Yargıtay,</a:t>
            </a:r>
            <a:r>
              <a:rPr lang="tr-TR" sz="3200" dirty="0">
                <a:latin typeface="Times New Roman" panose="02020603050405020304" pitchFamily="18" charset="0"/>
                <a:cs typeface="Times New Roman" panose="02020603050405020304" pitchFamily="18" charset="0"/>
              </a:rPr>
              <a:t> 4721 sayılı yeni </a:t>
            </a:r>
            <a:r>
              <a:rPr lang="tr-TR" sz="3200" b="1" i="1" dirty="0">
                <a:latin typeface="Times New Roman" panose="02020603050405020304" pitchFamily="18" charset="0"/>
                <a:cs typeface="Times New Roman" panose="02020603050405020304" pitchFamily="18" charset="0"/>
              </a:rPr>
              <a:t>Medeni Kanun’un 702. maddesinin son fıkrasındaki hükümden </a:t>
            </a:r>
            <a:r>
              <a:rPr lang="tr-TR" sz="3200" b="1" dirty="0">
                <a:latin typeface="Times New Roman" panose="02020603050405020304" pitchFamily="18" charset="0"/>
                <a:cs typeface="Times New Roman" panose="02020603050405020304" pitchFamily="18" charset="0"/>
              </a:rPr>
              <a:t>hareket etmiştir. </a:t>
            </a:r>
          </a:p>
          <a:p>
            <a:pPr algn="just"/>
            <a:r>
              <a:rPr lang="tr-TR" sz="3200" b="1" dirty="0">
                <a:latin typeface="Times New Roman" panose="02020603050405020304" pitchFamily="18" charset="0"/>
                <a:cs typeface="Times New Roman" panose="02020603050405020304" pitchFamily="18" charset="0"/>
              </a:rPr>
              <a:t>Bu hükme göre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«Ortaklardan her biri, topluluğa giren hakların korunmasını sağlayabilir. Bu korumadan bütün ortaklar yararlanır»</a:t>
            </a:r>
          </a:p>
          <a:p>
            <a:pPr algn="just"/>
            <a:r>
              <a:rPr lang="tr-TR" sz="3200" b="1" u="sng" dirty="0">
                <a:latin typeface="Times New Roman" panose="02020603050405020304" pitchFamily="18" charset="0"/>
                <a:cs typeface="Times New Roman" panose="02020603050405020304" pitchFamily="18" charset="0"/>
              </a:rPr>
              <a:t>Yargıtay</a:t>
            </a:r>
            <a:r>
              <a:rPr lang="tr-TR" sz="3200" b="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bu Hükümden</a:t>
            </a:r>
            <a:r>
              <a:rPr lang="tr-TR" sz="3200" b="1" dirty="0">
                <a:latin typeface="Times New Roman" panose="02020603050405020304" pitchFamily="18" charset="0"/>
                <a:cs typeface="Times New Roman" panose="02020603050405020304" pitchFamily="18" charset="0"/>
              </a:rPr>
              <a:t>, her Ortağın, bu Davayı açabileceği sonucuna varmıştır. </a:t>
            </a:r>
          </a:p>
        </p:txBody>
      </p:sp>
    </p:spTree>
    <p:extLst>
      <p:ext uri="{BB962C8B-B14F-4D97-AF65-F5344CB8AC3E}">
        <p14:creationId xmlns:p14="http://schemas.microsoft.com/office/powerpoint/2010/main" val="57165851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900" b="1" u="sng" dirty="0">
                <a:latin typeface="Times New Roman" panose="02020603050405020304" pitchFamily="18" charset="0"/>
                <a:cs typeface="Times New Roman" panose="02020603050405020304" pitchFamily="18" charset="0"/>
              </a:rPr>
              <a:t>İstihkak Davası, </a:t>
            </a:r>
            <a:r>
              <a:rPr lang="tr-TR" sz="3900" b="1" dirty="0">
                <a:latin typeface="Times New Roman" panose="02020603050405020304" pitchFamily="18" charset="0"/>
                <a:cs typeface="Times New Roman" panose="02020603050405020304" pitchFamily="18" charset="0"/>
              </a:rPr>
              <a:t>Mülkiyet Hakkını Korumaya yönelik bir Davadır. </a:t>
            </a:r>
          </a:p>
          <a:p>
            <a:pPr algn="just"/>
            <a:r>
              <a:rPr lang="tr-TR" sz="3900" dirty="0">
                <a:latin typeface="Times New Roman" panose="02020603050405020304" pitchFamily="18" charset="0"/>
                <a:cs typeface="Times New Roman" panose="02020603050405020304" pitchFamily="18" charset="0"/>
              </a:rPr>
              <a:t>Bu bağlamda, </a:t>
            </a:r>
            <a:r>
              <a:rPr lang="tr-TR" sz="3900" b="1" dirty="0">
                <a:latin typeface="Times New Roman" panose="02020603050405020304" pitchFamily="18" charset="0"/>
                <a:cs typeface="Times New Roman" panose="02020603050405020304" pitchFamily="18" charset="0"/>
              </a:rPr>
              <a:t>Davanın açıldığı sırada Davacının, </a:t>
            </a:r>
            <a:r>
              <a:rPr lang="tr-TR" sz="3900" b="1" i="1" dirty="0">
                <a:latin typeface="Times New Roman" panose="02020603050405020304" pitchFamily="18" charset="0"/>
                <a:cs typeface="Times New Roman" panose="02020603050405020304" pitchFamily="18" charset="0"/>
              </a:rPr>
              <a:t>Malik Sıfatını haiz olması </a:t>
            </a:r>
            <a:r>
              <a:rPr lang="tr-TR" sz="3900" b="1" dirty="0">
                <a:latin typeface="Times New Roman" panose="02020603050405020304" pitchFamily="18" charset="0"/>
                <a:cs typeface="Times New Roman" panose="02020603050405020304" pitchFamily="18" charset="0"/>
              </a:rPr>
              <a:t>gerekir. </a:t>
            </a:r>
          </a:p>
          <a:p>
            <a:pPr algn="just"/>
            <a:r>
              <a:rPr lang="tr-TR" sz="3900" b="1" i="1" dirty="0">
                <a:latin typeface="Times New Roman" panose="02020603050405020304" pitchFamily="18" charset="0"/>
                <a:cs typeface="Times New Roman" panose="02020603050405020304" pitchFamily="18" charset="0"/>
              </a:rPr>
              <a:t>Malın Mülkiyeti Davalıya veya bir Başkasına geçmiş ya da Mal yok olmuşsa</a:t>
            </a:r>
            <a:r>
              <a:rPr lang="tr-TR" sz="3900" dirty="0">
                <a:latin typeface="Times New Roman" panose="02020603050405020304" pitchFamily="18" charset="0"/>
                <a:cs typeface="Times New Roman" panose="02020603050405020304" pitchFamily="18" charset="0"/>
              </a:rPr>
              <a:t>, artık </a:t>
            </a:r>
            <a:r>
              <a:rPr lang="tr-TR" sz="3900" b="1" dirty="0">
                <a:latin typeface="Times New Roman" panose="02020603050405020304" pitchFamily="18" charset="0"/>
                <a:cs typeface="Times New Roman" panose="02020603050405020304" pitchFamily="18" charset="0"/>
              </a:rPr>
              <a:t>İstihkak</a:t>
            </a:r>
            <a:r>
              <a:rPr lang="tr-TR" sz="3900" dirty="0">
                <a:latin typeface="Times New Roman" panose="02020603050405020304" pitchFamily="18" charset="0"/>
                <a:cs typeface="Times New Roman" panose="02020603050405020304" pitchFamily="18" charset="0"/>
              </a:rPr>
              <a:t> </a:t>
            </a:r>
            <a:r>
              <a:rPr lang="tr-TR" sz="3900" b="1" dirty="0">
                <a:latin typeface="Times New Roman" panose="02020603050405020304" pitchFamily="18" charset="0"/>
                <a:cs typeface="Times New Roman" panose="02020603050405020304" pitchFamily="18" charset="0"/>
              </a:rPr>
              <a:t>Davası açılamaz. </a:t>
            </a:r>
          </a:p>
          <a:p>
            <a:pPr marL="0" indent="0" algn="just">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185297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64262"/>
            <a:ext cx="10515600" cy="4351338"/>
          </a:xfrm>
        </p:spPr>
        <p:txBody>
          <a:bodyPr>
            <a:normAutofit/>
          </a:bodyPr>
          <a:lstStyle/>
          <a:p>
            <a:pPr algn="just"/>
            <a:r>
              <a:rPr lang="tr-TR" sz="3200" b="1" u="sng" dirty="0">
                <a:latin typeface="Times New Roman" panose="02020603050405020304" pitchFamily="18" charset="0"/>
                <a:cs typeface="Times New Roman" panose="02020603050405020304" pitchFamily="18" charset="0"/>
              </a:rPr>
              <a:t>Davalı,</a:t>
            </a:r>
            <a:r>
              <a:rPr lang="tr-TR" sz="3200" b="1" dirty="0">
                <a:latin typeface="Times New Roman" panose="02020603050405020304" pitchFamily="18" charset="0"/>
                <a:cs typeface="Times New Roman" panose="02020603050405020304" pitchFamily="18" charset="0"/>
              </a:rPr>
              <a:t> Eşyaya haksız olarak el koyan, onu halen Zilyetliğinde bulunduran kişidir. </a:t>
            </a:r>
          </a:p>
          <a:p>
            <a:pPr algn="just"/>
            <a:r>
              <a:rPr lang="tr-TR" sz="3200" b="1" i="1" dirty="0">
                <a:latin typeface="Times New Roman" panose="02020603050405020304" pitchFamily="18" charset="0"/>
                <a:cs typeface="Times New Roman" panose="02020603050405020304" pitchFamily="18" charset="0"/>
              </a:rPr>
              <a:t>Zilyedin, Malike karşı Zilyetliği haklı bir sebebe dayanıyor ise, </a:t>
            </a:r>
            <a:r>
              <a:rPr lang="tr-TR" sz="3200" b="1" u="sng" dirty="0">
                <a:latin typeface="Times New Roman" panose="02020603050405020304" pitchFamily="18" charset="0"/>
                <a:cs typeface="Times New Roman" panose="02020603050405020304" pitchFamily="18" charset="0"/>
              </a:rPr>
              <a:t>Malikin İstihkak Talebi söz konusu olmaz. </a:t>
            </a:r>
          </a:p>
          <a:p>
            <a:pPr algn="just"/>
            <a:r>
              <a:rPr lang="tr-TR" sz="3200" b="1" u="sng" dirty="0">
                <a:latin typeface="Times New Roman" panose="02020603050405020304" pitchFamily="18" charset="0"/>
                <a:cs typeface="Times New Roman" panose="02020603050405020304" pitchFamily="18" charset="0"/>
              </a:rPr>
              <a:t>Zilyetliğe Haklılık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bir Mal üzerinde İntifa Hakkı Kurulması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Malın, Kira veya Ödünç olarak Verilmesi </a:t>
            </a:r>
            <a:r>
              <a:rPr lang="tr-TR" sz="3200" b="1" dirty="0">
                <a:latin typeface="Times New Roman" panose="02020603050405020304" pitchFamily="18" charset="0"/>
                <a:cs typeface="Times New Roman" panose="02020603050405020304" pitchFamily="18" charset="0"/>
              </a:rPr>
              <a:t>durumunda </a:t>
            </a:r>
            <a:r>
              <a:rPr lang="tr-TR" sz="3200" dirty="0">
                <a:latin typeface="Times New Roman" panose="02020603050405020304" pitchFamily="18" charset="0"/>
                <a:cs typeface="Times New Roman" panose="02020603050405020304" pitchFamily="18" charset="0"/>
              </a:rPr>
              <a:t>olduğu gibi, bir </a:t>
            </a:r>
            <a:r>
              <a:rPr lang="tr-TR" sz="3200" b="1" i="1" u="sng" dirty="0">
                <a:latin typeface="Times New Roman" panose="02020603050405020304" pitchFamily="18" charset="0"/>
                <a:cs typeface="Times New Roman" panose="02020603050405020304" pitchFamily="18" charset="0"/>
              </a:rPr>
              <a:t>Ayni Hakka </a:t>
            </a:r>
            <a:r>
              <a:rPr lang="tr-TR" sz="3200" dirty="0">
                <a:latin typeface="Times New Roman" panose="02020603050405020304" pitchFamily="18" charset="0"/>
                <a:cs typeface="Times New Roman" panose="02020603050405020304" pitchFamily="18" charset="0"/>
              </a:rPr>
              <a:t>veya </a:t>
            </a:r>
            <a:r>
              <a:rPr lang="tr-TR" sz="3200" b="1" i="1" u="sng" dirty="0">
                <a:latin typeface="Times New Roman" panose="02020603050405020304" pitchFamily="18" charset="0"/>
                <a:cs typeface="Times New Roman" panose="02020603050405020304" pitchFamily="18" charset="0"/>
              </a:rPr>
              <a:t>Kişisel Hakka </a:t>
            </a:r>
            <a:r>
              <a:rPr lang="tr-TR" sz="3200" b="1" dirty="0">
                <a:latin typeface="Times New Roman" panose="02020603050405020304" pitchFamily="18" charset="0"/>
                <a:cs typeface="Times New Roman" panose="02020603050405020304" pitchFamily="18" charset="0"/>
              </a:rPr>
              <a:t>dayanabilir. </a:t>
            </a:r>
          </a:p>
        </p:txBody>
      </p:sp>
    </p:spTree>
    <p:extLst>
      <p:ext uri="{BB962C8B-B14F-4D97-AF65-F5344CB8AC3E}">
        <p14:creationId xmlns:p14="http://schemas.microsoft.com/office/powerpoint/2010/main" val="29563261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Kiracının Malı bir başkasına Kiralaması </a:t>
            </a:r>
            <a:r>
              <a:rPr lang="tr-TR" sz="4000" dirty="0">
                <a:latin typeface="Times New Roman" panose="02020603050405020304" pitchFamily="18" charset="0"/>
                <a:cs typeface="Times New Roman" panose="02020603050405020304" pitchFamily="18" charset="0"/>
              </a:rPr>
              <a:t>veya</a:t>
            </a:r>
            <a:r>
              <a:rPr lang="tr-TR" sz="4000" b="1" dirty="0">
                <a:latin typeface="Times New Roman" panose="02020603050405020304" pitchFamily="18" charset="0"/>
                <a:cs typeface="Times New Roman" panose="02020603050405020304" pitchFamily="18" charset="0"/>
              </a:rPr>
              <a:t> İntifa Hakkı Sahibinin İntifa Konusu Malı Kiraya Vermesi </a:t>
            </a:r>
            <a:r>
              <a:rPr lang="tr-TR" sz="4000" dirty="0">
                <a:latin typeface="Times New Roman" panose="02020603050405020304" pitchFamily="18" charset="0"/>
                <a:cs typeface="Times New Roman" panose="02020603050405020304" pitchFamily="18" charset="0"/>
              </a:rPr>
              <a:t>gibi, </a:t>
            </a:r>
            <a:r>
              <a:rPr lang="tr-TR" sz="4000" b="1" dirty="0">
                <a:latin typeface="Times New Roman" panose="02020603050405020304" pitchFamily="18" charset="0"/>
                <a:cs typeface="Times New Roman" panose="02020603050405020304" pitchFamily="18" charset="0"/>
              </a:rPr>
              <a:t>Malikin </a:t>
            </a:r>
            <a:r>
              <a:rPr lang="tr-TR" sz="4000" dirty="0">
                <a:latin typeface="Times New Roman" panose="02020603050405020304" pitchFamily="18" charset="0"/>
                <a:cs typeface="Times New Roman" panose="02020603050405020304" pitchFamily="18" charset="0"/>
              </a:rPr>
              <a:t>veya </a:t>
            </a:r>
            <a:r>
              <a:rPr lang="tr-TR" sz="4000" b="1" dirty="0">
                <a:latin typeface="Times New Roman" panose="02020603050405020304" pitchFamily="18" charset="0"/>
                <a:cs typeface="Times New Roman" panose="02020603050405020304" pitchFamily="18" charset="0"/>
              </a:rPr>
              <a:t>Kanunun tanıdığı Yetkiyle başkasına sağlanan bir Hak </a:t>
            </a:r>
            <a:r>
              <a:rPr lang="tr-TR" sz="4000" dirty="0">
                <a:latin typeface="Times New Roman" panose="02020603050405020304" pitchFamily="18" charset="0"/>
                <a:cs typeface="Times New Roman" panose="02020603050405020304" pitchFamily="18" charset="0"/>
              </a:rPr>
              <a:t>da, </a:t>
            </a:r>
            <a:r>
              <a:rPr lang="tr-TR" sz="4000" b="1" dirty="0">
                <a:latin typeface="Times New Roman" panose="02020603050405020304" pitchFamily="18" charset="0"/>
                <a:cs typeface="Times New Roman" panose="02020603050405020304" pitchFamily="18" charset="0"/>
              </a:rPr>
              <a:t>Zilyetliği haklı kılar. </a:t>
            </a:r>
          </a:p>
          <a:p>
            <a:pPr algn="just"/>
            <a:r>
              <a:rPr lang="tr-TR" sz="4000" b="1" u="sng" dirty="0">
                <a:latin typeface="Times New Roman" panose="02020603050405020304" pitchFamily="18" charset="0"/>
                <a:cs typeface="Times New Roman" panose="02020603050405020304" pitchFamily="18" charset="0"/>
              </a:rPr>
              <a:t>Davalı,</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Dava Konusu Mala, </a:t>
            </a:r>
            <a:r>
              <a:rPr lang="tr-TR" sz="4000" b="1" i="1" dirty="0">
                <a:latin typeface="Times New Roman" panose="02020603050405020304" pitchFamily="18" charset="0"/>
                <a:cs typeface="Times New Roman" panose="02020603050405020304" pitchFamily="18" charset="0"/>
              </a:rPr>
              <a:t>Dava açıldığı anda Zilyet </a:t>
            </a:r>
            <a:r>
              <a:rPr lang="tr-TR" sz="4000" b="1" dirty="0">
                <a:latin typeface="Times New Roman" panose="02020603050405020304" pitchFamily="18" charset="0"/>
                <a:cs typeface="Times New Roman" panose="02020603050405020304" pitchFamily="18" charset="0"/>
              </a:rPr>
              <a:t>bulunmalıdır. </a:t>
            </a:r>
          </a:p>
        </p:txBody>
      </p:sp>
    </p:spTree>
    <p:extLst>
      <p:ext uri="{BB962C8B-B14F-4D97-AF65-F5344CB8AC3E}">
        <p14:creationId xmlns:p14="http://schemas.microsoft.com/office/powerpoint/2010/main" val="264473694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Malı devretmiş, zilyetliği kesin olarak kaybetmiş olan kişi aleyhine </a:t>
            </a:r>
            <a:r>
              <a:rPr lang="tr-TR" sz="4400" b="1" u="sng" dirty="0">
                <a:latin typeface="Times New Roman" panose="02020603050405020304" pitchFamily="18" charset="0"/>
                <a:cs typeface="Times New Roman" panose="02020603050405020304" pitchFamily="18" charset="0"/>
              </a:rPr>
              <a:t>İstihkak Davası açılamaz. </a:t>
            </a:r>
          </a:p>
          <a:p>
            <a:pPr algn="just"/>
            <a:r>
              <a:rPr lang="tr-TR" sz="4400" b="1" u="sng" dirty="0">
                <a:latin typeface="Times New Roman" panose="02020603050405020304" pitchFamily="18" charset="0"/>
                <a:cs typeface="Times New Roman" panose="02020603050405020304" pitchFamily="18" charset="0"/>
              </a:rPr>
              <a:t>Davalının Zilyetliğinin</a:t>
            </a:r>
            <a:r>
              <a:rPr lang="tr-TR" sz="4400" b="1"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Dolaylı </a:t>
            </a:r>
            <a:r>
              <a:rPr lang="tr-TR" sz="4400" dirty="0">
                <a:latin typeface="Times New Roman" panose="02020603050405020304" pitchFamily="18" charset="0"/>
                <a:cs typeface="Times New Roman" panose="02020603050405020304" pitchFamily="18" charset="0"/>
              </a:rPr>
              <a:t>veya</a:t>
            </a:r>
            <a:r>
              <a:rPr lang="tr-TR" sz="4400" b="1"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Dolaysız </a:t>
            </a:r>
            <a:r>
              <a:rPr lang="tr-TR" sz="4400" dirty="0">
                <a:latin typeface="Times New Roman" panose="02020603050405020304" pitchFamily="18" charset="0"/>
                <a:cs typeface="Times New Roman" panose="02020603050405020304" pitchFamily="18" charset="0"/>
              </a:rPr>
              <a:t>olması </a:t>
            </a:r>
            <a:r>
              <a:rPr lang="tr-TR" sz="4400" b="1" dirty="0">
                <a:latin typeface="Times New Roman" panose="02020603050405020304" pitchFamily="18" charset="0"/>
                <a:cs typeface="Times New Roman" panose="02020603050405020304" pitchFamily="18" charset="0"/>
              </a:rPr>
              <a:t>önemli olmadığı </a:t>
            </a:r>
            <a:r>
              <a:rPr lang="tr-TR" sz="4400" dirty="0">
                <a:latin typeface="Times New Roman" panose="02020603050405020304" pitchFamily="18" charset="0"/>
                <a:cs typeface="Times New Roman" panose="02020603050405020304" pitchFamily="18" charset="0"/>
              </a:rPr>
              <a:t>gibi, </a:t>
            </a:r>
            <a:r>
              <a:rPr lang="tr-TR" sz="4400" b="1" dirty="0">
                <a:latin typeface="Times New Roman" panose="02020603050405020304" pitchFamily="18" charset="0"/>
                <a:cs typeface="Times New Roman" panose="02020603050405020304" pitchFamily="18" charset="0"/>
              </a:rPr>
              <a:t>Asli </a:t>
            </a:r>
            <a:r>
              <a:rPr lang="tr-TR" sz="4400" dirty="0">
                <a:latin typeface="Times New Roman" panose="02020603050405020304" pitchFamily="18" charset="0"/>
                <a:cs typeface="Times New Roman" panose="02020603050405020304" pitchFamily="18" charset="0"/>
              </a:rPr>
              <a:t>veya </a:t>
            </a:r>
            <a:r>
              <a:rPr lang="tr-TR" sz="4400" b="1" dirty="0">
                <a:latin typeface="Times New Roman" panose="02020603050405020304" pitchFamily="18" charset="0"/>
                <a:cs typeface="Times New Roman" panose="02020603050405020304" pitchFamily="18" charset="0"/>
              </a:rPr>
              <a:t>Feri olması  </a:t>
            </a:r>
            <a:r>
              <a:rPr lang="tr-TR" sz="4400" dirty="0">
                <a:latin typeface="Times New Roman" panose="02020603050405020304" pitchFamily="18" charset="0"/>
                <a:cs typeface="Times New Roman" panose="02020603050405020304" pitchFamily="18" charset="0"/>
              </a:rPr>
              <a:t>da</a:t>
            </a:r>
            <a:r>
              <a:rPr lang="tr-TR" sz="4400" b="1" dirty="0">
                <a:latin typeface="Times New Roman" panose="02020603050405020304" pitchFamily="18" charset="0"/>
                <a:cs typeface="Times New Roman" panose="02020603050405020304" pitchFamily="18" charset="0"/>
              </a:rPr>
              <a:t> önemli değildir. </a:t>
            </a:r>
          </a:p>
          <a:p>
            <a:pPr marL="0" indent="0">
              <a:buNone/>
            </a:pPr>
            <a:endParaRPr lang="tr-TR" sz="4400" dirty="0"/>
          </a:p>
        </p:txBody>
      </p:sp>
    </p:spTree>
    <p:extLst>
      <p:ext uri="{BB962C8B-B14F-4D97-AF65-F5344CB8AC3E}">
        <p14:creationId xmlns:p14="http://schemas.microsoft.com/office/powerpoint/2010/main" val="93644873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Eğer Haksız Zilyet, çekişmeli Mal üzerinde bir başka Kişiye de Zilyetlik tanımışsa</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örneğin onu Kiraya vermişse</a:t>
            </a:r>
            <a:r>
              <a:rPr lang="tr-TR" dirty="0">
                <a:latin typeface="Times New Roman" panose="02020603050405020304" pitchFamily="18" charset="0"/>
                <a:cs typeface="Times New Roman" panose="02020603050405020304" pitchFamily="18" charset="0"/>
              </a:rPr>
              <a:t>, bu takdirde, </a:t>
            </a:r>
            <a:r>
              <a:rPr lang="tr-TR" b="1" dirty="0">
                <a:latin typeface="Times New Roman" panose="02020603050405020304" pitchFamily="18" charset="0"/>
                <a:cs typeface="Times New Roman" panose="02020603050405020304" pitchFamily="18" charset="0"/>
              </a:rPr>
              <a:t>Davacı, Davayı bunlardan yalnız birine veya her ikisine birden yöneltebilir. </a:t>
            </a:r>
          </a:p>
          <a:p>
            <a:pPr algn="just"/>
            <a:r>
              <a:rPr lang="tr-TR" b="1" dirty="0">
                <a:latin typeface="Times New Roman" panose="02020603050405020304" pitchFamily="18" charset="0"/>
                <a:cs typeface="Times New Roman" panose="02020603050405020304" pitchFamily="18" charset="0"/>
              </a:rPr>
              <a:t>Dava Sonunda alınacak İlam yalnız davalıyı bağlayacağı </a:t>
            </a:r>
            <a:r>
              <a:rPr lang="tr-TR" dirty="0">
                <a:latin typeface="Times New Roman" panose="02020603050405020304" pitchFamily="18" charset="0"/>
                <a:cs typeface="Times New Roman" panose="02020603050405020304" pitchFamily="18" charset="0"/>
              </a:rPr>
              <a:t>için, böyle durumlarda, </a:t>
            </a:r>
            <a:r>
              <a:rPr lang="tr-TR" b="1" dirty="0">
                <a:latin typeface="Times New Roman" panose="02020603050405020304" pitchFamily="18" charset="0"/>
                <a:cs typeface="Times New Roman" panose="02020603050405020304" pitchFamily="18" charset="0"/>
              </a:rPr>
              <a:t>Davanın her iki Zilyede birden yöneltilmesi doğru olur. </a:t>
            </a:r>
          </a:p>
          <a:p>
            <a:pPr algn="just"/>
            <a:r>
              <a:rPr lang="tr-TR" b="1" i="1" dirty="0">
                <a:latin typeface="Times New Roman" panose="02020603050405020304" pitchFamily="18" charset="0"/>
                <a:cs typeface="Times New Roman" panose="02020603050405020304" pitchFamily="18" charset="0"/>
              </a:rPr>
              <a:t>Eğer Davalılar, Dava Konusu Mala Müşterek veya Elbirliği halinde Zilyet iseler</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Davanın</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bütün Zilyetler aleyhine açılması </a:t>
            </a:r>
            <a:r>
              <a:rPr lang="tr-TR" b="1" dirty="0">
                <a:latin typeface="Times New Roman" panose="02020603050405020304" pitchFamily="18" charset="0"/>
                <a:cs typeface="Times New Roman" panose="02020603050405020304" pitchFamily="18" charset="0"/>
              </a:rPr>
              <a:t>gerekir.</a:t>
            </a:r>
            <a:r>
              <a:rPr lang="tr-TR" dirty="0">
                <a:latin typeface="Times New Roman" panose="02020603050405020304" pitchFamily="18" charset="0"/>
                <a:cs typeface="Times New Roman" panose="02020603050405020304" pitchFamily="18" charset="0"/>
              </a:rPr>
              <a:t>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4953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Modern Mülkiyet Görüşüne </a:t>
            </a:r>
            <a:r>
              <a:rPr lang="tr-TR" sz="3200" dirty="0">
                <a:latin typeface="Times New Roman" panose="02020603050405020304" pitchFamily="18" charset="0"/>
                <a:cs typeface="Times New Roman" panose="02020603050405020304" pitchFamily="18" charset="0"/>
              </a:rPr>
              <a:t>göre, Mülkiyet Hakkı, içeriği bakımından </a:t>
            </a:r>
            <a:r>
              <a:rPr lang="tr-TR" sz="3200" b="1" dirty="0">
                <a:latin typeface="Times New Roman" panose="02020603050405020304" pitchFamily="18" charset="0"/>
                <a:cs typeface="Times New Roman" panose="02020603050405020304" pitchFamily="18" charset="0"/>
              </a:rPr>
              <a:t>Yetki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ve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Ödevlerden</a:t>
            </a:r>
            <a:r>
              <a:rPr lang="tr-TR" sz="3200" dirty="0">
                <a:latin typeface="Times New Roman" panose="02020603050405020304" pitchFamily="18" charset="0"/>
                <a:cs typeface="Times New Roman" panose="02020603050405020304" pitchFamily="18" charset="0"/>
              </a:rPr>
              <a:t> meydana gelir.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Mülkiyetin sosyal işlevine yönelik kanunla getirilen her sınırlama</a:t>
            </a:r>
            <a:r>
              <a:rPr lang="tr-TR" sz="3200" dirty="0">
                <a:latin typeface="Times New Roman" panose="02020603050405020304" pitchFamily="18" charset="0"/>
                <a:cs typeface="Times New Roman" panose="02020603050405020304" pitchFamily="18" charset="0"/>
              </a:rPr>
              <a:t>, gerçekte Mülkiyetin özünde mevcut bir Ödev niteliğini taşır. </a:t>
            </a:r>
          </a:p>
          <a:p>
            <a:pPr algn="just"/>
            <a:r>
              <a:rPr lang="tr-TR" sz="3200" b="1" dirty="0">
                <a:latin typeface="Times New Roman" panose="02020603050405020304" pitchFamily="18" charset="0"/>
                <a:cs typeface="Times New Roman" panose="02020603050405020304" pitchFamily="18" charset="0"/>
              </a:rPr>
              <a:t>Mülkiyetin</a:t>
            </a:r>
            <a:r>
              <a:rPr lang="tr-TR" sz="3200" dirty="0">
                <a:latin typeface="Times New Roman" panose="02020603050405020304" pitchFamily="18" charset="0"/>
                <a:cs typeface="Times New Roman" panose="02020603050405020304" pitchFamily="18" charset="0"/>
              </a:rPr>
              <a:t>, Pozitif Hukukumuzda, </a:t>
            </a:r>
            <a:r>
              <a:rPr lang="tr-TR" sz="3200" b="1" dirty="0">
                <a:latin typeface="Times New Roman" panose="02020603050405020304" pitchFamily="18" charset="0"/>
                <a:cs typeface="Times New Roman" panose="02020603050405020304" pitchFamily="18" charset="0"/>
              </a:rPr>
              <a:t>Modern Mülkiyet Anlayışına uygun olarak düzenlendiğini</a:t>
            </a:r>
            <a:r>
              <a:rPr lang="tr-TR" sz="3200" dirty="0">
                <a:latin typeface="Times New Roman" panose="02020603050405020304" pitchFamily="18" charset="0"/>
                <a:cs typeface="Times New Roman" panose="02020603050405020304" pitchFamily="18" charset="0"/>
              </a:rPr>
              <a:t> söylemek mümkündür. </a:t>
            </a:r>
          </a:p>
          <a:p>
            <a:pPr marL="0" indent="0">
              <a:buNone/>
            </a:pPr>
            <a:endParaRPr lang="tr-TR" sz="3200" dirty="0"/>
          </a:p>
        </p:txBody>
      </p:sp>
    </p:spTree>
    <p:extLst>
      <p:ext uri="{BB962C8B-B14F-4D97-AF65-F5344CB8AC3E}">
        <p14:creationId xmlns:p14="http://schemas.microsoft.com/office/powerpoint/2010/main" val="306697701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2671097139"/>
              </p:ext>
            </p:extLst>
          </p:nvPr>
        </p:nvGraphicFramePr>
        <p:xfrm>
          <a:off x="1524000" y="188640"/>
          <a:ext cx="9144000" cy="6669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0691046"/>
      </p:ext>
    </p:extLst>
  </p:cSld>
  <p:clrMapOvr>
    <a:masterClrMapping/>
  </p:clrMapOvr>
  <p:transition>
    <p:wedge/>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0"/>
            <a:r>
              <a:rPr lang="tr-TR" b="1" dirty="0">
                <a:solidFill>
                  <a:schemeClr val="tx1"/>
                </a:solidFill>
                <a:latin typeface="Times New Roman" pitchFamily="18" charset="0"/>
                <a:cs typeface="Times New Roman" pitchFamily="18" charset="0"/>
              </a:rPr>
              <a:t>İstihkak Davasının Tarafları</a:t>
            </a:r>
            <a:br>
              <a:rPr lang="tr-TR" b="1" dirty="0">
                <a:solidFill>
                  <a:schemeClr val="tx1"/>
                </a:solidFill>
                <a:latin typeface="Times New Roman" pitchFamily="18" charset="0"/>
                <a:cs typeface="Times New Roman" pitchFamily="18" charset="0"/>
              </a:rPr>
            </a:br>
            <a:endParaRPr lang="tr-TR" b="1" dirty="0">
              <a:solidFill>
                <a:schemeClr val="tx1"/>
              </a:solidFill>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135148699"/>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378152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İstihkak Davasında İspat Yükü </a:t>
            </a: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İstihkak Davasında İspat Yükü</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kural olarak</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Davacıya</a:t>
            </a:r>
            <a:r>
              <a:rPr lang="tr-TR" sz="3600" u="sng"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aittir. </a:t>
            </a:r>
          </a:p>
          <a:p>
            <a:pPr algn="just"/>
            <a:r>
              <a:rPr lang="tr-TR" sz="3600" b="1" u="sng" dirty="0">
                <a:latin typeface="Times New Roman" panose="02020603050405020304" pitchFamily="18" charset="0"/>
                <a:cs typeface="Times New Roman" panose="02020603050405020304" pitchFamily="18" charset="0"/>
              </a:rPr>
              <a:t>Davacı,</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Mülkiyet Hakkına </a:t>
            </a:r>
            <a:r>
              <a:rPr lang="tr-TR" sz="3600" b="1" dirty="0">
                <a:latin typeface="Times New Roman" panose="02020603050405020304" pitchFamily="18" charset="0"/>
                <a:cs typeface="Times New Roman" panose="02020603050405020304" pitchFamily="18" charset="0"/>
              </a:rPr>
              <a:t>sahip olduğunu ispat etmek zorundadır. </a:t>
            </a:r>
          </a:p>
          <a:p>
            <a:pPr algn="just"/>
            <a:r>
              <a:rPr lang="tr-TR" sz="3600" b="1" dirty="0">
                <a:latin typeface="Times New Roman" panose="02020603050405020304" pitchFamily="18" charset="0"/>
                <a:cs typeface="Times New Roman" panose="02020603050405020304" pitchFamily="18" charset="0"/>
              </a:rPr>
              <a:t>Davacı, </a:t>
            </a:r>
            <a:r>
              <a:rPr lang="tr-TR" sz="3600" dirty="0">
                <a:latin typeface="Times New Roman" panose="02020603050405020304" pitchFamily="18" charset="0"/>
                <a:cs typeface="Times New Roman" panose="02020603050405020304" pitchFamily="18" charset="0"/>
              </a:rPr>
              <a:t>bunu,</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kendisinin Mülkiyet Hakkını geçerli bir Hukuki Sebebe dayanarak kazandığını ispat etmek suretiyle </a:t>
            </a:r>
            <a:r>
              <a:rPr lang="tr-TR" sz="3600" b="1" dirty="0">
                <a:latin typeface="Times New Roman" panose="02020603050405020304" pitchFamily="18" charset="0"/>
                <a:cs typeface="Times New Roman" panose="02020603050405020304" pitchFamily="18" charset="0"/>
              </a:rPr>
              <a:t>sağlar. </a:t>
            </a:r>
          </a:p>
        </p:txBody>
      </p:sp>
    </p:spTree>
    <p:extLst>
      <p:ext uri="{BB962C8B-B14F-4D97-AF65-F5344CB8AC3E}">
        <p14:creationId xmlns:p14="http://schemas.microsoft.com/office/powerpoint/2010/main" val="64007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Mülkiyet Hakkı Devren kazanılmışsa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İyiniyetle</a:t>
            </a:r>
            <a:r>
              <a:rPr lang="tr-TR" dirty="0">
                <a:latin typeface="Times New Roman" panose="02020603050405020304" pitchFamily="18" charset="0"/>
                <a:cs typeface="Times New Roman" panose="02020603050405020304" pitchFamily="18" charset="0"/>
              </a:rPr>
              <a:t> Ayni Hak Ediniminin söz konusu olduğu durumlar dışında, </a:t>
            </a:r>
            <a:r>
              <a:rPr lang="tr-TR" b="1" dirty="0">
                <a:latin typeface="Times New Roman" panose="02020603050405020304" pitchFamily="18" charset="0"/>
                <a:cs typeface="Times New Roman" panose="02020603050405020304" pitchFamily="18" charset="0"/>
              </a:rPr>
              <a:t>Davacı,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Mülkiyeti Devredenin Ediniminin </a:t>
            </a:r>
            <a:r>
              <a:rPr lang="tr-TR" i="1" dirty="0">
                <a:latin typeface="Times New Roman" panose="02020603050405020304" pitchFamily="18" charset="0"/>
                <a:cs typeface="Times New Roman" panose="02020603050405020304" pitchFamily="18" charset="0"/>
              </a:rPr>
              <a:t>de</a:t>
            </a:r>
            <a:r>
              <a:rPr lang="tr-TR" b="1" i="1" dirty="0">
                <a:latin typeface="Times New Roman" panose="02020603050405020304" pitchFamily="18" charset="0"/>
                <a:cs typeface="Times New Roman" panose="02020603050405020304" pitchFamily="18" charset="0"/>
              </a:rPr>
              <a:t> geçerli olduğunu </a:t>
            </a:r>
            <a:r>
              <a:rPr lang="tr-TR" b="1" dirty="0">
                <a:latin typeface="Times New Roman" panose="02020603050405020304" pitchFamily="18" charset="0"/>
                <a:cs typeface="Times New Roman" panose="02020603050405020304" pitchFamily="18" charset="0"/>
              </a:rPr>
              <a:t>ispat etmelidir. </a:t>
            </a:r>
          </a:p>
          <a:p>
            <a:pPr algn="just"/>
            <a:r>
              <a:rPr lang="tr-TR" b="1" dirty="0">
                <a:latin typeface="Times New Roman" panose="02020603050405020304" pitchFamily="18" charset="0"/>
                <a:cs typeface="Times New Roman" panose="02020603050405020304" pitchFamily="18" charset="0"/>
              </a:rPr>
              <a:t>Davacının İspat Yükü, </a:t>
            </a:r>
            <a:r>
              <a:rPr lang="tr-TR" b="1" i="1" dirty="0">
                <a:latin typeface="Times New Roman" panose="02020603050405020304" pitchFamily="18" charset="0"/>
                <a:cs typeface="Times New Roman" panose="02020603050405020304" pitchFamily="18" charset="0"/>
              </a:rPr>
              <a:t>Medeni Kanunda düzenlenmiş olan Mülkiyet Karinelerine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m. 985, 992</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dayanması durumunda kolaylaşmaktadır</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Davacı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Taşınırlar</a:t>
            </a:r>
            <a:r>
              <a:rPr lang="tr-TR" dirty="0">
                <a:latin typeface="Times New Roman" panose="02020603050405020304" pitchFamily="18" charset="0"/>
                <a:cs typeface="Times New Roman" panose="02020603050405020304" pitchFamily="18" charset="0"/>
              </a:rPr>
              <a:t> bakımından </a:t>
            </a:r>
            <a:r>
              <a:rPr lang="tr-TR" b="1" dirty="0">
                <a:latin typeface="Times New Roman" panose="02020603050405020304" pitchFamily="18" charset="0"/>
                <a:cs typeface="Times New Roman" panose="02020603050405020304" pitchFamily="18" charset="0"/>
              </a:rPr>
              <a:t>Önceki Zilyetliğiyle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Taşınmazlar</a:t>
            </a:r>
            <a:r>
              <a:rPr lang="tr-TR" dirty="0">
                <a:latin typeface="Times New Roman" panose="02020603050405020304" pitchFamily="18" charset="0"/>
                <a:cs typeface="Times New Roman" panose="02020603050405020304" pitchFamily="18" charset="0"/>
              </a:rPr>
              <a:t> bakımından ise, </a:t>
            </a:r>
            <a:r>
              <a:rPr lang="tr-TR" b="1" dirty="0">
                <a:latin typeface="Times New Roman" panose="02020603050405020304" pitchFamily="18" charset="0"/>
                <a:cs typeface="Times New Roman" panose="02020603050405020304" pitchFamily="18" charset="0"/>
              </a:rPr>
              <a:t>Tapu Kütüğünde adına mevcut Tescil </a:t>
            </a:r>
            <a:r>
              <a:rPr lang="tr-TR" dirty="0">
                <a:latin typeface="Times New Roman" panose="02020603050405020304" pitchFamily="18" charset="0"/>
                <a:cs typeface="Times New Roman" panose="02020603050405020304" pitchFamily="18" charset="0"/>
              </a:rPr>
              <a:t>ile </a:t>
            </a:r>
            <a:r>
              <a:rPr lang="tr-TR" b="1" i="1" dirty="0">
                <a:latin typeface="Times New Roman" panose="02020603050405020304" pitchFamily="18" charset="0"/>
                <a:cs typeface="Times New Roman" panose="02020603050405020304" pitchFamily="18" charset="0"/>
              </a:rPr>
              <a:t>Mülkiyet Karinesinden </a:t>
            </a:r>
            <a:r>
              <a:rPr lang="tr-TR" b="1" dirty="0">
                <a:latin typeface="Times New Roman" panose="02020603050405020304" pitchFamily="18" charset="0"/>
                <a:cs typeface="Times New Roman" panose="02020603050405020304" pitchFamily="18" charset="0"/>
              </a:rPr>
              <a:t>yararlanarak,</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 Hakkını </a:t>
            </a:r>
            <a:r>
              <a:rPr lang="tr-TR" b="1" dirty="0">
                <a:latin typeface="Times New Roman" panose="02020603050405020304" pitchFamily="18" charset="0"/>
                <a:cs typeface="Times New Roman" panose="02020603050405020304" pitchFamily="18" charset="0"/>
              </a:rPr>
              <a:t>kanıtlamış sayılacaktır. </a:t>
            </a:r>
          </a:p>
        </p:txBody>
      </p:sp>
    </p:spTree>
    <p:extLst>
      <p:ext uri="{BB962C8B-B14F-4D97-AF65-F5344CB8AC3E}">
        <p14:creationId xmlns:p14="http://schemas.microsoft.com/office/powerpoint/2010/main" val="414120604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Davalı</a:t>
            </a:r>
            <a:r>
              <a:rPr lang="tr-TR" sz="3600" dirty="0">
                <a:latin typeface="Times New Roman" panose="02020603050405020304" pitchFamily="18" charset="0"/>
                <a:cs typeface="Times New Roman" panose="02020603050405020304" pitchFamily="18" charset="0"/>
              </a:rPr>
              <a:t> ise, </a:t>
            </a:r>
            <a:r>
              <a:rPr lang="tr-TR" sz="3600" b="1" i="1" dirty="0">
                <a:latin typeface="Times New Roman" panose="02020603050405020304" pitchFamily="18" charset="0"/>
                <a:cs typeface="Times New Roman" panose="02020603050405020304" pitchFamily="18" charset="0"/>
              </a:rPr>
              <a:t>Davacının Malik olmadığını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Dava Konusu Malı Zilyetliğinde bulundurmaya hakkı olduğunu ispat etmek sureti </a:t>
            </a:r>
            <a:r>
              <a:rPr lang="tr-TR" sz="3600" dirty="0">
                <a:latin typeface="Times New Roman" panose="02020603050405020304" pitchFamily="18" charset="0"/>
                <a:cs typeface="Times New Roman" panose="02020603050405020304" pitchFamily="18" charset="0"/>
              </a:rPr>
              <a:t>ile </a:t>
            </a:r>
            <a:r>
              <a:rPr lang="tr-TR" sz="3600" b="1" u="sng" dirty="0">
                <a:latin typeface="Times New Roman" panose="02020603050405020304" pitchFamily="18" charset="0"/>
                <a:cs typeface="Times New Roman" panose="02020603050405020304" pitchFamily="18" charset="0"/>
              </a:rPr>
              <a:t>Davanın Reddini </a:t>
            </a:r>
            <a:r>
              <a:rPr lang="tr-TR" sz="3600" b="1" dirty="0">
                <a:latin typeface="Times New Roman" panose="02020603050405020304" pitchFamily="18" charset="0"/>
                <a:cs typeface="Times New Roman" panose="02020603050405020304" pitchFamily="18" charset="0"/>
              </a:rPr>
              <a:t>sağlayabilir. </a:t>
            </a:r>
          </a:p>
          <a:p>
            <a:pPr algn="just"/>
            <a:r>
              <a:rPr lang="tr-TR" sz="3600" dirty="0">
                <a:latin typeface="Times New Roman" panose="02020603050405020304" pitchFamily="18" charset="0"/>
                <a:cs typeface="Times New Roman" panose="02020603050405020304" pitchFamily="18" charset="0"/>
              </a:rPr>
              <a:t>Öyleyse, </a:t>
            </a:r>
            <a:r>
              <a:rPr lang="tr-TR" sz="3600" b="1" dirty="0">
                <a:latin typeface="Times New Roman" panose="02020603050405020304" pitchFamily="18" charset="0"/>
                <a:cs typeface="Times New Roman" panose="02020603050405020304" pitchFamily="18" charset="0"/>
              </a:rPr>
              <a:t>Davalı</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Davacının, Dava Konusu Malı çaldığını ispatlayarak, Davayı</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reddettirebilecektir</a:t>
            </a:r>
            <a:r>
              <a:rPr lang="tr-TR" sz="36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MK m. 991 / II). </a:t>
            </a:r>
          </a:p>
        </p:txBody>
      </p:sp>
    </p:spTree>
    <p:extLst>
      <p:ext uri="{BB962C8B-B14F-4D97-AF65-F5344CB8AC3E}">
        <p14:creationId xmlns:p14="http://schemas.microsoft.com/office/powerpoint/2010/main" val="95050181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Davalı,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Dava konusu üzerinde </a:t>
            </a:r>
            <a:r>
              <a:rPr lang="tr-TR" sz="3200" i="1" dirty="0">
                <a:latin typeface="Times New Roman" panose="02020603050405020304" pitchFamily="18" charset="0"/>
                <a:cs typeface="Times New Roman" panose="02020603050405020304" pitchFamily="18" charset="0"/>
              </a:rPr>
              <a:t>bir</a:t>
            </a:r>
            <a:r>
              <a:rPr lang="tr-TR" sz="3200" b="1" i="1" dirty="0">
                <a:latin typeface="Times New Roman" panose="02020603050405020304" pitchFamily="18" charset="0"/>
                <a:cs typeface="Times New Roman" panose="02020603050405020304" pitchFamily="18" charset="0"/>
              </a:rPr>
              <a:t> Sınırlı Ayni Hakka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Ödünç ya da Kira İlişkisinden doğan bir Kişisel Hakka sahip ise</a:t>
            </a:r>
            <a:r>
              <a:rPr lang="tr-TR" sz="3200" dirty="0">
                <a:latin typeface="Times New Roman" panose="02020603050405020304" pitchFamily="18" charset="0"/>
                <a:cs typeface="Times New Roman" panose="02020603050405020304" pitchFamily="18" charset="0"/>
              </a:rPr>
              <a:t>, açılan </a:t>
            </a:r>
            <a:r>
              <a:rPr lang="tr-TR" sz="3200" b="1" dirty="0">
                <a:latin typeface="Times New Roman" panose="02020603050405020304" pitchFamily="18" charset="0"/>
                <a:cs typeface="Times New Roman" panose="02020603050405020304" pitchFamily="18" charset="0"/>
              </a:rPr>
              <a:t>İstihkak Davası, </a:t>
            </a:r>
            <a:r>
              <a:rPr lang="tr-TR" sz="3200" b="1" i="1" dirty="0">
                <a:latin typeface="Times New Roman" panose="02020603050405020304" pitchFamily="18" charset="0"/>
                <a:cs typeface="Times New Roman" panose="02020603050405020304" pitchFamily="18" charset="0"/>
              </a:rPr>
              <a:t>Davalının bu Hakkını ispat etmesi üzerine reddedilecektir. </a:t>
            </a:r>
          </a:p>
          <a:p>
            <a:pPr algn="just"/>
            <a:r>
              <a:rPr lang="tr-TR" sz="3200" dirty="0">
                <a:latin typeface="Times New Roman" panose="02020603050405020304" pitchFamily="18" charset="0"/>
                <a:cs typeface="Times New Roman" panose="02020603050405020304" pitchFamily="18" charset="0"/>
              </a:rPr>
              <a:t>Ayrıca </a:t>
            </a:r>
            <a:r>
              <a:rPr lang="tr-TR" sz="3200" b="1" dirty="0">
                <a:latin typeface="Times New Roman" panose="02020603050405020304" pitchFamily="18" charset="0"/>
                <a:cs typeface="Times New Roman" panose="02020603050405020304" pitchFamily="18" charset="0"/>
              </a:rPr>
              <a:t>Davalı,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Dava Konusu şeyin Mülkiyetini kazanmış olduğunu ispat etmek suretiyle </a:t>
            </a:r>
            <a:r>
              <a:rPr lang="tr-TR" sz="3200" dirty="0">
                <a:latin typeface="Times New Roman" panose="02020603050405020304" pitchFamily="18" charset="0"/>
                <a:cs typeface="Times New Roman" panose="02020603050405020304" pitchFamily="18" charset="0"/>
              </a:rPr>
              <a:t>de </a:t>
            </a:r>
            <a:r>
              <a:rPr lang="tr-TR" sz="3200" b="1" u="sng" dirty="0">
                <a:latin typeface="Times New Roman" panose="02020603050405020304" pitchFamily="18" charset="0"/>
                <a:cs typeface="Times New Roman" panose="02020603050405020304" pitchFamily="18" charset="0"/>
              </a:rPr>
              <a:t>Davanın Reddini </a:t>
            </a:r>
            <a:r>
              <a:rPr lang="tr-TR" sz="3200" b="1" dirty="0">
                <a:latin typeface="Times New Roman" panose="02020603050405020304" pitchFamily="18" charset="0"/>
                <a:cs typeface="Times New Roman" panose="02020603050405020304" pitchFamily="18" charset="0"/>
              </a:rPr>
              <a:t>sağlayabilir. </a:t>
            </a:r>
          </a:p>
          <a:p>
            <a:pPr algn="just"/>
            <a:r>
              <a:rPr lang="tr-TR" sz="3200" b="1" dirty="0">
                <a:latin typeface="Times New Roman" panose="02020603050405020304" pitchFamily="18" charset="0"/>
                <a:cs typeface="Times New Roman" panose="02020603050405020304" pitchFamily="18" charset="0"/>
              </a:rPr>
              <a:t>Davalının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Dava Konusunun Üçüncü Kişinin Mülkiyetine </a:t>
            </a:r>
            <a:r>
              <a:rPr lang="tr-TR" sz="3200" b="1" dirty="0">
                <a:latin typeface="Times New Roman" panose="02020603050405020304" pitchFamily="18" charset="0"/>
                <a:cs typeface="Times New Roman" panose="02020603050405020304" pitchFamily="18" charset="0"/>
              </a:rPr>
              <a:t>geçtiğini ispat etmesi dahi aynı sonucu doğurur. </a:t>
            </a:r>
          </a:p>
          <a:p>
            <a:pPr marL="0" indent="0">
              <a:buNone/>
            </a:pPr>
            <a:endParaRPr lang="tr-TR" dirty="0"/>
          </a:p>
        </p:txBody>
      </p:sp>
    </p:spTree>
    <p:extLst>
      <p:ext uri="{BB962C8B-B14F-4D97-AF65-F5344CB8AC3E}">
        <p14:creationId xmlns:p14="http://schemas.microsoft.com/office/powerpoint/2010/main" val="123638039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Davalı,</a:t>
            </a:r>
            <a:r>
              <a:rPr lang="tr-TR" sz="3200" b="1" i="1" dirty="0">
                <a:latin typeface="Times New Roman" panose="02020603050405020304" pitchFamily="18" charset="0"/>
                <a:cs typeface="Times New Roman" panose="02020603050405020304" pitchFamily="18" charset="0"/>
              </a:rPr>
              <a:t> Davacının İradesi dışında elinden çıkmış olan Taşınır Malı, Açık Arttırmadan veya pazardan ya da Benzeri Eşya Satan bir Tacirden edinmiş ve kendisi de İyiniyetli ise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ödediği Semenin kendisine geri verilmesini isteyebilecek </a:t>
            </a:r>
            <a:r>
              <a:rPr lang="tr-TR" sz="3200"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989 / II), </a:t>
            </a:r>
            <a:r>
              <a:rPr lang="tr-TR" sz="3200" b="1" dirty="0">
                <a:latin typeface="Times New Roman" panose="02020603050405020304" pitchFamily="18" charset="0"/>
                <a:cs typeface="Times New Roman" panose="02020603050405020304" pitchFamily="18" charset="0"/>
              </a:rPr>
              <a:t>bu İstek kabul edilmediği takdirde</a:t>
            </a:r>
            <a:r>
              <a:rPr lang="tr-TR" sz="3200" dirty="0">
                <a:latin typeface="Times New Roman" panose="02020603050405020304" pitchFamily="18" charset="0"/>
                <a:cs typeface="Times New Roman" panose="02020603050405020304" pitchFamily="18" charset="0"/>
              </a:rPr>
              <a:t> ise, </a:t>
            </a:r>
            <a:r>
              <a:rPr lang="tr-TR" sz="3200" b="1" i="1" dirty="0">
                <a:latin typeface="Times New Roman" panose="02020603050405020304" pitchFamily="18" charset="0"/>
                <a:cs typeface="Times New Roman" panose="02020603050405020304" pitchFamily="18" charset="0"/>
              </a:rPr>
              <a:t>İstihkak Davasının Reddini </a:t>
            </a:r>
            <a:r>
              <a:rPr lang="tr-TR" sz="3200" b="1" dirty="0">
                <a:latin typeface="Times New Roman" panose="02020603050405020304" pitchFamily="18" charset="0"/>
                <a:cs typeface="Times New Roman" panose="02020603050405020304" pitchFamily="18" charset="0"/>
              </a:rPr>
              <a:t>sağlayabilecektir. </a:t>
            </a:r>
          </a:p>
          <a:p>
            <a:pPr algn="just"/>
            <a:r>
              <a:rPr lang="tr-TR" sz="3200" b="1" dirty="0">
                <a:latin typeface="Times New Roman" panose="02020603050405020304" pitchFamily="18" charset="0"/>
                <a:cs typeface="Times New Roman" panose="02020603050405020304" pitchFamily="18" charset="0"/>
              </a:rPr>
              <a:t>Davalı</a:t>
            </a:r>
            <a:r>
              <a:rPr lang="tr-TR" sz="3200" b="1" i="1" dirty="0">
                <a:latin typeface="Times New Roman" panose="02020603050405020304" pitchFamily="18" charset="0"/>
                <a:cs typeface="Times New Roman" panose="02020603050405020304" pitchFamily="18" charset="0"/>
              </a:rPr>
              <a:t>, dava konusu şey üzerinde Fiili Hakimiyeti bulunsa dahi, </a:t>
            </a:r>
            <a:r>
              <a:rPr lang="tr-TR" sz="3200" b="1" dirty="0">
                <a:latin typeface="Times New Roman" panose="02020603050405020304" pitchFamily="18" charset="0"/>
                <a:cs typeface="Times New Roman" panose="02020603050405020304" pitchFamily="18" charset="0"/>
              </a:rPr>
              <a:t>Zilyet Yardımcısı olduğunu kanıtladığı takdirde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Dava yine reddedilecektir. </a:t>
            </a:r>
          </a:p>
          <a:p>
            <a:pPr marL="0" indent="0">
              <a:buNone/>
            </a:pPr>
            <a:endParaRPr lang="tr-TR" sz="3200" b="1" i="1" dirty="0"/>
          </a:p>
        </p:txBody>
      </p:sp>
    </p:spTree>
    <p:extLst>
      <p:ext uri="{BB962C8B-B14F-4D97-AF65-F5344CB8AC3E}">
        <p14:creationId xmlns:p14="http://schemas.microsoft.com/office/powerpoint/2010/main" val="209551514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İstihkak Talebinin Devri  </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İstihkak Talebinin, Mülkiyet Hakkından ayrılarak bir Üçüncü Kişiye devredilip devredilemeyeceği konusu tartışmalıdır. </a:t>
            </a:r>
          </a:p>
          <a:p>
            <a:pPr algn="just"/>
            <a:r>
              <a:rPr lang="tr-TR" sz="3200" b="1" i="1" dirty="0">
                <a:latin typeface="Times New Roman" panose="02020603050405020304" pitchFamily="18" charset="0"/>
                <a:cs typeface="Times New Roman" panose="02020603050405020304" pitchFamily="18" charset="0"/>
              </a:rPr>
              <a:t>Mülkiyet Hakkının Korunmasına yarayan İstihkak Talebinin bu haktan ayrılması</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Maliki, bu Hakkını Koruma İmkanından yoksun bırakır. </a:t>
            </a:r>
          </a:p>
          <a:p>
            <a:pPr algn="just"/>
            <a:r>
              <a:rPr lang="tr-TR" sz="3200" dirty="0">
                <a:latin typeface="Times New Roman" panose="02020603050405020304" pitchFamily="18" charset="0"/>
                <a:cs typeface="Times New Roman" panose="02020603050405020304" pitchFamily="18" charset="0"/>
              </a:rPr>
              <a:t>Bu bağlamda</a:t>
            </a:r>
            <a:r>
              <a:rPr lang="tr-TR" sz="3200" b="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İstihkak Talebi, </a:t>
            </a:r>
            <a:r>
              <a:rPr lang="tr-TR" sz="3200" b="1" i="1" dirty="0">
                <a:latin typeface="Times New Roman" panose="02020603050405020304" pitchFamily="18" charset="0"/>
                <a:cs typeface="Times New Roman" panose="02020603050405020304" pitchFamily="18" charset="0"/>
              </a:rPr>
              <a:t>Mülkiyet Hakkından ayrı olarak devredilemez</a:t>
            </a:r>
            <a:r>
              <a:rPr lang="tr-TR" sz="3200" b="1" i="1" dirty="0"/>
              <a:t>. </a:t>
            </a:r>
          </a:p>
        </p:txBody>
      </p:sp>
    </p:spTree>
    <p:extLst>
      <p:ext uri="{BB962C8B-B14F-4D97-AF65-F5344CB8AC3E}">
        <p14:creationId xmlns:p14="http://schemas.microsoft.com/office/powerpoint/2010/main" val="388187615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İstihkak Davasında Görevli ve Yetkili Mahkeme </a:t>
            </a: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İstihkak Davasında Görevli Mahkeme</a:t>
            </a:r>
            <a:r>
              <a:rPr lang="tr-TR" sz="36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HMK m. 2 / 1 hükmü uyarınca</a:t>
            </a:r>
            <a:r>
              <a:rPr lang="tr-TR" sz="3600"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Asliye Hukuk Mahkemesidir</a:t>
            </a:r>
            <a:r>
              <a:rPr lang="tr-TR" sz="3600" i="1" dirty="0">
                <a:latin typeface="Times New Roman" panose="02020603050405020304" pitchFamily="18" charset="0"/>
                <a:cs typeface="Times New Roman" panose="02020603050405020304" pitchFamily="18" charset="0"/>
              </a:rPr>
              <a:t>. </a:t>
            </a:r>
          </a:p>
          <a:p>
            <a:pPr algn="just"/>
            <a:r>
              <a:rPr lang="tr-TR" sz="3600" b="1" dirty="0">
                <a:latin typeface="Times New Roman" panose="02020603050405020304" pitchFamily="18" charset="0"/>
                <a:cs typeface="Times New Roman" panose="02020603050405020304" pitchFamily="18" charset="0"/>
              </a:rPr>
              <a:t>Yetkili Mahkeme </a:t>
            </a:r>
            <a:r>
              <a:rPr lang="tr-TR" sz="3600" dirty="0">
                <a:latin typeface="Times New Roman" panose="02020603050405020304" pitchFamily="18" charset="0"/>
                <a:cs typeface="Times New Roman" panose="02020603050405020304" pitchFamily="18" charset="0"/>
              </a:rPr>
              <a:t>ise, </a:t>
            </a:r>
            <a:r>
              <a:rPr lang="tr-TR" sz="3600" b="1" dirty="0">
                <a:latin typeface="Times New Roman" panose="02020603050405020304" pitchFamily="18" charset="0"/>
                <a:cs typeface="Times New Roman" panose="02020603050405020304" pitchFamily="18" charset="0"/>
              </a:rPr>
              <a:t>Taşınmazlarda,</a:t>
            </a:r>
            <a:r>
              <a:rPr lang="tr-TR" sz="3600" dirty="0">
                <a:latin typeface="Times New Roman" panose="02020603050405020304" pitchFamily="18" charset="0"/>
                <a:cs typeface="Times New Roman" panose="02020603050405020304" pitchFamily="18" charset="0"/>
              </a:rPr>
              <a:t> Malın bulunduğu yer Mahkemesi (</a:t>
            </a:r>
            <a:r>
              <a:rPr lang="tr-TR" i="1" dirty="0">
                <a:latin typeface="Times New Roman" panose="02020603050405020304" pitchFamily="18" charset="0"/>
                <a:cs typeface="Times New Roman" panose="02020603050405020304" pitchFamily="18" charset="0"/>
              </a:rPr>
              <a:t>HMK m. 12 / 1) </a:t>
            </a:r>
            <a:r>
              <a:rPr lang="tr-TR" sz="3200" dirty="0">
                <a:latin typeface="Times New Roman" panose="02020603050405020304" pitchFamily="18" charset="0"/>
                <a:cs typeface="Times New Roman" panose="02020603050405020304" pitchFamily="18" charset="0"/>
              </a:rPr>
              <a:t>olarak belirlenmiştir. </a:t>
            </a:r>
          </a:p>
          <a:p>
            <a:pPr algn="just"/>
            <a:r>
              <a:rPr lang="tr-TR" sz="3600" b="1" dirty="0">
                <a:latin typeface="Times New Roman" panose="02020603050405020304" pitchFamily="18" charset="0"/>
                <a:cs typeface="Times New Roman" panose="02020603050405020304" pitchFamily="18" charset="0"/>
              </a:rPr>
              <a:t>Taşınırlarda</a:t>
            </a:r>
            <a:r>
              <a:rPr lang="tr-TR" sz="3600" dirty="0">
                <a:latin typeface="Times New Roman" panose="02020603050405020304" pitchFamily="18" charset="0"/>
                <a:cs typeface="Times New Roman" panose="02020603050405020304" pitchFamily="18" charset="0"/>
              </a:rPr>
              <a:t> ise </a:t>
            </a:r>
            <a:r>
              <a:rPr lang="tr-TR" sz="3600" b="1" dirty="0">
                <a:latin typeface="Times New Roman" panose="02020603050405020304" pitchFamily="18" charset="0"/>
                <a:cs typeface="Times New Roman" panose="02020603050405020304" pitchFamily="18" charset="0"/>
              </a:rPr>
              <a:t>Yetkili Mahkeme</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kural olarak</a:t>
            </a:r>
            <a:r>
              <a:rPr lang="tr-TR" sz="3600" dirty="0">
                <a:latin typeface="Times New Roman" panose="02020603050405020304" pitchFamily="18" charset="0"/>
                <a:cs typeface="Times New Roman" panose="02020603050405020304" pitchFamily="18" charset="0"/>
              </a:rPr>
              <a:t>, Davalının, Davanın açıldığı tarihteki Yerleşim Yeri Mahkemesidir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HMK  m.6 / 1). </a:t>
            </a:r>
          </a:p>
        </p:txBody>
      </p:sp>
    </p:spTree>
    <p:extLst>
      <p:ext uri="{BB962C8B-B14F-4D97-AF65-F5344CB8AC3E}">
        <p14:creationId xmlns:p14="http://schemas.microsoft.com/office/powerpoint/2010/main" val="169408132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sz="4800" b="1" dirty="0" err="1">
                <a:latin typeface="+mn-lt"/>
              </a:rPr>
              <a:t>Elatmanın</a:t>
            </a:r>
            <a:r>
              <a:rPr lang="tr-TR" sz="4800" b="1" dirty="0">
                <a:latin typeface="+mn-lt"/>
              </a:rPr>
              <a:t> Önlenmesi Davası </a:t>
            </a:r>
            <a:r>
              <a:rPr lang="tr-TR" dirty="0"/>
              <a:t>(</a:t>
            </a:r>
            <a:r>
              <a:rPr lang="tr-TR" b="1" i="1" dirty="0">
                <a:latin typeface="+mn-lt"/>
              </a:rPr>
              <a:t>Müdahalenin</a:t>
            </a:r>
            <a:r>
              <a:rPr lang="tr-TR" sz="4000" b="1" i="1" dirty="0"/>
              <a:t> </a:t>
            </a:r>
            <a:r>
              <a:rPr lang="tr-TR" sz="4000" b="1" i="1" dirty="0">
                <a:latin typeface="+mn-lt"/>
              </a:rPr>
              <a:t>Meni Davası </a:t>
            </a:r>
            <a:r>
              <a:rPr lang="tr-TR" sz="3600" b="1" i="1" dirty="0"/>
              <a:t>– </a:t>
            </a:r>
            <a:r>
              <a:rPr lang="tr-TR" sz="3600" b="1" i="1" dirty="0" err="1"/>
              <a:t>Actio</a:t>
            </a:r>
            <a:r>
              <a:rPr lang="tr-TR" sz="3600" b="1" i="1" dirty="0"/>
              <a:t> </a:t>
            </a:r>
            <a:r>
              <a:rPr lang="tr-TR" sz="3600" b="1" i="1" dirty="0" err="1"/>
              <a:t>Negatoria</a:t>
            </a:r>
            <a:r>
              <a:rPr lang="tr-TR" sz="3600" b="1" i="1" dirty="0"/>
              <a:t>) </a:t>
            </a: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Sirmen</a:t>
            </a:r>
            <a:r>
              <a:rPr lang="tr-TR" sz="3200" i="1" dirty="0">
                <a:latin typeface="Times New Roman" panose="02020603050405020304" pitchFamily="18" charset="0"/>
                <a:cs typeface="Times New Roman" panose="02020603050405020304" pitchFamily="18" charset="0"/>
              </a:rPr>
              <a:t>, Eşya H., 6. B. s. 257 vd.; </a:t>
            </a:r>
            <a:r>
              <a:rPr lang="tr-TR" sz="3200" b="1" i="1" dirty="0">
                <a:latin typeface="Times New Roman" panose="02020603050405020304" pitchFamily="18" charset="0"/>
                <a:cs typeface="Times New Roman" panose="02020603050405020304" pitchFamily="18" charset="0"/>
              </a:rPr>
              <a:t>Eren, Fikret</a:t>
            </a:r>
            <a:r>
              <a:rPr lang="tr-TR" sz="3200" i="1" dirty="0">
                <a:latin typeface="Times New Roman" panose="02020603050405020304" pitchFamily="18" charset="0"/>
                <a:cs typeface="Times New Roman" panose="02020603050405020304" pitchFamily="18" charset="0"/>
              </a:rPr>
              <a:t>; Mülkiyet H., 4. B., Ankara 2016, s. 42 vd.; </a:t>
            </a:r>
            <a:r>
              <a:rPr lang="tr-TR" sz="3200" b="1" i="1" dirty="0">
                <a:latin typeface="Times New Roman" panose="02020603050405020304" pitchFamily="18" charset="0"/>
                <a:cs typeface="Times New Roman" panose="02020603050405020304" pitchFamily="18" charset="0"/>
              </a:rPr>
              <a:t>Ertaş, </a:t>
            </a:r>
            <a:r>
              <a:rPr lang="tr-TR" sz="3200" i="1" dirty="0">
                <a:latin typeface="Times New Roman" panose="02020603050405020304" pitchFamily="18" charset="0"/>
                <a:cs typeface="Times New Roman" panose="02020603050405020304" pitchFamily="18" charset="0"/>
              </a:rPr>
              <a:t>Eşya H., 14. B., s. 217; </a:t>
            </a:r>
            <a:r>
              <a:rPr lang="tr-TR" sz="3200" b="1" i="1" dirty="0" err="1">
                <a:latin typeface="Times New Roman" panose="02020603050405020304" pitchFamily="18" charset="0"/>
                <a:cs typeface="Times New Roman" panose="02020603050405020304" pitchFamily="18" charset="0"/>
              </a:rPr>
              <a:t>Oğuzman</a:t>
            </a:r>
            <a:r>
              <a:rPr lang="tr-TR" sz="3200" b="1" i="1" dirty="0">
                <a:latin typeface="Times New Roman" panose="02020603050405020304" pitchFamily="18" charset="0"/>
                <a:cs typeface="Times New Roman" panose="02020603050405020304" pitchFamily="18" charset="0"/>
              </a:rPr>
              <a:t> / </a:t>
            </a:r>
            <a:r>
              <a:rPr lang="tr-TR" sz="3200" b="1" i="1" dirty="0" err="1">
                <a:latin typeface="Times New Roman" panose="02020603050405020304" pitchFamily="18" charset="0"/>
                <a:cs typeface="Times New Roman" panose="02020603050405020304" pitchFamily="18" charset="0"/>
              </a:rPr>
              <a:t>Seliçi</a:t>
            </a:r>
            <a:r>
              <a:rPr lang="tr-TR" sz="3200" b="1" i="1" dirty="0">
                <a:latin typeface="Times New Roman" panose="02020603050405020304" pitchFamily="18" charset="0"/>
                <a:cs typeface="Times New Roman" panose="02020603050405020304" pitchFamily="18" charset="0"/>
              </a:rPr>
              <a:t> / Oktay- Özdemir, </a:t>
            </a:r>
            <a:r>
              <a:rPr lang="tr-TR" sz="3200" i="1" dirty="0">
                <a:latin typeface="Times New Roman" panose="02020603050405020304" pitchFamily="18" charset="0"/>
                <a:cs typeface="Times New Roman" panose="02020603050405020304" pitchFamily="18" charset="0"/>
              </a:rPr>
              <a:t>Eşya H., 17. B., s. 279 vd.; </a:t>
            </a:r>
            <a:r>
              <a:rPr lang="tr-TR" sz="3200" b="1" i="1" dirty="0" err="1">
                <a:latin typeface="Times New Roman" panose="02020603050405020304" pitchFamily="18" charset="0"/>
                <a:cs typeface="Times New Roman" panose="02020603050405020304" pitchFamily="18" charset="0"/>
              </a:rPr>
              <a:t>Oğuzman</a:t>
            </a:r>
            <a:r>
              <a:rPr lang="tr-TR" sz="3200" b="1" i="1" dirty="0">
                <a:latin typeface="Times New Roman" panose="02020603050405020304" pitchFamily="18" charset="0"/>
                <a:cs typeface="Times New Roman" panose="02020603050405020304" pitchFamily="18" charset="0"/>
              </a:rPr>
              <a:t> / </a:t>
            </a:r>
            <a:r>
              <a:rPr lang="tr-TR" sz="3200" b="1" i="1" dirty="0" err="1">
                <a:latin typeface="Times New Roman" panose="02020603050405020304" pitchFamily="18" charset="0"/>
                <a:cs typeface="Times New Roman" panose="02020603050405020304" pitchFamily="18" charset="0"/>
              </a:rPr>
              <a:t>Seliçi</a:t>
            </a:r>
            <a:r>
              <a:rPr lang="tr-TR" sz="3200" b="1" i="1" dirty="0">
                <a:latin typeface="Times New Roman" panose="02020603050405020304" pitchFamily="18" charset="0"/>
                <a:cs typeface="Times New Roman" panose="02020603050405020304" pitchFamily="18" charset="0"/>
              </a:rPr>
              <a:t> / Oktay – Özdemir, Eşya H</a:t>
            </a:r>
            <a:r>
              <a:rPr lang="tr-TR" sz="3200" i="1" dirty="0">
                <a:latin typeface="Times New Roman" panose="02020603050405020304" pitchFamily="18" charset="0"/>
                <a:cs typeface="Times New Roman" panose="02020603050405020304" pitchFamily="18" charset="0"/>
              </a:rPr>
              <a:t>., Kısaltılmış Ders Kitabı, İstanbul 2018, s.158 vd.; </a:t>
            </a:r>
            <a:r>
              <a:rPr lang="tr-TR" sz="3200" b="1" i="1" dirty="0">
                <a:latin typeface="Times New Roman" panose="02020603050405020304" pitchFamily="18" charset="0"/>
                <a:cs typeface="Times New Roman" panose="02020603050405020304" pitchFamily="18" charset="0"/>
              </a:rPr>
              <a:t>Esener / Güven,</a:t>
            </a:r>
            <a:r>
              <a:rPr lang="tr-TR" sz="3200" i="1" dirty="0">
                <a:latin typeface="Times New Roman" panose="02020603050405020304" pitchFamily="18" charset="0"/>
                <a:cs typeface="Times New Roman" panose="02020603050405020304" pitchFamily="18" charset="0"/>
              </a:rPr>
              <a:t> Eşya H., 7. B., s. 189 vd. </a:t>
            </a:r>
          </a:p>
          <a:p>
            <a:pPr algn="just"/>
            <a:r>
              <a:rPr lang="tr-TR" sz="3200" b="1" i="1" u="sng" dirty="0">
                <a:latin typeface="Times New Roman" panose="02020603050405020304" pitchFamily="18" charset="0"/>
                <a:cs typeface="Times New Roman" panose="02020603050405020304" pitchFamily="18" charset="0"/>
              </a:rPr>
              <a:t>Giritlioğlu, Necla</a:t>
            </a:r>
            <a:r>
              <a:rPr lang="tr-TR" sz="3200" i="1" u="sng" dirty="0">
                <a:latin typeface="Times New Roman" panose="02020603050405020304" pitchFamily="18" charset="0"/>
                <a:cs typeface="Times New Roman" panose="02020603050405020304" pitchFamily="18" charset="0"/>
              </a:rPr>
              <a:t>; Müdahalenin Men’i (</a:t>
            </a:r>
            <a:r>
              <a:rPr lang="tr-TR" sz="3200" i="1" u="sng" dirty="0" err="1">
                <a:latin typeface="Times New Roman" panose="02020603050405020304" pitchFamily="18" charset="0"/>
                <a:cs typeface="Times New Roman" panose="02020603050405020304" pitchFamily="18" charset="0"/>
              </a:rPr>
              <a:t>Elatmanın</a:t>
            </a:r>
            <a:r>
              <a:rPr lang="tr-TR" sz="3200" i="1" u="sng" dirty="0">
                <a:latin typeface="Times New Roman" panose="02020603050405020304" pitchFamily="18" charset="0"/>
                <a:cs typeface="Times New Roman" panose="02020603050405020304" pitchFamily="18" charset="0"/>
              </a:rPr>
              <a:t> Önlenmesi Davası), İstanbul 1984, s. 7 vd.)  </a:t>
            </a:r>
          </a:p>
        </p:txBody>
      </p:sp>
    </p:spTree>
    <p:extLst>
      <p:ext uri="{BB962C8B-B14F-4D97-AF65-F5344CB8AC3E}">
        <p14:creationId xmlns:p14="http://schemas.microsoft.com/office/powerpoint/2010/main" val="2136283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Mülkiyet Hakkının Anayasadaki Düzenleniş Biçimi </a:t>
            </a: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Mülkiyet Hakkı, </a:t>
            </a:r>
            <a:r>
              <a:rPr lang="tr-TR" b="1" dirty="0">
                <a:latin typeface="Times New Roman" panose="02020603050405020304" pitchFamily="18" charset="0"/>
                <a:cs typeface="Times New Roman" panose="02020603050405020304" pitchFamily="18" charset="0"/>
              </a:rPr>
              <a:t>1982 tarihli Anayasada,  </a:t>
            </a:r>
            <a:r>
              <a:rPr lang="tr-TR" dirty="0">
                <a:latin typeface="Times New Roman" panose="02020603050405020304" pitchFamily="18" charset="0"/>
                <a:cs typeface="Times New Roman" panose="02020603050405020304" pitchFamily="18" charset="0"/>
              </a:rPr>
              <a:t>1961 tarihli Anayasa’da olduğu gibi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Sosyal ve Ekonomik Haklar ve Ödevle</a:t>
            </a:r>
            <a:r>
              <a:rPr lang="tr-TR" b="1" dirty="0">
                <a:latin typeface="Times New Roman" panose="02020603050405020304" pitchFamily="18" charset="0"/>
                <a:cs typeface="Times New Roman" panose="02020603050405020304" pitchFamily="18" charset="0"/>
              </a:rPr>
              <a:t>r» </a:t>
            </a:r>
            <a:r>
              <a:rPr lang="tr-TR" dirty="0">
                <a:latin typeface="Times New Roman" panose="02020603050405020304" pitchFamily="18" charset="0"/>
                <a:cs typeface="Times New Roman" panose="02020603050405020304" pitchFamily="18" charset="0"/>
              </a:rPr>
              <a:t>bölümünde değil, «</a:t>
            </a:r>
            <a:r>
              <a:rPr lang="tr-TR" b="1" dirty="0">
                <a:latin typeface="Times New Roman" panose="02020603050405020304" pitchFamily="18" charset="0"/>
                <a:cs typeface="Times New Roman" panose="02020603050405020304" pitchFamily="18" charset="0"/>
              </a:rPr>
              <a:t>Kişinin Hakları ve Ödevleri</a:t>
            </a:r>
            <a:r>
              <a:rPr lang="tr-TR" dirty="0">
                <a:latin typeface="Times New Roman" panose="02020603050405020304" pitchFamily="18" charset="0"/>
                <a:cs typeface="Times New Roman" panose="02020603050405020304" pitchFamily="18" charset="0"/>
              </a:rPr>
              <a:t>» bölümünde düzenlenmiştir. </a:t>
            </a:r>
          </a:p>
          <a:p>
            <a:pPr algn="just"/>
            <a:r>
              <a:rPr lang="tr-TR" dirty="0">
                <a:latin typeface="Times New Roman" panose="02020603050405020304" pitchFamily="18" charset="0"/>
                <a:cs typeface="Times New Roman" panose="02020603050405020304" pitchFamily="18" charset="0"/>
              </a:rPr>
              <a:t>Fakat Mülkiyete ilişkin 35. maddenin sözünden bu sonuca varmak mümkündür. </a:t>
            </a:r>
          </a:p>
          <a:p>
            <a:pPr algn="just"/>
            <a:r>
              <a:rPr lang="tr-TR" b="1" dirty="0">
                <a:latin typeface="Times New Roman" panose="02020603050405020304" pitchFamily="18" charset="0"/>
                <a:cs typeface="Times New Roman" panose="02020603050405020304" pitchFamily="18" charset="0"/>
              </a:rPr>
              <a:t>Anayasa’nın 35. maddesine </a:t>
            </a:r>
            <a:r>
              <a:rPr lang="tr-TR" dirty="0">
                <a:latin typeface="Times New Roman" panose="02020603050405020304" pitchFamily="18" charset="0"/>
                <a:cs typeface="Times New Roman" panose="02020603050405020304" pitchFamily="18" charset="0"/>
              </a:rPr>
              <a:t>göre, «</a:t>
            </a:r>
            <a:r>
              <a:rPr lang="tr-TR" i="1" dirty="0">
                <a:latin typeface="Times New Roman" panose="02020603050405020304" pitchFamily="18" charset="0"/>
                <a:cs typeface="Times New Roman" panose="02020603050405020304" pitchFamily="18" charset="0"/>
              </a:rPr>
              <a:t>Herkes mülkiyet ve miras hakkına sahiptir. Bu haklar, ancak kamu yararı amacıyla, kanunla sınırlanabilir. Mülkiyet hakkının kullanılması toplum yararına aykırı olamaz.» </a:t>
            </a: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sz="2600" i="1" dirty="0">
              <a:latin typeface="Times New Roman" panose="02020603050405020304" pitchFamily="18" charset="0"/>
              <a:cs typeface="Times New Roman" panose="02020603050405020304" pitchFamily="18" charset="0"/>
            </a:endParaRPr>
          </a:p>
          <a:p>
            <a:pPr algn="just"/>
            <a:endParaRPr lang="tr-TR" sz="2400" i="1"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marL="0" indent="0" algn="just">
              <a:buNone/>
            </a:pPr>
            <a:endParaRPr lang="tr-TR" sz="3200" dirty="0"/>
          </a:p>
          <a:p>
            <a:pPr algn="just"/>
            <a:endParaRPr lang="tr-TR" dirty="0"/>
          </a:p>
          <a:p>
            <a:pPr algn="just"/>
            <a:endParaRPr lang="tr-TR" dirty="0"/>
          </a:p>
        </p:txBody>
      </p:sp>
    </p:spTree>
    <p:extLst>
      <p:ext uri="{BB962C8B-B14F-4D97-AF65-F5344CB8AC3E}">
        <p14:creationId xmlns:p14="http://schemas.microsoft.com/office/powerpoint/2010/main" val="260011445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err="1">
                <a:latin typeface="+mn-lt"/>
              </a:rPr>
              <a:t>Elatmanın</a:t>
            </a:r>
            <a:r>
              <a:rPr lang="tr-TR" b="1" dirty="0">
                <a:latin typeface="+mn-lt"/>
              </a:rPr>
              <a:t> Önlenmesi Davası Hakkında Genel Bilgi </a:t>
            </a:r>
          </a:p>
        </p:txBody>
      </p:sp>
      <p:sp>
        <p:nvSpPr>
          <p:cNvPr id="3" name="İçerik Yer Tutucusu 2"/>
          <p:cNvSpPr>
            <a:spLocks noGrp="1"/>
          </p:cNvSpPr>
          <p:nvPr>
            <p:ph idx="1"/>
          </p:nvPr>
        </p:nvSpPr>
        <p:spPr/>
        <p:txBody>
          <a:bodyPr>
            <a:noAutofit/>
          </a:bodyPr>
          <a:lstStyle/>
          <a:p>
            <a:pPr algn="just"/>
            <a:r>
              <a:rPr lang="tr-TR" b="1" dirty="0" err="1">
                <a:latin typeface="Times New Roman" panose="02020603050405020304" pitchFamily="18" charset="0"/>
                <a:cs typeface="Times New Roman" panose="02020603050405020304" pitchFamily="18" charset="0"/>
              </a:rPr>
              <a:t>Elatmanın</a:t>
            </a:r>
            <a:r>
              <a:rPr lang="tr-TR" b="1" dirty="0">
                <a:latin typeface="Times New Roman" panose="02020603050405020304" pitchFamily="18" charset="0"/>
                <a:cs typeface="Times New Roman" panose="02020603050405020304" pitchFamily="18" charset="0"/>
              </a:rPr>
              <a:t> Önlenmesi Davasına</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Müdahalenin Men’i Davası</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da denilmektedir. </a:t>
            </a:r>
          </a:p>
          <a:p>
            <a:pPr algn="just"/>
            <a:r>
              <a:rPr lang="tr-TR" dirty="0">
                <a:latin typeface="Times New Roman" panose="02020603050405020304" pitchFamily="18" charset="0"/>
                <a:cs typeface="Times New Roman" panose="02020603050405020304" pitchFamily="18" charset="0"/>
              </a:rPr>
              <a:t>Ayrıca </a:t>
            </a:r>
            <a:r>
              <a:rPr lang="tr-TR" b="1" dirty="0">
                <a:latin typeface="Times New Roman" panose="02020603050405020304" pitchFamily="18" charset="0"/>
                <a:cs typeface="Times New Roman" panose="02020603050405020304" pitchFamily="18" charset="0"/>
              </a:rPr>
              <a:t>bu Davanın Roma Hukukundan gelen Latince adı </a:t>
            </a:r>
            <a:r>
              <a:rPr lang="tr-TR" dirty="0">
                <a:latin typeface="Times New Roman" panose="02020603050405020304" pitchFamily="18" charset="0"/>
                <a:cs typeface="Times New Roman" panose="02020603050405020304" pitchFamily="18" charset="0"/>
              </a:rPr>
              <a:t>ise, «</a:t>
            </a:r>
            <a:r>
              <a:rPr lang="tr-TR" b="1" u="sng" dirty="0" err="1">
                <a:latin typeface="Times New Roman" panose="02020603050405020304" pitchFamily="18" charset="0"/>
                <a:cs typeface="Times New Roman" panose="02020603050405020304" pitchFamily="18" charset="0"/>
              </a:rPr>
              <a:t>Actio</a:t>
            </a:r>
            <a:r>
              <a:rPr lang="tr-TR" b="1" u="sng" dirty="0">
                <a:latin typeface="Times New Roman" panose="02020603050405020304" pitchFamily="18" charset="0"/>
                <a:cs typeface="Times New Roman" panose="02020603050405020304" pitchFamily="18" charset="0"/>
              </a:rPr>
              <a:t> </a:t>
            </a:r>
            <a:r>
              <a:rPr lang="tr-TR" b="1" u="sng" dirty="0" err="1">
                <a:latin typeface="Times New Roman" panose="02020603050405020304" pitchFamily="18" charset="0"/>
                <a:cs typeface="Times New Roman" panose="02020603050405020304" pitchFamily="18" charset="0"/>
              </a:rPr>
              <a:t>Negatoria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dır</a:t>
            </a:r>
            <a:r>
              <a:rPr lang="tr-TR" dirty="0">
                <a:latin typeface="Times New Roman" panose="02020603050405020304" pitchFamily="18" charset="0"/>
                <a:cs typeface="Times New Roman" panose="02020603050405020304" pitchFamily="18" charset="0"/>
              </a:rPr>
              <a:t>. </a:t>
            </a:r>
          </a:p>
          <a:p>
            <a:pPr algn="just"/>
            <a:r>
              <a:rPr lang="tr-TR" b="1" u="sng" dirty="0">
                <a:latin typeface="Times New Roman" panose="02020603050405020304" pitchFamily="18" charset="0"/>
                <a:cs typeface="Times New Roman" panose="02020603050405020304" pitchFamily="18" charset="0"/>
              </a:rPr>
              <a:t>İstihkak Davasına </a:t>
            </a:r>
            <a:r>
              <a:rPr lang="tr-TR" dirty="0">
                <a:latin typeface="Times New Roman" panose="02020603050405020304" pitchFamily="18" charset="0"/>
                <a:cs typeface="Times New Roman" panose="02020603050405020304" pitchFamily="18" charset="0"/>
              </a:rPr>
              <a:t>ise, Latincede, «</a:t>
            </a:r>
            <a:r>
              <a:rPr lang="tr-TR" b="1" u="sng" dirty="0" err="1">
                <a:latin typeface="Times New Roman" panose="02020603050405020304" pitchFamily="18" charset="0"/>
                <a:cs typeface="Times New Roman" panose="02020603050405020304" pitchFamily="18" charset="0"/>
              </a:rPr>
              <a:t>Rei</a:t>
            </a:r>
            <a:r>
              <a:rPr lang="tr-TR" b="1" u="sng" dirty="0">
                <a:latin typeface="Times New Roman" panose="02020603050405020304" pitchFamily="18" charset="0"/>
                <a:cs typeface="Times New Roman" panose="02020603050405020304" pitchFamily="18" charset="0"/>
              </a:rPr>
              <a:t> </a:t>
            </a:r>
            <a:r>
              <a:rPr lang="tr-TR" b="1" u="sng" dirty="0" err="1">
                <a:latin typeface="Times New Roman" panose="02020603050405020304" pitchFamily="18" charset="0"/>
                <a:cs typeface="Times New Roman" panose="02020603050405020304" pitchFamily="18" charset="0"/>
              </a:rPr>
              <a:t>Vindicatio</a:t>
            </a:r>
            <a:r>
              <a:rPr lang="tr-TR" dirty="0">
                <a:latin typeface="Times New Roman" panose="02020603050405020304" pitchFamily="18" charset="0"/>
                <a:cs typeface="Times New Roman" panose="02020603050405020304" pitchFamily="18" charset="0"/>
              </a:rPr>
              <a:t>» denilmektedir.  </a:t>
            </a:r>
          </a:p>
          <a:p>
            <a:pPr algn="just"/>
            <a:r>
              <a:rPr lang="tr-TR" b="1" dirty="0">
                <a:latin typeface="Times New Roman" panose="02020603050405020304" pitchFamily="18" charset="0"/>
                <a:cs typeface="Times New Roman" panose="02020603050405020304" pitchFamily="18" charset="0"/>
              </a:rPr>
              <a:t>Mülkiyet Hakkına yönelen her türlü Haksız Tecavüzü önlemek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Tecavüz başlamış ise</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buna son vermek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Malik, </a:t>
            </a:r>
            <a:r>
              <a:rPr lang="tr-TR" b="1" u="sng" dirty="0" err="1">
                <a:latin typeface="Times New Roman" panose="02020603050405020304" pitchFamily="18" charset="0"/>
                <a:cs typeface="Times New Roman" panose="02020603050405020304" pitchFamily="18" charset="0"/>
              </a:rPr>
              <a:t>Elatmanın</a:t>
            </a:r>
            <a:r>
              <a:rPr lang="tr-TR" b="1" u="sng" dirty="0">
                <a:latin typeface="Times New Roman" panose="02020603050405020304" pitchFamily="18" charset="0"/>
                <a:cs typeface="Times New Roman" panose="02020603050405020304" pitchFamily="18" charset="0"/>
              </a:rPr>
              <a:t> Önlenmesi Davası </a:t>
            </a:r>
            <a:r>
              <a:rPr lang="tr-TR" b="1" dirty="0">
                <a:latin typeface="Times New Roman" panose="02020603050405020304" pitchFamily="18" charset="0"/>
                <a:cs typeface="Times New Roman" panose="02020603050405020304" pitchFamily="18" charset="0"/>
              </a:rPr>
              <a:t>açabilir.</a:t>
            </a:r>
          </a:p>
        </p:txBody>
      </p:sp>
    </p:spTree>
    <p:extLst>
      <p:ext uri="{BB962C8B-B14F-4D97-AF65-F5344CB8AC3E}">
        <p14:creationId xmlns:p14="http://schemas.microsoft.com/office/powerpoint/2010/main" val="161678903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u="sng" dirty="0" err="1">
                <a:latin typeface="Times New Roman" panose="02020603050405020304" pitchFamily="18" charset="0"/>
                <a:cs typeface="Times New Roman" panose="02020603050405020304" pitchFamily="18" charset="0"/>
              </a:rPr>
              <a:t>Elatmanın</a:t>
            </a:r>
            <a:r>
              <a:rPr lang="tr-TR" sz="4000" b="1" u="sng" dirty="0">
                <a:latin typeface="Times New Roman" panose="02020603050405020304" pitchFamily="18" charset="0"/>
                <a:cs typeface="Times New Roman" panose="02020603050405020304" pitchFamily="18" charset="0"/>
              </a:rPr>
              <a:t> Önlenmesi Davası</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 MK m. 983 hükmünde düzenlenen </a:t>
            </a:r>
            <a:r>
              <a:rPr lang="tr-TR" sz="4000" b="1" i="1" dirty="0">
                <a:latin typeface="Times New Roman" panose="02020603050405020304" pitchFamily="18" charset="0"/>
                <a:cs typeface="Times New Roman" panose="02020603050405020304" pitchFamily="18" charset="0"/>
              </a:rPr>
              <a:t>Zilyetliğe Saldırı halinde açılan</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Önleme</a:t>
            </a:r>
            <a:r>
              <a:rPr lang="tr-TR" sz="4000" i="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Davası </a:t>
            </a:r>
            <a:r>
              <a:rPr lang="tr-TR" sz="4000" dirty="0">
                <a:latin typeface="Times New Roman" panose="02020603050405020304" pitchFamily="18" charset="0"/>
                <a:cs typeface="Times New Roman" panose="02020603050405020304" pitchFamily="18" charset="0"/>
              </a:rPr>
              <a:t>ve </a:t>
            </a:r>
            <a:r>
              <a:rPr lang="tr-TR" sz="4000" b="1" i="1" dirty="0">
                <a:latin typeface="Times New Roman" panose="02020603050405020304" pitchFamily="18" charset="0"/>
                <a:cs typeface="Times New Roman" panose="02020603050405020304" pitchFamily="18" charset="0"/>
              </a:rPr>
              <a:t>Durdurma Davasından</a:t>
            </a:r>
            <a:r>
              <a:rPr lang="tr-TR" sz="4000" i="1"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farklıdır. </a:t>
            </a:r>
          </a:p>
          <a:p>
            <a:pPr algn="just"/>
            <a:r>
              <a:rPr lang="tr-TR" sz="4000" dirty="0">
                <a:latin typeface="Times New Roman" panose="02020603050405020304" pitchFamily="18" charset="0"/>
                <a:cs typeface="Times New Roman" panose="02020603050405020304" pitchFamily="18" charset="0"/>
              </a:rPr>
              <a:t>Bu bağlamda</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söz konusu </a:t>
            </a:r>
            <a:r>
              <a:rPr lang="tr-TR" sz="4000" b="1" dirty="0">
                <a:latin typeface="Times New Roman" panose="02020603050405020304" pitchFamily="18" charset="0"/>
                <a:cs typeface="Times New Roman" panose="02020603050405020304" pitchFamily="18" charset="0"/>
              </a:rPr>
              <a:t>Davada, </a:t>
            </a:r>
            <a:r>
              <a:rPr lang="tr-TR" sz="4000" b="1" u="sng" dirty="0">
                <a:latin typeface="Times New Roman" panose="02020603050405020304" pitchFamily="18" charset="0"/>
                <a:cs typeface="Times New Roman" panose="02020603050405020304" pitchFamily="18" charset="0"/>
              </a:rPr>
              <a:t>Davacı,</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Malik olduğunu kanıtlamak </a:t>
            </a:r>
            <a:r>
              <a:rPr lang="tr-TR" sz="4000" b="1" dirty="0">
                <a:latin typeface="Times New Roman" panose="02020603050405020304" pitchFamily="18" charset="0"/>
                <a:cs typeface="Times New Roman" panose="02020603050405020304" pitchFamily="18" charset="0"/>
              </a:rPr>
              <a:t>zorundadır. </a:t>
            </a:r>
          </a:p>
          <a:p>
            <a:pPr marL="0" indent="0">
              <a:buNone/>
            </a:pPr>
            <a:endParaRPr lang="tr-TR" sz="4000" dirty="0"/>
          </a:p>
        </p:txBody>
      </p:sp>
    </p:spTree>
    <p:extLst>
      <p:ext uri="{BB962C8B-B14F-4D97-AF65-F5344CB8AC3E}">
        <p14:creationId xmlns:p14="http://schemas.microsoft.com/office/powerpoint/2010/main" val="378976761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latin typeface="+mn-lt"/>
              </a:rPr>
              <a:t>Elatmanın</a:t>
            </a:r>
            <a:r>
              <a:rPr lang="tr-TR" b="1" dirty="0">
                <a:latin typeface="+mn-lt"/>
              </a:rPr>
              <a:t> Önlenmesi Davasının Ayni Niteliği</a:t>
            </a:r>
          </a:p>
        </p:txBody>
      </p:sp>
      <p:sp>
        <p:nvSpPr>
          <p:cNvPr id="3" name="İçerik Yer Tutucusu 2"/>
          <p:cNvSpPr>
            <a:spLocks noGrp="1"/>
          </p:cNvSpPr>
          <p:nvPr>
            <p:ph idx="1"/>
          </p:nvPr>
        </p:nvSpPr>
        <p:spPr/>
        <p:txBody>
          <a:bodyPr>
            <a:normAutofit/>
          </a:bodyPr>
          <a:lstStyle/>
          <a:p>
            <a:pPr algn="just"/>
            <a:r>
              <a:rPr lang="tr-TR" sz="3600" b="1" dirty="0" err="1">
                <a:latin typeface="Times New Roman" panose="02020603050405020304" pitchFamily="18" charset="0"/>
                <a:cs typeface="Times New Roman" panose="02020603050405020304" pitchFamily="18" charset="0"/>
              </a:rPr>
              <a:t>Elatmanın</a:t>
            </a:r>
            <a:r>
              <a:rPr lang="tr-TR" sz="3600" b="1" dirty="0">
                <a:latin typeface="Times New Roman" panose="02020603050405020304" pitchFamily="18" charset="0"/>
                <a:cs typeface="Times New Roman" panose="02020603050405020304" pitchFamily="18" charset="0"/>
              </a:rPr>
              <a:t> Önlenmesi Davası </a:t>
            </a:r>
            <a:r>
              <a:rPr lang="tr-TR" sz="3600" dirty="0">
                <a:latin typeface="Times New Roman" panose="02020603050405020304" pitchFamily="18" charset="0"/>
                <a:cs typeface="Times New Roman" panose="02020603050405020304" pitchFamily="18" charset="0"/>
              </a:rPr>
              <a:t>da, </a:t>
            </a:r>
            <a:r>
              <a:rPr lang="tr-TR" sz="3600" b="1" i="1" dirty="0">
                <a:latin typeface="Times New Roman" panose="02020603050405020304" pitchFamily="18" charset="0"/>
                <a:cs typeface="Times New Roman" panose="02020603050405020304" pitchFamily="18" charset="0"/>
              </a:rPr>
              <a:t>Mülkiyet Hakkından</a:t>
            </a:r>
            <a:r>
              <a:rPr lang="tr-TR" sz="3600" i="1" dirty="0">
                <a:latin typeface="Times New Roman" panose="02020603050405020304" pitchFamily="18" charset="0"/>
                <a:cs typeface="Times New Roman" panose="02020603050405020304" pitchFamily="18" charset="0"/>
              </a:rPr>
              <a:t> k</a:t>
            </a:r>
            <a:r>
              <a:rPr lang="tr-TR" sz="3600" dirty="0">
                <a:latin typeface="Times New Roman" panose="02020603050405020304" pitchFamily="18" charset="0"/>
                <a:cs typeface="Times New Roman" panose="02020603050405020304" pitchFamily="18" charset="0"/>
              </a:rPr>
              <a:t>aynaklandığı</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için</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Ayni Nitelik </a:t>
            </a:r>
            <a:r>
              <a:rPr lang="tr-TR" sz="3600" dirty="0">
                <a:latin typeface="Times New Roman" panose="02020603050405020304" pitchFamily="18" charset="0"/>
                <a:cs typeface="Times New Roman" panose="02020603050405020304" pitchFamily="18" charset="0"/>
              </a:rPr>
              <a:t>taşır  ve bu nedenle, </a:t>
            </a:r>
            <a:r>
              <a:rPr lang="tr-TR" sz="3600" b="1" dirty="0">
                <a:latin typeface="Times New Roman" panose="02020603050405020304" pitchFamily="18" charset="0"/>
                <a:cs typeface="Times New Roman" panose="02020603050405020304" pitchFamily="18" charset="0"/>
              </a:rPr>
              <a:t>Zamanaşımına uğramaz.</a:t>
            </a:r>
          </a:p>
          <a:p>
            <a:pPr algn="just"/>
            <a:r>
              <a:rPr lang="tr-TR" sz="3600" b="1" dirty="0">
                <a:latin typeface="Times New Roman" panose="02020603050405020304" pitchFamily="18" charset="0"/>
                <a:cs typeface="Times New Roman" panose="02020603050405020304" pitchFamily="18" charset="0"/>
              </a:rPr>
              <a:t>Malikin,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Mülkiyet Hakkından doğan Yetkileri kullanmasının Hukuka aykırı olarak engellendiği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güçleştirildiği her halde</a:t>
            </a:r>
            <a:r>
              <a:rPr lang="tr-TR" sz="3600" dirty="0">
                <a:latin typeface="Times New Roman" panose="02020603050405020304" pitchFamily="18" charset="0"/>
                <a:cs typeface="Times New Roman" panose="02020603050405020304" pitchFamily="18" charset="0"/>
              </a:rPr>
              <a:t>, </a:t>
            </a:r>
            <a:r>
              <a:rPr lang="tr-TR" sz="3600" b="1" u="sng" dirty="0" err="1">
                <a:latin typeface="Times New Roman" panose="02020603050405020304" pitchFamily="18" charset="0"/>
                <a:cs typeface="Times New Roman" panose="02020603050405020304" pitchFamily="18" charset="0"/>
              </a:rPr>
              <a:t>Elatmanın</a:t>
            </a:r>
            <a:r>
              <a:rPr lang="tr-TR" sz="3600" b="1" u="sng" dirty="0">
                <a:latin typeface="Times New Roman" panose="02020603050405020304" pitchFamily="18" charset="0"/>
                <a:cs typeface="Times New Roman" panose="02020603050405020304" pitchFamily="18" charset="0"/>
              </a:rPr>
              <a:t> Önlenmesi Davası </a:t>
            </a:r>
            <a:r>
              <a:rPr lang="tr-TR" sz="3600" b="1" dirty="0">
                <a:latin typeface="Times New Roman" panose="02020603050405020304" pitchFamily="18" charset="0"/>
                <a:cs typeface="Times New Roman" panose="02020603050405020304" pitchFamily="18" charset="0"/>
              </a:rPr>
              <a:t>açılabilir. </a:t>
            </a:r>
          </a:p>
          <a:p>
            <a:pPr marL="0" indent="0" algn="just">
              <a:buNone/>
            </a:pPr>
            <a:r>
              <a:rPr lang="tr-TR" sz="3600" b="1" i="1"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Ertaş</a:t>
            </a:r>
            <a:r>
              <a:rPr lang="tr-TR" i="1" dirty="0">
                <a:latin typeface="Times New Roman" panose="02020603050405020304" pitchFamily="18" charset="0"/>
                <a:cs typeface="Times New Roman" panose="02020603050405020304" pitchFamily="18" charset="0"/>
              </a:rPr>
              <a:t>, Eşya H., 14. B., s. 217)</a:t>
            </a:r>
          </a:p>
          <a:p>
            <a:pPr marL="0" indent="0" algn="just">
              <a:buNone/>
            </a:pPr>
            <a:endParaRPr lang="tr-TR" sz="3600" dirty="0"/>
          </a:p>
          <a:p>
            <a:endParaRPr lang="tr-TR" sz="3600" dirty="0"/>
          </a:p>
        </p:txBody>
      </p:sp>
    </p:spTree>
    <p:extLst>
      <p:ext uri="{BB962C8B-B14F-4D97-AF65-F5344CB8AC3E}">
        <p14:creationId xmlns:p14="http://schemas.microsoft.com/office/powerpoint/2010/main" val="361567289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err="1">
                <a:latin typeface="+mn-lt"/>
              </a:rPr>
              <a:t>Elatmanın</a:t>
            </a:r>
            <a:r>
              <a:rPr lang="tr-TR" b="1" dirty="0">
                <a:latin typeface="+mn-lt"/>
              </a:rPr>
              <a:t> Önlenmesi Davasının Konusu, Amacı ve Şartları </a:t>
            </a:r>
          </a:p>
        </p:txBody>
      </p:sp>
      <p:sp>
        <p:nvSpPr>
          <p:cNvPr id="3" name="İçerik Yer Tutucusu 2"/>
          <p:cNvSpPr>
            <a:spLocks noGrp="1"/>
          </p:cNvSpPr>
          <p:nvPr>
            <p:ph idx="1"/>
          </p:nvPr>
        </p:nvSpPr>
        <p:spPr/>
        <p:txBody>
          <a:bodyPr/>
          <a:lstStyle/>
          <a:p>
            <a:pPr algn="just"/>
            <a:r>
              <a:rPr lang="tr-TR" b="1" dirty="0" err="1">
                <a:latin typeface="Times New Roman" panose="02020603050405020304" pitchFamily="18" charset="0"/>
                <a:cs typeface="Times New Roman" panose="02020603050405020304" pitchFamily="18" charset="0"/>
              </a:rPr>
              <a:t>Elatmanın</a:t>
            </a:r>
            <a:r>
              <a:rPr lang="tr-TR" b="1" dirty="0">
                <a:latin typeface="Times New Roman" panose="02020603050405020304" pitchFamily="18" charset="0"/>
                <a:cs typeface="Times New Roman" panose="02020603050405020304" pitchFamily="18" charset="0"/>
              </a:rPr>
              <a:t> Önlenmesi Davasında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İstihkak Davasının </a:t>
            </a:r>
            <a:r>
              <a:rPr lang="tr-TR" i="1" dirty="0">
                <a:latin typeface="Times New Roman" panose="02020603050405020304" pitchFamily="18" charset="0"/>
                <a:cs typeface="Times New Roman" panose="02020603050405020304" pitchFamily="18" charset="0"/>
              </a:rPr>
              <a:t>aksine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Dava konusu olan şeye haksız olarak el konulmamış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Eşya,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Malikin Hakimiyet Alanından</a:t>
            </a:r>
            <a:r>
              <a:rPr lang="tr-TR" dirty="0">
                <a:latin typeface="Times New Roman" panose="02020603050405020304" pitchFamily="18" charset="0"/>
                <a:cs typeface="Times New Roman" panose="02020603050405020304" pitchFamily="18" charset="0"/>
              </a:rPr>
              <a:t>, diğer bir deyişle, </a:t>
            </a:r>
            <a:r>
              <a:rPr lang="tr-TR" b="1" i="1" dirty="0">
                <a:latin typeface="Times New Roman" panose="02020603050405020304" pitchFamily="18" charset="0"/>
                <a:cs typeface="Times New Roman" panose="02020603050405020304" pitchFamily="18" charset="0"/>
              </a:rPr>
              <a:t>Zilyetliğinden</a:t>
            </a:r>
            <a:r>
              <a:rPr lang="tr-TR" b="1" dirty="0">
                <a:latin typeface="Times New Roman" panose="02020603050405020304" pitchFamily="18" charset="0"/>
                <a:cs typeface="Times New Roman" panose="02020603050405020304" pitchFamily="18" charset="0"/>
              </a:rPr>
              <a:t> çıkartılmamış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alıkonulmamıştır. </a:t>
            </a:r>
          </a:p>
          <a:p>
            <a:pPr algn="just"/>
            <a:r>
              <a:rPr lang="tr-TR" b="1" i="1" dirty="0">
                <a:latin typeface="Times New Roman" panose="02020603050405020304" pitchFamily="18" charset="0"/>
                <a:cs typeface="Times New Roman" panose="02020603050405020304" pitchFamily="18" charset="0"/>
              </a:rPr>
              <a:t>Eşya Malikin Hakimiyet Alanında bulunmakla birlikte</a:t>
            </a:r>
            <a:r>
              <a:rPr lang="tr-TR" dirty="0">
                <a:latin typeface="Times New Roman" panose="02020603050405020304" pitchFamily="18" charset="0"/>
                <a:cs typeface="Times New Roman" panose="02020603050405020304" pitchFamily="18" charset="0"/>
              </a:rPr>
              <a:t>, onu </a:t>
            </a:r>
            <a:r>
              <a:rPr lang="tr-TR" b="1" dirty="0">
                <a:latin typeface="Times New Roman" panose="02020603050405020304" pitchFamily="18" charset="0"/>
                <a:cs typeface="Times New Roman" panose="02020603050405020304" pitchFamily="18" charset="0"/>
              </a:rPr>
              <a:t>Gereği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gibi Kullanması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ondan Yararlanması kısıtlanmakta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engellenmekte</a:t>
            </a:r>
            <a:r>
              <a:rPr lang="tr-TR" dirty="0">
                <a:latin typeface="Times New Roman" panose="02020603050405020304" pitchFamily="18" charset="0"/>
                <a:cs typeface="Times New Roman" panose="02020603050405020304" pitchFamily="18" charset="0"/>
              </a:rPr>
              <a:t> veya </a:t>
            </a:r>
            <a:r>
              <a:rPr lang="tr-TR" b="1" dirty="0">
                <a:latin typeface="Times New Roman" panose="02020603050405020304" pitchFamily="18" charset="0"/>
                <a:cs typeface="Times New Roman" panose="02020603050405020304" pitchFamily="18" charset="0"/>
              </a:rPr>
              <a:t>zorlaştırılmaktadır. </a:t>
            </a:r>
          </a:p>
          <a:p>
            <a:pPr algn="just"/>
            <a:r>
              <a:rPr lang="tr-TR" b="1" dirty="0">
                <a:latin typeface="Times New Roman" panose="02020603050405020304" pitchFamily="18" charset="0"/>
                <a:cs typeface="Times New Roman" panose="02020603050405020304" pitchFamily="18" charset="0"/>
              </a:rPr>
              <a:t>Malikin Mülkiyet Hakkına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bu Hakkın sağladığı Yetkilerin Kullanılmasına </a:t>
            </a:r>
            <a:r>
              <a:rPr lang="tr-TR" b="1" dirty="0">
                <a:latin typeface="Times New Roman" panose="02020603050405020304" pitchFamily="18" charset="0"/>
                <a:cs typeface="Times New Roman" panose="02020603050405020304" pitchFamily="18" charset="0"/>
              </a:rPr>
              <a:t>haksız olarak el atılmaktadır. </a:t>
            </a:r>
          </a:p>
          <a:p>
            <a:pPr marL="0" indent="0" algn="just">
              <a:buNone/>
            </a:pPr>
            <a:r>
              <a:rPr lang="tr-TR" i="1" dirty="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Eren</a:t>
            </a:r>
            <a:r>
              <a:rPr lang="tr-TR" sz="2400" i="1" dirty="0">
                <a:latin typeface="Times New Roman" panose="02020603050405020304" pitchFamily="18" charset="0"/>
                <a:cs typeface="Times New Roman" panose="02020603050405020304" pitchFamily="18" charset="0"/>
              </a:rPr>
              <a:t>, Mülkiyet  Hukuku, 4. B., s. 42)</a:t>
            </a:r>
          </a:p>
        </p:txBody>
      </p:sp>
    </p:spTree>
    <p:extLst>
      <p:ext uri="{BB962C8B-B14F-4D97-AF65-F5344CB8AC3E}">
        <p14:creationId xmlns:p14="http://schemas.microsoft.com/office/powerpoint/2010/main" val="178510249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latin typeface="+mn-lt"/>
              </a:rPr>
              <a:t>Elatmanın</a:t>
            </a:r>
            <a:r>
              <a:rPr lang="tr-TR" b="1" dirty="0">
                <a:latin typeface="+mn-lt"/>
              </a:rPr>
              <a:t> Önlenmesi Davasının Amacı </a:t>
            </a:r>
          </a:p>
        </p:txBody>
      </p:sp>
      <p:sp>
        <p:nvSpPr>
          <p:cNvPr id="3" name="İçerik Yer Tutucusu 2"/>
          <p:cNvSpPr>
            <a:spLocks noGrp="1"/>
          </p:cNvSpPr>
          <p:nvPr>
            <p:ph idx="1"/>
          </p:nvPr>
        </p:nvSpPr>
        <p:spPr/>
        <p:txBody>
          <a:bodyPr>
            <a:normAutofit/>
          </a:bodyPr>
          <a:lstStyle/>
          <a:p>
            <a:pPr algn="just"/>
            <a:r>
              <a:rPr lang="tr-TR" sz="3800" b="1" u="sng" dirty="0">
                <a:latin typeface="Times New Roman" panose="02020603050405020304" pitchFamily="18" charset="0"/>
                <a:cs typeface="Times New Roman" panose="02020603050405020304" pitchFamily="18" charset="0"/>
              </a:rPr>
              <a:t>Davanın Amacı</a:t>
            </a:r>
            <a:r>
              <a:rPr lang="tr-TR" sz="3800" dirty="0">
                <a:latin typeface="Times New Roman" panose="02020603050405020304" pitchFamily="18" charset="0"/>
                <a:cs typeface="Times New Roman" panose="02020603050405020304" pitchFamily="18" charset="0"/>
              </a:rPr>
              <a:t>, </a:t>
            </a:r>
            <a:r>
              <a:rPr lang="tr-TR" sz="3800" b="1" dirty="0">
                <a:latin typeface="Times New Roman" panose="02020603050405020304" pitchFamily="18" charset="0"/>
                <a:cs typeface="Times New Roman" panose="02020603050405020304" pitchFamily="18" charset="0"/>
              </a:rPr>
              <a:t>Taşınır</a:t>
            </a:r>
            <a:r>
              <a:rPr lang="tr-TR" sz="3800" dirty="0">
                <a:latin typeface="Times New Roman" panose="02020603050405020304" pitchFamily="18" charset="0"/>
                <a:cs typeface="Times New Roman" panose="02020603050405020304" pitchFamily="18" charset="0"/>
              </a:rPr>
              <a:t> veya </a:t>
            </a:r>
            <a:r>
              <a:rPr lang="tr-TR" sz="3800" b="1" dirty="0">
                <a:latin typeface="Times New Roman" panose="02020603050405020304" pitchFamily="18" charset="0"/>
                <a:cs typeface="Times New Roman" panose="02020603050405020304" pitchFamily="18" charset="0"/>
              </a:rPr>
              <a:t>Taşınmaz bir Malı</a:t>
            </a:r>
            <a:r>
              <a:rPr lang="tr-TR" sz="3800" dirty="0">
                <a:latin typeface="Times New Roman" panose="02020603050405020304" pitchFamily="18" charset="0"/>
                <a:cs typeface="Times New Roman" panose="02020603050405020304" pitchFamily="18" charset="0"/>
              </a:rPr>
              <a:t>, </a:t>
            </a:r>
            <a:r>
              <a:rPr lang="tr-TR" sz="3800" b="1" dirty="0">
                <a:latin typeface="Times New Roman" panose="02020603050405020304" pitchFamily="18" charset="0"/>
                <a:cs typeface="Times New Roman" panose="02020603050405020304" pitchFamily="18" charset="0"/>
              </a:rPr>
              <a:t>dışarıdan herhangi </a:t>
            </a:r>
            <a:r>
              <a:rPr lang="tr-TR" sz="3800" dirty="0">
                <a:latin typeface="Times New Roman" panose="02020603050405020304" pitchFamily="18" charset="0"/>
                <a:cs typeface="Times New Roman" panose="02020603050405020304" pitchFamily="18" charset="0"/>
              </a:rPr>
              <a:t>bir</a:t>
            </a:r>
            <a:r>
              <a:rPr lang="tr-TR" sz="3800" b="1" dirty="0">
                <a:latin typeface="Times New Roman" panose="02020603050405020304" pitchFamily="18" charset="0"/>
                <a:cs typeface="Times New Roman" panose="02020603050405020304" pitchFamily="18" charset="0"/>
              </a:rPr>
              <a:t> </a:t>
            </a:r>
            <a:r>
              <a:rPr lang="tr-TR" sz="3800" b="1" i="1" dirty="0">
                <a:latin typeface="Times New Roman" panose="02020603050405020304" pitchFamily="18" charset="0"/>
                <a:cs typeface="Times New Roman" panose="02020603050405020304" pitchFamily="18" charset="0"/>
              </a:rPr>
              <a:t>Haksız El Atma </a:t>
            </a:r>
            <a:r>
              <a:rPr lang="tr-TR" sz="3800" dirty="0">
                <a:latin typeface="Times New Roman" panose="02020603050405020304" pitchFamily="18" charset="0"/>
                <a:cs typeface="Times New Roman" panose="02020603050405020304" pitchFamily="18" charset="0"/>
              </a:rPr>
              <a:t>(</a:t>
            </a:r>
            <a:r>
              <a:rPr lang="tr-TR" sz="3800" i="1" dirty="0">
                <a:latin typeface="Times New Roman" panose="02020603050405020304" pitchFamily="18" charset="0"/>
                <a:cs typeface="Times New Roman" panose="02020603050405020304" pitchFamily="18" charset="0"/>
              </a:rPr>
              <a:t>Müdahale)</a:t>
            </a:r>
            <a:r>
              <a:rPr lang="tr-TR" sz="3800" dirty="0">
                <a:latin typeface="Times New Roman" panose="02020603050405020304" pitchFamily="18" charset="0"/>
                <a:cs typeface="Times New Roman" panose="02020603050405020304" pitchFamily="18" charset="0"/>
              </a:rPr>
              <a:t> </a:t>
            </a:r>
            <a:r>
              <a:rPr lang="tr-TR" sz="3800" b="1" dirty="0">
                <a:latin typeface="Times New Roman" panose="02020603050405020304" pitchFamily="18" charset="0"/>
                <a:cs typeface="Times New Roman" panose="02020603050405020304" pitchFamily="18" charset="0"/>
              </a:rPr>
              <a:t>olmaksızın eskiden olduğu gibi, kullanmayı tekrar sağlamaktır.</a:t>
            </a:r>
          </a:p>
          <a:p>
            <a:pPr algn="just"/>
            <a:r>
              <a:rPr lang="tr-TR" sz="3800" b="1" dirty="0">
                <a:latin typeface="Times New Roman" panose="02020603050405020304" pitchFamily="18" charset="0"/>
                <a:cs typeface="Times New Roman" panose="02020603050405020304" pitchFamily="18" charset="0"/>
              </a:rPr>
              <a:t>Dava, </a:t>
            </a:r>
            <a:r>
              <a:rPr lang="tr-TR" sz="3800" dirty="0">
                <a:latin typeface="Times New Roman" panose="02020603050405020304" pitchFamily="18" charset="0"/>
                <a:cs typeface="Times New Roman" panose="02020603050405020304" pitchFamily="18" charset="0"/>
              </a:rPr>
              <a:t>halen </a:t>
            </a:r>
            <a:r>
              <a:rPr lang="tr-TR" sz="3800" b="1" i="1" dirty="0">
                <a:latin typeface="Times New Roman" panose="02020603050405020304" pitchFamily="18" charset="0"/>
                <a:cs typeface="Times New Roman" panose="02020603050405020304" pitchFamily="18" charset="0"/>
              </a:rPr>
              <a:t>Mevcut </a:t>
            </a:r>
            <a:r>
              <a:rPr lang="tr-TR" sz="3800" b="1" i="1" dirty="0" err="1">
                <a:latin typeface="Times New Roman" panose="02020603050405020304" pitchFamily="18" charset="0"/>
                <a:cs typeface="Times New Roman" panose="02020603050405020304" pitchFamily="18" charset="0"/>
              </a:rPr>
              <a:t>Elatmalara</a:t>
            </a:r>
            <a:r>
              <a:rPr lang="tr-TR" sz="3800" b="1" i="1" dirty="0">
                <a:latin typeface="Times New Roman" panose="02020603050405020304" pitchFamily="18" charset="0"/>
                <a:cs typeface="Times New Roman" panose="02020603050405020304" pitchFamily="18" charset="0"/>
              </a:rPr>
              <a:t> </a:t>
            </a:r>
            <a:r>
              <a:rPr lang="tr-TR" sz="3800" b="1" dirty="0">
                <a:latin typeface="Times New Roman" panose="02020603050405020304" pitchFamily="18" charset="0"/>
                <a:cs typeface="Times New Roman" panose="02020603050405020304" pitchFamily="18" charset="0"/>
              </a:rPr>
              <a:t>son vermeyi, </a:t>
            </a:r>
            <a:r>
              <a:rPr lang="tr-TR" sz="3800" b="1" i="1" dirty="0">
                <a:latin typeface="Times New Roman" panose="02020603050405020304" pitchFamily="18" charset="0"/>
                <a:cs typeface="Times New Roman" panose="02020603050405020304" pitchFamily="18" charset="0"/>
              </a:rPr>
              <a:t>ileride gerçekleşecek </a:t>
            </a:r>
            <a:r>
              <a:rPr lang="tr-TR" sz="3800" b="1" i="1" dirty="0" err="1">
                <a:latin typeface="Times New Roman" panose="02020603050405020304" pitchFamily="18" charset="0"/>
                <a:cs typeface="Times New Roman" panose="02020603050405020304" pitchFamily="18" charset="0"/>
              </a:rPr>
              <a:t>Elatmaları</a:t>
            </a:r>
            <a:r>
              <a:rPr lang="tr-TR" sz="3800" b="1" i="1" dirty="0">
                <a:latin typeface="Times New Roman" panose="02020603050405020304" pitchFamily="18" charset="0"/>
                <a:cs typeface="Times New Roman" panose="02020603050405020304" pitchFamily="18" charset="0"/>
              </a:rPr>
              <a:t> </a:t>
            </a:r>
            <a:r>
              <a:rPr lang="tr-TR" sz="3800" dirty="0">
                <a:latin typeface="Times New Roman" panose="02020603050405020304" pitchFamily="18" charset="0"/>
                <a:cs typeface="Times New Roman" panose="02020603050405020304" pitchFamily="18" charset="0"/>
              </a:rPr>
              <a:t>ise </a:t>
            </a:r>
            <a:r>
              <a:rPr lang="tr-TR" sz="3800" b="1" dirty="0">
                <a:latin typeface="Times New Roman" panose="02020603050405020304" pitchFamily="18" charset="0"/>
                <a:cs typeface="Times New Roman" panose="02020603050405020304" pitchFamily="18" charset="0"/>
              </a:rPr>
              <a:t>önlemeyi, bunlardan kaçınmayı amaçlamaktadır.</a:t>
            </a:r>
          </a:p>
        </p:txBody>
      </p:sp>
    </p:spTree>
    <p:extLst>
      <p:ext uri="{BB962C8B-B14F-4D97-AF65-F5344CB8AC3E}">
        <p14:creationId xmlns:p14="http://schemas.microsoft.com/office/powerpoint/2010/main" val="61979123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Haksız </a:t>
            </a:r>
            <a:r>
              <a:rPr lang="tr-TR" b="1" i="1" dirty="0" err="1">
                <a:latin typeface="Times New Roman" panose="02020603050405020304" pitchFamily="18" charset="0"/>
                <a:cs typeface="Times New Roman" panose="02020603050405020304" pitchFamily="18" charset="0"/>
              </a:rPr>
              <a:t>Elatma</a:t>
            </a:r>
            <a:r>
              <a:rPr lang="tr-TR" b="1" i="1" dirty="0">
                <a:latin typeface="Times New Roman" panose="02020603050405020304" pitchFamily="18" charset="0"/>
                <a:cs typeface="Times New Roman" panose="02020603050405020304" pitchFamily="18" charset="0"/>
              </a:rPr>
              <a:t> sonucu, bir Zarar meydana gelmiş ve aradan belirli bir zaman geçtiği için </a:t>
            </a:r>
            <a:r>
              <a:rPr lang="tr-TR" b="1" i="1" dirty="0" err="1">
                <a:latin typeface="Times New Roman" panose="02020603050405020304" pitchFamily="18" charset="0"/>
                <a:cs typeface="Times New Roman" panose="02020603050405020304" pitchFamily="18" charset="0"/>
              </a:rPr>
              <a:t>Elatmanın</a:t>
            </a:r>
            <a:r>
              <a:rPr lang="tr-TR" b="1" i="1" dirty="0">
                <a:latin typeface="Times New Roman" panose="02020603050405020304" pitchFamily="18" charset="0"/>
                <a:cs typeface="Times New Roman" panose="02020603050405020304" pitchFamily="18" charset="0"/>
              </a:rPr>
              <a:t> Önlenmesi Davası açma imkânı kalmamış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Davacı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Tazminat Davası </a:t>
            </a:r>
            <a:r>
              <a:rPr lang="tr-TR" b="1" dirty="0">
                <a:latin typeface="Times New Roman" panose="02020603050405020304" pitchFamily="18" charset="0"/>
                <a:cs typeface="Times New Roman" panose="02020603050405020304" pitchFamily="18" charset="0"/>
              </a:rPr>
              <a:t>açabilir. </a:t>
            </a:r>
          </a:p>
          <a:p>
            <a:pPr algn="just"/>
            <a:r>
              <a:rPr lang="tr-TR" dirty="0">
                <a:latin typeface="Times New Roman" panose="02020603050405020304" pitchFamily="18" charset="0"/>
                <a:cs typeface="Times New Roman" panose="02020603050405020304" pitchFamily="18" charset="0"/>
              </a:rPr>
              <a:t>Ancak</a:t>
            </a:r>
            <a:r>
              <a:rPr lang="tr-TR" b="1" i="1" dirty="0">
                <a:latin typeface="Times New Roman" panose="02020603050405020304" pitchFamily="18" charset="0"/>
                <a:cs typeface="Times New Roman" panose="02020603050405020304" pitchFamily="18" charset="0"/>
              </a:rPr>
              <a:t>, Mülkiyete </a:t>
            </a:r>
            <a:r>
              <a:rPr lang="tr-TR" b="1" i="1" dirty="0" err="1">
                <a:latin typeface="Times New Roman" panose="02020603050405020304" pitchFamily="18" charset="0"/>
                <a:cs typeface="Times New Roman" panose="02020603050405020304" pitchFamily="18" charset="0"/>
              </a:rPr>
              <a:t>Elatma</a:t>
            </a:r>
            <a:r>
              <a:rPr lang="tr-TR" b="1" i="1" dirty="0">
                <a:latin typeface="Times New Roman" panose="02020603050405020304" pitchFamily="18" charset="0"/>
                <a:cs typeface="Times New Roman" panose="02020603050405020304" pitchFamily="18" charset="0"/>
              </a:rPr>
              <a:t> ile birlikte bir Zarar meydana gelmiş ise,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a:t>
            </a:r>
            <a:r>
              <a:rPr lang="tr-TR" b="1" dirty="0">
                <a:latin typeface="Times New Roman" panose="02020603050405020304" pitchFamily="18" charset="0"/>
                <a:cs typeface="Times New Roman" panose="02020603050405020304" pitchFamily="18" charset="0"/>
              </a:rPr>
              <a:t> Zararın Tazmini, </a:t>
            </a:r>
            <a:r>
              <a:rPr lang="tr-TR" b="1" dirty="0" err="1">
                <a:latin typeface="Times New Roman" panose="02020603050405020304" pitchFamily="18" charset="0"/>
                <a:cs typeface="Times New Roman" panose="02020603050405020304" pitchFamily="18" charset="0"/>
              </a:rPr>
              <a:t>Elatmanın</a:t>
            </a:r>
            <a:r>
              <a:rPr lang="tr-TR" b="1" dirty="0">
                <a:latin typeface="Times New Roman" panose="02020603050405020304" pitchFamily="18" charset="0"/>
                <a:cs typeface="Times New Roman" panose="02020603050405020304" pitchFamily="18" charset="0"/>
              </a:rPr>
              <a:t> Önlenmesi Davasıyla  talep edilemez.</a:t>
            </a:r>
          </a:p>
          <a:p>
            <a:pPr algn="just"/>
            <a:r>
              <a:rPr lang="tr-TR" b="1" i="1" dirty="0">
                <a:latin typeface="Times New Roman" panose="02020603050405020304" pitchFamily="18" charset="0"/>
                <a:cs typeface="Times New Roman" panose="02020603050405020304" pitchFamily="18" charset="0"/>
              </a:rPr>
              <a:t>Zarar gerçekleşmiş ise</a:t>
            </a:r>
            <a:r>
              <a:rPr lang="tr-TR" b="1" dirty="0">
                <a:latin typeface="Times New Roman" panose="02020603050405020304" pitchFamily="18" charset="0"/>
                <a:cs typeface="Times New Roman" panose="02020603050405020304" pitchFamily="18" charset="0"/>
              </a:rPr>
              <a:t>, Davacı, </a:t>
            </a:r>
            <a:r>
              <a:rPr lang="tr-TR" dirty="0">
                <a:latin typeface="Times New Roman" panose="02020603050405020304" pitchFamily="18" charset="0"/>
                <a:cs typeface="Times New Roman" panose="02020603050405020304" pitchFamily="18" charset="0"/>
              </a:rPr>
              <a:t>bu hususta</a:t>
            </a: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Haksız Fiil hükümlerine </a:t>
            </a:r>
            <a:r>
              <a:rPr lang="tr-TR" b="1" dirty="0">
                <a:latin typeface="Times New Roman" panose="02020603050405020304" pitchFamily="18" charset="0"/>
                <a:cs typeface="Times New Roman" panose="02020603050405020304" pitchFamily="18" charset="0"/>
              </a:rPr>
              <a:t>başvurabilir. </a:t>
            </a:r>
          </a:p>
          <a:p>
            <a:pPr marL="0" indent="0" algn="just">
              <a:buNone/>
            </a:pP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Eren, </a:t>
            </a:r>
            <a:r>
              <a:rPr lang="tr-TR" sz="2400" i="1" dirty="0">
                <a:latin typeface="Times New Roman" panose="02020603050405020304" pitchFamily="18" charset="0"/>
                <a:cs typeface="Times New Roman" panose="02020603050405020304" pitchFamily="18" charset="0"/>
              </a:rPr>
              <a:t>Mülkiyet H., 4. B., s. 43)</a:t>
            </a:r>
          </a:p>
          <a:p>
            <a:pPr marL="0" indent="0">
              <a:buNone/>
            </a:pPr>
            <a:endParaRPr lang="tr-TR" dirty="0"/>
          </a:p>
        </p:txBody>
      </p:sp>
    </p:spTree>
    <p:extLst>
      <p:ext uri="{BB962C8B-B14F-4D97-AF65-F5344CB8AC3E}">
        <p14:creationId xmlns:p14="http://schemas.microsoft.com/office/powerpoint/2010/main" val="209287722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Mülkiyet Hakkına </a:t>
            </a:r>
            <a:r>
              <a:rPr lang="tr-TR" b="1" u="sng" dirty="0">
                <a:latin typeface="Times New Roman" panose="02020603050405020304" pitchFamily="18" charset="0"/>
                <a:cs typeface="Times New Roman" panose="02020603050405020304" pitchFamily="18" charset="0"/>
              </a:rPr>
              <a:t>ileride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gelecekte</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gerçekleşecek </a:t>
            </a:r>
            <a:r>
              <a:rPr lang="tr-TR" b="1" u="sng" dirty="0" err="1">
                <a:latin typeface="Times New Roman" panose="02020603050405020304" pitchFamily="18" charset="0"/>
                <a:cs typeface="Times New Roman" panose="02020603050405020304" pitchFamily="18" charset="0"/>
              </a:rPr>
              <a:t>Elatma</a:t>
            </a:r>
            <a:r>
              <a:rPr lang="tr-TR" b="1" u="sng"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geçmişte gerçekleşmiş bir Müdahalenin tekrarı şeklinde olabileceği gibi, </a:t>
            </a:r>
            <a:r>
              <a:rPr lang="tr-TR" dirty="0">
                <a:latin typeface="Times New Roman" panose="02020603050405020304" pitchFamily="18" charset="0"/>
                <a:cs typeface="Times New Roman" panose="02020603050405020304" pitchFamily="18" charset="0"/>
              </a:rPr>
              <a:t>bunun </a:t>
            </a:r>
            <a:r>
              <a:rPr lang="tr-TR" b="1" dirty="0">
                <a:latin typeface="Times New Roman" panose="02020603050405020304" pitchFamily="18" charset="0"/>
                <a:cs typeface="Times New Roman" panose="02020603050405020304" pitchFamily="18" charset="0"/>
              </a:rPr>
              <a:t>ilk defa gerçekleşecek bir </a:t>
            </a:r>
            <a:r>
              <a:rPr lang="tr-TR" b="1" dirty="0" err="1">
                <a:latin typeface="Times New Roman" panose="02020603050405020304" pitchFamily="18" charset="0"/>
                <a:cs typeface="Times New Roman" panose="02020603050405020304" pitchFamily="18" charset="0"/>
              </a:rPr>
              <a:t>Elatma</a:t>
            </a:r>
            <a:r>
              <a:rPr lang="tr-TR" b="1" dirty="0">
                <a:latin typeface="Times New Roman" panose="02020603050405020304" pitchFamily="18" charset="0"/>
                <a:cs typeface="Times New Roman" panose="02020603050405020304" pitchFamily="18" charset="0"/>
              </a:rPr>
              <a:t> şeklinde olması da mümkündür. </a:t>
            </a:r>
          </a:p>
          <a:p>
            <a:pPr algn="just"/>
            <a:r>
              <a:rPr lang="tr-TR" b="1" i="1" dirty="0">
                <a:latin typeface="Times New Roman" panose="02020603050405020304" pitchFamily="18" charset="0"/>
                <a:cs typeface="Times New Roman" panose="02020603050405020304" pitchFamily="18" charset="0"/>
              </a:rPr>
              <a:t>Haksız </a:t>
            </a:r>
            <a:r>
              <a:rPr lang="tr-TR" b="1" i="1" dirty="0" err="1">
                <a:latin typeface="Times New Roman" panose="02020603050405020304" pitchFamily="18" charset="0"/>
                <a:cs typeface="Times New Roman" panose="02020603050405020304" pitchFamily="18" charset="0"/>
              </a:rPr>
              <a:t>Elatmanın</a:t>
            </a:r>
            <a:r>
              <a:rPr lang="tr-TR" b="1" i="1" dirty="0">
                <a:latin typeface="Times New Roman" panose="02020603050405020304" pitchFamily="18" charset="0"/>
                <a:cs typeface="Times New Roman" panose="02020603050405020304" pitchFamily="18" charset="0"/>
              </a:rPr>
              <a:t> gerçekleşme veya tekrarlanma ihtimalinin mevcut olup olmadığına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Hâkim</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Objektif Kriterleri </a:t>
            </a:r>
            <a:r>
              <a:rPr lang="tr-TR" b="1" dirty="0" err="1">
                <a:latin typeface="Times New Roman" panose="02020603050405020304" pitchFamily="18" charset="0"/>
                <a:cs typeface="Times New Roman" panose="02020603050405020304" pitchFamily="18" charset="0"/>
              </a:rPr>
              <a:t>gözönünde</a:t>
            </a:r>
            <a:r>
              <a:rPr lang="tr-TR" b="1" dirty="0">
                <a:latin typeface="Times New Roman" panose="02020603050405020304" pitchFamily="18" charset="0"/>
                <a:cs typeface="Times New Roman" panose="02020603050405020304" pitchFamily="18" charset="0"/>
              </a:rPr>
              <a:t> tutarak serbestçe karar verir. </a:t>
            </a:r>
          </a:p>
          <a:p>
            <a:pPr algn="just"/>
            <a:r>
              <a:rPr lang="tr-TR" b="1" dirty="0">
                <a:latin typeface="Times New Roman" panose="02020603050405020304" pitchFamily="18" charset="0"/>
                <a:cs typeface="Times New Roman" panose="02020603050405020304" pitchFamily="18" charset="0"/>
              </a:rPr>
              <a:t>Hâkim</a:t>
            </a:r>
            <a:r>
              <a:rPr lang="tr-TR" dirty="0">
                <a:latin typeface="Times New Roman" panose="02020603050405020304" pitchFamily="18" charset="0"/>
                <a:cs typeface="Times New Roman" panose="02020603050405020304" pitchFamily="18" charset="0"/>
              </a:rPr>
              <a:t>, bu hususta, sadece </a:t>
            </a:r>
            <a:r>
              <a:rPr lang="tr-TR" b="1" i="1" dirty="0">
                <a:latin typeface="Times New Roman" panose="02020603050405020304" pitchFamily="18" charset="0"/>
                <a:cs typeface="Times New Roman" panose="02020603050405020304" pitchFamily="18" charset="0"/>
              </a:rPr>
              <a:t>Davacının Sübjektif Kanaatiyle </a:t>
            </a:r>
            <a:r>
              <a:rPr lang="tr-TR" b="1" dirty="0">
                <a:latin typeface="Times New Roman" panose="02020603050405020304" pitchFamily="18" charset="0"/>
                <a:cs typeface="Times New Roman" panose="02020603050405020304" pitchFamily="18" charset="0"/>
              </a:rPr>
              <a:t>bağlı değildir.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99785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err="1">
                <a:latin typeface="Times New Roman" panose="02020603050405020304" pitchFamily="18" charset="0"/>
                <a:cs typeface="Times New Roman" panose="02020603050405020304" pitchFamily="18" charset="0"/>
              </a:rPr>
              <a:t>Elatmanın</a:t>
            </a:r>
            <a:r>
              <a:rPr lang="tr-TR" sz="3200" b="1" dirty="0">
                <a:latin typeface="Times New Roman" panose="02020603050405020304" pitchFamily="18" charset="0"/>
                <a:cs typeface="Times New Roman" panose="02020603050405020304" pitchFamily="18" charset="0"/>
              </a:rPr>
              <a:t> Önlenmesi Davası,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Eda Davasıdır. </a:t>
            </a:r>
          </a:p>
          <a:p>
            <a:pPr algn="just"/>
            <a:r>
              <a:rPr lang="tr-TR" sz="3200" dirty="0">
                <a:latin typeface="Times New Roman" panose="02020603050405020304" pitchFamily="18" charset="0"/>
                <a:cs typeface="Times New Roman" panose="02020603050405020304" pitchFamily="18" charset="0"/>
              </a:rPr>
              <a:t>Bu </a:t>
            </a:r>
            <a:r>
              <a:rPr lang="tr-TR" sz="3200" b="1" u="sng" dirty="0">
                <a:latin typeface="Times New Roman" panose="02020603050405020304" pitchFamily="18" charset="0"/>
                <a:cs typeface="Times New Roman" panose="02020603050405020304" pitchFamily="18" charset="0"/>
              </a:rPr>
              <a:t>Davanın açılabilmesi için ilk Şart</a:t>
            </a:r>
            <a:r>
              <a:rPr lang="tr-TR" sz="3200" b="1" dirty="0">
                <a:latin typeface="Times New Roman" panose="02020603050405020304" pitchFamily="18" charset="0"/>
                <a:cs typeface="Times New Roman" panose="02020603050405020304" pitchFamily="18" charset="0"/>
              </a:rPr>
              <a:t>, Davanın açılacağı sırada Haksız Müdahalenin </a:t>
            </a:r>
            <a:r>
              <a:rPr lang="tr-TR" sz="3200" i="1" dirty="0">
                <a:latin typeface="Times New Roman" panose="02020603050405020304" pitchFamily="18" charset="0"/>
                <a:cs typeface="Times New Roman" panose="02020603050405020304" pitchFamily="18" charset="0"/>
              </a:rPr>
              <a:t>(</a:t>
            </a:r>
            <a:r>
              <a:rPr lang="tr-TR" sz="3200" i="1" dirty="0" err="1">
                <a:latin typeface="Times New Roman" panose="02020603050405020304" pitchFamily="18" charset="0"/>
                <a:cs typeface="Times New Roman" panose="02020603050405020304" pitchFamily="18" charset="0"/>
              </a:rPr>
              <a:t>Elatmanın</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devam etmesi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ileride böyle bir Müdahale ihtimalinin mevcut olmasıdır. </a:t>
            </a:r>
          </a:p>
          <a:p>
            <a:pPr algn="just"/>
            <a:r>
              <a:rPr lang="tr-TR" sz="3200" dirty="0">
                <a:latin typeface="Times New Roman" panose="02020603050405020304" pitchFamily="18" charset="0"/>
                <a:cs typeface="Times New Roman" panose="02020603050405020304" pitchFamily="18" charset="0"/>
              </a:rPr>
              <a:t>Bu bağlamda, </a:t>
            </a:r>
            <a:r>
              <a:rPr lang="tr-TR" sz="3200" b="1" i="1" dirty="0">
                <a:latin typeface="Times New Roman" panose="02020603050405020304" pitchFamily="18" charset="0"/>
                <a:cs typeface="Times New Roman" panose="02020603050405020304" pitchFamily="18" charset="0"/>
              </a:rPr>
              <a:t>Haksız Müdahale sona ermiş</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aradan belirli bir süre geçmiş ve artık devam etmiyor ise,</a:t>
            </a:r>
            <a:r>
              <a:rPr lang="tr-TR" sz="3200" dirty="0">
                <a:latin typeface="Times New Roman" panose="02020603050405020304" pitchFamily="18" charset="0"/>
                <a:cs typeface="Times New Roman" panose="02020603050405020304" pitchFamily="18" charset="0"/>
              </a:rPr>
              <a:t> </a:t>
            </a:r>
            <a:r>
              <a:rPr lang="tr-TR" sz="3200" b="1" u="sng" dirty="0" err="1">
                <a:latin typeface="Times New Roman" panose="02020603050405020304" pitchFamily="18" charset="0"/>
                <a:cs typeface="Times New Roman" panose="02020603050405020304" pitchFamily="18" charset="0"/>
              </a:rPr>
              <a:t>Elatmanın</a:t>
            </a:r>
            <a:r>
              <a:rPr lang="tr-TR" sz="3200" b="1" u="sng" dirty="0">
                <a:latin typeface="Times New Roman" panose="02020603050405020304" pitchFamily="18" charset="0"/>
                <a:cs typeface="Times New Roman" panose="02020603050405020304" pitchFamily="18" charset="0"/>
              </a:rPr>
              <a:t> Önlenmesi Davası </a:t>
            </a:r>
            <a:r>
              <a:rPr lang="tr-TR" sz="3200" b="1" dirty="0">
                <a:latin typeface="Times New Roman" panose="02020603050405020304" pitchFamily="18" charset="0"/>
                <a:cs typeface="Times New Roman" panose="02020603050405020304" pitchFamily="18" charset="0"/>
              </a:rPr>
              <a:t>açılamaz. </a:t>
            </a:r>
          </a:p>
        </p:txBody>
      </p:sp>
    </p:spTree>
    <p:extLst>
      <p:ext uri="{BB962C8B-B14F-4D97-AF65-F5344CB8AC3E}">
        <p14:creationId xmlns:p14="http://schemas.microsoft.com/office/powerpoint/2010/main" val="310340692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err="1">
                <a:latin typeface="Times New Roman" panose="02020603050405020304" pitchFamily="18" charset="0"/>
                <a:cs typeface="Times New Roman" panose="02020603050405020304" pitchFamily="18" charset="0"/>
              </a:rPr>
              <a:t>Elatmanın</a:t>
            </a:r>
            <a:r>
              <a:rPr lang="tr-TR" sz="3600" b="1" dirty="0">
                <a:latin typeface="Times New Roman" panose="02020603050405020304" pitchFamily="18" charset="0"/>
                <a:cs typeface="Times New Roman" panose="02020603050405020304" pitchFamily="18" charset="0"/>
              </a:rPr>
              <a:t> Önlenmesi Davasının açılabilmesi </a:t>
            </a:r>
            <a:r>
              <a:rPr lang="tr-TR" sz="3600" dirty="0">
                <a:latin typeface="Times New Roman" panose="02020603050405020304" pitchFamily="18" charset="0"/>
                <a:cs typeface="Times New Roman" panose="02020603050405020304" pitchFamily="18" charset="0"/>
              </a:rPr>
              <a:t>için, </a:t>
            </a:r>
            <a:r>
              <a:rPr lang="tr-TR" sz="3600" b="1" i="1" dirty="0">
                <a:latin typeface="Times New Roman" panose="02020603050405020304" pitchFamily="18" charset="0"/>
                <a:cs typeface="Times New Roman" panose="02020603050405020304" pitchFamily="18" charset="0"/>
              </a:rPr>
              <a:t>Eşyanın Hasara Uğraması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Davacının Zarar görmesi </a:t>
            </a:r>
            <a:r>
              <a:rPr lang="tr-TR" sz="3600" b="1" dirty="0">
                <a:latin typeface="Times New Roman" panose="02020603050405020304" pitchFamily="18" charset="0"/>
                <a:cs typeface="Times New Roman" panose="02020603050405020304" pitchFamily="18" charset="0"/>
              </a:rPr>
              <a:t>şart olmadığı </a:t>
            </a:r>
            <a:r>
              <a:rPr lang="tr-TR" sz="3600" dirty="0">
                <a:latin typeface="Times New Roman" panose="02020603050405020304" pitchFamily="18" charset="0"/>
                <a:cs typeface="Times New Roman" panose="02020603050405020304" pitchFamily="18" charset="0"/>
              </a:rPr>
              <a:t>gibi, </a:t>
            </a:r>
            <a:r>
              <a:rPr lang="tr-TR" sz="3600" b="1" dirty="0">
                <a:latin typeface="Times New Roman" panose="02020603050405020304" pitchFamily="18" charset="0"/>
                <a:cs typeface="Times New Roman" panose="02020603050405020304" pitchFamily="18" charset="0"/>
              </a:rPr>
              <a:t>Davalının Kusurlu olması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şart değildir. </a:t>
            </a:r>
          </a:p>
          <a:p>
            <a:pPr algn="just"/>
            <a:r>
              <a:rPr lang="tr-TR" sz="3600" dirty="0">
                <a:latin typeface="Times New Roman" panose="02020603050405020304" pitchFamily="18" charset="0"/>
                <a:cs typeface="Times New Roman" panose="02020603050405020304" pitchFamily="18" charset="0"/>
              </a:rPr>
              <a:t>Davalının Kusurlu bir Davranışı aranmadığı için, Dava ayırt etme gücünü haiz olmayan bir kimse aleyhine de açılabilir. </a:t>
            </a:r>
          </a:p>
          <a:p>
            <a:pPr marL="0" indent="0" algn="just">
              <a:buNone/>
            </a:pP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Eren</a:t>
            </a:r>
            <a:r>
              <a:rPr lang="tr-TR" i="1" dirty="0">
                <a:latin typeface="Times New Roman" panose="02020603050405020304" pitchFamily="18" charset="0"/>
                <a:cs typeface="Times New Roman" panose="02020603050405020304" pitchFamily="18" charset="0"/>
              </a:rPr>
              <a:t>, Mülkiyet H., 4. B., s. 43) </a:t>
            </a:r>
          </a:p>
        </p:txBody>
      </p:sp>
    </p:spTree>
    <p:extLst>
      <p:ext uri="{BB962C8B-B14F-4D97-AF65-F5344CB8AC3E}">
        <p14:creationId xmlns:p14="http://schemas.microsoft.com/office/powerpoint/2010/main" val="319007289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err="1">
                <a:latin typeface="Times New Roman" panose="02020603050405020304" pitchFamily="18" charset="0"/>
                <a:cs typeface="Times New Roman" panose="02020603050405020304" pitchFamily="18" charset="0"/>
              </a:rPr>
              <a:t>Elatma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doğrudan doğruya </a:t>
            </a:r>
            <a:r>
              <a:rPr lang="tr-TR" sz="3200" dirty="0">
                <a:latin typeface="Times New Roman" panose="02020603050405020304" pitchFamily="18" charset="0"/>
                <a:cs typeface="Times New Roman" panose="02020603050405020304" pitchFamily="18" charset="0"/>
              </a:rPr>
              <a:t>bir </a:t>
            </a:r>
            <a:r>
              <a:rPr lang="tr-TR" sz="3200" b="1" dirty="0">
                <a:latin typeface="Times New Roman" panose="02020603050405020304" pitchFamily="18" charset="0"/>
                <a:cs typeface="Times New Roman" panose="02020603050405020304" pitchFamily="18" charset="0"/>
              </a:rPr>
              <a:t>İnsan Fiili sonucu meydana gelebileceği </a:t>
            </a:r>
            <a:r>
              <a:rPr lang="tr-TR" sz="3200" dirty="0">
                <a:latin typeface="Times New Roman" panose="02020603050405020304" pitchFamily="18" charset="0"/>
                <a:cs typeface="Times New Roman" panose="02020603050405020304" pitchFamily="18" charset="0"/>
              </a:rPr>
              <a:t>gibi, </a:t>
            </a:r>
            <a:r>
              <a:rPr lang="tr-TR" sz="3200" b="1" dirty="0">
                <a:latin typeface="Times New Roman" panose="02020603050405020304" pitchFamily="18" charset="0"/>
                <a:cs typeface="Times New Roman" panose="02020603050405020304" pitchFamily="18" charset="0"/>
              </a:rPr>
              <a:t>Davalının kendi İradesiyle yarattığı bir durum ile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Malikin  Mülkiyet Hakkını kısıtladığı bir hal </a:t>
            </a:r>
            <a:r>
              <a:rPr lang="tr-TR" sz="3200" dirty="0">
                <a:latin typeface="Times New Roman" panose="02020603050405020304" pitchFamily="18" charset="0"/>
                <a:cs typeface="Times New Roman" panose="02020603050405020304" pitchFamily="18" charset="0"/>
              </a:rPr>
              <a:t>olarak da görülebilir. </a:t>
            </a:r>
          </a:p>
          <a:p>
            <a:pPr algn="just"/>
            <a:r>
              <a:rPr lang="tr-TR" sz="3200" b="1" dirty="0">
                <a:latin typeface="Times New Roman" panose="02020603050405020304" pitchFamily="18" charset="0"/>
                <a:cs typeface="Times New Roman" panose="02020603050405020304" pitchFamily="18" charset="0"/>
              </a:rPr>
              <a:t>Mülkiyete yapılan Müdahale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Olumlu</a:t>
            </a:r>
            <a:r>
              <a:rPr lang="tr-TR" sz="3200" dirty="0">
                <a:latin typeface="Times New Roman" panose="02020603050405020304" pitchFamily="18" charset="0"/>
                <a:cs typeface="Times New Roman" panose="02020603050405020304" pitchFamily="18" charset="0"/>
              </a:rPr>
              <a:t> veya </a:t>
            </a:r>
            <a:r>
              <a:rPr lang="tr-TR" sz="3200" b="1" i="1" dirty="0">
                <a:latin typeface="Times New Roman" panose="02020603050405020304" pitchFamily="18" charset="0"/>
                <a:cs typeface="Times New Roman" panose="02020603050405020304" pitchFamily="18" charset="0"/>
              </a:rPr>
              <a:t>Olumsuz</a:t>
            </a:r>
            <a:r>
              <a:rPr lang="tr-TR" sz="3200" dirty="0">
                <a:latin typeface="Times New Roman" panose="02020603050405020304" pitchFamily="18" charset="0"/>
                <a:cs typeface="Times New Roman" panose="02020603050405020304" pitchFamily="18" charset="0"/>
              </a:rPr>
              <a:t> bir </a:t>
            </a:r>
            <a:r>
              <a:rPr lang="tr-TR" sz="3200" b="1" i="1" dirty="0">
                <a:latin typeface="Times New Roman" panose="02020603050405020304" pitchFamily="18" charset="0"/>
                <a:cs typeface="Times New Roman" panose="02020603050405020304" pitchFamily="18" charset="0"/>
              </a:rPr>
              <a:t>Davranış</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şeklinde</a:t>
            </a:r>
            <a:r>
              <a:rPr lang="tr-TR" sz="3200" b="1" dirty="0">
                <a:latin typeface="Times New Roman" panose="02020603050405020304" pitchFamily="18" charset="0"/>
                <a:cs typeface="Times New Roman" panose="02020603050405020304" pitchFamily="18" charset="0"/>
              </a:rPr>
              <a:t> olabilir. </a:t>
            </a:r>
          </a:p>
          <a:p>
            <a:pPr marL="0" indent="0" algn="just">
              <a:buNone/>
            </a:pPr>
            <a:r>
              <a:rPr lang="tr-TR"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a:t>
            </a:r>
            <a:r>
              <a:rPr lang="tr-TR" i="1" dirty="0">
                <a:latin typeface="Times New Roman" panose="02020603050405020304" pitchFamily="18" charset="0"/>
                <a:cs typeface="Times New Roman" panose="02020603050405020304" pitchFamily="18" charset="0"/>
              </a:rPr>
              <a:t>, s. 279- 280). </a:t>
            </a:r>
          </a:p>
          <a:p>
            <a:pPr marL="0" indent="0">
              <a:buNone/>
            </a:pPr>
            <a:endParaRPr lang="tr-TR" dirty="0"/>
          </a:p>
        </p:txBody>
      </p:sp>
    </p:spTree>
    <p:extLst>
      <p:ext uri="{BB962C8B-B14F-4D97-AF65-F5344CB8AC3E}">
        <p14:creationId xmlns:p14="http://schemas.microsoft.com/office/powerpoint/2010/main" val="3068889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Öyleyse,</a:t>
            </a:r>
            <a:r>
              <a:rPr lang="tr-TR" sz="3200" b="1" dirty="0">
                <a:latin typeface="Times New Roman" panose="02020603050405020304" pitchFamily="18" charset="0"/>
                <a:cs typeface="Times New Roman" panose="02020603050405020304" pitchFamily="18" charset="0"/>
              </a:rPr>
              <a:t> Anayasa, «Mülkiyeti»</a:t>
            </a:r>
            <a:r>
              <a:rPr lang="tr-TR" sz="3200" dirty="0">
                <a:latin typeface="Times New Roman" panose="02020603050405020304" pitchFamily="18" charset="0"/>
                <a:cs typeface="Times New Roman" panose="02020603050405020304" pitchFamily="18" charset="0"/>
              </a:rPr>
              <a:t>, düzenleme yeri bakımından </a:t>
            </a:r>
            <a:r>
              <a:rPr lang="tr-TR" sz="3200" b="1" dirty="0">
                <a:latin typeface="Times New Roman" panose="02020603050405020304" pitchFamily="18" charset="0"/>
                <a:cs typeface="Times New Roman" panose="02020603050405020304" pitchFamily="18" charset="0"/>
              </a:rPr>
              <a:t>Bireysel bir Hak </a:t>
            </a:r>
            <a:r>
              <a:rPr lang="tr-TR" sz="3200" dirty="0">
                <a:latin typeface="Times New Roman" panose="02020603050405020304" pitchFamily="18" charset="0"/>
                <a:cs typeface="Times New Roman" panose="02020603050405020304" pitchFamily="18" charset="0"/>
              </a:rPr>
              <a:t>olarak düzenlenmiştir. </a:t>
            </a:r>
          </a:p>
          <a:p>
            <a:pPr algn="just"/>
            <a:r>
              <a:rPr lang="tr-TR" sz="3200" dirty="0">
                <a:latin typeface="Times New Roman" panose="02020603050405020304" pitchFamily="18" charset="0"/>
                <a:cs typeface="Times New Roman" panose="02020603050405020304" pitchFamily="18" charset="0"/>
              </a:rPr>
              <a:t>Diğer taraftan </a:t>
            </a:r>
            <a:r>
              <a:rPr lang="tr-TR" sz="3200" b="1" dirty="0">
                <a:latin typeface="Times New Roman" panose="02020603050405020304" pitchFamily="18" charset="0"/>
                <a:cs typeface="Times New Roman" panose="02020603050405020304" pitchFamily="18" charset="0"/>
              </a:rPr>
              <a:t>Anayasamız,</a:t>
            </a:r>
            <a:r>
              <a:rPr lang="tr-TR" sz="3200" dirty="0">
                <a:latin typeface="Times New Roman" panose="02020603050405020304" pitchFamily="18" charset="0"/>
                <a:cs typeface="Times New Roman" panose="02020603050405020304" pitchFamily="18" charset="0"/>
              </a:rPr>
              <a:t> Malike, </a:t>
            </a:r>
            <a:r>
              <a:rPr lang="tr-TR" sz="3200" b="1" dirty="0">
                <a:latin typeface="Times New Roman" panose="02020603050405020304" pitchFamily="18" charset="0"/>
                <a:cs typeface="Times New Roman" panose="02020603050405020304" pitchFamily="18" charset="0"/>
              </a:rPr>
              <a:t>Mülkiyet Hakkını</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Toplum Yararına </a:t>
            </a:r>
            <a:r>
              <a:rPr lang="tr-TR" sz="3200" dirty="0">
                <a:latin typeface="Times New Roman" panose="02020603050405020304" pitchFamily="18" charset="0"/>
                <a:cs typeface="Times New Roman" panose="02020603050405020304" pitchFamily="18" charset="0"/>
              </a:rPr>
              <a:t>kullanması konusunda </a:t>
            </a:r>
            <a:r>
              <a:rPr lang="tr-TR" sz="3200" b="1" dirty="0">
                <a:latin typeface="Times New Roman" panose="02020603050405020304" pitchFamily="18" charset="0"/>
                <a:cs typeface="Times New Roman" panose="02020603050405020304" pitchFamily="18" charset="0"/>
              </a:rPr>
              <a:t>Ödevler</a:t>
            </a:r>
            <a:r>
              <a:rPr lang="tr-TR" sz="3200" dirty="0">
                <a:latin typeface="Times New Roman" panose="02020603050405020304" pitchFamily="18" charset="0"/>
                <a:cs typeface="Times New Roman" panose="02020603050405020304" pitchFamily="18" charset="0"/>
              </a:rPr>
              <a:t> öngörmesi bakımından ise, </a:t>
            </a:r>
            <a:r>
              <a:rPr lang="tr-TR" sz="3200" b="1" dirty="0">
                <a:latin typeface="Times New Roman" panose="02020603050405020304" pitchFamily="18" charset="0"/>
                <a:cs typeface="Times New Roman" panose="02020603050405020304" pitchFamily="18" charset="0"/>
              </a:rPr>
              <a:t>Sosyal bir Hak </a:t>
            </a:r>
            <a:r>
              <a:rPr lang="tr-TR" sz="3200" dirty="0">
                <a:latin typeface="Times New Roman" panose="02020603050405020304" pitchFamily="18" charset="0"/>
                <a:cs typeface="Times New Roman" panose="02020603050405020304" pitchFamily="18" charset="0"/>
              </a:rPr>
              <a:t>olarak kabul etmektedir. </a:t>
            </a:r>
          </a:p>
          <a:p>
            <a:pPr algn="just"/>
            <a:r>
              <a:rPr lang="tr-TR" sz="3200" b="1" dirty="0">
                <a:latin typeface="Times New Roman" panose="02020603050405020304" pitchFamily="18" charset="0"/>
                <a:cs typeface="Times New Roman" panose="02020603050405020304" pitchFamily="18" charset="0"/>
              </a:rPr>
              <a:t>Mülkiyetin Sosyal bir Hak sayılması, </a:t>
            </a:r>
            <a:r>
              <a:rPr lang="tr-TR" sz="3200" dirty="0">
                <a:latin typeface="Times New Roman" panose="02020603050405020304" pitchFamily="18" charset="0"/>
                <a:cs typeface="Times New Roman" panose="02020603050405020304" pitchFamily="18" charset="0"/>
              </a:rPr>
              <a:t>aynı zamanda </a:t>
            </a:r>
            <a:r>
              <a:rPr lang="tr-TR" sz="3200" b="1" dirty="0">
                <a:latin typeface="Times New Roman" panose="02020603050405020304" pitchFamily="18" charset="0"/>
                <a:cs typeface="Times New Roman" panose="02020603050405020304" pitchFamily="18" charset="0"/>
              </a:rPr>
              <a:t>Anayasa’nın 2.</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maddesindeki</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Sosyal Devlet İlkesinin</a:t>
            </a:r>
            <a:r>
              <a:rPr lang="tr-TR" sz="3200" dirty="0">
                <a:latin typeface="Times New Roman" panose="02020603050405020304" pitchFamily="18" charset="0"/>
                <a:cs typeface="Times New Roman" panose="02020603050405020304" pitchFamily="18" charset="0"/>
              </a:rPr>
              <a:t>» de </a:t>
            </a:r>
            <a:r>
              <a:rPr lang="tr-TR" sz="3200" b="1" dirty="0">
                <a:latin typeface="Times New Roman" panose="02020603050405020304" pitchFamily="18" charset="0"/>
                <a:cs typeface="Times New Roman" panose="02020603050405020304" pitchFamily="18" charset="0"/>
              </a:rPr>
              <a:t>zorunlu bir sonucudur. </a:t>
            </a:r>
          </a:p>
          <a:p>
            <a:pPr marL="0" indent="0">
              <a:buNone/>
            </a:pPr>
            <a:endParaRPr lang="tr-TR" sz="3200" dirty="0"/>
          </a:p>
        </p:txBody>
      </p:sp>
    </p:spTree>
    <p:extLst>
      <p:ext uri="{BB962C8B-B14F-4D97-AF65-F5344CB8AC3E}">
        <p14:creationId xmlns:p14="http://schemas.microsoft.com/office/powerpoint/2010/main" val="286882500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153685090"/>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5119649"/>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latin typeface="+mn-lt"/>
              </a:rPr>
              <a:t>Elatmanın</a:t>
            </a:r>
            <a:r>
              <a:rPr lang="tr-TR" b="1" dirty="0">
                <a:latin typeface="+mn-lt"/>
              </a:rPr>
              <a:t> Önlenmesi Davasının Konusu ve Şartları</a:t>
            </a:r>
          </a:p>
        </p:txBody>
      </p:sp>
      <p:sp>
        <p:nvSpPr>
          <p:cNvPr id="3" name="İçerik Yer Tutucusu 2"/>
          <p:cNvSpPr>
            <a:spLocks noGrp="1"/>
          </p:cNvSpPr>
          <p:nvPr>
            <p:ph idx="1"/>
          </p:nvPr>
        </p:nvSpPr>
        <p:spPr/>
        <p:txBody>
          <a:bodyPr>
            <a:normAutofit/>
          </a:bodyPr>
          <a:lstStyle/>
          <a:p>
            <a:pPr algn="just"/>
            <a:r>
              <a:rPr lang="tr-TR" sz="4400" b="1" u="sng" dirty="0" err="1">
                <a:latin typeface="Times New Roman" panose="02020603050405020304" pitchFamily="18" charset="0"/>
                <a:cs typeface="Times New Roman" panose="02020603050405020304" pitchFamily="18" charset="0"/>
              </a:rPr>
              <a:t>Elatmanın</a:t>
            </a:r>
            <a:r>
              <a:rPr lang="tr-TR" sz="4400" b="1" u="sng" dirty="0">
                <a:latin typeface="Times New Roman" panose="02020603050405020304" pitchFamily="18" charset="0"/>
                <a:cs typeface="Times New Roman" panose="02020603050405020304" pitchFamily="18" charset="0"/>
              </a:rPr>
              <a:t> Önlenmesi Davası</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Malike,</a:t>
            </a:r>
            <a:r>
              <a:rPr lang="tr-TR" sz="4400" b="1" dirty="0">
                <a:latin typeface="Times New Roman" panose="02020603050405020304" pitchFamily="18" charset="0"/>
                <a:cs typeface="Times New Roman" panose="02020603050405020304" pitchFamily="18" charset="0"/>
              </a:rPr>
              <a:t> Mülkiyet Hakkından doğan Yetkilerinin Kullanılmasının haksız olarak engellenmesi, kısıtlanması veya zorlaştırılması durumunda, kendisini koruma imkânı verir.</a:t>
            </a:r>
          </a:p>
          <a:p>
            <a:pPr marL="0" indent="0" algn="just">
              <a:buNone/>
            </a:pPr>
            <a:endParaRPr lang="tr-TR" sz="4800" b="1" dirty="0">
              <a:latin typeface="Times New Roman" panose="02020603050405020304" pitchFamily="18" charset="0"/>
              <a:cs typeface="Times New Roman" panose="02020603050405020304" pitchFamily="18" charset="0"/>
            </a:endParaRPr>
          </a:p>
          <a:p>
            <a:pPr marL="0" indent="0" algn="just">
              <a:buNone/>
            </a:pPr>
            <a:endParaRPr lang="tr-TR" sz="3200" b="1"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421420587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Dava</a:t>
            </a:r>
            <a:r>
              <a:rPr lang="tr-TR" sz="3200" dirty="0">
                <a:latin typeface="Times New Roman" panose="02020603050405020304" pitchFamily="18" charset="0"/>
                <a:cs typeface="Times New Roman" panose="02020603050405020304" pitchFamily="18" charset="0"/>
              </a:rPr>
              <a:t>, halen</a:t>
            </a:r>
            <a:r>
              <a:rPr lang="tr-TR" sz="3200" b="1" i="1" dirty="0">
                <a:latin typeface="Times New Roman" panose="02020603050405020304" pitchFamily="18" charset="0"/>
                <a:cs typeface="Times New Roman" panose="02020603050405020304" pitchFamily="18" charset="0"/>
              </a:rPr>
              <a:t> Mevcut </a:t>
            </a:r>
            <a:r>
              <a:rPr lang="tr-TR" sz="3200" b="1" i="1" dirty="0" err="1">
                <a:latin typeface="Times New Roman" panose="02020603050405020304" pitchFamily="18" charset="0"/>
                <a:cs typeface="Times New Roman" panose="02020603050405020304" pitchFamily="18" charset="0"/>
              </a:rPr>
              <a:t>Elatmalara</a:t>
            </a:r>
            <a:r>
              <a:rPr lang="tr-TR" sz="3200" b="1" i="1" dirty="0">
                <a:latin typeface="Times New Roman" panose="02020603050405020304" pitchFamily="18" charset="0"/>
                <a:cs typeface="Times New Roman" panose="02020603050405020304" pitchFamily="18" charset="0"/>
              </a:rPr>
              <a:t> son vermeyi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ileride meydana gelecek </a:t>
            </a:r>
            <a:r>
              <a:rPr lang="tr-TR" sz="3200" b="1" i="1" dirty="0" err="1">
                <a:latin typeface="Times New Roman" panose="02020603050405020304" pitchFamily="18" charset="0"/>
                <a:cs typeface="Times New Roman" panose="02020603050405020304" pitchFamily="18" charset="0"/>
              </a:rPr>
              <a:t>Elatmaları</a:t>
            </a:r>
            <a:r>
              <a:rPr lang="tr-TR" sz="3200" b="1" i="1"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ise </a:t>
            </a:r>
            <a:r>
              <a:rPr lang="tr-TR" sz="3200" b="1" i="1" dirty="0">
                <a:latin typeface="Times New Roman" panose="02020603050405020304" pitchFamily="18" charset="0"/>
                <a:cs typeface="Times New Roman" panose="02020603050405020304" pitchFamily="18" charset="0"/>
              </a:rPr>
              <a:t>önlemeyi</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diğer bir deyişle</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bunlardan kaçınılmasını sağlamayı </a:t>
            </a:r>
            <a:r>
              <a:rPr lang="tr-TR" sz="3200" b="1" dirty="0">
                <a:latin typeface="Times New Roman" panose="02020603050405020304" pitchFamily="18" charset="0"/>
                <a:cs typeface="Times New Roman" panose="02020603050405020304" pitchFamily="18" charset="0"/>
              </a:rPr>
              <a:t>amaçlamaktadır. </a:t>
            </a:r>
          </a:p>
          <a:p>
            <a:pPr algn="just"/>
            <a:r>
              <a:rPr lang="tr-TR" sz="3200" b="1" i="1" dirty="0">
                <a:latin typeface="Times New Roman" panose="02020603050405020304" pitchFamily="18" charset="0"/>
                <a:cs typeface="Times New Roman" panose="02020603050405020304" pitchFamily="18" charset="0"/>
              </a:rPr>
              <a:t>Haksız </a:t>
            </a:r>
            <a:r>
              <a:rPr lang="tr-TR" sz="3200" b="1" i="1" dirty="0" err="1">
                <a:latin typeface="Times New Roman" panose="02020603050405020304" pitchFamily="18" charset="0"/>
                <a:cs typeface="Times New Roman" panose="02020603050405020304" pitchFamily="18" charset="0"/>
              </a:rPr>
              <a:t>Elatma</a:t>
            </a:r>
            <a:r>
              <a:rPr lang="tr-TR" sz="3200" b="1" i="1" dirty="0">
                <a:latin typeface="Times New Roman" panose="02020603050405020304" pitchFamily="18" charset="0"/>
                <a:cs typeface="Times New Roman" panose="02020603050405020304" pitchFamily="18" charset="0"/>
              </a:rPr>
              <a:t> sonucu bir Zarar meydana gelmiş ise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Davacı, Tazminat Davası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açabilir.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Fakat, </a:t>
            </a:r>
            <a:r>
              <a:rPr lang="tr-TR" sz="3200" b="1" dirty="0" err="1">
                <a:latin typeface="Times New Roman" panose="02020603050405020304" pitchFamily="18" charset="0"/>
                <a:cs typeface="Times New Roman" panose="02020603050405020304" pitchFamily="18" charset="0"/>
              </a:rPr>
              <a:t>Elatmanın</a:t>
            </a:r>
            <a:r>
              <a:rPr lang="tr-TR" sz="3200" b="1" dirty="0">
                <a:latin typeface="Times New Roman" panose="02020603050405020304" pitchFamily="18" charset="0"/>
                <a:cs typeface="Times New Roman" panose="02020603050405020304" pitchFamily="18" charset="0"/>
              </a:rPr>
              <a:t> Önlenmesi Davasından farklı olan bu Dava</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Haksız Fiil Hükümlerine </a:t>
            </a:r>
            <a:r>
              <a:rPr lang="tr-TR" sz="3200" b="1" dirty="0">
                <a:latin typeface="Times New Roman" panose="02020603050405020304" pitchFamily="18" charset="0"/>
                <a:cs typeface="Times New Roman" panose="02020603050405020304" pitchFamily="18" charset="0"/>
              </a:rPr>
              <a:t>dayanır.</a:t>
            </a:r>
          </a:p>
          <a:p>
            <a:pPr marL="0" indent="0" algn="just">
              <a:buNone/>
            </a:pP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Sirmen, </a:t>
            </a:r>
            <a:r>
              <a:rPr lang="tr-TR" i="1" dirty="0">
                <a:latin typeface="Times New Roman" panose="02020603050405020304" pitchFamily="18" charset="0"/>
                <a:cs typeface="Times New Roman" panose="02020603050405020304" pitchFamily="18" charset="0"/>
              </a:rPr>
              <a:t>Eşya H., 6.B., s. 257 vd.). </a:t>
            </a:r>
          </a:p>
          <a:p>
            <a:pPr marL="0" indent="0" algn="just">
              <a:buNone/>
            </a:pPr>
            <a:endParaRPr lang="tr-TR" b="1"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4186540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a:bodyPr>
          <a:lstStyle/>
          <a:p>
            <a:pPr algn="just"/>
            <a:r>
              <a:rPr lang="tr-TR" sz="3600" b="1" u="sng" dirty="0" err="1">
                <a:latin typeface="Times New Roman" panose="02020603050405020304" pitchFamily="18" charset="0"/>
                <a:cs typeface="Times New Roman" panose="02020603050405020304" pitchFamily="18" charset="0"/>
              </a:rPr>
              <a:t>Elatmanın</a:t>
            </a:r>
            <a:r>
              <a:rPr lang="tr-TR" sz="3600" b="1" u="sng" dirty="0">
                <a:latin typeface="Times New Roman" panose="02020603050405020304" pitchFamily="18" charset="0"/>
                <a:cs typeface="Times New Roman" panose="02020603050405020304" pitchFamily="18" charset="0"/>
              </a:rPr>
              <a:t> Önlenmesi Davasının açılabilmesi için Temel Şart</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Davanın açılacağı sırada Haksız </a:t>
            </a:r>
            <a:r>
              <a:rPr lang="tr-TR" sz="3600" b="1" dirty="0" err="1">
                <a:latin typeface="Times New Roman" panose="02020603050405020304" pitchFamily="18" charset="0"/>
                <a:cs typeface="Times New Roman" panose="02020603050405020304" pitchFamily="18" charset="0"/>
              </a:rPr>
              <a:t>Elatmanın</a:t>
            </a:r>
            <a:r>
              <a:rPr lang="tr-TR" sz="3600" b="1" dirty="0">
                <a:latin typeface="Times New Roman" panose="02020603050405020304" pitchFamily="18" charset="0"/>
                <a:cs typeface="Times New Roman" panose="02020603050405020304" pitchFamily="18" charset="0"/>
              </a:rPr>
              <a:t> sürmesi </a:t>
            </a:r>
            <a:r>
              <a:rPr lang="tr-TR" sz="3600" dirty="0">
                <a:latin typeface="Times New Roman" panose="02020603050405020304" pitchFamily="18" charset="0"/>
                <a:cs typeface="Times New Roman" panose="02020603050405020304" pitchFamily="18" charset="0"/>
              </a:rPr>
              <a:t>veya</a:t>
            </a:r>
            <a:r>
              <a:rPr lang="tr-TR" sz="3600" b="1" dirty="0">
                <a:latin typeface="Times New Roman" panose="02020603050405020304" pitchFamily="18" charset="0"/>
                <a:cs typeface="Times New Roman" panose="02020603050405020304" pitchFamily="18" charset="0"/>
              </a:rPr>
              <a:t> ileride böyle bir </a:t>
            </a:r>
            <a:r>
              <a:rPr lang="tr-TR" sz="3600" b="1" dirty="0" err="1">
                <a:latin typeface="Times New Roman" panose="02020603050405020304" pitchFamily="18" charset="0"/>
                <a:cs typeface="Times New Roman" panose="02020603050405020304" pitchFamily="18" charset="0"/>
              </a:rPr>
              <a:t>Elatmanın</a:t>
            </a:r>
            <a:r>
              <a:rPr lang="tr-TR" sz="3600" b="1" dirty="0">
                <a:latin typeface="Times New Roman" panose="02020603050405020304" pitchFamily="18" charset="0"/>
                <a:cs typeface="Times New Roman" panose="02020603050405020304" pitchFamily="18" charset="0"/>
              </a:rPr>
              <a:t> gerçekleşmesi ihtimalinin mevcut olmasıdır. </a:t>
            </a:r>
          </a:p>
          <a:p>
            <a:pPr algn="just"/>
            <a:r>
              <a:rPr lang="tr-TR" sz="3600" dirty="0">
                <a:latin typeface="Times New Roman" panose="02020603050405020304" pitchFamily="18" charset="0"/>
                <a:cs typeface="Times New Roman" panose="02020603050405020304" pitchFamily="18" charset="0"/>
              </a:rPr>
              <a:t>Bu bağlamda</a:t>
            </a:r>
            <a:r>
              <a:rPr lang="tr-TR" sz="3600" b="1" dirty="0">
                <a:latin typeface="Times New Roman" panose="02020603050405020304" pitchFamily="18" charset="0"/>
                <a:cs typeface="Times New Roman" panose="02020603050405020304" pitchFamily="18" charset="0"/>
              </a:rPr>
              <a:t>, Haksız </a:t>
            </a:r>
            <a:r>
              <a:rPr lang="tr-TR" sz="3600" b="1" dirty="0" err="1">
                <a:latin typeface="Times New Roman" panose="02020603050405020304" pitchFamily="18" charset="0"/>
                <a:cs typeface="Times New Roman" panose="02020603050405020304" pitchFamily="18" charset="0"/>
              </a:rPr>
              <a:t>Elatma</a:t>
            </a:r>
            <a:r>
              <a:rPr lang="tr-TR" sz="3600" b="1" dirty="0">
                <a:latin typeface="Times New Roman" panose="02020603050405020304" pitchFamily="18" charset="0"/>
                <a:cs typeface="Times New Roman" panose="02020603050405020304" pitchFamily="18" charset="0"/>
              </a:rPr>
              <a:t> sona ermiş</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aradan belirli bir Süre geçmişse,</a:t>
            </a:r>
            <a:r>
              <a:rPr lang="tr-TR" sz="3600" dirty="0">
                <a:latin typeface="Times New Roman" panose="02020603050405020304" pitchFamily="18" charset="0"/>
                <a:cs typeface="Times New Roman" panose="02020603050405020304" pitchFamily="18" charset="0"/>
              </a:rPr>
              <a:t> artık </a:t>
            </a:r>
            <a:r>
              <a:rPr lang="tr-TR" sz="3600" b="1" dirty="0">
                <a:latin typeface="Times New Roman" panose="02020603050405020304" pitchFamily="18" charset="0"/>
                <a:cs typeface="Times New Roman" panose="02020603050405020304" pitchFamily="18" charset="0"/>
              </a:rPr>
              <a:t>bu Dava açılamaz. </a:t>
            </a:r>
          </a:p>
        </p:txBody>
      </p:sp>
    </p:spTree>
    <p:extLst>
      <p:ext uri="{BB962C8B-B14F-4D97-AF65-F5344CB8AC3E}">
        <p14:creationId xmlns:p14="http://schemas.microsoft.com/office/powerpoint/2010/main" val="1832538275"/>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Mülkiyet Hakkına ileride (</a:t>
            </a:r>
            <a:r>
              <a:rPr lang="tr-TR" sz="4000" dirty="0">
                <a:latin typeface="Times New Roman" panose="02020603050405020304" pitchFamily="18" charset="0"/>
                <a:cs typeface="Times New Roman" panose="02020603050405020304" pitchFamily="18" charset="0"/>
              </a:rPr>
              <a:t>gelecekte) </a:t>
            </a:r>
            <a:r>
              <a:rPr lang="tr-TR" sz="4000" b="1" dirty="0">
                <a:latin typeface="Times New Roman" panose="02020603050405020304" pitchFamily="18" charset="0"/>
                <a:cs typeface="Times New Roman" panose="02020603050405020304" pitchFamily="18" charset="0"/>
              </a:rPr>
              <a:t>gerçekleşecek </a:t>
            </a:r>
            <a:r>
              <a:rPr lang="tr-TR" sz="4000" b="1" dirty="0" err="1">
                <a:latin typeface="Times New Roman" panose="02020603050405020304" pitchFamily="18" charset="0"/>
                <a:cs typeface="Times New Roman" panose="02020603050405020304" pitchFamily="18" charset="0"/>
              </a:rPr>
              <a:t>Elatma</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iki şekilde </a:t>
            </a:r>
            <a:r>
              <a:rPr lang="tr-TR" sz="4000" b="1" dirty="0">
                <a:latin typeface="Times New Roman" panose="02020603050405020304" pitchFamily="18" charset="0"/>
                <a:cs typeface="Times New Roman" panose="02020603050405020304" pitchFamily="18" charset="0"/>
              </a:rPr>
              <a:t>ortaya çıkabilir. </a:t>
            </a:r>
          </a:p>
          <a:p>
            <a:pPr algn="just"/>
            <a:r>
              <a:rPr lang="tr-TR" sz="4000" b="1"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Birinci Olasılıkta</a:t>
            </a:r>
            <a:r>
              <a:rPr lang="tr-TR" sz="4000" b="1" dirty="0">
                <a:latin typeface="Times New Roman" panose="02020603050405020304" pitchFamily="18" charset="0"/>
                <a:cs typeface="Times New Roman" panose="02020603050405020304" pitchFamily="18" charset="0"/>
              </a:rPr>
              <a:t>, Mülkiyet Hakkına ileride gerçekleşecek </a:t>
            </a:r>
            <a:r>
              <a:rPr lang="tr-TR" sz="4000" b="1" dirty="0" err="1">
                <a:latin typeface="Times New Roman" panose="02020603050405020304" pitchFamily="18" charset="0"/>
                <a:cs typeface="Times New Roman" panose="02020603050405020304" pitchFamily="18" charset="0"/>
              </a:rPr>
              <a:t>Elatma</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Geçmişte gerçekleşmiş bir Müdahalenin Tekrarı </a:t>
            </a:r>
            <a:r>
              <a:rPr lang="tr-TR" sz="4000" b="1" dirty="0">
                <a:latin typeface="Times New Roman" panose="02020603050405020304" pitchFamily="18" charset="0"/>
                <a:cs typeface="Times New Roman" panose="02020603050405020304" pitchFamily="18" charset="0"/>
              </a:rPr>
              <a:t>şeklinde olabilir</a:t>
            </a:r>
            <a:r>
              <a:rPr lang="tr-TR"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8820326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u="sng" dirty="0">
                <a:latin typeface="Times New Roman" panose="02020603050405020304" pitchFamily="18" charset="0"/>
                <a:cs typeface="Times New Roman" panose="02020603050405020304" pitchFamily="18" charset="0"/>
              </a:rPr>
              <a:t>İkinci Olasılıkta</a:t>
            </a:r>
            <a:r>
              <a:rPr lang="tr-TR" sz="3200" b="1" dirty="0">
                <a:latin typeface="Times New Roman" panose="02020603050405020304" pitchFamily="18" charset="0"/>
                <a:cs typeface="Times New Roman" panose="02020603050405020304" pitchFamily="18" charset="0"/>
              </a:rPr>
              <a:t>, Mülkiyet Hakkına ileride gerçekleşecek </a:t>
            </a:r>
            <a:r>
              <a:rPr lang="tr-TR" sz="3200" b="1" dirty="0" err="1">
                <a:latin typeface="Times New Roman" panose="02020603050405020304" pitchFamily="18" charset="0"/>
                <a:cs typeface="Times New Roman" panose="02020603050405020304" pitchFamily="18" charset="0"/>
              </a:rPr>
              <a:t>Elatma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ilk defa gerçekleşecek bir </a:t>
            </a:r>
            <a:r>
              <a:rPr lang="tr-TR" sz="3200" b="1" i="1" dirty="0" err="1">
                <a:latin typeface="Times New Roman" panose="02020603050405020304" pitchFamily="18" charset="0"/>
                <a:cs typeface="Times New Roman" panose="02020603050405020304" pitchFamily="18" charset="0"/>
              </a:rPr>
              <a:t>Elatma</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şeklinde</a:t>
            </a:r>
            <a:r>
              <a:rPr lang="tr-TR" sz="3200" dirty="0">
                <a:latin typeface="Times New Roman" panose="02020603050405020304" pitchFamily="18" charset="0"/>
                <a:cs typeface="Times New Roman" panose="02020603050405020304" pitchFamily="18" charset="0"/>
              </a:rPr>
              <a:t> de </a:t>
            </a:r>
            <a:r>
              <a:rPr lang="tr-TR" sz="3200" b="1" dirty="0">
                <a:latin typeface="Times New Roman" panose="02020603050405020304" pitchFamily="18" charset="0"/>
                <a:cs typeface="Times New Roman" panose="02020603050405020304" pitchFamily="18" charset="0"/>
              </a:rPr>
              <a:t>olabilir. </a:t>
            </a:r>
          </a:p>
          <a:p>
            <a:pPr algn="just"/>
            <a:r>
              <a:rPr lang="tr-TR" sz="3200" b="1" dirty="0">
                <a:latin typeface="Times New Roman" panose="02020603050405020304" pitchFamily="18" charset="0"/>
                <a:cs typeface="Times New Roman" panose="02020603050405020304" pitchFamily="18" charset="0"/>
              </a:rPr>
              <a:t>Hâkim,</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Haksız </a:t>
            </a:r>
            <a:r>
              <a:rPr lang="tr-TR" sz="3200" b="1" i="1" dirty="0" err="1">
                <a:latin typeface="Times New Roman" panose="02020603050405020304" pitchFamily="18" charset="0"/>
                <a:cs typeface="Times New Roman" panose="02020603050405020304" pitchFamily="18" charset="0"/>
              </a:rPr>
              <a:t>elatmanın</a:t>
            </a:r>
            <a:r>
              <a:rPr lang="tr-TR" sz="3200" b="1" i="1" dirty="0">
                <a:latin typeface="Times New Roman" panose="02020603050405020304" pitchFamily="18" charset="0"/>
                <a:cs typeface="Times New Roman" panose="02020603050405020304" pitchFamily="18" charset="0"/>
              </a:rPr>
              <a:t> gerçekleşme veya tekrarlanma ihtimalinin mevcut olup olmadığına, </a:t>
            </a:r>
            <a:r>
              <a:rPr lang="tr-TR" sz="3200" b="1" dirty="0">
                <a:latin typeface="Times New Roman" panose="02020603050405020304" pitchFamily="18" charset="0"/>
                <a:cs typeface="Times New Roman" panose="02020603050405020304" pitchFamily="18" charset="0"/>
              </a:rPr>
              <a:t>Objektif Kriterleri göz önünde tutarak serbestçe karar verir. </a:t>
            </a:r>
          </a:p>
          <a:p>
            <a:pPr algn="just"/>
            <a:r>
              <a:rPr lang="tr-TR" sz="3200" b="1" dirty="0">
                <a:latin typeface="Times New Roman" panose="02020603050405020304" pitchFamily="18" charset="0"/>
                <a:cs typeface="Times New Roman" panose="02020603050405020304" pitchFamily="18" charset="0"/>
              </a:rPr>
              <a:t>Hâkim</a:t>
            </a:r>
            <a:r>
              <a:rPr lang="tr-TR" sz="3200" dirty="0">
                <a:latin typeface="Times New Roman" panose="02020603050405020304" pitchFamily="18" charset="0"/>
                <a:cs typeface="Times New Roman" panose="02020603050405020304" pitchFamily="18" charset="0"/>
              </a:rPr>
              <a:t>, bu hususta, sadece </a:t>
            </a:r>
            <a:r>
              <a:rPr lang="tr-TR" sz="3200" b="1" i="1" dirty="0">
                <a:latin typeface="Times New Roman" panose="02020603050405020304" pitchFamily="18" charset="0"/>
                <a:cs typeface="Times New Roman" panose="02020603050405020304" pitchFamily="18" charset="0"/>
              </a:rPr>
              <a:t>Davacının Sübjektif Kanaati </a:t>
            </a:r>
            <a:r>
              <a:rPr lang="tr-TR" sz="3200" b="1" dirty="0">
                <a:latin typeface="Times New Roman" panose="02020603050405020304" pitchFamily="18" charset="0"/>
                <a:cs typeface="Times New Roman" panose="02020603050405020304" pitchFamily="18" charset="0"/>
              </a:rPr>
              <a:t>ile bağlı değildir. </a:t>
            </a:r>
          </a:p>
          <a:p>
            <a:pPr marL="0" indent="0" algn="just">
              <a:buNone/>
            </a:pPr>
            <a:r>
              <a:rPr lang="tr-TR" sz="2200" dirty="0">
                <a:latin typeface="Times New Roman" panose="02020603050405020304" pitchFamily="18" charset="0"/>
                <a:cs typeface="Times New Roman" panose="02020603050405020304" pitchFamily="18" charset="0"/>
              </a:rPr>
              <a:t>   (</a:t>
            </a:r>
            <a:r>
              <a:rPr lang="tr-TR" sz="2600" b="1" i="1" dirty="0">
                <a:latin typeface="Times New Roman" panose="02020603050405020304" pitchFamily="18" charset="0"/>
                <a:cs typeface="Times New Roman" panose="02020603050405020304" pitchFamily="18" charset="0"/>
              </a:rPr>
              <a:t>Eren, </a:t>
            </a:r>
            <a:r>
              <a:rPr lang="tr-TR" sz="2600" i="1" dirty="0">
                <a:latin typeface="Times New Roman" panose="02020603050405020304" pitchFamily="18" charset="0"/>
                <a:cs typeface="Times New Roman" panose="02020603050405020304" pitchFamily="18" charset="0"/>
              </a:rPr>
              <a:t>Mülkiyet H., 4. B., s. 43</a:t>
            </a:r>
            <a:r>
              <a:rPr lang="tr-TR" sz="2600" dirty="0">
                <a:latin typeface="Times New Roman" panose="02020603050405020304" pitchFamily="18" charset="0"/>
                <a:cs typeface="Times New Roman" panose="02020603050405020304" pitchFamily="18" charset="0"/>
              </a:rPr>
              <a:t>). </a:t>
            </a:r>
          </a:p>
          <a:p>
            <a:pPr marL="0" indent="0">
              <a:buNone/>
            </a:pPr>
            <a:endParaRPr lang="tr-TR" dirty="0"/>
          </a:p>
          <a:p>
            <a:endParaRPr lang="tr-TR" dirty="0"/>
          </a:p>
        </p:txBody>
      </p:sp>
    </p:spTree>
    <p:extLst>
      <p:ext uri="{BB962C8B-B14F-4D97-AF65-F5344CB8AC3E}">
        <p14:creationId xmlns:p14="http://schemas.microsoft.com/office/powerpoint/2010/main" val="256009718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err="1">
                <a:latin typeface="Times New Roman" panose="02020603050405020304" pitchFamily="18" charset="0"/>
                <a:cs typeface="Times New Roman" panose="02020603050405020304" pitchFamily="18" charset="0"/>
              </a:rPr>
              <a:t>Elatmanın</a:t>
            </a:r>
            <a:r>
              <a:rPr lang="tr-TR" sz="3200" b="1" dirty="0">
                <a:latin typeface="Times New Roman" panose="02020603050405020304" pitchFamily="18" charset="0"/>
                <a:cs typeface="Times New Roman" panose="02020603050405020304" pitchFamily="18" charset="0"/>
              </a:rPr>
              <a:t> Önlenmesi Davasının açılabilmesi </a:t>
            </a:r>
            <a:r>
              <a:rPr lang="tr-TR" sz="3200" dirty="0">
                <a:latin typeface="Times New Roman" panose="02020603050405020304" pitchFamily="18" charset="0"/>
                <a:cs typeface="Times New Roman" panose="02020603050405020304" pitchFamily="18" charset="0"/>
              </a:rPr>
              <a:t>için,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Eşyanın Hasara Uğraması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Davacının Zarar Görmesi </a:t>
            </a:r>
            <a:r>
              <a:rPr lang="tr-TR" sz="3200" b="1" dirty="0">
                <a:latin typeface="Times New Roman" panose="02020603050405020304" pitchFamily="18" charset="0"/>
                <a:cs typeface="Times New Roman" panose="02020603050405020304" pitchFamily="18" charset="0"/>
              </a:rPr>
              <a:t>şart değildir. </a:t>
            </a:r>
          </a:p>
          <a:p>
            <a:pPr algn="just"/>
            <a:r>
              <a:rPr lang="tr-TR" sz="3200" b="1" dirty="0">
                <a:latin typeface="Times New Roman" panose="02020603050405020304" pitchFamily="18" charset="0"/>
                <a:cs typeface="Times New Roman" panose="02020603050405020304" pitchFamily="18" charset="0"/>
              </a:rPr>
              <a:t>Bu Davanın açılabilmesi </a:t>
            </a:r>
            <a:r>
              <a:rPr lang="tr-TR" sz="3200" dirty="0">
                <a:latin typeface="Times New Roman" panose="02020603050405020304" pitchFamily="18" charset="0"/>
                <a:cs typeface="Times New Roman" panose="02020603050405020304" pitchFamily="18" charset="0"/>
              </a:rPr>
              <a:t>için </a:t>
            </a:r>
            <a:r>
              <a:rPr lang="tr-TR" sz="3200" b="1" i="1" dirty="0">
                <a:latin typeface="Times New Roman" panose="02020603050405020304" pitchFamily="18" charset="0"/>
                <a:cs typeface="Times New Roman" panose="02020603050405020304" pitchFamily="18" charset="0"/>
              </a:rPr>
              <a:t>Davalının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Kusurlu olması</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gerekli değildir. </a:t>
            </a:r>
          </a:p>
          <a:p>
            <a:pPr algn="just"/>
            <a:r>
              <a:rPr lang="tr-TR" sz="3200" b="1" dirty="0">
                <a:latin typeface="Times New Roman" panose="02020603050405020304" pitchFamily="18" charset="0"/>
                <a:cs typeface="Times New Roman" panose="02020603050405020304" pitchFamily="18" charset="0"/>
              </a:rPr>
              <a:t>Davalının Kusurlu bir Davranışı aranmadığı </a:t>
            </a:r>
            <a:r>
              <a:rPr lang="tr-TR" sz="3200" dirty="0">
                <a:latin typeface="Times New Roman" panose="02020603050405020304" pitchFamily="18" charset="0"/>
                <a:cs typeface="Times New Roman" panose="02020603050405020304" pitchFamily="18" charset="0"/>
              </a:rPr>
              <a:t>için, </a:t>
            </a:r>
            <a:r>
              <a:rPr lang="tr-TR" sz="3200" b="1" i="1" dirty="0">
                <a:latin typeface="Times New Roman" panose="02020603050405020304" pitchFamily="18" charset="0"/>
                <a:cs typeface="Times New Roman" panose="02020603050405020304" pitchFamily="18" charset="0"/>
              </a:rPr>
              <a:t>Dava, </a:t>
            </a:r>
            <a:r>
              <a:rPr lang="tr-TR" sz="3200" b="1" dirty="0">
                <a:latin typeface="Times New Roman" panose="02020603050405020304" pitchFamily="18" charset="0"/>
                <a:cs typeface="Times New Roman" panose="02020603050405020304" pitchFamily="18" charset="0"/>
              </a:rPr>
              <a:t>Ayırt Etme Gücü bulunmayan bir </a:t>
            </a:r>
            <a:r>
              <a:rPr lang="tr-TR" sz="3200" b="1" i="1" dirty="0">
                <a:latin typeface="Times New Roman" panose="02020603050405020304" pitchFamily="18" charset="0"/>
                <a:cs typeface="Times New Roman" panose="02020603050405020304" pitchFamily="18" charset="0"/>
              </a:rPr>
              <a:t>Kişi aleyhine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açılabilir. </a:t>
            </a:r>
          </a:p>
        </p:txBody>
      </p:sp>
    </p:spTree>
    <p:extLst>
      <p:ext uri="{BB962C8B-B14F-4D97-AF65-F5344CB8AC3E}">
        <p14:creationId xmlns:p14="http://schemas.microsoft.com/office/powerpoint/2010/main" val="259405328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sz="3200" b="1" dirty="0" err="1">
                <a:latin typeface="Times New Roman" panose="02020603050405020304" pitchFamily="18" charset="0"/>
                <a:cs typeface="Times New Roman" panose="02020603050405020304" pitchFamily="18" charset="0"/>
              </a:rPr>
              <a:t>Elatma</a:t>
            </a:r>
            <a:r>
              <a:rPr lang="tr-TR" sz="3200" b="1" dirty="0">
                <a:latin typeface="Times New Roman" panose="02020603050405020304" pitchFamily="18" charset="0"/>
                <a:cs typeface="Times New Roman" panose="02020603050405020304" pitchFamily="18" charset="0"/>
              </a:rPr>
              <a:t>, Hukuka aykırı, </a:t>
            </a:r>
            <a:r>
              <a:rPr lang="tr-TR" sz="3200" b="1" i="1" dirty="0">
                <a:latin typeface="Times New Roman" panose="02020603050405020304" pitchFamily="18" charset="0"/>
                <a:cs typeface="Times New Roman" panose="02020603050405020304" pitchFamily="18" charset="0"/>
              </a:rPr>
              <a:t>Haksız bir </a:t>
            </a:r>
            <a:r>
              <a:rPr lang="tr-TR" sz="3200" b="1" i="1" dirty="0" err="1">
                <a:latin typeface="Times New Roman" panose="02020603050405020304" pitchFamily="18" charset="0"/>
                <a:cs typeface="Times New Roman" panose="02020603050405020304" pitchFamily="18" charset="0"/>
              </a:rPr>
              <a:t>Elatma</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olmalıdır. </a:t>
            </a:r>
          </a:p>
          <a:p>
            <a:pPr algn="just"/>
            <a:r>
              <a:rPr lang="tr-TR" sz="3200" dirty="0">
                <a:latin typeface="Times New Roman" panose="02020603050405020304" pitchFamily="18" charset="0"/>
                <a:cs typeface="Times New Roman" panose="02020603050405020304" pitchFamily="18" charset="0"/>
              </a:rPr>
              <a:t>Taşınmaz Mala haksız olarak girmek, başkasının Arazisine Ağaç dikmek, Bahçedeki Ağacı kesmek, Tel örgü çevirmek, Lağım mecrası geçirmek, bir Evi yıkmak, yoldan yararlanmaya engel olmak, taşınmazın içinden su borusu geçirmek, Kamulaştırmasız </a:t>
            </a:r>
            <a:r>
              <a:rPr lang="tr-TR" sz="3200" dirty="0" err="1">
                <a:latin typeface="Times New Roman" panose="02020603050405020304" pitchFamily="18" charset="0"/>
                <a:cs typeface="Times New Roman" panose="02020603050405020304" pitchFamily="18" charset="0"/>
              </a:rPr>
              <a:t>Elatmak</a:t>
            </a:r>
            <a:r>
              <a:rPr lang="tr-TR" sz="3200" dirty="0">
                <a:latin typeface="Times New Roman" panose="02020603050405020304" pitchFamily="18" charset="0"/>
                <a:cs typeface="Times New Roman" panose="02020603050405020304" pitchFamily="18" charset="0"/>
              </a:rPr>
              <a:t>, Şekil ve Esas Kurallarına uyulmadan yapılan Kamulaştırma yapmak, </a:t>
            </a:r>
            <a:r>
              <a:rPr lang="tr-TR" sz="3200" b="1" dirty="0">
                <a:latin typeface="Times New Roman" panose="02020603050405020304" pitchFamily="18" charset="0"/>
                <a:cs typeface="Times New Roman" panose="02020603050405020304" pitchFamily="18" charset="0"/>
              </a:rPr>
              <a:t>Doktrinde,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Doğrudan Haksız </a:t>
            </a:r>
            <a:r>
              <a:rPr lang="tr-TR" sz="3200" b="1" i="1" dirty="0" err="1">
                <a:latin typeface="Times New Roman" panose="02020603050405020304" pitchFamily="18" charset="0"/>
                <a:cs typeface="Times New Roman" panose="02020603050405020304" pitchFamily="18" charset="0"/>
              </a:rPr>
              <a:t>Elatma</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olarak nitelendirilir</a:t>
            </a:r>
            <a:r>
              <a:rPr lang="tr-TR"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0541551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dirty="0">
                <a:latin typeface="Times New Roman" panose="02020603050405020304" pitchFamily="18" charset="0"/>
                <a:cs typeface="Times New Roman" panose="02020603050405020304" pitchFamily="18" charset="0"/>
              </a:rPr>
              <a:t>Buna karşılık, </a:t>
            </a:r>
            <a:r>
              <a:rPr lang="tr-TR" sz="4400" b="1" i="1" dirty="0">
                <a:latin typeface="Times New Roman" panose="02020603050405020304" pitchFamily="18" charset="0"/>
                <a:cs typeface="Times New Roman" panose="02020603050405020304" pitchFamily="18" charset="0"/>
              </a:rPr>
              <a:t>TMK m. 737 / II hükmünde </a:t>
            </a:r>
            <a:r>
              <a:rPr lang="tr-TR" sz="4400" dirty="0">
                <a:latin typeface="Times New Roman" panose="02020603050405020304" pitchFamily="18" charset="0"/>
                <a:cs typeface="Times New Roman" panose="02020603050405020304" pitchFamily="18" charset="0"/>
              </a:rPr>
              <a:t>yer alan </a:t>
            </a:r>
            <a:r>
              <a:rPr lang="tr-TR" sz="4400" b="1" dirty="0">
                <a:latin typeface="Times New Roman" panose="02020603050405020304" pitchFamily="18" charset="0"/>
                <a:cs typeface="Times New Roman" panose="02020603050405020304" pitchFamily="18" charset="0"/>
              </a:rPr>
              <a:t>Duman, Kurum, Toz, Buğu, Koku, Gürültü, Sarsıntı gibi haller, </a:t>
            </a:r>
            <a:r>
              <a:rPr lang="tr-TR" sz="4400" b="1" u="sng" dirty="0">
                <a:latin typeface="Times New Roman" panose="02020603050405020304" pitchFamily="18" charset="0"/>
                <a:cs typeface="Times New Roman" panose="02020603050405020304" pitchFamily="18" charset="0"/>
              </a:rPr>
              <a:t>Dolaylı Müdahaledir</a:t>
            </a:r>
            <a:r>
              <a:rPr lang="tr-TR" sz="4400" u="sng" dirty="0">
                <a:latin typeface="Times New Roman" panose="02020603050405020304" pitchFamily="18" charset="0"/>
                <a:cs typeface="Times New Roman" panose="02020603050405020304" pitchFamily="18" charset="0"/>
              </a:rPr>
              <a:t>. </a:t>
            </a:r>
          </a:p>
          <a:p>
            <a:pPr marL="0" indent="0" algn="just">
              <a:buNone/>
            </a:pPr>
            <a:r>
              <a:rPr lang="tr-TR" sz="44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Sirmen</a:t>
            </a:r>
            <a:r>
              <a:rPr lang="tr-TR" sz="3200" i="1" dirty="0">
                <a:latin typeface="Times New Roman" panose="02020603050405020304" pitchFamily="18" charset="0"/>
                <a:cs typeface="Times New Roman" panose="02020603050405020304" pitchFamily="18" charset="0"/>
              </a:rPr>
              <a:t>, 6. B., s. 258; </a:t>
            </a:r>
            <a:r>
              <a:rPr lang="tr-TR" sz="3200" b="1" i="1" dirty="0">
                <a:latin typeface="Times New Roman" panose="02020603050405020304" pitchFamily="18" charset="0"/>
                <a:cs typeface="Times New Roman" panose="02020603050405020304" pitchFamily="18" charset="0"/>
              </a:rPr>
              <a:t>Eren</a:t>
            </a:r>
            <a:r>
              <a:rPr lang="tr-TR" sz="3200" i="1" dirty="0">
                <a:latin typeface="Times New Roman" panose="02020603050405020304" pitchFamily="18" charset="0"/>
                <a:cs typeface="Times New Roman" panose="02020603050405020304" pitchFamily="18" charset="0"/>
              </a:rPr>
              <a:t>, Mülkiyet H., 4. B., s. 44 vd. ).  </a:t>
            </a:r>
          </a:p>
          <a:p>
            <a:pPr marL="0" indent="0">
              <a:buNone/>
            </a:pPr>
            <a:endParaRPr lang="tr-TR" sz="4400" dirty="0"/>
          </a:p>
        </p:txBody>
      </p:sp>
    </p:spTree>
    <p:extLst>
      <p:ext uri="{BB962C8B-B14F-4D97-AF65-F5344CB8AC3E}">
        <p14:creationId xmlns:p14="http://schemas.microsoft.com/office/powerpoint/2010/main" val="10258324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err="1">
                <a:latin typeface="Times New Roman" panose="02020603050405020304" pitchFamily="18" charset="0"/>
                <a:cs typeface="Times New Roman" panose="02020603050405020304" pitchFamily="18" charset="0"/>
              </a:rPr>
              <a:t>Elatma</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Maddi bir şekilde </a:t>
            </a:r>
            <a:r>
              <a:rPr lang="tr-TR" sz="4000" dirty="0">
                <a:latin typeface="Times New Roman" panose="02020603050405020304" pitchFamily="18" charset="0"/>
                <a:cs typeface="Times New Roman" panose="02020603050405020304" pitchFamily="18" charset="0"/>
              </a:rPr>
              <a:t>olabileceği gibi, (</a:t>
            </a:r>
            <a:r>
              <a:rPr lang="tr-TR" sz="4000" i="1" dirty="0">
                <a:latin typeface="Times New Roman" panose="02020603050405020304" pitchFamily="18" charset="0"/>
                <a:cs typeface="Times New Roman" panose="02020603050405020304" pitchFamily="18" charset="0"/>
              </a:rPr>
              <a:t>örneğin Sıvı, Katı, Gaz ya da Enerji şeklinde</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Maddi olmayan bir  tarzda </a:t>
            </a:r>
            <a:r>
              <a:rPr lang="tr-TR" sz="4000" dirty="0">
                <a:latin typeface="Times New Roman" panose="02020603050405020304" pitchFamily="18" charset="0"/>
                <a:cs typeface="Times New Roman" panose="02020603050405020304" pitchFamily="18" charset="0"/>
              </a:rPr>
              <a:t>da olabilir. </a:t>
            </a:r>
          </a:p>
          <a:p>
            <a:pPr algn="just"/>
            <a:r>
              <a:rPr lang="tr-TR" sz="4000" b="1" dirty="0">
                <a:latin typeface="Times New Roman" panose="02020603050405020304" pitchFamily="18" charset="0"/>
                <a:cs typeface="Times New Roman" panose="02020603050405020304" pitchFamily="18" charset="0"/>
              </a:rPr>
              <a:t>Maddi olmayan bir tarzda </a:t>
            </a:r>
            <a:r>
              <a:rPr lang="tr-TR" sz="4000" b="1" dirty="0" err="1">
                <a:latin typeface="Times New Roman" panose="02020603050405020304" pitchFamily="18" charset="0"/>
                <a:cs typeface="Times New Roman" panose="02020603050405020304" pitchFamily="18" charset="0"/>
              </a:rPr>
              <a:t>Elatmaya</a:t>
            </a:r>
            <a:r>
              <a:rPr lang="tr-TR" sz="4000" dirty="0">
                <a:latin typeface="Times New Roman" panose="02020603050405020304" pitchFamily="18" charset="0"/>
                <a:cs typeface="Times New Roman" panose="02020603050405020304" pitchFamily="18" charset="0"/>
              </a:rPr>
              <a:t>, İğrenme duyguları veren bir Eylem veya İş örnek olarak gösterilebilir. </a:t>
            </a:r>
          </a:p>
          <a:p>
            <a:pPr marL="0" indent="0">
              <a:buNone/>
            </a:pPr>
            <a:endParaRPr lang="tr-TR" dirty="0"/>
          </a:p>
        </p:txBody>
      </p:sp>
    </p:spTree>
    <p:extLst>
      <p:ext uri="{BB962C8B-B14F-4D97-AF65-F5344CB8AC3E}">
        <p14:creationId xmlns:p14="http://schemas.microsoft.com/office/powerpoint/2010/main" val="448010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Medeni Kanundaki düzenlemeye </a:t>
            </a:r>
            <a:r>
              <a:rPr lang="tr-TR" dirty="0">
                <a:latin typeface="Times New Roman" panose="02020603050405020304" pitchFamily="18" charset="0"/>
                <a:cs typeface="Times New Roman" panose="02020603050405020304" pitchFamily="18" charset="0"/>
              </a:rPr>
              <a:t>bakılınca, ilk bakışta, «</a:t>
            </a:r>
            <a:r>
              <a:rPr lang="tr-TR" b="1" i="1" dirty="0">
                <a:latin typeface="Times New Roman" panose="02020603050405020304" pitchFamily="18" charset="0"/>
                <a:cs typeface="Times New Roman" panose="02020603050405020304" pitchFamily="18" charset="0"/>
              </a:rPr>
              <a:t>Klasik Mülkiyet Anlayışına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uygun olduğu söylenebilir. </a:t>
            </a:r>
          </a:p>
          <a:p>
            <a:pPr algn="just"/>
            <a:r>
              <a:rPr lang="tr-TR" dirty="0">
                <a:latin typeface="Times New Roman" panose="02020603050405020304" pitchFamily="18" charset="0"/>
                <a:cs typeface="Times New Roman" panose="02020603050405020304" pitchFamily="18" charset="0"/>
              </a:rPr>
              <a:t>Bunun nedeni, </a:t>
            </a:r>
            <a:r>
              <a:rPr lang="tr-TR" b="1" dirty="0">
                <a:latin typeface="Times New Roman" panose="02020603050405020304" pitchFamily="18" charset="0"/>
                <a:cs typeface="Times New Roman" panose="02020603050405020304" pitchFamily="18" charset="0"/>
              </a:rPr>
              <a:t>Mülkiyet Hakkının içeriğinin, </a:t>
            </a:r>
            <a:r>
              <a:rPr lang="tr-TR" b="1" i="1" dirty="0">
                <a:latin typeface="Times New Roman" panose="02020603050405020304" pitchFamily="18" charset="0"/>
                <a:cs typeface="Times New Roman" panose="02020603050405020304" pitchFamily="18" charset="0"/>
              </a:rPr>
              <a:t>MK m. 683 f.1 hükmünde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Hukuk Düzeninin Sınırları içinde, o şey üzerinde dilediği gibi </a:t>
            </a:r>
            <a:r>
              <a:rPr lang="tr-TR" b="1" dirty="0">
                <a:latin typeface="Times New Roman" panose="02020603050405020304" pitchFamily="18" charset="0"/>
                <a:cs typeface="Times New Roman" panose="02020603050405020304" pitchFamily="18" charset="0"/>
              </a:rPr>
              <a:t>Kullanma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Yararlanma</a:t>
            </a:r>
            <a:r>
              <a:rPr lang="tr-TR" dirty="0">
                <a:latin typeface="Times New Roman" panose="02020603050405020304" pitchFamily="18" charset="0"/>
                <a:cs typeface="Times New Roman" panose="02020603050405020304" pitchFamily="18" charset="0"/>
              </a:rPr>
              <a:t> ve </a:t>
            </a:r>
            <a:r>
              <a:rPr lang="tr-TR" b="1" dirty="0">
                <a:latin typeface="Times New Roman" panose="02020603050405020304" pitchFamily="18" charset="0"/>
                <a:cs typeface="Times New Roman" panose="02020603050405020304" pitchFamily="18" charset="0"/>
              </a:rPr>
              <a:t>Tasarrufta Bulunma Yetkisi </a:t>
            </a:r>
            <a:r>
              <a:rPr lang="tr-TR" dirty="0">
                <a:latin typeface="Times New Roman" panose="02020603050405020304" pitchFamily="18" charset="0"/>
                <a:cs typeface="Times New Roman" panose="02020603050405020304" pitchFamily="18" charset="0"/>
              </a:rPr>
              <a:t>şeklinde belirtilmesidir. </a:t>
            </a:r>
          </a:p>
          <a:p>
            <a:pPr algn="just"/>
            <a:r>
              <a:rPr lang="tr-TR" dirty="0">
                <a:latin typeface="Times New Roman" panose="02020603050405020304" pitchFamily="18" charset="0"/>
                <a:cs typeface="Times New Roman" panose="02020603050405020304" pitchFamily="18" charset="0"/>
              </a:rPr>
              <a:t>Bu hükme göre, </a:t>
            </a:r>
            <a:r>
              <a:rPr lang="tr-TR" b="1" dirty="0">
                <a:latin typeface="Times New Roman" panose="02020603050405020304" pitchFamily="18" charset="0"/>
                <a:cs typeface="Times New Roman" panose="02020603050405020304" pitchFamily="18" charset="0"/>
              </a:rPr>
              <a:t>Malik,</a:t>
            </a:r>
            <a:r>
              <a:rPr lang="tr-TR" dirty="0">
                <a:latin typeface="Times New Roman" panose="02020603050405020304" pitchFamily="18" charset="0"/>
                <a:cs typeface="Times New Roman" panose="02020603050405020304" pitchFamily="18" charset="0"/>
              </a:rPr>
              <a:t> eşya üzerinde çok geniş bir  </a:t>
            </a:r>
            <a:r>
              <a:rPr lang="tr-TR" b="1" dirty="0">
                <a:latin typeface="Times New Roman" panose="02020603050405020304" pitchFamily="18" charset="0"/>
                <a:cs typeface="Times New Roman" panose="02020603050405020304" pitchFamily="18" charset="0"/>
              </a:rPr>
              <a:t>Kullanma Yetkisine </a:t>
            </a:r>
            <a:r>
              <a:rPr lang="tr-TR" dirty="0">
                <a:latin typeface="Times New Roman" panose="02020603050405020304" pitchFamily="18" charset="0"/>
                <a:cs typeface="Times New Roman" panose="02020603050405020304" pitchFamily="18" charset="0"/>
              </a:rPr>
              <a:t>sahiptir; ancak bu </a:t>
            </a:r>
            <a:r>
              <a:rPr lang="tr-TR" b="1" dirty="0">
                <a:latin typeface="Times New Roman" panose="02020603050405020304" pitchFamily="18" charset="0"/>
                <a:cs typeface="Times New Roman" panose="02020603050405020304" pitchFamily="18" charset="0"/>
              </a:rPr>
              <a:t>Yetki, </a:t>
            </a:r>
            <a:r>
              <a:rPr lang="tr-TR" dirty="0">
                <a:latin typeface="Times New Roman" panose="02020603050405020304" pitchFamily="18" charset="0"/>
                <a:cs typeface="Times New Roman" panose="02020603050405020304" pitchFamily="18" charset="0"/>
              </a:rPr>
              <a:t>sadece «</a:t>
            </a:r>
            <a:r>
              <a:rPr lang="tr-TR" b="1" dirty="0">
                <a:latin typeface="Times New Roman" panose="02020603050405020304" pitchFamily="18" charset="0"/>
                <a:cs typeface="Times New Roman" panose="02020603050405020304" pitchFamily="18" charset="0"/>
              </a:rPr>
              <a:t>Hukuk Düzeninin Sınırları içinde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sözkonusu</a:t>
            </a:r>
            <a:r>
              <a:rPr lang="tr-TR" dirty="0">
                <a:latin typeface="Times New Roman" panose="02020603050405020304" pitchFamily="18" charset="0"/>
                <a:cs typeface="Times New Roman" panose="02020603050405020304" pitchFamily="18" charset="0"/>
              </a:rPr>
              <a:t> olmaktadır.  </a:t>
            </a:r>
          </a:p>
          <a:p>
            <a:pPr algn="just"/>
            <a:r>
              <a:rPr lang="tr-TR" dirty="0">
                <a:latin typeface="Times New Roman" panose="02020603050405020304" pitchFamily="18" charset="0"/>
                <a:cs typeface="Times New Roman" panose="02020603050405020304" pitchFamily="18" charset="0"/>
              </a:rPr>
              <a:t>Öyleyse, bu ifadeden, </a:t>
            </a:r>
            <a:r>
              <a:rPr lang="tr-TR" b="1" dirty="0">
                <a:latin typeface="Times New Roman" panose="02020603050405020304" pitchFamily="18" charset="0"/>
                <a:cs typeface="Times New Roman" panose="02020603050405020304" pitchFamily="18" charset="0"/>
              </a:rPr>
              <a:t>Mülkiyetin içeriğinde bazı Ödevlerin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bulunduğu anlamını çıkarmak </a:t>
            </a:r>
            <a:r>
              <a:rPr lang="tr-TR" dirty="0">
                <a:latin typeface="Times New Roman" panose="02020603050405020304" pitchFamily="18" charset="0"/>
                <a:cs typeface="Times New Roman" panose="02020603050405020304" pitchFamily="18" charset="0"/>
              </a:rPr>
              <a:t>mümkündür. </a:t>
            </a:r>
          </a:p>
          <a:p>
            <a:pPr marL="0" indent="0" algn="just">
              <a:buNone/>
            </a:pPr>
            <a:endParaRPr lang="tr-TR"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55960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Haksız </a:t>
            </a:r>
            <a:r>
              <a:rPr lang="tr-TR" sz="3200" b="1" dirty="0" err="1">
                <a:latin typeface="Times New Roman" panose="02020603050405020304" pitchFamily="18" charset="0"/>
                <a:cs typeface="Times New Roman" panose="02020603050405020304" pitchFamily="18" charset="0"/>
              </a:rPr>
              <a:t>Elatma</a:t>
            </a:r>
            <a:r>
              <a:rPr lang="tr-TR" sz="3200" b="1" dirty="0">
                <a:latin typeface="Times New Roman" panose="02020603050405020304" pitchFamily="18" charset="0"/>
                <a:cs typeface="Times New Roman" panose="02020603050405020304" pitchFamily="18" charset="0"/>
              </a:rPr>
              <a:t>, Hukuka aykırı bir Davranıştır.</a:t>
            </a:r>
          </a:p>
          <a:p>
            <a:pPr algn="just"/>
            <a:r>
              <a:rPr lang="tr-TR" sz="3200" b="1" dirty="0">
                <a:latin typeface="Times New Roman" panose="02020603050405020304" pitchFamily="18" charset="0"/>
                <a:cs typeface="Times New Roman" panose="02020603050405020304" pitchFamily="18" charset="0"/>
              </a:rPr>
              <a:t>Bu </a:t>
            </a:r>
            <a:r>
              <a:rPr lang="tr-TR" sz="3200" b="1" dirty="0" err="1">
                <a:latin typeface="Times New Roman" panose="02020603050405020304" pitchFamily="18" charset="0"/>
                <a:cs typeface="Times New Roman" panose="02020603050405020304" pitchFamily="18" charset="0"/>
              </a:rPr>
              <a:t>Elatma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niteliği bakımından</a:t>
            </a:r>
            <a:r>
              <a:rPr lang="tr-TR" sz="3200" b="1" dirty="0">
                <a:latin typeface="Times New Roman" panose="02020603050405020304" pitchFamily="18" charset="0"/>
                <a:cs typeface="Times New Roman" panose="02020603050405020304" pitchFamily="18" charset="0"/>
              </a:rPr>
              <a:t> Müspet </a:t>
            </a:r>
            <a:r>
              <a:rPr lang="tr-TR" sz="3200" b="1" i="1"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Olumlu</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Davranış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Menfi</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Olumsuz)</a:t>
            </a:r>
            <a:r>
              <a:rPr lang="tr-TR" sz="3200" dirty="0">
                <a:latin typeface="Times New Roman" panose="02020603050405020304" pitchFamily="18" charset="0"/>
                <a:cs typeface="Times New Roman" panose="02020603050405020304" pitchFamily="18" charset="0"/>
              </a:rPr>
              <a:t> bir </a:t>
            </a:r>
            <a:r>
              <a:rPr lang="tr-TR" sz="3200" b="1" dirty="0">
                <a:latin typeface="Times New Roman" panose="02020603050405020304" pitchFamily="18" charset="0"/>
                <a:cs typeface="Times New Roman" panose="02020603050405020304" pitchFamily="18" charset="0"/>
              </a:rPr>
              <a:t>Davranıştır. </a:t>
            </a:r>
          </a:p>
          <a:p>
            <a:pPr algn="just"/>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Müspet (</a:t>
            </a:r>
            <a:r>
              <a:rPr lang="tr-TR" sz="3200" i="1" u="sng" dirty="0">
                <a:latin typeface="Times New Roman" panose="02020603050405020304" pitchFamily="18" charset="0"/>
                <a:cs typeface="Times New Roman" panose="02020603050405020304" pitchFamily="18" charset="0"/>
              </a:rPr>
              <a:t>Olumlu</a:t>
            </a:r>
            <a:r>
              <a:rPr lang="tr-TR" sz="3200" b="1" u="sng" dirty="0">
                <a:latin typeface="Times New Roman" panose="02020603050405020304" pitchFamily="18" charset="0"/>
                <a:cs typeface="Times New Roman" panose="02020603050405020304" pitchFamily="18" charset="0"/>
              </a:rPr>
              <a:t>) Davranış</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Yapma </a:t>
            </a:r>
            <a:r>
              <a:rPr lang="tr-TR" sz="3200" i="1" dirty="0">
                <a:latin typeface="Times New Roman" panose="02020603050405020304" pitchFamily="18" charset="0"/>
                <a:cs typeface="Times New Roman" panose="02020603050405020304" pitchFamily="18" charset="0"/>
              </a:rPr>
              <a:t>(Fiil</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şeklinde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olabilir.  </a:t>
            </a:r>
          </a:p>
          <a:p>
            <a:pPr algn="just"/>
            <a:r>
              <a:rPr lang="tr-TR" sz="3200" b="1" dirty="0">
                <a:latin typeface="Times New Roman" panose="02020603050405020304" pitchFamily="18" charset="0"/>
                <a:cs typeface="Times New Roman" panose="02020603050405020304" pitchFamily="18" charset="0"/>
              </a:rPr>
              <a:t>Menfi (</a:t>
            </a:r>
            <a:r>
              <a:rPr lang="tr-TR" sz="3200" i="1" dirty="0">
                <a:latin typeface="Times New Roman" panose="02020603050405020304" pitchFamily="18" charset="0"/>
                <a:cs typeface="Times New Roman" panose="02020603050405020304" pitchFamily="18" charset="0"/>
              </a:rPr>
              <a:t>Olumsuz)</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bir Davranış </a:t>
            </a:r>
            <a:r>
              <a:rPr lang="tr-TR" sz="3200" dirty="0">
                <a:latin typeface="Times New Roman" panose="02020603050405020304" pitchFamily="18" charset="0"/>
                <a:cs typeface="Times New Roman" panose="02020603050405020304" pitchFamily="18" charset="0"/>
              </a:rPr>
              <a:t>ise</a:t>
            </a:r>
            <a:r>
              <a:rPr lang="tr-TR" sz="3200" b="1" dirty="0">
                <a:latin typeface="Times New Roman" panose="02020603050405020304" pitchFamily="18" charset="0"/>
                <a:cs typeface="Times New Roman" panose="02020603050405020304" pitchFamily="18" charset="0"/>
              </a:rPr>
              <a:t>, Yapmama </a:t>
            </a:r>
            <a:r>
              <a:rPr lang="tr-TR" sz="3200" i="1" dirty="0">
                <a:latin typeface="Times New Roman" panose="02020603050405020304" pitchFamily="18" charset="0"/>
                <a:cs typeface="Times New Roman" panose="02020603050405020304" pitchFamily="18" charset="0"/>
              </a:rPr>
              <a:t>(Kaçınma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şeklinde olabilir</a:t>
            </a:r>
            <a:r>
              <a:rPr lang="tr-TR" sz="3200" b="1" dirty="0">
                <a:latin typeface="Times New Roman" panose="02020603050405020304" pitchFamily="18" charset="0"/>
                <a:cs typeface="Times New Roman" panose="02020603050405020304" pitchFamily="18" charset="0"/>
              </a:rPr>
              <a:t> </a:t>
            </a:r>
          </a:p>
          <a:p>
            <a:pPr marL="0" indent="0" algn="just">
              <a:buNone/>
            </a:pPr>
            <a:r>
              <a:rPr lang="tr-TR" sz="3200" b="1"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Eren, </a:t>
            </a:r>
            <a:r>
              <a:rPr lang="tr-TR" i="1" dirty="0">
                <a:latin typeface="Times New Roman" panose="02020603050405020304" pitchFamily="18" charset="0"/>
                <a:cs typeface="Times New Roman" panose="02020603050405020304" pitchFamily="18" charset="0"/>
              </a:rPr>
              <a:t>Mülkiyet H., 4. B., s. 45). </a:t>
            </a:r>
          </a:p>
        </p:txBody>
      </p:sp>
    </p:spTree>
    <p:extLst>
      <p:ext uri="{BB962C8B-B14F-4D97-AF65-F5344CB8AC3E}">
        <p14:creationId xmlns:p14="http://schemas.microsoft.com/office/powerpoint/2010/main" val="198168855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Komşuluk Hukukuyla ilgili Kuralların </a:t>
            </a:r>
            <a:r>
              <a:rPr lang="tr-TR" sz="3200" i="1" dirty="0">
                <a:latin typeface="Times New Roman" panose="02020603050405020304" pitchFamily="18" charset="0"/>
                <a:cs typeface="Times New Roman" panose="02020603050405020304" pitchFamily="18" charset="0"/>
              </a:rPr>
              <a:t>(MK m. 737 vd.) </a:t>
            </a:r>
            <a:r>
              <a:rPr lang="tr-TR" sz="3600" b="1" dirty="0">
                <a:latin typeface="Times New Roman" panose="02020603050405020304" pitchFamily="18" charset="0"/>
                <a:cs typeface="Times New Roman" panose="02020603050405020304" pitchFamily="18" charset="0"/>
              </a:rPr>
              <a:t>İhlali biçimindeki Durum ve Davranışlar </a:t>
            </a:r>
            <a:r>
              <a:rPr lang="tr-TR" sz="3600" dirty="0">
                <a:latin typeface="Times New Roman" panose="02020603050405020304" pitchFamily="18" charset="0"/>
                <a:cs typeface="Times New Roman" panose="02020603050405020304" pitchFamily="18" charset="0"/>
              </a:rPr>
              <a:t>da, </a:t>
            </a:r>
            <a:r>
              <a:rPr lang="tr-TR" sz="3600" b="1" i="1" dirty="0" err="1">
                <a:latin typeface="Times New Roman" panose="02020603050405020304" pitchFamily="18" charset="0"/>
                <a:cs typeface="Times New Roman" panose="02020603050405020304" pitchFamily="18" charset="0"/>
              </a:rPr>
              <a:t>Elatmanın</a:t>
            </a:r>
            <a:r>
              <a:rPr lang="tr-TR" sz="3600" b="1" i="1" dirty="0">
                <a:latin typeface="Times New Roman" panose="02020603050405020304" pitchFamily="18" charset="0"/>
                <a:cs typeface="Times New Roman" panose="02020603050405020304" pitchFamily="18" charset="0"/>
              </a:rPr>
              <a:t> Önlenmesi Davasının </a:t>
            </a:r>
            <a:r>
              <a:rPr lang="tr-TR" sz="3600" b="1" dirty="0">
                <a:latin typeface="Times New Roman" panose="02020603050405020304" pitchFamily="18" charset="0"/>
                <a:cs typeface="Times New Roman" panose="02020603050405020304" pitchFamily="18" charset="0"/>
              </a:rPr>
              <a:t>açılmasına neden olabilir. </a:t>
            </a:r>
          </a:p>
          <a:p>
            <a:pPr algn="just"/>
            <a:r>
              <a:rPr lang="tr-TR" sz="3600" b="1" dirty="0">
                <a:latin typeface="Times New Roman" panose="02020603050405020304" pitchFamily="18" charset="0"/>
                <a:cs typeface="Times New Roman" panose="02020603050405020304" pitchFamily="18" charset="0"/>
              </a:rPr>
              <a:t>Hâkim,</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her Somut Olayda, </a:t>
            </a:r>
            <a:r>
              <a:rPr lang="tr-TR" sz="3600" dirty="0">
                <a:latin typeface="Times New Roman" panose="02020603050405020304" pitchFamily="18" charset="0"/>
                <a:cs typeface="Times New Roman" panose="02020603050405020304" pitchFamily="18" charset="0"/>
              </a:rPr>
              <a:t>gerektiğinde, </a:t>
            </a:r>
            <a:r>
              <a:rPr lang="tr-TR" sz="3600" b="1" i="1" dirty="0">
                <a:latin typeface="Times New Roman" panose="02020603050405020304" pitchFamily="18" charset="0"/>
                <a:cs typeface="Times New Roman" panose="02020603050405020304" pitchFamily="18" charset="0"/>
              </a:rPr>
              <a:t>MK m. 1 hükmündeki Hukuk Yaratma Yetkisine </a:t>
            </a:r>
            <a:r>
              <a:rPr lang="tr-TR" sz="3600" dirty="0">
                <a:latin typeface="Times New Roman" panose="02020603050405020304" pitchFamily="18" charset="0"/>
                <a:cs typeface="Times New Roman" panose="02020603050405020304" pitchFamily="18" charset="0"/>
              </a:rPr>
              <a:t>dayanarak,</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Hukuka Aykırılığı </a:t>
            </a:r>
            <a:r>
              <a:rPr lang="tr-TR" sz="3600" b="1" dirty="0">
                <a:latin typeface="Times New Roman" panose="02020603050405020304" pitchFamily="18" charset="0"/>
                <a:cs typeface="Times New Roman" panose="02020603050405020304" pitchFamily="18" charset="0"/>
              </a:rPr>
              <a:t>tespit edecektir. </a:t>
            </a:r>
          </a:p>
        </p:txBody>
      </p:sp>
    </p:spTree>
    <p:extLst>
      <p:ext uri="{BB962C8B-B14F-4D97-AF65-F5344CB8AC3E}">
        <p14:creationId xmlns:p14="http://schemas.microsoft.com/office/powerpoint/2010/main" val="337941539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err="1">
                <a:latin typeface="Times New Roman" panose="02020603050405020304" pitchFamily="18" charset="0"/>
                <a:cs typeface="Times New Roman" panose="02020603050405020304" pitchFamily="18" charset="0"/>
              </a:rPr>
              <a:t>Elatmada</a:t>
            </a:r>
            <a:r>
              <a:rPr lang="tr-TR" sz="4000" b="1" dirty="0">
                <a:latin typeface="Times New Roman" panose="02020603050405020304" pitchFamily="18" charset="0"/>
                <a:cs typeface="Times New Roman" panose="02020603050405020304" pitchFamily="18" charset="0"/>
              </a:rPr>
              <a:t> bulunanın </a:t>
            </a:r>
            <a:r>
              <a:rPr lang="tr-TR" sz="4000" dirty="0">
                <a:latin typeface="Times New Roman" panose="02020603050405020304" pitchFamily="18" charset="0"/>
                <a:cs typeface="Times New Roman" panose="02020603050405020304" pitchFamily="18" charset="0"/>
              </a:rPr>
              <a:t>bir </a:t>
            </a:r>
            <a:r>
              <a:rPr lang="tr-TR" sz="4000" b="1" dirty="0">
                <a:latin typeface="Times New Roman" panose="02020603050405020304" pitchFamily="18" charset="0"/>
                <a:cs typeface="Times New Roman" panose="02020603050405020304" pitchFamily="18" charset="0"/>
              </a:rPr>
              <a:t>Ayni Hakka </a:t>
            </a:r>
            <a:r>
              <a:rPr lang="tr-TR" sz="4000" i="1"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İntifa Hakkı</a:t>
            </a:r>
            <a:r>
              <a:rPr lang="tr-TR" sz="3600"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 veya bir </a:t>
            </a:r>
            <a:r>
              <a:rPr lang="tr-TR" sz="4000" b="1" dirty="0">
                <a:latin typeface="Times New Roman" panose="02020603050405020304" pitchFamily="18" charset="0"/>
                <a:cs typeface="Times New Roman" panose="02020603050405020304" pitchFamily="18" charset="0"/>
              </a:rPr>
              <a:t>Kişisel Hakka</a:t>
            </a:r>
            <a:r>
              <a:rPr lang="tr-TR" sz="40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Kira)</a:t>
            </a:r>
            <a:r>
              <a:rPr lang="tr-TR" sz="4000" dirty="0">
                <a:latin typeface="Times New Roman" panose="02020603050405020304" pitchFamily="18" charset="0"/>
                <a:cs typeface="Times New Roman" panose="02020603050405020304" pitchFamily="18" charset="0"/>
              </a:rPr>
              <a:t> ya da </a:t>
            </a:r>
            <a:r>
              <a:rPr lang="tr-TR" sz="4000" b="1" dirty="0">
                <a:latin typeface="Times New Roman" panose="02020603050405020304" pitchFamily="18" charset="0"/>
                <a:cs typeface="Times New Roman" panose="02020603050405020304" pitchFamily="18" charset="0"/>
              </a:rPr>
              <a:t>Yasal bir Düzenlemeye dayanması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m.</a:t>
            </a:r>
            <a:r>
              <a:rPr lang="tr-TR" sz="4000" i="1"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751- 752</a:t>
            </a:r>
            <a:r>
              <a:rPr lang="tr-TR" sz="36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durumunda,</a:t>
            </a:r>
            <a:r>
              <a:rPr lang="tr-TR" sz="4000" dirty="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Elatma</a:t>
            </a:r>
            <a:r>
              <a:rPr lang="tr-TR" sz="4000" b="1"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Hukuka aykırı olmaktan </a:t>
            </a:r>
            <a:r>
              <a:rPr lang="tr-TR" sz="4000" b="1" dirty="0">
                <a:latin typeface="Times New Roman" panose="02020603050405020304" pitchFamily="18" charset="0"/>
                <a:cs typeface="Times New Roman" panose="02020603050405020304" pitchFamily="18" charset="0"/>
              </a:rPr>
              <a:t>çıkar. </a:t>
            </a:r>
          </a:p>
          <a:p>
            <a:pPr algn="just"/>
            <a:r>
              <a:rPr lang="tr-TR" sz="4000" dirty="0">
                <a:latin typeface="Times New Roman" panose="02020603050405020304" pitchFamily="18" charset="0"/>
                <a:cs typeface="Times New Roman" panose="02020603050405020304" pitchFamily="18" charset="0"/>
              </a:rPr>
              <a:t>Böyle durumlarda, </a:t>
            </a:r>
            <a:r>
              <a:rPr lang="tr-TR" sz="4000" b="1" i="1" dirty="0">
                <a:latin typeface="Times New Roman" panose="02020603050405020304" pitchFamily="18" charset="0"/>
                <a:cs typeface="Times New Roman" panose="02020603050405020304" pitchFamily="18" charset="0"/>
              </a:rPr>
              <a:t>Malikin</a:t>
            </a:r>
            <a:r>
              <a:rPr lang="tr-TR" sz="4000" b="1" dirty="0">
                <a:latin typeface="Times New Roman" panose="02020603050405020304" pitchFamily="18" charset="0"/>
                <a:cs typeface="Times New Roman" panose="02020603050405020304" pitchFamily="18" charset="0"/>
              </a:rPr>
              <a:t>, </a:t>
            </a:r>
            <a:r>
              <a:rPr lang="tr-TR" sz="4000" b="1" dirty="0" err="1">
                <a:latin typeface="Times New Roman" panose="02020603050405020304" pitchFamily="18" charset="0"/>
                <a:cs typeface="Times New Roman" panose="02020603050405020304" pitchFamily="18" charset="0"/>
              </a:rPr>
              <a:t>Elatmaya</a:t>
            </a:r>
            <a:r>
              <a:rPr lang="tr-TR" sz="4000" b="1" dirty="0">
                <a:latin typeface="Times New Roman" panose="02020603050405020304" pitchFamily="18" charset="0"/>
                <a:cs typeface="Times New Roman" panose="02020603050405020304" pitchFamily="18" charset="0"/>
              </a:rPr>
              <a:t> Katlanma Yükümü vardır. </a:t>
            </a:r>
          </a:p>
          <a:p>
            <a:pPr marL="0" indent="0">
              <a:buNone/>
            </a:pPr>
            <a:endParaRPr lang="tr-TR" dirty="0"/>
          </a:p>
          <a:p>
            <a:endParaRPr lang="tr-TR" dirty="0"/>
          </a:p>
        </p:txBody>
      </p:sp>
    </p:spTree>
    <p:extLst>
      <p:ext uri="{BB962C8B-B14F-4D97-AF65-F5344CB8AC3E}">
        <p14:creationId xmlns:p14="http://schemas.microsoft.com/office/powerpoint/2010/main" val="3864832392"/>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err="1">
                <a:latin typeface="Times New Roman" panose="02020603050405020304" pitchFamily="18" charset="0"/>
                <a:cs typeface="Times New Roman" panose="02020603050405020304" pitchFamily="18" charset="0"/>
              </a:rPr>
              <a:t>Elatmanın</a:t>
            </a:r>
            <a:r>
              <a:rPr lang="tr-TR" sz="3600" b="1" dirty="0">
                <a:latin typeface="Times New Roman" panose="02020603050405020304" pitchFamily="18" charset="0"/>
                <a:cs typeface="Times New Roman" panose="02020603050405020304" pitchFamily="18" charset="0"/>
              </a:rPr>
              <a:t> Önlenmesi Davası</a:t>
            </a:r>
            <a:r>
              <a:rPr lang="tr-TR" sz="3600" dirty="0">
                <a:latin typeface="Times New Roman" panose="02020603050405020304" pitchFamily="18" charset="0"/>
                <a:cs typeface="Times New Roman" panose="02020603050405020304" pitchFamily="18" charset="0"/>
              </a:rPr>
              <a:t>, hem </a:t>
            </a:r>
            <a:r>
              <a:rPr lang="tr-TR" sz="3600" b="1" i="1" dirty="0">
                <a:latin typeface="Times New Roman" panose="02020603050405020304" pitchFamily="18" charset="0"/>
                <a:cs typeface="Times New Roman" panose="02020603050405020304" pitchFamily="18" charset="0"/>
              </a:rPr>
              <a:t>Taşınmaz Mallar</a:t>
            </a:r>
            <a:r>
              <a:rPr lang="tr-TR" sz="3600" dirty="0">
                <a:latin typeface="Times New Roman" panose="02020603050405020304" pitchFamily="18" charset="0"/>
                <a:cs typeface="Times New Roman" panose="02020603050405020304" pitchFamily="18" charset="0"/>
              </a:rPr>
              <a:t>, hem de </a:t>
            </a:r>
            <a:r>
              <a:rPr lang="tr-TR" sz="3600" b="1" i="1" dirty="0">
                <a:latin typeface="Times New Roman" panose="02020603050405020304" pitchFamily="18" charset="0"/>
                <a:cs typeface="Times New Roman" panose="02020603050405020304" pitchFamily="18" charset="0"/>
              </a:rPr>
              <a:t>Taşınır Mallar </a:t>
            </a:r>
            <a:r>
              <a:rPr lang="tr-TR" sz="3600" dirty="0">
                <a:latin typeface="Times New Roman" panose="02020603050405020304" pitchFamily="18" charset="0"/>
                <a:cs typeface="Times New Roman" panose="02020603050405020304" pitchFamily="18" charset="0"/>
              </a:rPr>
              <a:t>için</a:t>
            </a:r>
            <a:r>
              <a:rPr lang="tr-TR" sz="3600" b="1" dirty="0">
                <a:latin typeface="Times New Roman" panose="02020603050405020304" pitchFamily="18" charset="0"/>
                <a:cs typeface="Times New Roman" panose="02020603050405020304" pitchFamily="18" charset="0"/>
              </a:rPr>
              <a:t> açılabilir. </a:t>
            </a:r>
          </a:p>
          <a:p>
            <a:pPr algn="just"/>
            <a:r>
              <a:rPr lang="tr-TR" sz="3600" b="1" dirty="0">
                <a:latin typeface="Times New Roman" panose="02020603050405020304" pitchFamily="18" charset="0"/>
                <a:cs typeface="Times New Roman" panose="02020603050405020304" pitchFamily="18" charset="0"/>
              </a:rPr>
              <a:t>Taşınırlar</a:t>
            </a:r>
            <a:r>
              <a:rPr lang="tr-TR" sz="3600" dirty="0">
                <a:latin typeface="Times New Roman" panose="02020603050405020304" pitchFamily="18" charset="0"/>
                <a:cs typeface="Times New Roman" panose="02020603050405020304" pitchFamily="18" charset="0"/>
              </a:rPr>
              <a:t> bakımından, </a:t>
            </a:r>
            <a:r>
              <a:rPr lang="tr-TR" sz="3600" b="1" dirty="0">
                <a:latin typeface="Times New Roman" panose="02020603050405020304" pitchFamily="18" charset="0"/>
                <a:cs typeface="Times New Roman" panose="02020603050405020304" pitchFamily="18" charset="0"/>
              </a:rPr>
              <a:t>bu Davaya</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Uygulamada </a:t>
            </a:r>
            <a:r>
              <a:rPr lang="tr-TR" sz="3600" b="1" dirty="0">
                <a:latin typeface="Times New Roman" panose="02020603050405020304" pitchFamily="18" charset="0"/>
                <a:cs typeface="Times New Roman" panose="02020603050405020304" pitchFamily="18" charset="0"/>
              </a:rPr>
              <a:t>daha az rastlanır. </a:t>
            </a:r>
          </a:p>
          <a:p>
            <a:pPr algn="just"/>
            <a:r>
              <a:rPr lang="tr-TR" sz="3600" dirty="0">
                <a:latin typeface="Times New Roman" panose="02020603050405020304" pitchFamily="18" charset="0"/>
                <a:cs typeface="Times New Roman" panose="02020603050405020304" pitchFamily="18" charset="0"/>
              </a:rPr>
              <a:t>Bunun nedeni, </a:t>
            </a:r>
            <a:r>
              <a:rPr lang="tr-TR" sz="3600" b="1" dirty="0">
                <a:latin typeface="Times New Roman" panose="02020603050405020304" pitchFamily="18" charset="0"/>
                <a:cs typeface="Times New Roman" panose="02020603050405020304" pitchFamily="18" charset="0"/>
              </a:rPr>
              <a:t>Taşınır Mallarda, </a:t>
            </a:r>
            <a:r>
              <a:rPr lang="tr-TR" sz="3600" b="1" i="1" dirty="0">
                <a:latin typeface="Times New Roman" panose="02020603050405020304" pitchFamily="18" charset="0"/>
                <a:cs typeface="Times New Roman" panose="02020603050405020304" pitchFamily="18" charset="0"/>
              </a:rPr>
              <a:t>Mülkiyetin İhlalinin</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kural olarak</a:t>
            </a:r>
            <a:r>
              <a:rPr lang="tr-TR" sz="3600" b="1" dirty="0">
                <a:latin typeface="Times New Roman" panose="02020603050405020304" pitchFamily="18" charset="0"/>
                <a:cs typeface="Times New Roman" panose="02020603050405020304" pitchFamily="18" charset="0"/>
              </a:rPr>
              <a:t>, Malın haksız olarak ele geçirilmesi, </a:t>
            </a:r>
            <a:r>
              <a:rPr lang="tr-TR" sz="3600" dirty="0">
                <a:latin typeface="Times New Roman" panose="02020603050405020304" pitchFamily="18" charset="0"/>
                <a:cs typeface="Times New Roman" panose="02020603050405020304" pitchFamily="18" charset="0"/>
              </a:rPr>
              <a:t>yani </a:t>
            </a:r>
            <a:r>
              <a:rPr lang="tr-TR" sz="3600" b="1" i="1" dirty="0">
                <a:latin typeface="Times New Roman" panose="02020603050405020304" pitchFamily="18" charset="0"/>
                <a:cs typeface="Times New Roman" panose="02020603050405020304" pitchFamily="18" charset="0"/>
              </a:rPr>
              <a:t>Zilyetliğin Gaspı </a:t>
            </a:r>
            <a:r>
              <a:rPr lang="tr-TR" sz="3600" dirty="0">
                <a:latin typeface="Times New Roman" panose="02020603050405020304" pitchFamily="18" charset="0"/>
                <a:cs typeface="Times New Roman" panose="02020603050405020304" pitchFamily="18" charset="0"/>
              </a:rPr>
              <a:t>şeklinde </a:t>
            </a:r>
            <a:r>
              <a:rPr lang="tr-TR" sz="3600" b="1" dirty="0">
                <a:latin typeface="Times New Roman" panose="02020603050405020304" pitchFamily="18" charset="0"/>
                <a:cs typeface="Times New Roman" panose="02020603050405020304" pitchFamily="18" charset="0"/>
              </a:rPr>
              <a:t>ortaya çıkmasıdır. </a:t>
            </a:r>
          </a:p>
        </p:txBody>
      </p:sp>
    </p:spTree>
    <p:extLst>
      <p:ext uri="{BB962C8B-B14F-4D97-AF65-F5344CB8AC3E}">
        <p14:creationId xmlns:p14="http://schemas.microsoft.com/office/powerpoint/2010/main" val="285414262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Uygulamada bu Dava yerine</a:t>
            </a:r>
            <a:r>
              <a:rPr lang="tr-TR" sz="4000" dirty="0">
                <a:latin typeface="Times New Roman" panose="02020603050405020304" pitchFamily="18" charset="0"/>
                <a:cs typeface="Times New Roman" panose="02020603050405020304" pitchFamily="18" charset="0"/>
              </a:rPr>
              <a:t>, daha çok </a:t>
            </a:r>
            <a:r>
              <a:rPr lang="tr-TR" sz="4000" b="1" dirty="0">
                <a:latin typeface="Times New Roman" panose="02020603050405020304" pitchFamily="18" charset="0"/>
                <a:cs typeface="Times New Roman" panose="02020603050405020304" pitchFamily="18" charset="0"/>
              </a:rPr>
              <a:t>Zilyetliğin Geri Verilmesi Davası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m. 982) </a:t>
            </a:r>
            <a:r>
              <a:rPr lang="tr-TR" sz="4000" dirty="0">
                <a:latin typeface="Times New Roman" panose="02020603050405020304" pitchFamily="18" charset="0"/>
                <a:cs typeface="Times New Roman" panose="02020603050405020304" pitchFamily="18" charset="0"/>
              </a:rPr>
              <a:t>veya </a:t>
            </a:r>
            <a:r>
              <a:rPr lang="tr-TR" sz="4000" b="1" dirty="0">
                <a:latin typeface="Times New Roman" panose="02020603050405020304" pitchFamily="18" charset="0"/>
                <a:cs typeface="Times New Roman" panose="02020603050405020304" pitchFamily="18" charset="0"/>
              </a:rPr>
              <a:t>Taşınır Davası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m. 989) </a:t>
            </a:r>
            <a:r>
              <a:rPr lang="tr-TR" sz="4000" b="1" dirty="0">
                <a:latin typeface="Times New Roman" panose="02020603050405020304" pitchFamily="18" charset="0"/>
                <a:cs typeface="Times New Roman" panose="02020603050405020304" pitchFamily="18" charset="0"/>
              </a:rPr>
              <a:t>açılmaktadır. </a:t>
            </a:r>
          </a:p>
          <a:p>
            <a:pPr algn="just"/>
            <a:r>
              <a:rPr lang="tr-TR" sz="4000" b="1" dirty="0">
                <a:latin typeface="Times New Roman" panose="02020603050405020304" pitchFamily="18" charset="0"/>
                <a:cs typeface="Times New Roman" panose="02020603050405020304" pitchFamily="18" charset="0"/>
              </a:rPr>
              <a:t>Öğretide </a:t>
            </a:r>
            <a:r>
              <a:rPr lang="tr-TR" sz="4000" dirty="0">
                <a:latin typeface="Times New Roman" panose="02020603050405020304" pitchFamily="18" charset="0"/>
                <a:cs typeface="Times New Roman" panose="02020603050405020304" pitchFamily="18" charset="0"/>
              </a:rPr>
              <a:t>ve</a:t>
            </a:r>
            <a:r>
              <a:rPr lang="tr-TR" sz="4000" b="1" dirty="0">
                <a:latin typeface="Times New Roman" panose="02020603050405020304" pitchFamily="18" charset="0"/>
                <a:cs typeface="Times New Roman" panose="02020603050405020304" pitchFamily="18" charset="0"/>
              </a:rPr>
              <a:t> Uygulamada, </a:t>
            </a:r>
            <a:r>
              <a:rPr lang="tr-TR" sz="4000" b="1" u="sng" dirty="0">
                <a:latin typeface="Times New Roman" panose="02020603050405020304" pitchFamily="18" charset="0"/>
                <a:cs typeface="Times New Roman" panose="02020603050405020304" pitchFamily="18" charset="0"/>
              </a:rPr>
              <a:t>Sınırlı Ayni Hak Sahiplerinin </a:t>
            </a:r>
            <a:r>
              <a:rPr lang="tr-TR" sz="4000" dirty="0">
                <a:latin typeface="Times New Roman" panose="02020603050405020304" pitchFamily="18" charset="0"/>
                <a:cs typeface="Times New Roman" panose="02020603050405020304" pitchFamily="18" charset="0"/>
              </a:rPr>
              <a:t>de </a:t>
            </a:r>
            <a:r>
              <a:rPr lang="tr-TR" sz="4000" b="1" dirty="0">
                <a:latin typeface="Times New Roman" panose="02020603050405020304" pitchFamily="18" charset="0"/>
                <a:cs typeface="Times New Roman" panose="02020603050405020304" pitchFamily="18" charset="0"/>
              </a:rPr>
              <a:t>bu</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Davayı </a:t>
            </a:r>
            <a:r>
              <a:rPr lang="tr-TR" sz="4000" b="1" dirty="0">
                <a:latin typeface="Times New Roman" panose="02020603050405020304" pitchFamily="18" charset="0"/>
                <a:cs typeface="Times New Roman" panose="02020603050405020304" pitchFamily="18" charset="0"/>
              </a:rPr>
              <a:t>açabilecekleri kabul edilmektedir. </a:t>
            </a:r>
          </a:p>
          <a:p>
            <a:pPr marL="0" indent="0">
              <a:buNone/>
            </a:pPr>
            <a:endParaRPr lang="tr-TR" sz="4000" dirty="0"/>
          </a:p>
        </p:txBody>
      </p:sp>
    </p:spTree>
    <p:extLst>
      <p:ext uri="{BB962C8B-B14F-4D97-AF65-F5344CB8AC3E}">
        <p14:creationId xmlns:p14="http://schemas.microsoft.com/office/powerpoint/2010/main" val="297915527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Davanın Niteliği</a:t>
            </a:r>
          </a:p>
        </p:txBody>
      </p:sp>
      <p:sp>
        <p:nvSpPr>
          <p:cNvPr id="3" name="İçerik Yer Tutucusu 2"/>
          <p:cNvSpPr>
            <a:spLocks noGrp="1"/>
          </p:cNvSpPr>
          <p:nvPr>
            <p:ph idx="1"/>
          </p:nvPr>
        </p:nvSpPr>
        <p:spPr/>
        <p:txBody>
          <a:bodyPr>
            <a:normAutofit/>
          </a:bodyPr>
          <a:lstStyle/>
          <a:p>
            <a:pPr algn="just"/>
            <a:r>
              <a:rPr lang="tr-TR" sz="3600" b="1" dirty="0" err="1">
                <a:latin typeface="Times New Roman" panose="02020603050405020304" pitchFamily="18" charset="0"/>
                <a:cs typeface="Times New Roman" panose="02020603050405020304" pitchFamily="18" charset="0"/>
              </a:rPr>
              <a:t>Elatmanın</a:t>
            </a:r>
            <a:r>
              <a:rPr lang="tr-TR" sz="3600" b="1" dirty="0">
                <a:latin typeface="Times New Roman" panose="02020603050405020304" pitchFamily="18" charset="0"/>
                <a:cs typeface="Times New Roman" panose="02020603050405020304" pitchFamily="18" charset="0"/>
              </a:rPr>
              <a:t> Önlenmesi Davası</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Mülkiyet Hakkına dayandığı </a:t>
            </a:r>
            <a:r>
              <a:rPr lang="tr-TR" sz="3600" dirty="0">
                <a:latin typeface="Times New Roman" panose="02020603050405020304" pitchFamily="18" charset="0"/>
                <a:cs typeface="Times New Roman" panose="02020603050405020304" pitchFamily="18" charset="0"/>
              </a:rPr>
              <a:t>için </a:t>
            </a:r>
            <a:r>
              <a:rPr lang="tr-TR" sz="3600" b="1" u="sng" dirty="0">
                <a:latin typeface="Times New Roman" panose="02020603050405020304" pitchFamily="18" charset="0"/>
                <a:cs typeface="Times New Roman" panose="02020603050405020304" pitchFamily="18" charset="0"/>
              </a:rPr>
              <a:t>Ayni bir Davadır</a:t>
            </a:r>
            <a:r>
              <a:rPr lang="tr-TR" sz="3600" dirty="0">
                <a:latin typeface="Times New Roman" panose="02020603050405020304" pitchFamily="18" charset="0"/>
                <a:cs typeface="Times New Roman" panose="02020603050405020304" pitchFamily="18" charset="0"/>
              </a:rPr>
              <a:t>; bu bağlamda, </a:t>
            </a:r>
            <a:r>
              <a:rPr lang="tr-TR" sz="3600" b="1" dirty="0">
                <a:latin typeface="Times New Roman" panose="02020603050405020304" pitchFamily="18" charset="0"/>
                <a:cs typeface="Times New Roman" panose="02020603050405020304" pitchFamily="18" charset="0"/>
              </a:rPr>
              <a:t>Zamanaşımına uğramaz. </a:t>
            </a:r>
          </a:p>
          <a:p>
            <a:pPr algn="just"/>
            <a:r>
              <a:rPr lang="tr-TR" sz="3600" b="1" dirty="0">
                <a:latin typeface="Times New Roman" panose="02020603050405020304" pitchFamily="18" charset="0"/>
                <a:cs typeface="Times New Roman" panose="02020603050405020304" pitchFamily="18" charset="0"/>
              </a:rPr>
              <a:t>Haksız </a:t>
            </a:r>
            <a:r>
              <a:rPr lang="tr-TR" sz="3600" b="1" dirty="0" err="1">
                <a:latin typeface="Times New Roman" panose="02020603050405020304" pitchFamily="18" charset="0"/>
                <a:cs typeface="Times New Roman" panose="02020603050405020304" pitchFamily="18" charset="0"/>
              </a:rPr>
              <a:t>Elatma</a:t>
            </a:r>
            <a:r>
              <a:rPr lang="tr-TR" sz="3600" b="1" dirty="0">
                <a:latin typeface="Times New Roman" panose="02020603050405020304" pitchFamily="18" charset="0"/>
                <a:cs typeface="Times New Roman" panose="02020603050405020304" pitchFamily="18" charset="0"/>
              </a:rPr>
              <a:t> sürdüğü sürece</a:t>
            </a:r>
            <a:r>
              <a:rPr lang="tr-TR" sz="3600"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Elatmanın</a:t>
            </a:r>
            <a:r>
              <a:rPr lang="tr-TR" sz="3600" b="1" i="1" dirty="0">
                <a:latin typeface="Times New Roman" panose="02020603050405020304" pitchFamily="18" charset="0"/>
                <a:cs typeface="Times New Roman" panose="02020603050405020304" pitchFamily="18" charset="0"/>
              </a:rPr>
              <a:t> Önlenmesi Davası </a:t>
            </a:r>
            <a:r>
              <a:rPr lang="tr-TR" sz="3600" b="1" dirty="0">
                <a:latin typeface="Times New Roman" panose="02020603050405020304" pitchFamily="18" charset="0"/>
                <a:cs typeface="Times New Roman" panose="02020603050405020304" pitchFamily="18" charset="0"/>
              </a:rPr>
              <a:t>açılabilir.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Bununla birlikte, </a:t>
            </a:r>
            <a:r>
              <a:rPr lang="tr-TR" sz="3600" b="1" dirty="0">
                <a:latin typeface="Times New Roman" panose="02020603050405020304" pitchFamily="18" charset="0"/>
                <a:cs typeface="Times New Roman" panose="02020603050405020304" pitchFamily="18" charset="0"/>
              </a:rPr>
              <a:t>Davacıya tanınmış bu Hak</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Dürüstlük Kuralına aykırı olarak </a:t>
            </a:r>
            <a:r>
              <a:rPr lang="tr-TR" sz="3600" b="1" dirty="0">
                <a:latin typeface="Times New Roman" panose="02020603050405020304" pitchFamily="18" charset="0"/>
                <a:cs typeface="Times New Roman" panose="02020603050405020304" pitchFamily="18" charset="0"/>
              </a:rPr>
              <a:t>kullanılamaz. </a:t>
            </a:r>
          </a:p>
          <a:p>
            <a:pPr marL="0" indent="0">
              <a:buNone/>
            </a:pPr>
            <a:endParaRPr lang="tr-TR" sz="3600" dirty="0"/>
          </a:p>
          <a:p>
            <a:endParaRPr lang="tr-TR" dirty="0"/>
          </a:p>
        </p:txBody>
      </p:sp>
    </p:spTree>
    <p:extLst>
      <p:ext uri="{BB962C8B-B14F-4D97-AF65-F5344CB8AC3E}">
        <p14:creationId xmlns:p14="http://schemas.microsoft.com/office/powerpoint/2010/main" val="418693114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Örneğin,</a:t>
            </a:r>
            <a:r>
              <a:rPr lang="tr-TR" sz="4000" dirty="0">
                <a:latin typeface="Times New Roman" panose="02020603050405020304" pitchFamily="18" charset="0"/>
                <a:cs typeface="Times New Roman" panose="02020603050405020304" pitchFamily="18" charset="0"/>
              </a:rPr>
              <a:t> uzun zaman Haksız </a:t>
            </a:r>
            <a:r>
              <a:rPr lang="tr-TR" sz="4000" dirty="0" err="1">
                <a:latin typeface="Times New Roman" panose="02020603050405020304" pitchFamily="18" charset="0"/>
                <a:cs typeface="Times New Roman" panose="02020603050405020304" pitchFamily="18" charset="0"/>
              </a:rPr>
              <a:t>Elatmalara</a:t>
            </a:r>
            <a:r>
              <a:rPr lang="tr-TR" sz="4000" dirty="0">
                <a:latin typeface="Times New Roman" panose="02020603050405020304" pitchFamily="18" charset="0"/>
                <a:cs typeface="Times New Roman" panose="02020603050405020304" pitchFamily="18" charset="0"/>
              </a:rPr>
              <a:t> göz yuman bir Malikin sonradan bu Davayı açması, </a:t>
            </a:r>
            <a:r>
              <a:rPr lang="tr-TR" sz="4000" b="1" dirty="0">
                <a:latin typeface="Times New Roman" panose="02020603050405020304" pitchFamily="18" charset="0"/>
                <a:cs typeface="Times New Roman" panose="02020603050405020304" pitchFamily="18" charset="0"/>
              </a:rPr>
              <a:t>Hakkın Kötüye Kullanılmasını </a:t>
            </a:r>
            <a:r>
              <a:rPr lang="tr-TR" sz="4000" dirty="0">
                <a:latin typeface="Times New Roman" panose="02020603050405020304" pitchFamily="18" charset="0"/>
                <a:cs typeface="Times New Roman" panose="02020603050405020304" pitchFamily="18" charset="0"/>
              </a:rPr>
              <a:t>oluşturabilir. </a:t>
            </a:r>
          </a:p>
          <a:p>
            <a:pPr algn="just"/>
            <a:r>
              <a:rPr lang="tr-TR" sz="4000" dirty="0">
                <a:latin typeface="Times New Roman" panose="02020603050405020304" pitchFamily="18" charset="0"/>
                <a:cs typeface="Times New Roman" panose="02020603050405020304" pitchFamily="18" charset="0"/>
              </a:rPr>
              <a:t>Ancak </a:t>
            </a:r>
            <a:r>
              <a:rPr lang="tr-TR" sz="4000" b="1" i="1" dirty="0">
                <a:latin typeface="Times New Roman" panose="02020603050405020304" pitchFamily="18" charset="0"/>
                <a:cs typeface="Times New Roman" panose="02020603050405020304" pitchFamily="18" charset="0"/>
              </a:rPr>
              <a:t>Haksız </a:t>
            </a:r>
            <a:r>
              <a:rPr lang="tr-TR" sz="4000" b="1" i="1" dirty="0" err="1">
                <a:latin typeface="Times New Roman" panose="02020603050405020304" pitchFamily="18" charset="0"/>
                <a:cs typeface="Times New Roman" panose="02020603050405020304" pitchFamily="18" charset="0"/>
              </a:rPr>
              <a:t>Elatma</a:t>
            </a:r>
            <a:r>
              <a:rPr lang="tr-TR" sz="4000" b="1" i="1" dirty="0">
                <a:latin typeface="Times New Roman" panose="02020603050405020304" pitchFamily="18" charset="0"/>
                <a:cs typeface="Times New Roman" panose="02020603050405020304" pitchFamily="18" charset="0"/>
              </a:rPr>
              <a:t> sürekli olarak tekrarlanıyor </a:t>
            </a:r>
            <a:r>
              <a:rPr lang="tr-TR" sz="4000" i="1" dirty="0">
                <a:latin typeface="Times New Roman" panose="02020603050405020304" pitchFamily="18" charset="0"/>
                <a:cs typeface="Times New Roman" panose="02020603050405020304" pitchFamily="18" charset="0"/>
              </a:rPr>
              <a:t>ise, </a:t>
            </a:r>
            <a:r>
              <a:rPr lang="tr-TR" sz="4000" b="1" dirty="0">
                <a:latin typeface="Times New Roman" panose="02020603050405020304" pitchFamily="18" charset="0"/>
                <a:cs typeface="Times New Roman" panose="02020603050405020304" pitchFamily="18" charset="0"/>
              </a:rPr>
              <a:t>Malik</a:t>
            </a:r>
            <a:r>
              <a:rPr lang="tr-TR" sz="4000"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son </a:t>
            </a:r>
            <a:r>
              <a:rPr lang="tr-TR" sz="4000" i="1" dirty="0" err="1">
                <a:latin typeface="Times New Roman" panose="02020603050405020304" pitchFamily="18" charset="0"/>
                <a:cs typeface="Times New Roman" panose="02020603050405020304" pitchFamily="18" charset="0"/>
              </a:rPr>
              <a:t>Elatmadan</a:t>
            </a:r>
            <a:r>
              <a:rPr lang="tr-TR" sz="4000" i="1" dirty="0">
                <a:latin typeface="Times New Roman" panose="02020603050405020304" pitchFamily="18" charset="0"/>
                <a:cs typeface="Times New Roman" panose="02020603050405020304" pitchFamily="18" charset="0"/>
              </a:rPr>
              <a:t> itibaren, </a:t>
            </a:r>
            <a:r>
              <a:rPr lang="tr-TR" sz="4000" b="1" dirty="0">
                <a:latin typeface="Times New Roman" panose="02020603050405020304" pitchFamily="18" charset="0"/>
                <a:cs typeface="Times New Roman" panose="02020603050405020304" pitchFamily="18" charset="0"/>
              </a:rPr>
              <a:t>Eski </a:t>
            </a:r>
            <a:r>
              <a:rPr lang="tr-TR" sz="4000" b="1" dirty="0" err="1">
                <a:latin typeface="Times New Roman" panose="02020603050405020304" pitchFamily="18" charset="0"/>
                <a:cs typeface="Times New Roman" panose="02020603050405020304" pitchFamily="18" charset="0"/>
              </a:rPr>
              <a:t>Elatmalar</a:t>
            </a:r>
            <a:r>
              <a:rPr lang="tr-TR" sz="4000" b="1" dirty="0">
                <a:latin typeface="Times New Roman" panose="02020603050405020304" pitchFamily="18" charset="0"/>
                <a:cs typeface="Times New Roman" panose="02020603050405020304" pitchFamily="18" charset="0"/>
              </a:rPr>
              <a:t> hakkında sessiz kalmış olsa bile</a:t>
            </a:r>
            <a:r>
              <a:rPr lang="tr-TR" sz="4000" dirty="0">
                <a:latin typeface="Times New Roman" panose="02020603050405020304" pitchFamily="18" charset="0"/>
                <a:cs typeface="Times New Roman" panose="02020603050405020304" pitchFamily="18" charset="0"/>
              </a:rPr>
              <a:t>, bu </a:t>
            </a:r>
            <a:r>
              <a:rPr lang="tr-TR" sz="4000" b="1" dirty="0">
                <a:latin typeface="Times New Roman" panose="02020603050405020304" pitchFamily="18" charset="0"/>
                <a:cs typeface="Times New Roman" panose="02020603050405020304" pitchFamily="18" charset="0"/>
              </a:rPr>
              <a:t>Davayı açabilir. </a:t>
            </a:r>
          </a:p>
          <a:p>
            <a:pPr marL="0" indent="0">
              <a:buNone/>
            </a:pPr>
            <a:endParaRPr lang="tr-TR" dirty="0"/>
          </a:p>
        </p:txBody>
      </p:sp>
    </p:spTree>
    <p:extLst>
      <p:ext uri="{BB962C8B-B14F-4D97-AF65-F5344CB8AC3E}">
        <p14:creationId xmlns:p14="http://schemas.microsoft.com/office/powerpoint/2010/main" val="1445119044"/>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fontScale="92500"/>
          </a:bodyPr>
          <a:lstStyle/>
          <a:p>
            <a:pPr algn="just"/>
            <a:r>
              <a:rPr lang="tr-TR" sz="3600" b="1" i="1" dirty="0">
                <a:latin typeface="Times New Roman" panose="02020603050405020304" pitchFamily="18" charset="0"/>
                <a:cs typeface="Times New Roman" panose="02020603050405020304" pitchFamily="18" charset="0"/>
              </a:rPr>
              <a:t>Haksız </a:t>
            </a:r>
            <a:r>
              <a:rPr lang="tr-TR" sz="3600" b="1" i="1" dirty="0" err="1">
                <a:latin typeface="Times New Roman" panose="02020603050405020304" pitchFamily="18" charset="0"/>
                <a:cs typeface="Times New Roman" panose="02020603050405020304" pitchFamily="18" charset="0"/>
              </a:rPr>
              <a:t>Elatma</a:t>
            </a:r>
            <a:r>
              <a:rPr lang="tr-TR" sz="3600" b="1" i="1" dirty="0">
                <a:latin typeface="Times New Roman" panose="02020603050405020304" pitchFamily="18" charset="0"/>
                <a:cs typeface="Times New Roman" panose="02020603050405020304" pitchFamily="18" charset="0"/>
              </a:rPr>
              <a:t> sonucu Malik aleyhine bazı Zararlar doğmuş  olabilir. </a:t>
            </a:r>
          </a:p>
          <a:p>
            <a:pPr algn="just"/>
            <a:r>
              <a:rPr lang="tr-TR" sz="3600" dirty="0">
                <a:latin typeface="Times New Roman" panose="02020603050405020304" pitchFamily="18" charset="0"/>
                <a:cs typeface="Times New Roman" panose="02020603050405020304" pitchFamily="18" charset="0"/>
              </a:rPr>
              <a:t>Bu Zararların tazmin edilmesine ilişkin Talep, hangi Zamanaşımına tabidir, bu konu üzerinde de durulmalıdır.</a:t>
            </a:r>
          </a:p>
          <a:p>
            <a:pPr algn="just"/>
            <a:r>
              <a:rPr lang="tr-TR" sz="3600" b="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Bahçe Duvarı yıkılmış, Bitkiler ezilmiş ise, </a:t>
            </a:r>
            <a:r>
              <a:rPr lang="tr-TR" sz="3600" b="1" dirty="0">
                <a:latin typeface="Times New Roman" panose="02020603050405020304" pitchFamily="18" charset="0"/>
                <a:cs typeface="Times New Roman" panose="02020603050405020304" pitchFamily="18" charset="0"/>
              </a:rPr>
              <a:t>bunların tazmin edilmesine ilişkin Talep, </a:t>
            </a:r>
            <a:r>
              <a:rPr lang="tr-TR" sz="3600" b="1" i="1" dirty="0">
                <a:latin typeface="Times New Roman" panose="02020603050405020304" pitchFamily="18" charset="0"/>
                <a:cs typeface="Times New Roman" panose="02020603050405020304" pitchFamily="18" charset="0"/>
              </a:rPr>
              <a:t>Haksız Fiil Zamanaşımına </a:t>
            </a:r>
            <a:r>
              <a:rPr lang="tr-TR" sz="3600" b="1" dirty="0">
                <a:latin typeface="Times New Roman" panose="02020603050405020304" pitchFamily="18" charset="0"/>
                <a:cs typeface="Times New Roman" panose="02020603050405020304" pitchFamily="18" charset="0"/>
              </a:rPr>
              <a:t>tabidir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TBK m. 72). </a:t>
            </a:r>
          </a:p>
          <a:p>
            <a:pPr marL="0" indent="0" algn="just">
              <a:buNone/>
            </a:pPr>
            <a:r>
              <a:rPr lang="tr-TR" sz="3600" dirty="0">
                <a:latin typeface="Times New Roman" panose="02020603050405020304" pitchFamily="18" charset="0"/>
                <a:cs typeface="Times New Roman" panose="02020603050405020304" pitchFamily="18" charset="0"/>
              </a:rPr>
              <a:t> </a:t>
            </a: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36500164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err="1">
                <a:latin typeface="Times New Roman" panose="02020603050405020304" pitchFamily="18" charset="0"/>
                <a:cs typeface="Times New Roman" panose="02020603050405020304" pitchFamily="18" charset="0"/>
              </a:rPr>
              <a:t>Elatmanın</a:t>
            </a:r>
            <a:r>
              <a:rPr lang="tr-TR" sz="4400" b="1" dirty="0">
                <a:latin typeface="Times New Roman" panose="02020603050405020304" pitchFamily="18" charset="0"/>
                <a:cs typeface="Times New Roman" panose="02020603050405020304" pitchFamily="18" charset="0"/>
              </a:rPr>
              <a:t> Önlenmesi Davası sonunda verilen Karar </a:t>
            </a:r>
            <a:r>
              <a:rPr lang="tr-TR" sz="4400" dirty="0">
                <a:latin typeface="Times New Roman" panose="02020603050405020304" pitchFamily="18" charset="0"/>
                <a:cs typeface="Times New Roman" panose="02020603050405020304" pitchFamily="18" charset="0"/>
              </a:rPr>
              <a:t>ile </a:t>
            </a:r>
            <a:r>
              <a:rPr lang="tr-TR" sz="4400" b="1" u="sng" dirty="0">
                <a:latin typeface="Times New Roman" panose="02020603050405020304" pitchFamily="18" charset="0"/>
                <a:cs typeface="Times New Roman" panose="02020603050405020304" pitchFamily="18" charset="0"/>
              </a:rPr>
              <a:t>Davalı,</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mevcut </a:t>
            </a:r>
            <a:r>
              <a:rPr lang="tr-TR" sz="4400" b="1" i="1" dirty="0" err="1">
                <a:latin typeface="Times New Roman" panose="02020603050405020304" pitchFamily="18" charset="0"/>
                <a:cs typeface="Times New Roman" panose="02020603050405020304" pitchFamily="18" charset="0"/>
              </a:rPr>
              <a:t>Elatmaya</a:t>
            </a:r>
            <a:r>
              <a:rPr lang="tr-TR" sz="4400" b="1" i="1" dirty="0">
                <a:latin typeface="Times New Roman" panose="02020603050405020304" pitchFamily="18" charset="0"/>
                <a:cs typeface="Times New Roman" panose="02020603050405020304" pitchFamily="18" charset="0"/>
              </a:rPr>
              <a:t> son vermeye </a:t>
            </a:r>
            <a:r>
              <a:rPr lang="tr-TR" sz="4400" dirty="0">
                <a:latin typeface="Times New Roman" panose="02020603050405020304" pitchFamily="18" charset="0"/>
                <a:cs typeface="Times New Roman" panose="02020603050405020304" pitchFamily="18" charset="0"/>
              </a:rPr>
              <a:t>ya da </a:t>
            </a:r>
            <a:r>
              <a:rPr lang="tr-TR" sz="4400" b="1" i="1" dirty="0">
                <a:latin typeface="Times New Roman" panose="02020603050405020304" pitchFamily="18" charset="0"/>
                <a:cs typeface="Times New Roman" panose="02020603050405020304" pitchFamily="18" charset="0"/>
              </a:rPr>
              <a:t>ileride</a:t>
            </a:r>
            <a:r>
              <a:rPr lang="tr-TR"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gerçekleşecek</a:t>
            </a:r>
            <a:r>
              <a:rPr lang="tr-TR" sz="4400" dirty="0">
                <a:latin typeface="Times New Roman" panose="02020603050405020304" pitchFamily="18" charset="0"/>
                <a:cs typeface="Times New Roman" panose="02020603050405020304" pitchFamily="18" charset="0"/>
              </a:rPr>
              <a:t> </a:t>
            </a:r>
            <a:r>
              <a:rPr lang="tr-TR" sz="4400" b="1" i="1" dirty="0" err="1">
                <a:latin typeface="Times New Roman" panose="02020603050405020304" pitchFamily="18" charset="0"/>
                <a:cs typeface="Times New Roman" panose="02020603050405020304" pitchFamily="18" charset="0"/>
              </a:rPr>
              <a:t>Elatmadan</a:t>
            </a:r>
            <a:r>
              <a:rPr lang="tr-TR" sz="4400" b="1" i="1" dirty="0">
                <a:latin typeface="Times New Roman" panose="02020603050405020304" pitchFamily="18" charset="0"/>
                <a:cs typeface="Times New Roman" panose="02020603050405020304" pitchFamily="18" charset="0"/>
              </a:rPr>
              <a:t> Kaçınmaya </a:t>
            </a:r>
            <a:r>
              <a:rPr lang="tr-TR" sz="4400" b="1" dirty="0">
                <a:latin typeface="Times New Roman" panose="02020603050405020304" pitchFamily="18" charset="0"/>
                <a:cs typeface="Times New Roman" panose="02020603050405020304" pitchFamily="18" charset="0"/>
              </a:rPr>
              <a:t>mahkum edildiği </a:t>
            </a:r>
            <a:r>
              <a:rPr lang="tr-TR" sz="4400" dirty="0">
                <a:latin typeface="Times New Roman" panose="02020603050405020304" pitchFamily="18" charset="0"/>
                <a:cs typeface="Times New Roman" panose="02020603050405020304" pitchFamily="18" charset="0"/>
              </a:rPr>
              <a:t>için, bu </a:t>
            </a:r>
            <a:r>
              <a:rPr lang="tr-TR" sz="4400" b="1" dirty="0">
                <a:latin typeface="Times New Roman" panose="02020603050405020304" pitchFamily="18" charset="0"/>
                <a:cs typeface="Times New Roman" panose="02020603050405020304" pitchFamily="18" charset="0"/>
              </a:rPr>
              <a:t>Dava</a:t>
            </a:r>
            <a:r>
              <a:rPr lang="tr-TR" sz="4400" dirty="0">
                <a:latin typeface="Times New Roman" panose="02020603050405020304" pitchFamily="18" charset="0"/>
                <a:cs typeface="Times New Roman" panose="02020603050405020304" pitchFamily="18" charset="0"/>
              </a:rPr>
              <a:t> aynı zamanda, bir </a:t>
            </a:r>
            <a:r>
              <a:rPr lang="tr-TR" sz="4400" b="1" u="sng" dirty="0">
                <a:latin typeface="Times New Roman" panose="02020603050405020304" pitchFamily="18" charset="0"/>
                <a:cs typeface="Times New Roman" panose="02020603050405020304" pitchFamily="18" charset="0"/>
              </a:rPr>
              <a:t>Eda Davasıdır.</a:t>
            </a:r>
            <a:endParaRPr lang="tr-TR" sz="4400" b="1" u="sng" dirty="0"/>
          </a:p>
        </p:txBody>
      </p:sp>
    </p:spTree>
    <p:extLst>
      <p:ext uri="{BB962C8B-B14F-4D97-AF65-F5344CB8AC3E}">
        <p14:creationId xmlns:p14="http://schemas.microsoft.com/office/powerpoint/2010/main" val="338416595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0"/>
            <a:r>
              <a:rPr lang="tr-TR" b="1" dirty="0">
                <a:solidFill>
                  <a:schemeClr val="tx1"/>
                </a:solidFill>
                <a:latin typeface="Times New Roman" pitchFamily="18" charset="0"/>
                <a:cs typeface="Times New Roman" pitchFamily="18" charset="0"/>
              </a:rPr>
              <a:t>El Atmanın Önlenmesi Davasının Tarafları </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444117762"/>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0657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Medeni Kanun</a:t>
            </a:r>
            <a:r>
              <a:rPr lang="tr-TR" sz="3200" dirty="0">
                <a:latin typeface="Times New Roman" panose="02020603050405020304" pitchFamily="18" charset="0"/>
                <a:cs typeface="Times New Roman" panose="02020603050405020304" pitchFamily="18" charset="0"/>
              </a:rPr>
              <a:t>, her Hakkın sahibine olduğu kadar, </a:t>
            </a:r>
            <a:r>
              <a:rPr lang="tr-TR" sz="3200" b="1" dirty="0">
                <a:latin typeface="Times New Roman" panose="02020603050405020304" pitchFamily="18" charset="0"/>
                <a:cs typeface="Times New Roman" panose="02020603050405020304" pitchFamily="18" charset="0"/>
              </a:rPr>
              <a:t>Malike</a:t>
            </a:r>
            <a:r>
              <a:rPr lang="tr-TR" sz="3200" dirty="0">
                <a:latin typeface="Times New Roman" panose="02020603050405020304" pitchFamily="18" charset="0"/>
                <a:cs typeface="Times New Roman" panose="02020603050405020304" pitchFamily="18" charset="0"/>
              </a:rPr>
              <a:t> de, Hakkını</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kullanırken </a:t>
            </a:r>
            <a:r>
              <a:rPr lang="tr-TR" sz="3200" b="1" dirty="0">
                <a:latin typeface="Times New Roman" panose="02020603050405020304" pitchFamily="18" charset="0"/>
                <a:cs typeface="Times New Roman" panose="02020603050405020304" pitchFamily="18" charset="0"/>
              </a:rPr>
              <a:t>Dürüstlük Kuralına uyma</a:t>
            </a:r>
            <a:r>
              <a:rPr lang="tr-TR" sz="3200" dirty="0">
                <a:latin typeface="Times New Roman" panose="02020603050405020304" pitchFamily="18" charset="0"/>
                <a:cs typeface="Times New Roman" panose="02020603050405020304" pitchFamily="18" charset="0"/>
              </a:rPr>
              <a:t> ve </a:t>
            </a:r>
            <a:r>
              <a:rPr lang="tr-TR" sz="3200" b="1" dirty="0">
                <a:latin typeface="Times New Roman" panose="02020603050405020304" pitchFamily="18" charset="0"/>
                <a:cs typeface="Times New Roman" panose="02020603050405020304" pitchFamily="18" charset="0"/>
              </a:rPr>
              <a:t>Hakkını Kötüye Kullanmama Yükümlülüğünü</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(MK m.2) </a:t>
            </a:r>
            <a:r>
              <a:rPr lang="tr-TR" sz="3200" dirty="0">
                <a:latin typeface="Times New Roman" panose="02020603050405020304" pitchFamily="18" charset="0"/>
                <a:cs typeface="Times New Roman" panose="02020603050405020304" pitchFamily="18" charset="0"/>
              </a:rPr>
              <a:t>getirmektedir.</a:t>
            </a:r>
          </a:p>
          <a:p>
            <a:pPr algn="just"/>
            <a:r>
              <a:rPr lang="tr-TR" sz="3200" dirty="0">
                <a:latin typeface="Times New Roman" panose="02020603050405020304" pitchFamily="18" charset="0"/>
                <a:cs typeface="Times New Roman" panose="02020603050405020304" pitchFamily="18" charset="0"/>
              </a:rPr>
              <a:t>Ayrıca, </a:t>
            </a:r>
            <a:r>
              <a:rPr lang="tr-TR" sz="3200" b="1" dirty="0">
                <a:latin typeface="Times New Roman" panose="02020603050405020304" pitchFamily="18" charset="0"/>
                <a:cs typeface="Times New Roman" panose="02020603050405020304" pitchFamily="18" charset="0"/>
              </a:rPr>
              <a:t>Anayasa’nın 11. maddesinde </a:t>
            </a:r>
            <a:r>
              <a:rPr lang="tr-TR" sz="3200" dirty="0">
                <a:latin typeface="Times New Roman" panose="02020603050405020304" pitchFamily="18" charset="0"/>
                <a:cs typeface="Times New Roman" panose="02020603050405020304" pitchFamily="18" charset="0"/>
              </a:rPr>
              <a:t>de belirtildiği gibi, </a:t>
            </a:r>
            <a:r>
              <a:rPr lang="tr-TR" sz="3200" b="1" dirty="0">
                <a:latin typeface="Times New Roman" panose="02020603050405020304" pitchFamily="18" charset="0"/>
                <a:cs typeface="Times New Roman" panose="02020603050405020304" pitchFamily="18" charset="0"/>
              </a:rPr>
              <a:t>Kanunlar,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Anayasaya </a:t>
            </a:r>
            <a:r>
              <a:rPr lang="tr-TR" sz="3200" b="1" dirty="0">
                <a:latin typeface="Times New Roman" panose="02020603050405020304" pitchFamily="18" charset="0"/>
                <a:cs typeface="Times New Roman" panose="02020603050405020304" pitchFamily="18" charset="0"/>
              </a:rPr>
              <a:t>aykırı olamaz.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MK m. 683 hükmünün, </a:t>
            </a:r>
            <a:r>
              <a:rPr lang="tr-TR" sz="3200" dirty="0">
                <a:latin typeface="Times New Roman" panose="02020603050405020304" pitchFamily="18" charset="0"/>
                <a:cs typeface="Times New Roman" panose="02020603050405020304" pitchFamily="18" charset="0"/>
              </a:rPr>
              <a:t>Klasik Görüşe göre değil, Anayasaya egemen </a:t>
            </a:r>
            <a:r>
              <a:rPr lang="tr-TR" sz="3200" b="1" dirty="0">
                <a:latin typeface="Times New Roman" panose="02020603050405020304" pitchFamily="18" charset="0"/>
                <a:cs typeface="Times New Roman" panose="02020603050405020304" pitchFamily="18" charset="0"/>
              </a:rPr>
              <a:t>Çağdaş Mülkiyet Görüşüne </a:t>
            </a:r>
            <a:r>
              <a:rPr lang="tr-TR" sz="3200" dirty="0">
                <a:latin typeface="Times New Roman" panose="02020603050405020304" pitchFamily="18" charset="0"/>
                <a:cs typeface="Times New Roman" panose="02020603050405020304" pitchFamily="18" charset="0"/>
              </a:rPr>
              <a:t>göre </a:t>
            </a:r>
            <a:r>
              <a:rPr lang="tr-TR" sz="3200" b="1" dirty="0">
                <a:latin typeface="Times New Roman" panose="02020603050405020304" pitchFamily="18" charset="0"/>
                <a:cs typeface="Times New Roman" panose="02020603050405020304" pitchFamily="18" charset="0"/>
              </a:rPr>
              <a:t>değerlendirilmesi</a:t>
            </a:r>
            <a:r>
              <a:rPr lang="tr-TR" sz="3200" dirty="0">
                <a:latin typeface="Times New Roman" panose="02020603050405020304" pitchFamily="18" charset="0"/>
                <a:cs typeface="Times New Roman" panose="02020603050405020304" pitchFamily="18" charset="0"/>
              </a:rPr>
              <a:t> gerekir.</a:t>
            </a:r>
          </a:p>
          <a:p>
            <a:pPr marL="0" indent="0">
              <a:buNone/>
            </a:pPr>
            <a:endParaRPr lang="tr-TR" sz="3200" dirty="0"/>
          </a:p>
        </p:txBody>
      </p:sp>
    </p:spTree>
    <p:extLst>
      <p:ext uri="{BB962C8B-B14F-4D97-AF65-F5344CB8AC3E}">
        <p14:creationId xmlns:p14="http://schemas.microsoft.com/office/powerpoint/2010/main" val="211899891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Davanın Tarafları </a:t>
            </a:r>
          </a:p>
        </p:txBody>
      </p:sp>
      <p:sp>
        <p:nvSpPr>
          <p:cNvPr id="3" name="İçerik Yer Tutucusu 2"/>
          <p:cNvSpPr>
            <a:spLocks noGrp="1"/>
          </p:cNvSpPr>
          <p:nvPr>
            <p:ph idx="1"/>
          </p:nvPr>
        </p:nvSpPr>
        <p:spPr>
          <a:xfrm>
            <a:off x="838200" y="1825624"/>
            <a:ext cx="10515600" cy="4639569"/>
          </a:xfrm>
        </p:spPr>
        <p:txBody>
          <a:bodyPr>
            <a:noAutofit/>
          </a:bodyPr>
          <a:lstStyle/>
          <a:p>
            <a:pPr algn="just"/>
            <a:r>
              <a:rPr lang="tr-TR" sz="4000" b="1" u="sng" dirty="0">
                <a:latin typeface="Times New Roman" panose="02020603050405020304" pitchFamily="18" charset="0"/>
                <a:cs typeface="Times New Roman" panose="02020603050405020304" pitchFamily="18" charset="0"/>
              </a:rPr>
              <a:t>Davacı, </a:t>
            </a:r>
            <a:r>
              <a:rPr lang="tr-TR" sz="4000" b="1" i="1" dirty="0">
                <a:latin typeface="Times New Roman" panose="02020603050405020304" pitchFamily="18" charset="0"/>
                <a:cs typeface="Times New Roman" panose="02020603050405020304" pitchFamily="18" charset="0"/>
              </a:rPr>
              <a:t>Mülkiyet Hakkına haksız olarak </a:t>
            </a:r>
            <a:r>
              <a:rPr lang="tr-TR" sz="4000" b="1" i="1" dirty="0" err="1">
                <a:latin typeface="Times New Roman" panose="02020603050405020304" pitchFamily="18" charset="0"/>
                <a:cs typeface="Times New Roman" panose="02020603050405020304" pitchFamily="18" charset="0"/>
              </a:rPr>
              <a:t>elatılan</a:t>
            </a:r>
            <a:r>
              <a:rPr lang="tr-TR" sz="4000" b="1" i="1" dirty="0">
                <a:latin typeface="Times New Roman" panose="02020603050405020304" pitchFamily="18" charset="0"/>
                <a:cs typeface="Times New Roman" panose="02020603050405020304" pitchFamily="18" charset="0"/>
              </a:rPr>
              <a:t> Kişi</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diğer bir deyişle, </a:t>
            </a:r>
            <a:r>
              <a:rPr lang="tr-TR" sz="4000" b="1" u="sng" dirty="0">
                <a:latin typeface="Times New Roman" panose="02020603050405020304" pitchFamily="18" charset="0"/>
                <a:cs typeface="Times New Roman" panose="02020603050405020304" pitchFamily="18" charset="0"/>
              </a:rPr>
              <a:t>Maliktir. </a:t>
            </a:r>
          </a:p>
          <a:p>
            <a:pPr algn="just"/>
            <a:r>
              <a:rPr lang="tr-TR" sz="4000" b="1" dirty="0">
                <a:latin typeface="Times New Roman" panose="02020603050405020304" pitchFamily="18" charset="0"/>
                <a:cs typeface="Times New Roman" panose="02020603050405020304" pitchFamily="18" charset="0"/>
              </a:rPr>
              <a:t>Davacı, </a:t>
            </a:r>
            <a:r>
              <a:rPr lang="tr-TR" sz="4000" b="1" i="1" dirty="0">
                <a:latin typeface="Times New Roman" panose="02020603050405020304" pitchFamily="18" charset="0"/>
                <a:cs typeface="Times New Roman" panose="02020603050405020304" pitchFamily="18" charset="0"/>
              </a:rPr>
              <a:t>Taşınır bir Malın Maliki </a:t>
            </a:r>
            <a:r>
              <a:rPr lang="tr-TR" sz="4000" dirty="0">
                <a:latin typeface="Times New Roman" panose="02020603050405020304" pitchFamily="18" charset="0"/>
                <a:cs typeface="Times New Roman" panose="02020603050405020304" pitchFamily="18" charset="0"/>
              </a:rPr>
              <a:t>olabileceği gibi, </a:t>
            </a:r>
            <a:r>
              <a:rPr lang="tr-TR" sz="4000" b="1" i="1" dirty="0">
                <a:latin typeface="Times New Roman" panose="02020603050405020304" pitchFamily="18" charset="0"/>
                <a:cs typeface="Times New Roman" panose="02020603050405020304" pitchFamily="18" charset="0"/>
              </a:rPr>
              <a:t>Taşınmaz bir Malın Maliki </a:t>
            </a:r>
            <a:r>
              <a:rPr lang="tr-TR" sz="4000" dirty="0">
                <a:latin typeface="Times New Roman" panose="02020603050405020304" pitchFamily="18" charset="0"/>
                <a:cs typeface="Times New Roman" panose="02020603050405020304" pitchFamily="18" charset="0"/>
              </a:rPr>
              <a:t>de olabilir.</a:t>
            </a:r>
          </a:p>
          <a:p>
            <a:pPr algn="just"/>
            <a:r>
              <a:rPr lang="tr-TR" sz="4000" dirty="0">
                <a:latin typeface="Times New Roman" panose="02020603050405020304" pitchFamily="18" charset="0"/>
                <a:cs typeface="Times New Roman" panose="02020603050405020304" pitchFamily="18" charset="0"/>
              </a:rPr>
              <a:t>Keza, </a:t>
            </a:r>
            <a:r>
              <a:rPr lang="tr-TR" sz="4000" b="1" dirty="0">
                <a:latin typeface="Times New Roman" panose="02020603050405020304" pitchFamily="18" charset="0"/>
                <a:cs typeface="Times New Roman" panose="02020603050405020304" pitchFamily="18" charset="0"/>
              </a:rPr>
              <a:t>Davacı Malikin </a:t>
            </a:r>
            <a:r>
              <a:rPr lang="tr-TR" sz="4000" b="1" i="1" dirty="0">
                <a:latin typeface="Times New Roman" panose="02020603050405020304" pitchFamily="18" charset="0"/>
                <a:cs typeface="Times New Roman" panose="02020603050405020304" pitchFamily="18" charset="0"/>
              </a:rPr>
              <a:t>doğrudan </a:t>
            </a:r>
            <a:r>
              <a:rPr lang="tr-TR" sz="4000" dirty="0">
                <a:latin typeface="Times New Roman" panose="02020603050405020304" pitchFamily="18" charset="0"/>
                <a:cs typeface="Times New Roman" panose="02020603050405020304" pitchFamily="18" charset="0"/>
              </a:rPr>
              <a:t>(dolaysız) veya </a:t>
            </a:r>
            <a:r>
              <a:rPr lang="tr-TR" sz="4000" b="1" i="1" dirty="0">
                <a:latin typeface="Times New Roman" panose="02020603050405020304" pitchFamily="18" charset="0"/>
                <a:cs typeface="Times New Roman" panose="02020603050405020304" pitchFamily="18" charset="0"/>
              </a:rPr>
              <a:t>dolaylı Zilyet </a:t>
            </a:r>
            <a:r>
              <a:rPr lang="tr-TR" sz="4000" b="1" dirty="0">
                <a:latin typeface="Times New Roman" panose="02020603050405020304" pitchFamily="18" charset="0"/>
                <a:cs typeface="Times New Roman" panose="02020603050405020304" pitchFamily="18" charset="0"/>
              </a:rPr>
              <a:t>olması </a:t>
            </a:r>
            <a:r>
              <a:rPr lang="tr-TR" sz="4000" dirty="0">
                <a:latin typeface="Times New Roman" panose="02020603050405020304" pitchFamily="18" charset="0"/>
                <a:cs typeface="Times New Roman" panose="02020603050405020304" pitchFamily="18" charset="0"/>
              </a:rPr>
              <a:t>mümkündür.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125229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bu Dava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Uygulamada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Taşınır Mallar </a:t>
            </a:r>
            <a:r>
              <a:rPr lang="tr-TR" dirty="0">
                <a:latin typeface="Times New Roman" panose="02020603050405020304" pitchFamily="18" charset="0"/>
                <a:cs typeface="Times New Roman" panose="02020603050405020304" pitchFamily="18" charset="0"/>
              </a:rPr>
              <a:t>bakımından</a:t>
            </a:r>
            <a:r>
              <a:rPr lang="tr-TR" b="1" dirty="0">
                <a:latin typeface="Times New Roman" panose="02020603050405020304" pitchFamily="18" charset="0"/>
                <a:cs typeface="Times New Roman" panose="02020603050405020304" pitchFamily="18" charset="0"/>
              </a:rPr>
              <a:t> daha az görülmektedir</a:t>
            </a:r>
            <a:r>
              <a:rPr lang="tr-TR" dirty="0">
                <a:latin typeface="Times New Roman" panose="02020603050405020304" pitchFamily="18" charset="0"/>
                <a:cs typeface="Times New Roman" panose="02020603050405020304" pitchFamily="18" charset="0"/>
              </a:rPr>
              <a:t>. Çünkü </a:t>
            </a:r>
            <a:r>
              <a:rPr lang="tr-TR" b="1" dirty="0">
                <a:latin typeface="Times New Roman" panose="02020603050405020304" pitchFamily="18" charset="0"/>
                <a:cs typeface="Times New Roman" panose="02020603050405020304" pitchFamily="18" charset="0"/>
              </a:rPr>
              <a:t>bu tip Mallarda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Mülkiyetin İhlali</a:t>
            </a:r>
            <a:r>
              <a:rPr lang="tr-TR" dirty="0">
                <a:latin typeface="Times New Roman" panose="02020603050405020304" pitchFamily="18" charset="0"/>
                <a:cs typeface="Times New Roman" panose="02020603050405020304" pitchFamily="18" charset="0"/>
              </a:rPr>
              <a:t>, kural olarak, </a:t>
            </a:r>
            <a:r>
              <a:rPr lang="tr-TR" b="1" dirty="0">
                <a:latin typeface="Times New Roman" panose="02020603050405020304" pitchFamily="18" charset="0"/>
                <a:cs typeface="Times New Roman" panose="02020603050405020304" pitchFamily="18" charset="0"/>
              </a:rPr>
              <a:t>Malın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Zilyetliğin) </a:t>
            </a:r>
            <a:r>
              <a:rPr lang="tr-TR" b="1" dirty="0">
                <a:latin typeface="Times New Roman" panose="02020603050405020304" pitchFamily="18" charset="0"/>
                <a:cs typeface="Times New Roman" panose="02020603050405020304" pitchFamily="18" charset="0"/>
              </a:rPr>
              <a:t>haksız olarak ele geçirilmesi, </a:t>
            </a:r>
            <a:r>
              <a:rPr lang="tr-TR" b="1" i="1" dirty="0">
                <a:latin typeface="Times New Roman" panose="02020603050405020304" pitchFamily="18" charset="0"/>
                <a:cs typeface="Times New Roman" panose="02020603050405020304" pitchFamily="18" charset="0"/>
              </a:rPr>
              <a:t>Gaspı şeklinde </a:t>
            </a:r>
            <a:r>
              <a:rPr lang="tr-TR" b="1" dirty="0">
                <a:latin typeface="Times New Roman" panose="02020603050405020304" pitchFamily="18" charset="0"/>
                <a:cs typeface="Times New Roman" panose="02020603050405020304" pitchFamily="18" charset="0"/>
              </a:rPr>
              <a:t>ortaya çıkmaktadır. </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bu Dava yerine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Uygulamada,</a:t>
            </a:r>
            <a:r>
              <a:rPr lang="tr-TR" dirty="0">
                <a:latin typeface="Times New Roman" panose="02020603050405020304" pitchFamily="18" charset="0"/>
                <a:cs typeface="Times New Roman" panose="02020603050405020304" pitchFamily="18" charset="0"/>
              </a:rPr>
              <a:t> daha çok </a:t>
            </a:r>
            <a:r>
              <a:rPr lang="tr-TR" b="1" dirty="0">
                <a:latin typeface="Times New Roman" panose="02020603050405020304" pitchFamily="18" charset="0"/>
                <a:cs typeface="Times New Roman" panose="02020603050405020304" pitchFamily="18" charset="0"/>
              </a:rPr>
              <a:t>Zilyetlik Davası </a:t>
            </a:r>
            <a:r>
              <a:rPr lang="tr-TR" i="1" dirty="0">
                <a:latin typeface="Times New Roman" panose="02020603050405020304" pitchFamily="18" charset="0"/>
                <a:cs typeface="Times New Roman" panose="02020603050405020304" pitchFamily="18" charset="0"/>
              </a:rPr>
              <a:t>(TMK m.</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982- 983</a:t>
            </a:r>
            <a:r>
              <a:rPr lang="tr-TR" dirty="0">
                <a:latin typeface="Times New Roman" panose="02020603050405020304" pitchFamily="18" charset="0"/>
                <a:cs typeface="Times New Roman" panose="02020603050405020304" pitchFamily="18" charset="0"/>
              </a:rPr>
              <a:t>) veya </a:t>
            </a:r>
            <a:r>
              <a:rPr lang="tr-TR" b="1" dirty="0">
                <a:latin typeface="Times New Roman" panose="02020603050405020304" pitchFamily="18" charset="0"/>
                <a:cs typeface="Times New Roman" panose="02020603050405020304" pitchFamily="18" charset="0"/>
              </a:rPr>
              <a:t>Taşınır Davası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TMK m. 989)</a:t>
            </a:r>
            <a:r>
              <a:rPr lang="tr-TR" dirty="0">
                <a:latin typeface="Times New Roman" panose="02020603050405020304" pitchFamily="18" charset="0"/>
                <a:cs typeface="Times New Roman" panose="02020603050405020304" pitchFamily="18" charset="0"/>
              </a:rPr>
              <a:t> açılmaktadır. </a:t>
            </a:r>
          </a:p>
          <a:p>
            <a:pPr algn="just"/>
            <a:r>
              <a:rPr lang="tr-TR" dirty="0">
                <a:latin typeface="Times New Roman" panose="02020603050405020304" pitchFamily="18" charset="0"/>
                <a:cs typeface="Times New Roman" panose="02020603050405020304" pitchFamily="18" charset="0"/>
              </a:rPr>
              <a:t>Buna karşılık, </a:t>
            </a:r>
            <a:r>
              <a:rPr lang="tr-TR" b="1" dirty="0" err="1">
                <a:latin typeface="Times New Roman" panose="02020603050405020304" pitchFamily="18" charset="0"/>
                <a:cs typeface="Times New Roman" panose="02020603050405020304" pitchFamily="18" charset="0"/>
              </a:rPr>
              <a:t>Elatmanın</a:t>
            </a:r>
            <a:r>
              <a:rPr lang="tr-TR" b="1" dirty="0">
                <a:latin typeface="Times New Roman" panose="02020603050405020304" pitchFamily="18" charset="0"/>
                <a:cs typeface="Times New Roman" panose="02020603050405020304" pitchFamily="18" charset="0"/>
              </a:rPr>
              <a:t> Önlenmesi Davası, </a:t>
            </a:r>
            <a:r>
              <a:rPr lang="tr-TR" b="1" i="1" dirty="0">
                <a:latin typeface="Times New Roman" panose="02020603050405020304" pitchFamily="18" charset="0"/>
                <a:cs typeface="Times New Roman" panose="02020603050405020304" pitchFamily="18" charset="0"/>
              </a:rPr>
              <a:t>Taşınmazlarda </a:t>
            </a:r>
            <a:r>
              <a:rPr lang="tr-TR" dirty="0">
                <a:latin typeface="Times New Roman" panose="02020603050405020304" pitchFamily="18" charset="0"/>
                <a:cs typeface="Times New Roman" panose="02020603050405020304" pitchFamily="18" charset="0"/>
              </a:rPr>
              <a:t>büyük önem taşımaktadır. </a:t>
            </a:r>
          </a:p>
          <a:p>
            <a:pPr marL="0" indent="0" algn="just">
              <a:buNone/>
            </a:pPr>
            <a:r>
              <a:rPr lang="tr-TR"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Eren, </a:t>
            </a:r>
            <a:r>
              <a:rPr lang="tr-TR" sz="2400" i="1" dirty="0">
                <a:latin typeface="Times New Roman" panose="02020603050405020304" pitchFamily="18" charset="0"/>
                <a:cs typeface="Times New Roman" panose="02020603050405020304" pitchFamily="18" charset="0"/>
              </a:rPr>
              <a:t>Mülkiyet H., 4. B., s. 47)</a:t>
            </a:r>
          </a:p>
          <a:p>
            <a:pPr marL="0" indent="0">
              <a:buNone/>
            </a:pPr>
            <a:endParaRPr lang="tr-TR" dirty="0"/>
          </a:p>
        </p:txBody>
      </p:sp>
    </p:spTree>
    <p:extLst>
      <p:ext uri="{BB962C8B-B14F-4D97-AF65-F5344CB8AC3E}">
        <p14:creationId xmlns:p14="http://schemas.microsoft.com/office/powerpoint/2010/main" val="59636121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Birlikte Mülkiyet</a:t>
            </a:r>
            <a:r>
              <a:rPr lang="tr-TR" dirty="0">
                <a:latin typeface="Times New Roman" panose="02020603050405020304" pitchFamily="18" charset="0"/>
                <a:cs typeface="Times New Roman" panose="02020603050405020304" pitchFamily="18" charset="0"/>
              </a:rPr>
              <a:t>, yani </a:t>
            </a:r>
            <a:r>
              <a:rPr lang="tr-TR" b="1" dirty="0">
                <a:latin typeface="Times New Roman" panose="02020603050405020304" pitchFamily="18" charset="0"/>
                <a:cs typeface="Times New Roman" panose="02020603050405020304" pitchFamily="18" charset="0"/>
              </a:rPr>
              <a:t>Paylı Mülkiyet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Elbirliği Mülkiyeti </a:t>
            </a:r>
            <a:r>
              <a:rPr lang="tr-TR" dirty="0">
                <a:latin typeface="Times New Roman" panose="02020603050405020304" pitchFamily="18" charset="0"/>
                <a:cs typeface="Times New Roman" panose="02020603050405020304" pitchFamily="18" charset="0"/>
              </a:rPr>
              <a:t>söz konusu ise, Davayı, kural olarak, Paydaş veya Ortakların tamamının açmaları gerekir. </a:t>
            </a:r>
          </a:p>
          <a:p>
            <a:pPr algn="just"/>
            <a:r>
              <a:rPr lang="tr-TR" dirty="0">
                <a:latin typeface="Times New Roman" panose="02020603050405020304" pitchFamily="18" charset="0"/>
                <a:cs typeface="Times New Roman" panose="02020603050405020304" pitchFamily="18" charset="0"/>
              </a:rPr>
              <a:t>Bununla birlikte, </a:t>
            </a:r>
            <a:r>
              <a:rPr lang="tr-TR" b="1" u="sng" dirty="0">
                <a:latin typeface="Times New Roman" panose="02020603050405020304" pitchFamily="18" charset="0"/>
                <a:cs typeface="Times New Roman" panose="02020603050405020304" pitchFamily="18" charset="0"/>
              </a:rPr>
              <a:t>Paylı Mülkiyette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her Paydaş</a:t>
            </a:r>
            <a:r>
              <a:rPr lang="tr-TR"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elatan</a:t>
            </a:r>
            <a:r>
              <a:rPr lang="tr-TR" b="1" i="1" dirty="0">
                <a:latin typeface="Times New Roman" panose="02020603050405020304" pitchFamily="18" charset="0"/>
                <a:cs typeface="Times New Roman" panose="02020603050405020304" pitchFamily="18" charset="0"/>
              </a:rPr>
              <a:t> diğer Paydaşa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Üçüncü Kişiye karşı </a:t>
            </a:r>
            <a:r>
              <a:rPr lang="tr-TR" b="1" u="sng" dirty="0" err="1">
                <a:latin typeface="Times New Roman" panose="02020603050405020304" pitchFamily="18" charset="0"/>
                <a:cs typeface="Times New Roman" panose="02020603050405020304" pitchFamily="18" charset="0"/>
              </a:rPr>
              <a:t>Elatmanın</a:t>
            </a:r>
            <a:r>
              <a:rPr lang="tr-TR" b="1" u="sng" dirty="0">
                <a:latin typeface="Times New Roman" panose="02020603050405020304" pitchFamily="18" charset="0"/>
                <a:cs typeface="Times New Roman" panose="02020603050405020304" pitchFamily="18" charset="0"/>
              </a:rPr>
              <a:t> Önlenmesi Davasını </a:t>
            </a:r>
            <a:r>
              <a:rPr lang="tr-TR" b="1" dirty="0">
                <a:latin typeface="Times New Roman" panose="02020603050405020304" pitchFamily="18" charset="0"/>
                <a:cs typeface="Times New Roman" panose="02020603050405020304" pitchFamily="18" charset="0"/>
              </a:rPr>
              <a:t>açabilir</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(TMK m. 693 / III</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Ancak, Dava sonunda verilecek Karar, şeyin tamamını kapsamalıdır. </a:t>
            </a:r>
          </a:p>
          <a:p>
            <a:pPr marL="0" indent="0" algn="just">
              <a:buNone/>
            </a:pP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İBK. 21.6. 1944 T. 30 / 24 K. – Karahasan, I, s. 111)</a:t>
            </a:r>
          </a:p>
        </p:txBody>
      </p:sp>
    </p:spTree>
    <p:extLst>
      <p:ext uri="{BB962C8B-B14F-4D97-AF65-F5344CB8AC3E}">
        <p14:creationId xmlns:p14="http://schemas.microsoft.com/office/powerpoint/2010/main" val="70096115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Elbirliği Mülkiyetinde </a:t>
            </a:r>
            <a:r>
              <a:rPr lang="tr-TR" sz="3600" dirty="0">
                <a:latin typeface="Times New Roman" panose="02020603050405020304" pitchFamily="18" charset="0"/>
                <a:cs typeface="Times New Roman" panose="02020603050405020304" pitchFamily="18" charset="0"/>
              </a:rPr>
              <a:t>ise, </a:t>
            </a:r>
            <a:r>
              <a:rPr lang="tr-TR" sz="3600" b="1" dirty="0">
                <a:latin typeface="Times New Roman" panose="02020603050405020304" pitchFamily="18" charset="0"/>
                <a:cs typeface="Times New Roman" panose="02020603050405020304" pitchFamily="18" charset="0"/>
              </a:rPr>
              <a:t>Müdahalede bulunan Üçüncü Kişi aleyhine, </a:t>
            </a:r>
            <a:r>
              <a:rPr lang="tr-TR" sz="3600" b="1" i="1" dirty="0">
                <a:latin typeface="Times New Roman" panose="02020603050405020304" pitchFamily="18" charset="0"/>
                <a:cs typeface="Times New Roman" panose="02020603050405020304" pitchFamily="18" charset="0"/>
              </a:rPr>
              <a:t>Ortaklardan her biri, </a:t>
            </a:r>
            <a:r>
              <a:rPr lang="tr-TR" sz="3600" b="1" dirty="0">
                <a:latin typeface="Times New Roman" panose="02020603050405020304" pitchFamily="18" charset="0"/>
                <a:cs typeface="Times New Roman" panose="02020603050405020304" pitchFamily="18" charset="0"/>
              </a:rPr>
              <a:t>Topluluğa giren Hakların Korunmasını sağlayabilir</a:t>
            </a:r>
            <a:r>
              <a:rPr lang="tr-TR" sz="3600" dirty="0">
                <a:latin typeface="Times New Roman" panose="02020603050405020304" pitchFamily="18" charset="0"/>
                <a:cs typeface="Times New Roman" panose="02020603050405020304" pitchFamily="18" charset="0"/>
              </a:rPr>
              <a:t>, dolayısıyla </a:t>
            </a:r>
            <a:r>
              <a:rPr lang="tr-TR" sz="3600" b="1" dirty="0">
                <a:latin typeface="Times New Roman" panose="02020603050405020304" pitchFamily="18" charset="0"/>
                <a:cs typeface="Times New Roman" panose="02020603050405020304" pitchFamily="18" charset="0"/>
              </a:rPr>
              <a:t>bu Davayı açabilir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Ancak, bu </a:t>
            </a:r>
            <a:r>
              <a:rPr lang="tr-TR" sz="3600" b="1" dirty="0">
                <a:latin typeface="Times New Roman" panose="02020603050405020304" pitchFamily="18" charset="0"/>
                <a:cs typeface="Times New Roman" panose="02020603050405020304" pitchFamily="18" charset="0"/>
              </a:rPr>
              <a:t>Korumadan</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Davadan)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bütün Ortaklar </a:t>
            </a:r>
            <a:r>
              <a:rPr lang="tr-TR" sz="3600" dirty="0">
                <a:latin typeface="Times New Roman" panose="02020603050405020304" pitchFamily="18" charset="0"/>
                <a:cs typeface="Times New Roman" panose="02020603050405020304" pitchFamily="18" charset="0"/>
              </a:rPr>
              <a:t>yararlanır </a:t>
            </a:r>
            <a:r>
              <a:rPr lang="tr-TR" sz="3600" i="1"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TMK m. 702 / IV)</a:t>
            </a:r>
          </a:p>
          <a:p>
            <a:pPr marL="0" indent="0" algn="just">
              <a:buNone/>
            </a:pPr>
            <a:r>
              <a:rPr lang="tr-TR" sz="3600"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Eren, </a:t>
            </a:r>
            <a:r>
              <a:rPr lang="tr-TR" i="1" dirty="0">
                <a:latin typeface="Times New Roman" panose="02020603050405020304" pitchFamily="18" charset="0"/>
                <a:cs typeface="Times New Roman" panose="02020603050405020304" pitchFamily="18" charset="0"/>
              </a:rPr>
              <a:t>Mülkiyet H., 4. B., s. 47- 48)</a:t>
            </a:r>
          </a:p>
          <a:p>
            <a:endParaRPr lang="tr-TR" dirty="0"/>
          </a:p>
        </p:txBody>
      </p:sp>
    </p:spTree>
    <p:extLst>
      <p:ext uri="{BB962C8B-B14F-4D97-AF65-F5344CB8AC3E}">
        <p14:creationId xmlns:p14="http://schemas.microsoft.com/office/powerpoint/2010/main" val="317373255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Elbirliği Mülkiyetinde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Ortakların  birbiri aleyhine, </a:t>
            </a:r>
            <a:r>
              <a:rPr lang="tr-TR" sz="3200" b="1" dirty="0" err="1">
                <a:latin typeface="Times New Roman" panose="02020603050405020304" pitchFamily="18" charset="0"/>
                <a:cs typeface="Times New Roman" panose="02020603050405020304" pitchFamily="18" charset="0"/>
              </a:rPr>
              <a:t>Elatmanın</a:t>
            </a:r>
            <a:r>
              <a:rPr lang="tr-TR" sz="3200" b="1" dirty="0">
                <a:latin typeface="Times New Roman" panose="02020603050405020304" pitchFamily="18" charset="0"/>
                <a:cs typeface="Times New Roman" panose="02020603050405020304" pitchFamily="18" charset="0"/>
              </a:rPr>
              <a:t> Önlenmesi Davasını açması mümkündür. </a:t>
            </a:r>
          </a:p>
          <a:p>
            <a:pPr algn="just"/>
            <a:r>
              <a:rPr lang="tr-TR" sz="3200" b="1" dirty="0">
                <a:latin typeface="Times New Roman" panose="02020603050405020304" pitchFamily="18" charset="0"/>
                <a:cs typeface="Times New Roman" panose="02020603050405020304" pitchFamily="18" charset="0"/>
              </a:rPr>
              <a:t>Bir Ortak, diğer Ortak aleyhine böyle bir Dava açarken, diğer Ortakların muvafakatini almak zorunda değildir</a:t>
            </a:r>
            <a:r>
              <a:rPr lang="tr-TR" sz="3200" dirty="0">
                <a:latin typeface="Times New Roman" panose="02020603050405020304" pitchFamily="18" charset="0"/>
                <a:cs typeface="Times New Roman" panose="02020603050405020304" pitchFamily="18" charset="0"/>
              </a:rPr>
              <a:t>. </a:t>
            </a:r>
          </a:p>
          <a:p>
            <a:pPr algn="just"/>
            <a:r>
              <a:rPr lang="tr-TR" sz="3200" b="1" u="sng" dirty="0">
                <a:latin typeface="Times New Roman" panose="02020603050405020304" pitchFamily="18" charset="0"/>
                <a:cs typeface="Times New Roman" panose="02020603050405020304" pitchFamily="18" charset="0"/>
              </a:rPr>
              <a:t>Yargıtay</a:t>
            </a:r>
            <a:r>
              <a:rPr lang="tr-TR" sz="3200" dirty="0">
                <a:latin typeface="Times New Roman" panose="02020603050405020304" pitchFamily="18" charset="0"/>
                <a:cs typeface="Times New Roman" panose="02020603050405020304" pitchFamily="18" charset="0"/>
              </a:rPr>
              <a:t> da, bir </a:t>
            </a:r>
            <a:r>
              <a:rPr lang="tr-TR" sz="3200" b="1" dirty="0">
                <a:latin typeface="Times New Roman" panose="02020603050405020304" pitchFamily="18" charset="0"/>
                <a:cs typeface="Times New Roman" panose="02020603050405020304" pitchFamily="18" charset="0"/>
              </a:rPr>
              <a:t>Kararında,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bu hususu hükme bağlamıştır. </a:t>
            </a:r>
          </a:p>
          <a:p>
            <a:pPr marL="0" indent="0" algn="just">
              <a:buNone/>
            </a:pP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HGK </a:t>
            </a:r>
            <a:r>
              <a:rPr lang="tr-TR" i="1" dirty="0">
                <a:latin typeface="Times New Roman" panose="02020603050405020304" pitchFamily="18" charset="0"/>
                <a:cs typeface="Times New Roman" panose="02020603050405020304" pitchFamily="18" charset="0"/>
              </a:rPr>
              <a:t>1.12.1971 T. 968 / 5- 632 E., 737 K. – </a:t>
            </a:r>
            <a:r>
              <a:rPr lang="tr-TR" b="1" i="1" dirty="0">
                <a:latin typeface="Times New Roman" panose="02020603050405020304" pitchFamily="18" charset="0"/>
                <a:cs typeface="Times New Roman" panose="02020603050405020304" pitchFamily="18" charset="0"/>
              </a:rPr>
              <a:t>Karahasan,</a:t>
            </a:r>
            <a:r>
              <a:rPr lang="tr-TR" i="1" dirty="0">
                <a:latin typeface="Times New Roman" panose="02020603050405020304" pitchFamily="18" charset="0"/>
                <a:cs typeface="Times New Roman" panose="02020603050405020304" pitchFamily="18" charset="0"/>
              </a:rPr>
              <a:t> II, s. 46-; </a:t>
            </a:r>
            <a:r>
              <a:rPr lang="tr-TR" b="1" i="1" dirty="0">
                <a:latin typeface="Times New Roman" panose="02020603050405020304" pitchFamily="18" charset="0"/>
                <a:cs typeface="Times New Roman" panose="02020603050405020304" pitchFamily="18" charset="0"/>
              </a:rPr>
              <a:t>HGK</a:t>
            </a:r>
            <a:r>
              <a:rPr lang="tr-TR" i="1" dirty="0">
                <a:latin typeface="Times New Roman" panose="02020603050405020304" pitchFamily="18" charset="0"/>
                <a:cs typeface="Times New Roman" panose="02020603050405020304" pitchFamily="18" charset="0"/>
              </a:rPr>
              <a:t> 26.2.1975 T.972 / 8- 1201 E. 244 K. – </a:t>
            </a:r>
            <a:r>
              <a:rPr lang="tr-TR" b="1" i="1" dirty="0">
                <a:latin typeface="Times New Roman" panose="02020603050405020304" pitchFamily="18" charset="0"/>
                <a:cs typeface="Times New Roman" panose="02020603050405020304" pitchFamily="18" charset="0"/>
              </a:rPr>
              <a:t>Karahasan</a:t>
            </a:r>
            <a:r>
              <a:rPr lang="tr-TR" i="1" dirty="0">
                <a:latin typeface="Times New Roman" panose="02020603050405020304" pitchFamily="18" charset="0"/>
                <a:cs typeface="Times New Roman" panose="02020603050405020304" pitchFamily="18" charset="0"/>
              </a:rPr>
              <a:t>, II, s. 19)</a:t>
            </a:r>
          </a:p>
        </p:txBody>
      </p:sp>
    </p:spTree>
    <p:extLst>
      <p:ext uri="{BB962C8B-B14F-4D97-AF65-F5344CB8AC3E}">
        <p14:creationId xmlns:p14="http://schemas.microsoft.com/office/powerpoint/2010/main" val="379276537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Doktrin ve Uygulamaya göre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Sınırlı Ayni Hak Sahipleri</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örneğin,</a:t>
            </a:r>
            <a:r>
              <a:rPr lang="tr-TR" sz="3200" b="1" dirty="0">
                <a:latin typeface="Times New Roman" panose="02020603050405020304" pitchFamily="18" charset="0"/>
                <a:cs typeface="Times New Roman" panose="02020603050405020304" pitchFamily="18" charset="0"/>
              </a:rPr>
              <a:t> İrtifak Hakkı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Teslime Bağlı Rehin Hakkı Sahipleri </a:t>
            </a:r>
            <a:r>
              <a:rPr lang="tr-TR" sz="3200" dirty="0">
                <a:latin typeface="Times New Roman" panose="02020603050405020304" pitchFamily="18" charset="0"/>
                <a:cs typeface="Times New Roman" panose="02020603050405020304" pitchFamily="18" charset="0"/>
              </a:rPr>
              <a:t>de </a:t>
            </a:r>
            <a:r>
              <a:rPr lang="tr-TR" sz="3200" b="1" i="1" dirty="0" err="1">
                <a:latin typeface="Times New Roman" panose="02020603050405020304" pitchFamily="18" charset="0"/>
                <a:cs typeface="Times New Roman" panose="02020603050405020304" pitchFamily="18" charset="0"/>
              </a:rPr>
              <a:t>Elatmanın</a:t>
            </a:r>
            <a:r>
              <a:rPr lang="tr-TR" sz="3200" b="1" i="1" dirty="0">
                <a:latin typeface="Times New Roman" panose="02020603050405020304" pitchFamily="18" charset="0"/>
                <a:cs typeface="Times New Roman" panose="02020603050405020304" pitchFamily="18" charset="0"/>
              </a:rPr>
              <a:t> Önlenmesi Davasını </a:t>
            </a:r>
            <a:r>
              <a:rPr lang="tr-TR" sz="3200" b="1" dirty="0">
                <a:latin typeface="Times New Roman" panose="02020603050405020304" pitchFamily="18" charset="0"/>
                <a:cs typeface="Times New Roman" panose="02020603050405020304" pitchFamily="18" charset="0"/>
              </a:rPr>
              <a:t>açabilirler.</a:t>
            </a:r>
          </a:p>
          <a:p>
            <a:pPr algn="just"/>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Taşınır bir Mal üzerinde Kişisel Hak Sahibi olan Kişilerin</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örneğin </a:t>
            </a:r>
            <a:r>
              <a:rPr lang="tr-TR" sz="3200" dirty="0">
                <a:latin typeface="Times New Roman" panose="02020603050405020304" pitchFamily="18" charset="0"/>
                <a:cs typeface="Times New Roman" panose="02020603050405020304" pitchFamily="18" charset="0"/>
              </a:rPr>
              <a:t>bir </a:t>
            </a:r>
            <a:r>
              <a:rPr lang="tr-TR" sz="3200" b="1" dirty="0">
                <a:latin typeface="Times New Roman" panose="02020603050405020304" pitchFamily="18" charset="0"/>
                <a:cs typeface="Times New Roman" panose="02020603050405020304" pitchFamily="18" charset="0"/>
              </a:rPr>
              <a:t>Kiracının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kendi Haklarına </a:t>
            </a:r>
            <a:r>
              <a:rPr lang="tr-TR" sz="3200" dirty="0">
                <a:latin typeface="Times New Roman" panose="02020603050405020304" pitchFamily="18" charset="0"/>
                <a:cs typeface="Times New Roman" panose="02020603050405020304" pitchFamily="18" charset="0"/>
              </a:rPr>
              <a:t>dayanarak </a:t>
            </a:r>
            <a:r>
              <a:rPr lang="tr-TR" sz="3200" b="1" i="1" dirty="0" err="1">
                <a:latin typeface="Times New Roman" panose="02020603050405020304" pitchFamily="18" charset="0"/>
                <a:cs typeface="Times New Roman" panose="02020603050405020304" pitchFamily="18" charset="0"/>
              </a:rPr>
              <a:t>Elatmanın</a:t>
            </a:r>
            <a:r>
              <a:rPr lang="tr-TR" sz="3200" b="1" i="1" dirty="0">
                <a:latin typeface="Times New Roman" panose="02020603050405020304" pitchFamily="18" charset="0"/>
                <a:cs typeface="Times New Roman" panose="02020603050405020304" pitchFamily="18" charset="0"/>
              </a:rPr>
              <a:t> Önlenmesi Davasını</a:t>
            </a:r>
            <a:r>
              <a:rPr lang="tr-TR" sz="3200" b="1" dirty="0">
                <a:latin typeface="Times New Roman" panose="02020603050405020304" pitchFamily="18" charset="0"/>
                <a:cs typeface="Times New Roman" panose="02020603050405020304" pitchFamily="18" charset="0"/>
              </a:rPr>
              <a:t> açabilecekleri kabul edilmektedir. </a:t>
            </a:r>
          </a:p>
          <a:p>
            <a:pPr marL="0" indent="0" algn="just">
              <a:buNone/>
            </a:pPr>
            <a:r>
              <a:rPr lang="tr-TR" sz="3600"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Eren,</a:t>
            </a:r>
            <a:r>
              <a:rPr lang="tr-TR" i="1" dirty="0">
                <a:latin typeface="Times New Roman" panose="02020603050405020304" pitchFamily="18" charset="0"/>
                <a:cs typeface="Times New Roman" panose="02020603050405020304" pitchFamily="18" charset="0"/>
              </a:rPr>
              <a:t> Mülkiyet H., 4.B., s. 48)</a:t>
            </a:r>
          </a:p>
          <a:p>
            <a:pPr algn="just"/>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78879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800" dirty="0">
                <a:latin typeface="Times New Roman" panose="02020603050405020304" pitchFamily="18" charset="0"/>
                <a:cs typeface="Times New Roman" panose="02020603050405020304" pitchFamily="18" charset="0"/>
              </a:rPr>
              <a:t>Kısaca, </a:t>
            </a:r>
            <a:r>
              <a:rPr lang="tr-TR" sz="4800" b="1" dirty="0">
                <a:latin typeface="Times New Roman" panose="02020603050405020304" pitchFamily="18" charset="0"/>
                <a:cs typeface="Times New Roman" panose="02020603050405020304" pitchFamily="18" charset="0"/>
              </a:rPr>
              <a:t>Paylı Mülkiyette</a:t>
            </a:r>
            <a:r>
              <a:rPr lang="tr-TR" sz="4800" dirty="0">
                <a:latin typeface="Times New Roman" panose="02020603050405020304" pitchFamily="18" charset="0"/>
                <a:cs typeface="Times New Roman" panose="02020603050405020304" pitchFamily="18" charset="0"/>
              </a:rPr>
              <a:t>, </a:t>
            </a:r>
            <a:r>
              <a:rPr lang="tr-TR" sz="4800" b="1" i="1" dirty="0">
                <a:latin typeface="Times New Roman" panose="02020603050405020304" pitchFamily="18" charset="0"/>
                <a:cs typeface="Times New Roman" panose="02020603050405020304" pitchFamily="18" charset="0"/>
              </a:rPr>
              <a:t>Paydaşlardan her birinin </a:t>
            </a:r>
            <a:r>
              <a:rPr lang="tr-TR" sz="4800" dirty="0">
                <a:latin typeface="Times New Roman" panose="02020603050405020304" pitchFamily="18" charset="0"/>
                <a:cs typeface="Times New Roman" panose="02020603050405020304" pitchFamily="18" charset="0"/>
              </a:rPr>
              <a:t>gerek </a:t>
            </a:r>
            <a:r>
              <a:rPr lang="tr-TR" sz="4800" b="1" dirty="0">
                <a:latin typeface="Times New Roman" panose="02020603050405020304" pitchFamily="18" charset="0"/>
                <a:cs typeface="Times New Roman" panose="02020603050405020304" pitchFamily="18" charset="0"/>
              </a:rPr>
              <a:t>Üçüncü</a:t>
            </a:r>
            <a:r>
              <a:rPr lang="tr-TR" sz="4800" dirty="0">
                <a:latin typeface="Times New Roman" panose="02020603050405020304" pitchFamily="18" charset="0"/>
                <a:cs typeface="Times New Roman" panose="02020603050405020304" pitchFamily="18" charset="0"/>
              </a:rPr>
              <a:t> </a:t>
            </a:r>
            <a:r>
              <a:rPr lang="tr-TR" sz="4800" b="1" dirty="0">
                <a:latin typeface="Times New Roman" panose="02020603050405020304" pitchFamily="18" charset="0"/>
                <a:cs typeface="Times New Roman" panose="02020603050405020304" pitchFamily="18" charset="0"/>
              </a:rPr>
              <a:t>Kişiye</a:t>
            </a:r>
            <a:r>
              <a:rPr lang="tr-TR" sz="4800" dirty="0">
                <a:latin typeface="Times New Roman" panose="02020603050405020304" pitchFamily="18" charset="0"/>
                <a:cs typeface="Times New Roman" panose="02020603050405020304" pitchFamily="18" charset="0"/>
              </a:rPr>
              <a:t>, gerek </a:t>
            </a:r>
            <a:r>
              <a:rPr lang="tr-TR" sz="4800" b="1" dirty="0">
                <a:latin typeface="Times New Roman" panose="02020603050405020304" pitchFamily="18" charset="0"/>
                <a:cs typeface="Times New Roman" panose="02020603050405020304" pitchFamily="18" charset="0"/>
              </a:rPr>
              <a:t>Haksız </a:t>
            </a:r>
            <a:r>
              <a:rPr lang="tr-TR" sz="4800" b="1" dirty="0" err="1">
                <a:latin typeface="Times New Roman" panose="02020603050405020304" pitchFamily="18" charset="0"/>
                <a:cs typeface="Times New Roman" panose="02020603050405020304" pitchFamily="18" charset="0"/>
              </a:rPr>
              <a:t>Elatan</a:t>
            </a:r>
            <a:r>
              <a:rPr lang="tr-TR" sz="4800" b="1" dirty="0">
                <a:latin typeface="Times New Roman" panose="02020603050405020304" pitchFamily="18" charset="0"/>
                <a:cs typeface="Times New Roman" panose="02020603050405020304" pitchFamily="18" charset="0"/>
              </a:rPr>
              <a:t> </a:t>
            </a:r>
            <a:r>
              <a:rPr lang="tr-TR" sz="4800" dirty="0">
                <a:latin typeface="Times New Roman" panose="02020603050405020304" pitchFamily="18" charset="0"/>
                <a:cs typeface="Times New Roman" panose="02020603050405020304" pitchFamily="18" charset="0"/>
              </a:rPr>
              <a:t>diğer </a:t>
            </a:r>
            <a:r>
              <a:rPr lang="tr-TR" sz="4800" b="1" i="1" dirty="0">
                <a:latin typeface="Times New Roman" panose="02020603050405020304" pitchFamily="18" charset="0"/>
                <a:cs typeface="Times New Roman" panose="02020603050405020304" pitchFamily="18" charset="0"/>
              </a:rPr>
              <a:t>Paydaşlara</a:t>
            </a:r>
            <a:r>
              <a:rPr lang="tr-TR" sz="4800" dirty="0">
                <a:latin typeface="Times New Roman" panose="02020603050405020304" pitchFamily="18" charset="0"/>
                <a:cs typeface="Times New Roman" panose="02020603050405020304" pitchFamily="18" charset="0"/>
              </a:rPr>
              <a:t> karşı </a:t>
            </a:r>
            <a:r>
              <a:rPr lang="tr-TR" sz="4800" b="1" i="1" dirty="0" err="1">
                <a:latin typeface="Times New Roman" panose="02020603050405020304" pitchFamily="18" charset="0"/>
                <a:cs typeface="Times New Roman" panose="02020603050405020304" pitchFamily="18" charset="0"/>
              </a:rPr>
              <a:t>Elatmanın</a:t>
            </a:r>
            <a:r>
              <a:rPr lang="tr-TR" sz="4800" b="1" i="1" dirty="0">
                <a:latin typeface="Times New Roman" panose="02020603050405020304" pitchFamily="18" charset="0"/>
                <a:cs typeface="Times New Roman" panose="02020603050405020304" pitchFamily="18" charset="0"/>
              </a:rPr>
              <a:t> Önlenmesi Davası </a:t>
            </a:r>
            <a:r>
              <a:rPr lang="tr-TR" sz="4800" b="1" dirty="0">
                <a:latin typeface="Times New Roman" panose="02020603050405020304" pitchFamily="18" charset="0"/>
                <a:cs typeface="Times New Roman" panose="02020603050405020304" pitchFamily="18" charset="0"/>
              </a:rPr>
              <a:t>açması mümkündür </a:t>
            </a:r>
            <a:r>
              <a:rPr lang="tr-TR" sz="4800" dirty="0">
                <a:latin typeface="Times New Roman" panose="02020603050405020304" pitchFamily="18" charset="0"/>
                <a:cs typeface="Times New Roman" panose="02020603050405020304" pitchFamily="18" charset="0"/>
              </a:rPr>
              <a:t>(</a:t>
            </a:r>
            <a:r>
              <a:rPr lang="tr-TR" sz="4000" i="1" dirty="0">
                <a:latin typeface="Times New Roman" panose="02020603050405020304" pitchFamily="18" charset="0"/>
                <a:cs typeface="Times New Roman" panose="02020603050405020304" pitchFamily="18" charset="0"/>
              </a:rPr>
              <a:t>MK m. 693 / III). </a:t>
            </a:r>
          </a:p>
        </p:txBody>
      </p:sp>
    </p:spTree>
    <p:extLst>
      <p:ext uri="{BB962C8B-B14F-4D97-AF65-F5344CB8AC3E}">
        <p14:creationId xmlns:p14="http://schemas.microsoft.com/office/powerpoint/2010/main" val="16001327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u="sng" dirty="0">
                <a:latin typeface="Times New Roman" panose="02020603050405020304" pitchFamily="18" charset="0"/>
                <a:cs typeface="Times New Roman" panose="02020603050405020304" pitchFamily="18" charset="0"/>
              </a:rPr>
              <a:t>Elbirliği Mülkiyetinde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Yargıtay,</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Medeni Kanun’un 702. maddesinin son fıkrasındaki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Ortaklardan her biri, topluluğa giren hakların korunmasını sağlayabilir. Bu korumadan bütün ortaklar yararlanır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hükmünden </a:t>
            </a:r>
            <a:r>
              <a:rPr lang="tr-TR" sz="3600" b="1" i="1" dirty="0">
                <a:latin typeface="Times New Roman" panose="02020603050405020304" pitchFamily="18" charset="0"/>
                <a:cs typeface="Times New Roman" panose="02020603050405020304" pitchFamily="18" charset="0"/>
              </a:rPr>
              <a:t>her Ortağın bu Davayı açabileceği </a:t>
            </a:r>
            <a:r>
              <a:rPr lang="tr-TR" sz="3600" b="1" dirty="0">
                <a:latin typeface="Times New Roman" panose="02020603050405020304" pitchFamily="18" charset="0"/>
                <a:cs typeface="Times New Roman" panose="02020603050405020304" pitchFamily="18" charset="0"/>
              </a:rPr>
              <a:t>sonucuna varmıştır. </a:t>
            </a:r>
          </a:p>
          <a:p>
            <a:pPr marL="0" indent="0" algn="just">
              <a:buNone/>
            </a:pPr>
            <a:r>
              <a:rPr lang="tr-TR" sz="3200"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YHGK </a:t>
            </a:r>
            <a:r>
              <a:rPr lang="tr-TR" sz="3200" i="1" dirty="0">
                <a:latin typeface="Times New Roman" panose="02020603050405020304" pitchFamily="18" charset="0"/>
                <a:cs typeface="Times New Roman" panose="02020603050405020304" pitchFamily="18" charset="0"/>
              </a:rPr>
              <a:t>30.12.2009,1- 577 / 608 ; </a:t>
            </a:r>
            <a:r>
              <a:rPr lang="tr-TR" sz="3200" b="1" i="1" dirty="0">
                <a:latin typeface="Times New Roman" panose="02020603050405020304" pitchFamily="18" charset="0"/>
                <a:cs typeface="Times New Roman" panose="02020603050405020304" pitchFamily="18" charset="0"/>
              </a:rPr>
              <a:t>Y. 3. HD</a:t>
            </a:r>
            <a:r>
              <a:rPr lang="tr-TR" sz="3200" i="1" dirty="0">
                <a:latin typeface="Times New Roman" panose="02020603050405020304" pitchFamily="18" charset="0"/>
                <a:cs typeface="Times New Roman" panose="02020603050405020304" pitchFamily="18" charset="0"/>
              </a:rPr>
              <a:t>. 6. 11. 2003, 13090 / 13274 – Kazancı Bilişim- İçtihat Bilgi Bankası)</a:t>
            </a:r>
          </a:p>
          <a:p>
            <a:pPr marL="0" indent="0">
              <a:buNone/>
            </a:pPr>
            <a:endParaRPr lang="tr-TR" dirty="0"/>
          </a:p>
        </p:txBody>
      </p:sp>
    </p:spTree>
    <p:extLst>
      <p:ext uri="{BB962C8B-B14F-4D97-AF65-F5344CB8AC3E}">
        <p14:creationId xmlns:p14="http://schemas.microsoft.com/office/powerpoint/2010/main" val="274075822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sz="3600" b="1" dirty="0">
                <a:latin typeface="Times New Roman" panose="02020603050405020304" pitchFamily="18" charset="0"/>
                <a:cs typeface="Times New Roman" panose="02020603050405020304" pitchFamily="18" charset="0"/>
              </a:rPr>
              <a:t>Dava, </a:t>
            </a:r>
            <a:r>
              <a:rPr lang="tr-TR" sz="3600" b="1" i="1" dirty="0">
                <a:latin typeface="Times New Roman" panose="02020603050405020304" pitchFamily="18" charset="0"/>
                <a:cs typeface="Times New Roman" panose="02020603050405020304" pitchFamily="18" charset="0"/>
              </a:rPr>
              <a:t>Eşyaya haksız olarak </a:t>
            </a:r>
            <a:r>
              <a:rPr lang="tr-TR" sz="3600" b="1" i="1" dirty="0" err="1">
                <a:latin typeface="Times New Roman" panose="02020603050405020304" pitchFamily="18" charset="0"/>
                <a:cs typeface="Times New Roman" panose="02020603050405020304" pitchFamily="18" charset="0"/>
              </a:rPr>
              <a:t>elatan</a:t>
            </a:r>
            <a:r>
              <a:rPr lang="tr-TR" sz="3600" b="1" i="1" dirty="0">
                <a:latin typeface="Times New Roman" panose="02020603050405020304" pitchFamily="18" charset="0"/>
                <a:cs typeface="Times New Roman" panose="02020603050405020304" pitchFamily="18" charset="0"/>
              </a:rPr>
              <a:t> Kişiye </a:t>
            </a:r>
            <a:r>
              <a:rPr lang="tr-TR" sz="3600" b="1" dirty="0">
                <a:latin typeface="Times New Roman" panose="02020603050405020304" pitchFamily="18" charset="0"/>
                <a:cs typeface="Times New Roman" panose="02020603050405020304" pitchFamily="18" charset="0"/>
              </a:rPr>
              <a:t>karşı açılır. </a:t>
            </a:r>
          </a:p>
          <a:p>
            <a:r>
              <a:rPr lang="tr-TR" sz="3600" b="1" dirty="0">
                <a:latin typeface="Times New Roman" panose="02020603050405020304" pitchFamily="18" charset="0"/>
                <a:cs typeface="Times New Roman" panose="02020603050405020304" pitchFamily="18" charset="0"/>
              </a:rPr>
              <a:t>Davalının </a:t>
            </a:r>
            <a:r>
              <a:rPr lang="tr-TR" sz="3600" b="1" i="1" dirty="0">
                <a:latin typeface="Times New Roman" panose="02020603050405020304" pitchFamily="18" charset="0"/>
                <a:cs typeface="Times New Roman" panose="02020603050405020304" pitchFamily="18" charset="0"/>
              </a:rPr>
              <a:t>Kusurlu olması </a:t>
            </a:r>
            <a:r>
              <a:rPr lang="tr-TR" sz="3600" b="1" dirty="0">
                <a:latin typeface="Times New Roman" panose="02020603050405020304" pitchFamily="18" charset="0"/>
                <a:cs typeface="Times New Roman" panose="02020603050405020304" pitchFamily="18" charset="0"/>
              </a:rPr>
              <a:t>şart değildir. </a:t>
            </a:r>
          </a:p>
          <a:p>
            <a:r>
              <a:rPr lang="tr-TR" sz="3600" b="1" dirty="0">
                <a:latin typeface="Times New Roman" panose="02020603050405020304" pitchFamily="18" charset="0"/>
                <a:cs typeface="Times New Roman" panose="02020603050405020304" pitchFamily="18" charset="0"/>
              </a:rPr>
              <a:t>Davalı, doğrudan doğruya </a:t>
            </a:r>
            <a:r>
              <a:rPr lang="tr-TR" sz="3600" b="1" dirty="0" err="1">
                <a:latin typeface="Times New Roman" panose="02020603050405020304" pitchFamily="18" charset="0"/>
                <a:cs typeface="Times New Roman" panose="02020603050405020304" pitchFamily="18" charset="0"/>
              </a:rPr>
              <a:t>elatan</a:t>
            </a:r>
            <a:r>
              <a:rPr lang="tr-TR" sz="3600" b="1" dirty="0">
                <a:latin typeface="Times New Roman" panose="02020603050405020304" pitchFamily="18" charset="0"/>
                <a:cs typeface="Times New Roman" panose="02020603050405020304" pitchFamily="18" charset="0"/>
              </a:rPr>
              <a:t> Kişi (</a:t>
            </a:r>
            <a:r>
              <a:rPr lang="tr-TR" sz="3600" i="1" dirty="0">
                <a:latin typeface="Times New Roman" panose="02020603050405020304" pitchFamily="18" charset="0"/>
                <a:cs typeface="Times New Roman" panose="02020603050405020304" pitchFamily="18" charset="0"/>
              </a:rPr>
              <a:t>fail) </a:t>
            </a:r>
            <a:r>
              <a:rPr lang="tr-TR" sz="3600" b="1" dirty="0">
                <a:latin typeface="Times New Roman" panose="02020603050405020304" pitchFamily="18" charset="0"/>
                <a:cs typeface="Times New Roman" panose="02020603050405020304" pitchFamily="18" charset="0"/>
              </a:rPr>
              <a:t>olabilir.</a:t>
            </a:r>
          </a:p>
          <a:p>
            <a:pPr algn="just"/>
            <a:r>
              <a:rPr lang="tr-TR" sz="3600" dirty="0">
                <a:latin typeface="Times New Roman" panose="02020603050405020304" pitchFamily="18" charset="0"/>
                <a:cs typeface="Times New Roman" panose="02020603050405020304" pitchFamily="18" charset="0"/>
              </a:rPr>
              <a:t> Ayrıca, </a:t>
            </a:r>
            <a:r>
              <a:rPr lang="tr-TR" sz="3600" b="1" dirty="0">
                <a:latin typeface="Times New Roman" panose="02020603050405020304" pitchFamily="18" charset="0"/>
                <a:cs typeface="Times New Roman" panose="02020603050405020304" pitchFamily="18" charset="0"/>
              </a:rPr>
              <a:t>Davalı, </a:t>
            </a:r>
            <a:r>
              <a:rPr lang="tr-TR" sz="3600" b="1" dirty="0" err="1">
                <a:latin typeface="Times New Roman" panose="02020603050405020304" pitchFamily="18" charset="0"/>
                <a:cs typeface="Times New Roman" panose="02020603050405020304" pitchFamily="18" charset="0"/>
              </a:rPr>
              <a:t>Elatmayı</a:t>
            </a:r>
            <a:r>
              <a:rPr lang="tr-TR" sz="3600" b="1" dirty="0">
                <a:latin typeface="Times New Roman" panose="02020603050405020304" pitchFamily="18" charset="0"/>
                <a:cs typeface="Times New Roman" panose="02020603050405020304" pitchFamily="18" charset="0"/>
              </a:rPr>
              <a:t> teşvik eden Kişi </a:t>
            </a:r>
            <a:r>
              <a:rPr lang="tr-TR" sz="3600" dirty="0">
                <a:latin typeface="Times New Roman" panose="02020603050405020304" pitchFamily="18" charset="0"/>
                <a:cs typeface="Times New Roman" panose="02020603050405020304" pitchFamily="18" charset="0"/>
              </a:rPr>
              <a:t>de</a:t>
            </a:r>
            <a:r>
              <a:rPr lang="tr-TR" sz="3600" b="1" dirty="0">
                <a:latin typeface="Times New Roman" panose="02020603050405020304" pitchFamily="18" charset="0"/>
                <a:cs typeface="Times New Roman" panose="02020603050405020304" pitchFamily="18" charset="0"/>
              </a:rPr>
              <a:t> olabilir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Buna, </a:t>
            </a:r>
            <a:r>
              <a:rPr lang="tr-TR" sz="3600" b="1" i="1" dirty="0">
                <a:latin typeface="Times New Roman" panose="02020603050405020304" pitchFamily="18" charset="0"/>
                <a:cs typeface="Times New Roman" panose="02020603050405020304" pitchFamily="18" charset="0"/>
              </a:rPr>
              <a:t>Kiracısını </a:t>
            </a:r>
            <a:r>
              <a:rPr lang="tr-TR" sz="3600" b="1" i="1" dirty="0" err="1">
                <a:latin typeface="Times New Roman" panose="02020603050405020304" pitchFamily="18" charset="0"/>
                <a:cs typeface="Times New Roman" panose="02020603050405020304" pitchFamily="18" charset="0"/>
              </a:rPr>
              <a:t>elatmaya</a:t>
            </a:r>
            <a:r>
              <a:rPr lang="tr-TR" sz="3600" b="1" i="1" dirty="0">
                <a:latin typeface="Times New Roman" panose="02020603050405020304" pitchFamily="18" charset="0"/>
                <a:cs typeface="Times New Roman" panose="02020603050405020304" pitchFamily="18" charset="0"/>
              </a:rPr>
              <a:t> teşvik eden malik, </a:t>
            </a:r>
            <a:r>
              <a:rPr lang="tr-TR" sz="3600" b="1" dirty="0">
                <a:latin typeface="Times New Roman" panose="02020603050405020304" pitchFamily="18" charset="0"/>
                <a:cs typeface="Times New Roman" panose="02020603050405020304" pitchFamily="18" charset="0"/>
              </a:rPr>
              <a:t>örnek</a:t>
            </a:r>
            <a:r>
              <a:rPr lang="tr-TR" sz="3600" dirty="0">
                <a:latin typeface="Times New Roman" panose="02020603050405020304" pitchFamily="18" charset="0"/>
                <a:cs typeface="Times New Roman" panose="02020603050405020304" pitchFamily="18" charset="0"/>
              </a:rPr>
              <a:t> olarak gösterilebilir. </a:t>
            </a:r>
          </a:p>
          <a:p>
            <a:pPr marL="0" indent="0" algn="just">
              <a:buNone/>
            </a:pPr>
            <a:r>
              <a:rPr lang="tr-TR"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a:t>
            </a:r>
            <a:r>
              <a:rPr lang="tr-TR" sz="2400" i="1" dirty="0">
                <a:latin typeface="Times New Roman" panose="02020603050405020304" pitchFamily="18" charset="0"/>
                <a:cs typeface="Times New Roman" panose="02020603050405020304" pitchFamily="18" charset="0"/>
              </a:rPr>
              <a:t> Eşya H., 6. B., s. 259)</a:t>
            </a:r>
          </a:p>
          <a:p>
            <a:pPr marL="0" indent="0" algn="just">
              <a:buNone/>
            </a:pPr>
            <a:endParaRPr lang="tr-TR" sz="4000" dirty="0"/>
          </a:p>
        </p:txBody>
      </p:sp>
    </p:spTree>
    <p:extLst>
      <p:ext uri="{BB962C8B-B14F-4D97-AF65-F5344CB8AC3E}">
        <p14:creationId xmlns:p14="http://schemas.microsoft.com/office/powerpoint/2010/main" val="167705204"/>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800" b="1" dirty="0" err="1">
                <a:latin typeface="Times New Roman" panose="02020603050405020304" pitchFamily="18" charset="0"/>
                <a:cs typeface="Times New Roman" panose="02020603050405020304" pitchFamily="18" charset="0"/>
              </a:rPr>
              <a:t>Elatmanın</a:t>
            </a:r>
            <a:r>
              <a:rPr lang="tr-TR" sz="4800" b="1" dirty="0">
                <a:latin typeface="Times New Roman" panose="02020603050405020304" pitchFamily="18" charset="0"/>
                <a:cs typeface="Times New Roman" panose="02020603050405020304" pitchFamily="18" charset="0"/>
              </a:rPr>
              <a:t> Önlenmesi Davasında, </a:t>
            </a:r>
            <a:r>
              <a:rPr lang="tr-TR" sz="4800" b="1" u="sng" dirty="0">
                <a:latin typeface="Times New Roman" panose="02020603050405020304" pitchFamily="18" charset="0"/>
                <a:cs typeface="Times New Roman" panose="02020603050405020304" pitchFamily="18" charset="0"/>
              </a:rPr>
              <a:t>Davalı sıfatı</a:t>
            </a:r>
            <a:r>
              <a:rPr lang="tr-TR" sz="4800" dirty="0">
                <a:latin typeface="Times New Roman" panose="02020603050405020304" pitchFamily="18" charset="0"/>
                <a:cs typeface="Times New Roman" panose="02020603050405020304" pitchFamily="18" charset="0"/>
              </a:rPr>
              <a:t>, bu anlamda, </a:t>
            </a:r>
            <a:r>
              <a:rPr lang="tr-TR" sz="4800" b="1" i="1" dirty="0">
                <a:latin typeface="Times New Roman" panose="02020603050405020304" pitchFamily="18" charset="0"/>
                <a:cs typeface="Times New Roman" panose="02020603050405020304" pitchFamily="18" charset="0"/>
              </a:rPr>
              <a:t>Komşuluk İlişkilerinden doğan Davalardaki Davalı Kişi çevresinden </a:t>
            </a:r>
            <a:r>
              <a:rPr lang="tr-TR" sz="4800" b="1" dirty="0">
                <a:latin typeface="Times New Roman" panose="02020603050405020304" pitchFamily="18" charset="0"/>
                <a:cs typeface="Times New Roman" panose="02020603050405020304" pitchFamily="18" charset="0"/>
              </a:rPr>
              <a:t>daha geniştir. </a:t>
            </a:r>
          </a:p>
          <a:p>
            <a:pPr marL="0" indent="0">
              <a:buNone/>
            </a:pPr>
            <a:r>
              <a:rPr lang="tr-TR"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Eren,</a:t>
            </a:r>
            <a:r>
              <a:rPr lang="tr-TR" sz="3600" i="1" dirty="0">
                <a:latin typeface="Times New Roman" panose="02020603050405020304" pitchFamily="18" charset="0"/>
                <a:cs typeface="Times New Roman" panose="02020603050405020304" pitchFamily="18" charset="0"/>
              </a:rPr>
              <a:t> Mülkiyet H., 4. B., s. 48</a:t>
            </a:r>
            <a:r>
              <a:rPr lang="tr-TR" sz="36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26961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Mülkiyet Hakkına dışarıdan Sınırlamalar da getirilebilir</a:t>
            </a:r>
            <a:r>
              <a:rPr lang="tr-TR" sz="3200" dirty="0">
                <a:latin typeface="Times New Roman" panose="02020603050405020304" pitchFamily="18" charset="0"/>
                <a:cs typeface="Times New Roman" panose="02020603050405020304" pitchFamily="18" charset="0"/>
              </a:rPr>
              <a:t>.</a:t>
            </a:r>
          </a:p>
          <a:p>
            <a:pPr algn="just"/>
            <a:r>
              <a:rPr lang="tr-TR" sz="3200" dirty="0">
                <a:latin typeface="Times New Roman" panose="02020603050405020304" pitchFamily="18" charset="0"/>
                <a:cs typeface="Times New Roman" panose="02020603050405020304" pitchFamily="18" charset="0"/>
              </a:rPr>
              <a:t> Fakat bu </a:t>
            </a:r>
            <a:r>
              <a:rPr lang="tr-TR" sz="3200" b="1" dirty="0">
                <a:latin typeface="Times New Roman" panose="02020603050405020304" pitchFamily="18" charset="0"/>
                <a:cs typeface="Times New Roman" panose="02020603050405020304" pitchFamily="18" charset="0"/>
              </a:rPr>
              <a:t>Sınırlamalar, </a:t>
            </a:r>
            <a:r>
              <a:rPr lang="tr-TR" sz="3200" b="1" i="1" dirty="0">
                <a:latin typeface="Times New Roman" panose="02020603050405020304" pitchFamily="18" charset="0"/>
                <a:cs typeface="Times New Roman" panose="02020603050405020304" pitchFamily="18" charset="0"/>
              </a:rPr>
              <a:t>Mülkiyetin içeriğine yabancı oldukları</a:t>
            </a:r>
            <a:r>
              <a:rPr lang="tr-TR" sz="3200" dirty="0">
                <a:latin typeface="Times New Roman" panose="02020603050405020304" pitchFamily="18" charset="0"/>
                <a:cs typeface="Times New Roman" panose="02020603050405020304" pitchFamily="18" charset="0"/>
              </a:rPr>
              <a:t> için, karşılığında </a:t>
            </a:r>
            <a:r>
              <a:rPr lang="tr-TR" sz="3200" b="1" dirty="0">
                <a:latin typeface="Times New Roman" panose="02020603050405020304" pitchFamily="18" charset="0"/>
                <a:cs typeface="Times New Roman" panose="02020603050405020304" pitchFamily="18" charset="0"/>
              </a:rPr>
              <a:t>Malike bir Tazminat ödenmesi </a:t>
            </a:r>
            <a:r>
              <a:rPr lang="tr-TR" sz="3200" dirty="0">
                <a:latin typeface="Times New Roman" panose="02020603050405020304" pitchFamily="18" charset="0"/>
                <a:cs typeface="Times New Roman" panose="02020603050405020304" pitchFamily="18" charset="0"/>
              </a:rPr>
              <a:t>gerekir. </a:t>
            </a:r>
          </a:p>
          <a:p>
            <a:pPr algn="just"/>
            <a:r>
              <a:rPr lang="tr-TR" sz="3200" b="1" dirty="0">
                <a:latin typeface="Times New Roman" panose="02020603050405020304" pitchFamily="18" charset="0"/>
                <a:cs typeface="Times New Roman" panose="02020603050405020304" pitchFamily="18" charset="0"/>
              </a:rPr>
              <a:t>Mülkiyetin İçeriğindeki Ödevler ise</a:t>
            </a:r>
            <a:r>
              <a:rPr lang="tr-TR" sz="3200" dirty="0">
                <a:latin typeface="Times New Roman" panose="02020603050405020304" pitchFamily="18" charset="0"/>
                <a:cs typeface="Times New Roman" panose="02020603050405020304" pitchFamily="18" charset="0"/>
              </a:rPr>
              <a:t>, zaten </a:t>
            </a:r>
            <a:r>
              <a:rPr lang="tr-TR" sz="3200" b="1" dirty="0">
                <a:latin typeface="Times New Roman" panose="02020603050405020304" pitchFamily="18" charset="0"/>
                <a:cs typeface="Times New Roman" panose="02020603050405020304" pitchFamily="18" charset="0"/>
              </a:rPr>
              <a:t>Hakkın İçeriğinde </a:t>
            </a:r>
            <a:r>
              <a:rPr lang="tr-TR" sz="3200" dirty="0">
                <a:latin typeface="Times New Roman" panose="02020603050405020304" pitchFamily="18" charset="0"/>
                <a:cs typeface="Times New Roman" panose="02020603050405020304" pitchFamily="18" charset="0"/>
              </a:rPr>
              <a:t>yer almaktadır.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söz konusu Ödevlerin karşılığında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Malike herhangi bir </a:t>
            </a:r>
            <a:r>
              <a:rPr lang="tr-TR" sz="3200" b="1" i="1" dirty="0">
                <a:latin typeface="Times New Roman" panose="02020603050405020304" pitchFamily="18" charset="0"/>
                <a:cs typeface="Times New Roman" panose="02020603050405020304" pitchFamily="18" charset="0"/>
              </a:rPr>
              <a:t>Tazminat ödenmesi söz konusu </a:t>
            </a:r>
            <a:r>
              <a:rPr lang="tr-TR" sz="3200" b="1" dirty="0">
                <a:latin typeface="Times New Roman" panose="02020603050405020304" pitchFamily="18" charset="0"/>
                <a:cs typeface="Times New Roman" panose="02020603050405020304" pitchFamily="18" charset="0"/>
              </a:rPr>
              <a:t>değildir.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Bu duruma çeşitli örnekler verilebilir. </a:t>
            </a:r>
          </a:p>
        </p:txBody>
      </p:sp>
    </p:spTree>
    <p:extLst>
      <p:ext uri="{BB962C8B-B14F-4D97-AF65-F5344CB8AC3E}">
        <p14:creationId xmlns:p14="http://schemas.microsoft.com/office/powerpoint/2010/main" val="191488117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Calibri" panose="020F0502020204030204" pitchFamily="34" charset="0"/>
              </a:rPr>
              <a:t>İspat Yükü </a:t>
            </a:r>
          </a:p>
        </p:txBody>
      </p:sp>
      <p:sp>
        <p:nvSpPr>
          <p:cNvPr id="3" name="İçerik Yer Tutucusu 2"/>
          <p:cNvSpPr>
            <a:spLocks noGrp="1"/>
          </p:cNvSpPr>
          <p:nvPr>
            <p:ph idx="1"/>
          </p:nvPr>
        </p:nvSpPr>
        <p:spPr/>
        <p:txBody>
          <a:bodyPr>
            <a:normAutofit/>
          </a:bodyPr>
          <a:lstStyle/>
          <a:p>
            <a:r>
              <a:rPr lang="tr-TR" sz="3600" b="1" u="sng" dirty="0">
                <a:latin typeface="Times New Roman" panose="02020603050405020304" pitchFamily="18" charset="0"/>
                <a:cs typeface="Times New Roman" panose="02020603050405020304" pitchFamily="18" charset="0"/>
              </a:rPr>
              <a:t>İspat yükü</a:t>
            </a:r>
            <a:r>
              <a:rPr lang="tr-TR" sz="3600" b="1"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kural olarak</a:t>
            </a:r>
            <a:r>
              <a:rPr lang="tr-TR" sz="3600" b="1" dirty="0">
                <a:latin typeface="Times New Roman" panose="02020603050405020304" pitchFamily="18" charset="0"/>
                <a:cs typeface="Times New Roman" panose="02020603050405020304" pitchFamily="18" charset="0"/>
              </a:rPr>
              <a:t>, Davacıya düşer. </a:t>
            </a:r>
          </a:p>
          <a:p>
            <a:r>
              <a:rPr lang="tr-TR" sz="4000" b="1" u="sng" dirty="0">
                <a:latin typeface="Times New Roman" panose="02020603050405020304" pitchFamily="18" charset="0"/>
                <a:cs typeface="Times New Roman" panose="02020603050405020304" pitchFamily="18" charset="0"/>
              </a:rPr>
              <a:t>Davacı, sırasıyla  şu hususları ispat eder:</a:t>
            </a:r>
          </a:p>
          <a:p>
            <a:pPr marL="0" indent="0">
              <a:buNone/>
            </a:pPr>
            <a:r>
              <a:rPr lang="tr-TR" sz="3600" dirty="0">
                <a:latin typeface="Times New Roman" panose="02020603050405020304" pitchFamily="18" charset="0"/>
                <a:cs typeface="Times New Roman" panose="02020603050405020304" pitchFamily="18" charset="0"/>
              </a:rPr>
              <a:t>*</a:t>
            </a:r>
            <a:r>
              <a:rPr lang="tr-TR" sz="3600" b="1" i="1" dirty="0">
                <a:latin typeface="Times New Roman" panose="02020603050405020304" pitchFamily="18" charset="0"/>
                <a:cs typeface="Times New Roman" panose="02020603050405020304" pitchFamily="18" charset="0"/>
              </a:rPr>
              <a:t>Mülkiyet Hakkını, </a:t>
            </a:r>
          </a:p>
          <a:p>
            <a:pPr marL="0" indent="0">
              <a:buNone/>
            </a:pPr>
            <a:r>
              <a:rPr lang="tr-TR" sz="3600" dirty="0">
                <a:latin typeface="Times New Roman" panose="02020603050405020304" pitchFamily="18" charset="0"/>
                <a:cs typeface="Times New Roman" panose="02020603050405020304" pitchFamily="18" charset="0"/>
              </a:rPr>
              <a:t>*</a:t>
            </a:r>
            <a:r>
              <a:rPr lang="tr-TR" sz="3600" b="1" i="1" dirty="0" err="1">
                <a:latin typeface="Times New Roman" panose="02020603050405020304" pitchFamily="18" charset="0"/>
                <a:cs typeface="Times New Roman" panose="02020603050405020304" pitchFamily="18" charset="0"/>
              </a:rPr>
              <a:t>Elatmanın</a:t>
            </a:r>
            <a:r>
              <a:rPr lang="tr-TR" sz="3600" b="1" i="1" dirty="0">
                <a:latin typeface="Times New Roman" panose="02020603050405020304" pitchFamily="18" charset="0"/>
                <a:cs typeface="Times New Roman" panose="02020603050405020304" pitchFamily="18" charset="0"/>
              </a:rPr>
              <a:t> haksızlığını, </a:t>
            </a:r>
          </a:p>
          <a:p>
            <a:pPr marL="0" indent="0" algn="just">
              <a:buNone/>
            </a:pPr>
            <a:r>
              <a:rPr lang="tr-TR" sz="3600" dirty="0">
                <a:latin typeface="Times New Roman" panose="02020603050405020304" pitchFamily="18" charset="0"/>
                <a:cs typeface="Times New Roman" panose="02020603050405020304" pitchFamily="18" charset="0"/>
              </a:rPr>
              <a:t>*</a:t>
            </a:r>
            <a:r>
              <a:rPr lang="tr-TR" sz="3600" b="1" i="1" dirty="0">
                <a:latin typeface="Times New Roman" panose="02020603050405020304" pitchFamily="18" charset="0"/>
                <a:cs typeface="Times New Roman" panose="02020603050405020304" pitchFamily="18" charset="0"/>
              </a:rPr>
              <a:t>Davalının Hukuka aykırı Davranışı </a:t>
            </a:r>
            <a:r>
              <a:rPr lang="tr-TR" sz="3600" i="1" dirty="0">
                <a:latin typeface="Times New Roman" panose="02020603050405020304" pitchFamily="18" charset="0"/>
                <a:cs typeface="Times New Roman" panose="02020603050405020304" pitchFamily="18" charset="0"/>
              </a:rPr>
              <a:t>ile</a:t>
            </a:r>
            <a:r>
              <a:rPr lang="tr-TR" sz="3600" b="1" i="1" dirty="0">
                <a:latin typeface="Times New Roman" panose="02020603050405020304" pitchFamily="18" charset="0"/>
                <a:cs typeface="Times New Roman" panose="02020603050405020304" pitchFamily="18" charset="0"/>
              </a:rPr>
              <a:t> ihlal arasındaki Uygun İlliyet Bağını </a:t>
            </a:r>
          </a:p>
          <a:p>
            <a:pPr marL="0" indent="0" algn="just">
              <a:buNone/>
            </a:pPr>
            <a:r>
              <a:rPr lang="tr-TR" sz="3600" dirty="0">
                <a:latin typeface="Times New Roman" panose="02020603050405020304" pitchFamily="18" charset="0"/>
                <a:cs typeface="Times New Roman" panose="02020603050405020304" pitchFamily="18" charset="0"/>
              </a:rPr>
              <a:t>Davacı, bu saydığımız konuları ispat eder. </a:t>
            </a:r>
          </a:p>
          <a:p>
            <a:pPr marL="0" indent="0">
              <a:buNone/>
            </a:pPr>
            <a:endParaRPr lang="tr-TR" dirty="0"/>
          </a:p>
        </p:txBody>
      </p:sp>
    </p:spTree>
    <p:extLst>
      <p:ext uri="{BB962C8B-B14F-4D97-AF65-F5344CB8AC3E}">
        <p14:creationId xmlns:p14="http://schemas.microsoft.com/office/powerpoint/2010/main" val="233441653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latin typeface="Times New Roman" panose="02020603050405020304" pitchFamily="18" charset="0"/>
                <a:cs typeface="Times New Roman" panose="02020603050405020304" pitchFamily="18" charset="0"/>
              </a:rPr>
              <a:t>*</a:t>
            </a:r>
            <a:r>
              <a:rPr lang="tr-TR" sz="4400" dirty="0">
                <a:latin typeface="Times New Roman" panose="02020603050405020304" pitchFamily="18" charset="0"/>
                <a:cs typeface="Times New Roman" panose="02020603050405020304" pitchFamily="18" charset="0"/>
              </a:rPr>
              <a:t>Mülkiyet Hakkı, </a:t>
            </a:r>
            <a:r>
              <a:rPr lang="tr-TR" sz="4400" b="1" dirty="0">
                <a:latin typeface="Times New Roman" panose="02020603050405020304" pitchFamily="18" charset="0"/>
                <a:cs typeface="Times New Roman" panose="02020603050405020304" pitchFamily="18" charset="0"/>
              </a:rPr>
              <a:t>Taşınırlar </a:t>
            </a:r>
            <a:r>
              <a:rPr lang="tr-TR" sz="4400" dirty="0">
                <a:latin typeface="Times New Roman" panose="02020603050405020304" pitchFamily="18" charset="0"/>
                <a:cs typeface="Times New Roman" panose="02020603050405020304" pitchFamily="18" charset="0"/>
              </a:rPr>
              <a:t>bakımından, </a:t>
            </a:r>
            <a:r>
              <a:rPr lang="tr-TR" sz="4400" b="1" i="1" dirty="0">
                <a:latin typeface="Times New Roman" panose="02020603050405020304" pitchFamily="18" charset="0"/>
                <a:cs typeface="Times New Roman" panose="02020603050405020304" pitchFamily="18" charset="0"/>
              </a:rPr>
              <a:t>Zilyetlik </a:t>
            </a:r>
            <a:r>
              <a:rPr lang="tr-TR" sz="4400" dirty="0">
                <a:latin typeface="Times New Roman" panose="02020603050405020304" pitchFamily="18" charset="0"/>
                <a:cs typeface="Times New Roman" panose="02020603050405020304" pitchFamily="18" charset="0"/>
              </a:rPr>
              <a:t>ile</a:t>
            </a:r>
            <a:r>
              <a:rPr lang="tr-TR" sz="4400" b="1" dirty="0">
                <a:latin typeface="Times New Roman" panose="02020603050405020304" pitchFamily="18" charset="0"/>
                <a:cs typeface="Times New Roman" panose="02020603050405020304" pitchFamily="18" charset="0"/>
              </a:rPr>
              <a:t> kanıtlanabilir.  </a:t>
            </a:r>
          </a:p>
          <a:p>
            <a:pPr marL="0" indent="0" algn="just">
              <a:buNone/>
            </a:pPr>
            <a:r>
              <a:rPr lang="tr-TR" sz="4400" b="1" i="1" dirty="0">
                <a:latin typeface="Times New Roman" panose="02020603050405020304" pitchFamily="18" charset="0"/>
                <a:cs typeface="Times New Roman" panose="02020603050405020304" pitchFamily="18" charset="0"/>
              </a:rPr>
              <a:t>*</a:t>
            </a:r>
            <a:r>
              <a:rPr lang="tr-TR" sz="4400" dirty="0">
                <a:latin typeface="Times New Roman" panose="02020603050405020304" pitchFamily="18" charset="0"/>
                <a:cs typeface="Times New Roman" panose="02020603050405020304" pitchFamily="18" charset="0"/>
              </a:rPr>
              <a:t>Mülkiyet Hakkı</a:t>
            </a:r>
            <a:r>
              <a:rPr lang="tr-TR" sz="4400" b="1" i="1"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Taşınmazlar</a:t>
            </a:r>
            <a:r>
              <a:rPr lang="tr-TR" sz="4400" b="1" i="1" dirty="0">
                <a:latin typeface="Times New Roman" panose="02020603050405020304" pitchFamily="18" charset="0"/>
                <a:cs typeface="Times New Roman" panose="02020603050405020304" pitchFamily="18" charset="0"/>
              </a:rPr>
              <a:t> </a:t>
            </a:r>
            <a:r>
              <a:rPr lang="tr-TR" sz="4400" i="1" dirty="0">
                <a:latin typeface="Times New Roman" panose="02020603050405020304" pitchFamily="18" charset="0"/>
                <a:cs typeface="Times New Roman" panose="02020603050405020304" pitchFamily="18" charset="0"/>
              </a:rPr>
              <a:t>bakımından </a:t>
            </a:r>
            <a:r>
              <a:rPr lang="tr-TR" sz="4400" dirty="0">
                <a:latin typeface="Times New Roman" panose="02020603050405020304" pitchFamily="18" charset="0"/>
                <a:cs typeface="Times New Roman" panose="02020603050405020304" pitchFamily="18" charset="0"/>
              </a:rPr>
              <a:t>ise, </a:t>
            </a:r>
            <a:r>
              <a:rPr lang="tr-TR" sz="4400" b="1" i="1" dirty="0">
                <a:latin typeface="Times New Roman" panose="02020603050405020304" pitchFamily="18" charset="0"/>
                <a:cs typeface="Times New Roman" panose="02020603050405020304" pitchFamily="18" charset="0"/>
              </a:rPr>
              <a:t>Tapu Kütüğündeki Tescil </a:t>
            </a:r>
            <a:r>
              <a:rPr lang="tr-TR" sz="4400" dirty="0">
                <a:latin typeface="Times New Roman" panose="02020603050405020304" pitchFamily="18" charset="0"/>
                <a:cs typeface="Times New Roman" panose="02020603050405020304" pitchFamily="18" charset="0"/>
              </a:rPr>
              <a:t>ile</a:t>
            </a:r>
            <a:r>
              <a:rPr lang="tr-TR" sz="4400" b="1"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Mülkiyet Karinesinden </a:t>
            </a:r>
            <a:r>
              <a:rPr lang="tr-TR" sz="4400" b="1" dirty="0">
                <a:latin typeface="Times New Roman" panose="02020603050405020304" pitchFamily="18" charset="0"/>
                <a:cs typeface="Times New Roman" panose="02020603050405020304" pitchFamily="18" charset="0"/>
              </a:rPr>
              <a:t>yararlanmak suretiyle kanıtlanabilir. </a:t>
            </a:r>
          </a:p>
          <a:p>
            <a:pPr marL="0" indent="0">
              <a:buNone/>
            </a:pPr>
            <a:endParaRPr lang="tr-TR" dirty="0"/>
          </a:p>
          <a:p>
            <a:endParaRPr lang="tr-TR" dirty="0"/>
          </a:p>
        </p:txBody>
      </p:sp>
    </p:spTree>
    <p:extLst>
      <p:ext uri="{BB962C8B-B14F-4D97-AF65-F5344CB8AC3E}">
        <p14:creationId xmlns:p14="http://schemas.microsoft.com/office/powerpoint/2010/main" val="20381547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Buna karşılık, </a:t>
            </a:r>
            <a:r>
              <a:rPr lang="tr-TR" sz="3200" b="1" dirty="0">
                <a:latin typeface="Times New Roman" panose="02020603050405020304" pitchFamily="18" charset="0"/>
                <a:cs typeface="Times New Roman" panose="02020603050405020304" pitchFamily="18" charset="0"/>
              </a:rPr>
              <a:t>Davalı, </a:t>
            </a:r>
            <a:r>
              <a:rPr lang="tr-TR" sz="3200" b="1" i="1" dirty="0">
                <a:latin typeface="Times New Roman" panose="02020603050405020304" pitchFamily="18" charset="0"/>
                <a:cs typeface="Times New Roman" panose="02020603050405020304" pitchFamily="18" charset="0"/>
              </a:rPr>
              <a:t>Ayni Hakka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Kişisel bir Hakka </a:t>
            </a:r>
            <a:r>
              <a:rPr lang="tr-TR" sz="3200" b="1" dirty="0">
                <a:latin typeface="Times New Roman" panose="02020603050405020304" pitchFamily="18" charset="0"/>
                <a:cs typeface="Times New Roman" panose="02020603050405020304" pitchFamily="18" charset="0"/>
              </a:rPr>
              <a:t>dayanarak </a:t>
            </a:r>
            <a:r>
              <a:rPr lang="tr-TR" sz="3200" b="1" dirty="0" err="1">
                <a:latin typeface="Times New Roman" panose="02020603050405020304" pitchFamily="18" charset="0"/>
                <a:cs typeface="Times New Roman" panose="02020603050405020304" pitchFamily="18" charset="0"/>
              </a:rPr>
              <a:t>elatmakta</a:t>
            </a:r>
            <a:r>
              <a:rPr lang="tr-TR" sz="3200" b="1" dirty="0">
                <a:latin typeface="Times New Roman" panose="02020603050405020304" pitchFamily="18" charset="0"/>
                <a:cs typeface="Times New Roman" panose="02020603050405020304" pitchFamily="18" charset="0"/>
              </a:rPr>
              <a:t> haklı olduğunu ispat edip </a:t>
            </a:r>
            <a:r>
              <a:rPr lang="tr-TR" sz="3200" b="1" i="1" dirty="0">
                <a:latin typeface="Times New Roman" panose="02020603050405020304" pitchFamily="18" charset="0"/>
                <a:cs typeface="Times New Roman" panose="02020603050405020304" pitchFamily="18" charset="0"/>
              </a:rPr>
              <a:t>Davanın Reddini </a:t>
            </a:r>
            <a:r>
              <a:rPr lang="tr-TR" sz="3200" b="1" dirty="0">
                <a:latin typeface="Times New Roman" panose="02020603050405020304" pitchFamily="18" charset="0"/>
                <a:cs typeface="Times New Roman" panose="02020603050405020304" pitchFamily="18" charset="0"/>
              </a:rPr>
              <a:t>sağlayabilir. </a:t>
            </a:r>
          </a:p>
          <a:p>
            <a:pPr algn="just"/>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Davalının bir </a:t>
            </a:r>
            <a:r>
              <a:rPr lang="tr-TR" sz="3200" b="1" i="1" dirty="0">
                <a:latin typeface="Times New Roman" panose="02020603050405020304" pitchFamily="18" charset="0"/>
                <a:cs typeface="Times New Roman" panose="02020603050405020304" pitchFamily="18" charset="0"/>
              </a:rPr>
              <a:t>İntifa Hakkına</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İrtifak Hakkına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Kira İlişkisinden doğan Hakka </a:t>
            </a:r>
            <a:r>
              <a:rPr lang="tr-TR" sz="3200" dirty="0">
                <a:latin typeface="Times New Roman" panose="02020603050405020304" pitchFamily="18" charset="0"/>
                <a:cs typeface="Times New Roman" panose="02020603050405020304" pitchFamily="18" charset="0"/>
              </a:rPr>
              <a:t>dayanarak </a:t>
            </a:r>
            <a:r>
              <a:rPr lang="tr-TR" sz="3200" b="1" dirty="0">
                <a:latin typeface="Times New Roman" panose="02020603050405020304" pitchFamily="18" charset="0"/>
                <a:cs typeface="Times New Roman" panose="02020603050405020304" pitchFamily="18" charset="0"/>
              </a:rPr>
              <a:t>Çekişmeli Malı kullandığı</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bundan yararlandığı savunmasında bulunarak bu İlişkileri ispatlaması halinde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Haksız El Atma </a:t>
            </a:r>
            <a:r>
              <a:rPr lang="tr-TR" sz="3200" b="1" dirty="0">
                <a:latin typeface="Times New Roman" panose="02020603050405020304" pitchFamily="18" charset="0"/>
                <a:cs typeface="Times New Roman" panose="02020603050405020304" pitchFamily="18" charset="0"/>
              </a:rPr>
              <a:t>söz konusu olmaz. </a:t>
            </a:r>
          </a:p>
        </p:txBody>
      </p:sp>
    </p:spTree>
    <p:extLst>
      <p:ext uri="{BB962C8B-B14F-4D97-AF65-F5344CB8AC3E}">
        <p14:creationId xmlns:p14="http://schemas.microsoft.com/office/powerpoint/2010/main" val="2576354672"/>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800" b="1" i="1" dirty="0">
                <a:latin typeface="Times New Roman" panose="02020603050405020304" pitchFamily="18" charset="0"/>
                <a:cs typeface="Times New Roman" panose="02020603050405020304" pitchFamily="18" charset="0"/>
              </a:rPr>
              <a:t>Malikin Kamu Hukuku veya Özel Hukuktan doğan Katlanma Görevinin bulunduğu hallerde</a:t>
            </a:r>
            <a:r>
              <a:rPr lang="tr-TR" sz="4800" dirty="0">
                <a:latin typeface="Times New Roman" panose="02020603050405020304" pitchFamily="18" charset="0"/>
                <a:cs typeface="Times New Roman" panose="02020603050405020304" pitchFamily="18" charset="0"/>
              </a:rPr>
              <a:t>, bu </a:t>
            </a:r>
            <a:r>
              <a:rPr lang="tr-TR" sz="4800" b="1" dirty="0">
                <a:latin typeface="Times New Roman" panose="02020603050405020304" pitchFamily="18" charset="0"/>
                <a:cs typeface="Times New Roman" panose="02020603050405020304" pitchFamily="18" charset="0"/>
              </a:rPr>
              <a:t>Görevin Sınır ve Çerçevesi içinde yapılan </a:t>
            </a:r>
            <a:r>
              <a:rPr lang="tr-TR" sz="4800" b="1" dirty="0" err="1">
                <a:latin typeface="Times New Roman" panose="02020603050405020304" pitchFamily="18" charset="0"/>
                <a:cs typeface="Times New Roman" panose="02020603050405020304" pitchFamily="18" charset="0"/>
              </a:rPr>
              <a:t>Elatmalar</a:t>
            </a:r>
            <a:r>
              <a:rPr lang="tr-TR" sz="4800" b="1" dirty="0">
                <a:latin typeface="Times New Roman" panose="02020603050405020304" pitchFamily="18" charset="0"/>
                <a:cs typeface="Times New Roman" panose="02020603050405020304" pitchFamily="18" charset="0"/>
              </a:rPr>
              <a:t> </a:t>
            </a:r>
            <a:r>
              <a:rPr lang="tr-TR" sz="4800" dirty="0">
                <a:latin typeface="Times New Roman" panose="02020603050405020304" pitchFamily="18" charset="0"/>
                <a:cs typeface="Times New Roman" panose="02020603050405020304" pitchFamily="18" charset="0"/>
              </a:rPr>
              <a:t>da </a:t>
            </a:r>
            <a:r>
              <a:rPr lang="tr-TR" sz="4800" b="1" dirty="0">
                <a:latin typeface="Times New Roman" panose="02020603050405020304" pitchFamily="18" charset="0"/>
                <a:cs typeface="Times New Roman" panose="02020603050405020304" pitchFamily="18" charset="0"/>
              </a:rPr>
              <a:t>haksız sayılmaz. </a:t>
            </a:r>
          </a:p>
          <a:p>
            <a:endParaRPr lang="tr-TR" sz="4800" dirty="0"/>
          </a:p>
        </p:txBody>
      </p:sp>
    </p:spTree>
    <p:extLst>
      <p:ext uri="{BB962C8B-B14F-4D97-AF65-F5344CB8AC3E}">
        <p14:creationId xmlns:p14="http://schemas.microsoft.com/office/powerpoint/2010/main" val="3954658308"/>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latin typeface="+mn-lt"/>
              </a:rPr>
              <a:t>Talebin Devri </a:t>
            </a:r>
          </a:p>
        </p:txBody>
      </p:sp>
      <p:sp>
        <p:nvSpPr>
          <p:cNvPr id="3" name="İçerik Yer Tutucusu 2"/>
          <p:cNvSpPr>
            <a:spLocks noGrp="1"/>
          </p:cNvSpPr>
          <p:nvPr>
            <p:ph idx="1"/>
          </p:nvPr>
        </p:nvSpPr>
        <p:spPr/>
        <p:txBody>
          <a:bodyPr>
            <a:normAutofit/>
          </a:bodyPr>
          <a:lstStyle/>
          <a:p>
            <a:pPr algn="just"/>
            <a:r>
              <a:rPr lang="tr-TR" sz="4000" b="1" dirty="0" err="1">
                <a:latin typeface="Times New Roman" panose="02020603050405020304" pitchFamily="18" charset="0"/>
                <a:cs typeface="Times New Roman" panose="02020603050405020304" pitchFamily="18" charset="0"/>
              </a:rPr>
              <a:t>Elatmanın</a:t>
            </a:r>
            <a:r>
              <a:rPr lang="tr-TR" sz="4000" b="1" dirty="0">
                <a:latin typeface="Times New Roman" panose="02020603050405020304" pitchFamily="18" charset="0"/>
                <a:cs typeface="Times New Roman" panose="02020603050405020304" pitchFamily="18" charset="0"/>
              </a:rPr>
              <a:t> Önlenmesi Talebi</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Mülkiyet</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Hakkına </a:t>
            </a:r>
            <a:r>
              <a:rPr lang="tr-TR" sz="4000" b="1" dirty="0">
                <a:latin typeface="Times New Roman" panose="02020603050405020304" pitchFamily="18" charset="0"/>
                <a:cs typeface="Times New Roman" panose="02020603050405020304" pitchFamily="18" charset="0"/>
              </a:rPr>
              <a:t>dayanmaktadır. </a:t>
            </a:r>
          </a:p>
          <a:p>
            <a:pPr algn="just"/>
            <a:r>
              <a:rPr lang="tr-TR" sz="4000" b="1" i="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Bu bağlamda, </a:t>
            </a:r>
            <a:r>
              <a:rPr lang="tr-TR" sz="4000" b="1" dirty="0">
                <a:latin typeface="Times New Roman" panose="02020603050405020304" pitchFamily="18" charset="0"/>
                <a:cs typeface="Times New Roman" panose="02020603050405020304" pitchFamily="18" charset="0"/>
              </a:rPr>
              <a:t>Mülkiyet Hakkından ayrı </a:t>
            </a:r>
            <a:r>
              <a:rPr lang="tr-TR" sz="4000" dirty="0">
                <a:latin typeface="Times New Roman" panose="02020603050405020304" pitchFamily="18" charset="0"/>
                <a:cs typeface="Times New Roman" panose="02020603050405020304" pitchFamily="18" charset="0"/>
              </a:rPr>
              <a:t>ve </a:t>
            </a:r>
            <a:r>
              <a:rPr lang="tr-TR" sz="4000" b="1" dirty="0">
                <a:latin typeface="Times New Roman" panose="02020603050405020304" pitchFamily="18" charset="0"/>
                <a:cs typeface="Times New Roman" panose="02020603050405020304" pitchFamily="18" charset="0"/>
              </a:rPr>
              <a:t>bağımsız olarak </a:t>
            </a:r>
            <a:r>
              <a:rPr lang="tr-TR" sz="4000" b="1" i="1" dirty="0">
                <a:latin typeface="Times New Roman" panose="02020603050405020304" pitchFamily="18" charset="0"/>
                <a:cs typeface="Times New Roman" panose="02020603050405020304" pitchFamily="18" charset="0"/>
              </a:rPr>
              <a:t>Üçüncü bir Kişiye </a:t>
            </a:r>
            <a:r>
              <a:rPr lang="tr-TR" sz="4000" b="1" dirty="0">
                <a:latin typeface="Times New Roman" panose="02020603050405020304" pitchFamily="18" charset="0"/>
                <a:cs typeface="Times New Roman" panose="02020603050405020304" pitchFamily="18" charset="0"/>
              </a:rPr>
              <a:t>devredilemez. </a:t>
            </a:r>
          </a:p>
          <a:p>
            <a:pPr algn="just"/>
            <a:r>
              <a:rPr lang="tr-TR" sz="4000" b="1" dirty="0">
                <a:latin typeface="Times New Roman" panose="02020603050405020304" pitchFamily="18" charset="0"/>
                <a:cs typeface="Times New Roman" panose="02020603050405020304" pitchFamily="18" charset="0"/>
              </a:rPr>
              <a:t>Dava Hakkı</a:t>
            </a:r>
            <a:r>
              <a:rPr lang="tr-TR" sz="4000" dirty="0">
                <a:latin typeface="Times New Roman" panose="02020603050405020304" pitchFamily="18" charset="0"/>
                <a:cs typeface="Times New Roman" panose="02020603050405020304" pitchFamily="18" charset="0"/>
              </a:rPr>
              <a:t>, sadece </a:t>
            </a:r>
            <a:r>
              <a:rPr lang="tr-TR" sz="4000" b="1" i="1" dirty="0">
                <a:latin typeface="Times New Roman" panose="02020603050405020304" pitchFamily="18" charset="0"/>
                <a:cs typeface="Times New Roman" panose="02020603050405020304" pitchFamily="18" charset="0"/>
              </a:rPr>
              <a:t>Çekişmeli Hakkın Mülkiyeti</a:t>
            </a:r>
            <a:r>
              <a:rPr lang="tr-TR" sz="4000" dirty="0">
                <a:latin typeface="Times New Roman" panose="02020603050405020304" pitchFamily="18" charset="0"/>
                <a:cs typeface="Times New Roman" panose="02020603050405020304" pitchFamily="18" charset="0"/>
              </a:rPr>
              <a:t> ile </a:t>
            </a:r>
            <a:r>
              <a:rPr lang="tr-TR" sz="4000" b="1" dirty="0">
                <a:latin typeface="Times New Roman" panose="02020603050405020304" pitchFamily="18" charset="0"/>
                <a:cs typeface="Times New Roman" panose="02020603050405020304" pitchFamily="18" charset="0"/>
              </a:rPr>
              <a:t>birlikte devredilebilir</a:t>
            </a:r>
            <a:r>
              <a:rPr lang="tr-TR" sz="4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7910395"/>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Görevli ve Yetkili Mahkeme</a:t>
            </a:r>
          </a:p>
        </p:txBody>
      </p:sp>
      <p:sp>
        <p:nvSpPr>
          <p:cNvPr id="3" name="İçerik Yer Tutucusu 2"/>
          <p:cNvSpPr>
            <a:spLocks noGrp="1"/>
          </p:cNvSpPr>
          <p:nvPr>
            <p:ph idx="1"/>
          </p:nvPr>
        </p:nvSpPr>
        <p:spPr/>
        <p:txBody>
          <a:bodyPr>
            <a:normAutofit lnSpcReduction="10000"/>
          </a:bodyPr>
          <a:lstStyle/>
          <a:p>
            <a:pPr algn="just"/>
            <a:r>
              <a:rPr lang="tr-TR" sz="3200" b="1" dirty="0" err="1">
                <a:latin typeface="Times New Roman" panose="02020603050405020304" pitchFamily="18" charset="0"/>
                <a:cs typeface="Times New Roman" panose="02020603050405020304" pitchFamily="18" charset="0"/>
              </a:rPr>
              <a:t>Elatmanın</a:t>
            </a:r>
            <a:r>
              <a:rPr lang="tr-TR" sz="3200" b="1" dirty="0">
                <a:latin typeface="Times New Roman" panose="02020603050405020304" pitchFamily="18" charset="0"/>
                <a:cs typeface="Times New Roman" panose="02020603050405020304" pitchFamily="18" charset="0"/>
              </a:rPr>
              <a:t> Önlenmesi Davasında, </a:t>
            </a:r>
            <a:r>
              <a:rPr lang="tr-TR" sz="3200" b="1" i="1" dirty="0">
                <a:latin typeface="Times New Roman" panose="02020603050405020304" pitchFamily="18" charset="0"/>
                <a:cs typeface="Times New Roman" panose="02020603050405020304" pitchFamily="18" charset="0"/>
              </a:rPr>
              <a:t>Görevli Mahkeme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HMK m. 2 /1 hükmü uyarınca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Asliye Hukuk Mahkemesidir. </a:t>
            </a:r>
          </a:p>
          <a:p>
            <a:pPr algn="just"/>
            <a:r>
              <a:rPr lang="tr-TR" sz="3200" b="1" dirty="0">
                <a:latin typeface="Times New Roman" panose="02020603050405020304" pitchFamily="18" charset="0"/>
                <a:cs typeface="Times New Roman" panose="02020603050405020304" pitchFamily="18" charset="0"/>
              </a:rPr>
              <a:t>Yetkili Mahkeme </a:t>
            </a:r>
            <a:r>
              <a:rPr lang="tr-TR" sz="3200" dirty="0">
                <a:latin typeface="Times New Roman" panose="02020603050405020304" pitchFamily="18" charset="0"/>
                <a:cs typeface="Times New Roman" panose="02020603050405020304" pitchFamily="18" charset="0"/>
              </a:rPr>
              <a:t>ise, </a:t>
            </a:r>
            <a:r>
              <a:rPr lang="tr-TR" sz="3200" b="1" i="1" dirty="0">
                <a:latin typeface="Times New Roman" panose="02020603050405020304" pitchFamily="18" charset="0"/>
                <a:cs typeface="Times New Roman" panose="02020603050405020304" pitchFamily="18" charset="0"/>
              </a:rPr>
              <a:t>Taşınmaz Mallara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Taşınır Mallara </a:t>
            </a:r>
            <a:r>
              <a:rPr lang="tr-TR" sz="3200" b="1" dirty="0">
                <a:latin typeface="Times New Roman" panose="02020603050405020304" pitchFamily="18" charset="0"/>
                <a:cs typeface="Times New Roman" panose="02020603050405020304" pitchFamily="18" charset="0"/>
              </a:rPr>
              <a:t>göre farklıdır. </a:t>
            </a:r>
          </a:p>
          <a:p>
            <a:pPr algn="just"/>
            <a:r>
              <a:rPr lang="tr-TR" sz="3200" b="1" dirty="0">
                <a:latin typeface="Times New Roman" panose="02020603050405020304" pitchFamily="18" charset="0"/>
                <a:cs typeface="Times New Roman" panose="02020603050405020304" pitchFamily="18" charset="0"/>
              </a:rPr>
              <a:t>Taşınmazlarda,</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HMK m. 12 /1 hükmüne göre</a:t>
            </a:r>
            <a:r>
              <a:rPr lang="tr-TR" sz="3200" dirty="0">
                <a:latin typeface="Times New Roman" panose="02020603050405020304" pitchFamily="18" charset="0"/>
                <a:cs typeface="Times New Roman" panose="02020603050405020304" pitchFamily="18" charset="0"/>
              </a:rPr>
              <a:t>, Malın bulunduğu Yer Mahkemesi yetkilidir. </a:t>
            </a:r>
          </a:p>
          <a:p>
            <a:pPr algn="just"/>
            <a:r>
              <a:rPr lang="tr-TR" sz="3200" b="1" dirty="0">
                <a:latin typeface="Times New Roman" panose="02020603050405020304" pitchFamily="18" charset="0"/>
                <a:cs typeface="Times New Roman" panose="02020603050405020304" pitchFamily="18" charset="0"/>
              </a:rPr>
              <a:t>Taşınırlarda</a:t>
            </a:r>
            <a:r>
              <a:rPr lang="tr-TR" sz="3200" dirty="0">
                <a:latin typeface="Times New Roman" panose="02020603050405020304" pitchFamily="18" charset="0"/>
                <a:cs typeface="Times New Roman" panose="02020603050405020304" pitchFamily="18" charset="0"/>
              </a:rPr>
              <a:t> ise, </a:t>
            </a:r>
            <a:r>
              <a:rPr lang="tr-TR" sz="3200" i="1" dirty="0">
                <a:latin typeface="Times New Roman" panose="02020603050405020304" pitchFamily="18" charset="0"/>
                <a:cs typeface="Times New Roman" panose="02020603050405020304" pitchFamily="18" charset="0"/>
              </a:rPr>
              <a:t>kural olarak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HMK m. 6 / 1 hükmüne göre</a:t>
            </a:r>
            <a:r>
              <a:rPr lang="tr-TR" sz="3200" dirty="0">
                <a:latin typeface="Times New Roman" panose="02020603050405020304" pitchFamily="18" charset="0"/>
                <a:cs typeface="Times New Roman" panose="02020603050405020304" pitchFamily="18" charset="0"/>
              </a:rPr>
              <a:t>, Davanın açıldığı tarihte Davalının Yerleşim Yeri Mahkemesidir. </a:t>
            </a:r>
          </a:p>
        </p:txBody>
      </p:sp>
    </p:spTree>
    <p:extLst>
      <p:ext uri="{BB962C8B-B14F-4D97-AF65-F5344CB8AC3E}">
        <p14:creationId xmlns:p14="http://schemas.microsoft.com/office/powerpoint/2010/main" val="2941305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u="sng" dirty="0">
                <a:latin typeface="Times New Roman" panose="02020603050405020304" pitchFamily="18" charset="0"/>
                <a:cs typeface="Times New Roman" panose="02020603050405020304" pitchFamily="18" charset="0"/>
              </a:rPr>
              <a:t>Örneğin</a:t>
            </a:r>
            <a:r>
              <a:rPr lang="tr-TR" sz="3200" u="sng"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Taşınmaz Malikinin Mülkiyetten doğan Yetkilerini kullanırken Komşu Taşınmazları olumsuz şekilde etkileyecek Taşkınlıklardan Kaçınma Yükümlülüğü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737), </a:t>
            </a:r>
            <a:r>
              <a:rPr lang="tr-TR" sz="3200" dirty="0">
                <a:latin typeface="Times New Roman" panose="02020603050405020304" pitchFamily="18" charset="0"/>
                <a:cs typeface="Times New Roman" panose="02020603050405020304" pitchFamily="18" charset="0"/>
              </a:rPr>
              <a:t>dışarıdan getirilen bir Sınırlama değil, gerçekte </a:t>
            </a:r>
            <a:r>
              <a:rPr lang="tr-TR" sz="3200" b="1" dirty="0">
                <a:latin typeface="Times New Roman" panose="02020603050405020304" pitchFamily="18" charset="0"/>
                <a:cs typeface="Times New Roman" panose="02020603050405020304" pitchFamily="18" charset="0"/>
              </a:rPr>
              <a:t>Sosyal İşlevi nedeniyle Mülkiyetin İçeriğinde yer alan Ödevlerdendir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Gerçekten bu Ödev karşılığında Malike hiçbir Tazminat ödenmez. </a:t>
            </a:r>
          </a:p>
          <a:p>
            <a:pPr marL="0" indent="0" algn="just">
              <a:buNone/>
            </a:pPr>
            <a:r>
              <a:rPr lang="tr-TR" sz="3200" dirty="0">
                <a:latin typeface="Times New Roman" panose="02020603050405020304" pitchFamily="18" charset="0"/>
                <a:cs typeface="Times New Roman" panose="02020603050405020304" pitchFamily="18" charset="0"/>
              </a:rPr>
              <a:t> </a:t>
            </a:r>
            <a:endParaRPr lang="tr-TR" sz="3200" dirty="0"/>
          </a:p>
        </p:txBody>
      </p:sp>
    </p:spTree>
    <p:extLst>
      <p:ext uri="{BB962C8B-B14F-4D97-AF65-F5344CB8AC3E}">
        <p14:creationId xmlns:p14="http://schemas.microsoft.com/office/powerpoint/2010/main" val="2330368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Geçit İrtifakında ise</a:t>
            </a:r>
            <a:r>
              <a:rPr lang="tr-TR" sz="3600" u="sng"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durum farklıdır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Bu bağlamda, </a:t>
            </a:r>
            <a:r>
              <a:rPr lang="tr-TR" sz="3600" b="1" i="1" dirty="0">
                <a:latin typeface="Times New Roman" panose="02020603050405020304" pitchFamily="18" charset="0"/>
                <a:cs typeface="Times New Roman" panose="02020603050405020304" pitchFamily="18" charset="0"/>
              </a:rPr>
              <a:t>MK m. 747 hükmündeki </a:t>
            </a:r>
            <a:r>
              <a:rPr lang="tr-TR" sz="3600" b="1" dirty="0">
                <a:latin typeface="Times New Roman" panose="02020603050405020304" pitchFamily="18" charset="0"/>
                <a:cs typeface="Times New Roman" panose="02020603050405020304" pitchFamily="18" charset="0"/>
              </a:rPr>
              <a:t>Geçit İrtifakı Kurma Yükümlülüğü, </a:t>
            </a:r>
            <a:r>
              <a:rPr lang="tr-TR" sz="3600" b="1" i="1" dirty="0">
                <a:latin typeface="Times New Roman" panose="02020603050405020304" pitchFamily="18" charset="0"/>
                <a:cs typeface="Times New Roman" panose="02020603050405020304" pitchFamily="18" charset="0"/>
              </a:rPr>
              <a:t>dışarıdan getirilen bir Sınırlama </a:t>
            </a:r>
            <a:r>
              <a:rPr lang="tr-TR" sz="3600" dirty="0">
                <a:latin typeface="Times New Roman" panose="02020603050405020304" pitchFamily="18" charset="0"/>
                <a:cs typeface="Times New Roman" panose="02020603050405020304" pitchFamily="18" charset="0"/>
              </a:rPr>
              <a:t>olarak </a:t>
            </a:r>
            <a:r>
              <a:rPr lang="tr-TR" sz="3600" b="1" dirty="0">
                <a:latin typeface="Times New Roman" panose="02020603050405020304" pitchFamily="18" charset="0"/>
                <a:cs typeface="Times New Roman" panose="02020603050405020304" pitchFamily="18" charset="0"/>
              </a:rPr>
              <a:t>nitelendirilebilir. </a:t>
            </a:r>
          </a:p>
          <a:p>
            <a:pPr algn="just"/>
            <a:r>
              <a:rPr lang="tr-TR" sz="3600" dirty="0">
                <a:latin typeface="Times New Roman" panose="02020603050405020304" pitchFamily="18" charset="0"/>
                <a:cs typeface="Times New Roman" panose="02020603050405020304" pitchFamily="18" charset="0"/>
              </a:rPr>
              <a:t>Çünkü, </a:t>
            </a:r>
            <a:r>
              <a:rPr lang="tr-TR" sz="3600" b="1" dirty="0">
                <a:latin typeface="Times New Roman" panose="02020603050405020304" pitchFamily="18" charset="0"/>
                <a:cs typeface="Times New Roman" panose="02020603050405020304" pitchFamily="18" charset="0"/>
              </a:rPr>
              <a:t>Geçit İsteyen Kişi, </a:t>
            </a:r>
            <a:r>
              <a:rPr lang="tr-TR" sz="3600" b="1" i="1" dirty="0">
                <a:latin typeface="Times New Roman" panose="02020603050405020304" pitchFamily="18" charset="0"/>
                <a:cs typeface="Times New Roman" panose="02020603050405020304" pitchFamily="18" charset="0"/>
              </a:rPr>
              <a:t>Yükümlü Taşınmaz Malikinin bu yüzden uğrayacağı zararları tazmin etmek zorundadır. </a:t>
            </a:r>
          </a:p>
          <a:p>
            <a:pPr marL="0" indent="0">
              <a:buNone/>
            </a:pPr>
            <a:endParaRPr lang="tr-TR" sz="3600" dirty="0"/>
          </a:p>
        </p:txBody>
      </p:sp>
    </p:spTree>
    <p:extLst>
      <p:ext uri="{BB962C8B-B14F-4D97-AF65-F5344CB8AC3E}">
        <p14:creationId xmlns:p14="http://schemas.microsoft.com/office/powerpoint/2010/main" val="3629778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Times New Roman" panose="02020603050405020304" pitchFamily="18" charset="0"/>
                <a:cs typeface="Times New Roman" panose="02020603050405020304" pitchFamily="18" charset="0"/>
              </a:rPr>
              <a:t>Mülkiyet Hakkının İçeriği </a:t>
            </a: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Mülkiyet Hakkının İçeriği</a:t>
            </a:r>
            <a:r>
              <a:rPr lang="tr-TR" dirty="0">
                <a:latin typeface="Times New Roman" panose="02020603050405020304" pitchFamily="18" charset="0"/>
                <a:cs typeface="Times New Roman" panose="02020603050405020304" pitchFamily="18" charset="0"/>
              </a:rPr>
              <a:t>, iki gruptan oluşur. Bu bağlamda, söz konusu içerik, «</a:t>
            </a:r>
            <a:r>
              <a:rPr lang="tr-TR" b="1" dirty="0">
                <a:latin typeface="Times New Roman" panose="02020603050405020304" pitchFamily="18" charset="0"/>
                <a:cs typeface="Times New Roman" panose="02020603050405020304" pitchFamily="18" charset="0"/>
              </a:rPr>
              <a:t>Malike Tanınan Yetkiler»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Malike Yüklenen Ödevlerden </a:t>
            </a:r>
            <a:r>
              <a:rPr lang="tr-TR" dirty="0">
                <a:latin typeface="Times New Roman" panose="02020603050405020304" pitchFamily="18" charset="0"/>
                <a:cs typeface="Times New Roman" panose="02020603050405020304" pitchFamily="18" charset="0"/>
              </a:rPr>
              <a:t>(Yükümlülüklerden)» meydana gelir. </a:t>
            </a:r>
          </a:p>
          <a:p>
            <a:pPr algn="just"/>
            <a:r>
              <a:rPr lang="tr-TR" b="1" u="sng" dirty="0">
                <a:latin typeface="Times New Roman" panose="02020603050405020304" pitchFamily="18" charset="0"/>
                <a:cs typeface="Times New Roman" panose="02020603050405020304" pitchFamily="18" charset="0"/>
              </a:rPr>
              <a:t>Malikin Yetkileri (</a:t>
            </a:r>
            <a:r>
              <a:rPr lang="tr-TR" b="1" i="1" u="sng" dirty="0">
                <a:latin typeface="Times New Roman" panose="02020603050405020304" pitchFamily="18" charset="0"/>
                <a:cs typeface="Times New Roman" panose="02020603050405020304" pitchFamily="18" charset="0"/>
              </a:rPr>
              <a:t>Olumlu Yetkiler ve Koruyucu Yetkiler</a:t>
            </a:r>
            <a:r>
              <a:rPr lang="tr-TR" b="1" u="sng" dirty="0">
                <a:latin typeface="Times New Roman" panose="02020603050405020304" pitchFamily="18" charset="0"/>
                <a:cs typeface="Times New Roman" panose="02020603050405020304" pitchFamily="18" charset="0"/>
              </a:rPr>
              <a:t>)</a:t>
            </a:r>
          </a:p>
          <a:p>
            <a:pPr algn="just"/>
            <a:r>
              <a:rPr lang="tr-TR" b="1" dirty="0">
                <a:latin typeface="Times New Roman" panose="02020603050405020304" pitchFamily="18" charset="0"/>
                <a:cs typeface="Times New Roman" panose="02020603050405020304" pitchFamily="18" charset="0"/>
              </a:rPr>
              <a:t>MK m. 683 hükmü, </a:t>
            </a:r>
            <a:r>
              <a:rPr lang="tr-TR" b="1" i="1" dirty="0">
                <a:latin typeface="Times New Roman" panose="02020603050405020304" pitchFamily="18" charset="0"/>
                <a:cs typeface="Times New Roman" panose="02020603050405020304" pitchFamily="18" charset="0"/>
              </a:rPr>
              <a:t>Malike tanınan Yetkileri</a:t>
            </a:r>
            <a:r>
              <a:rPr lang="tr-TR" b="1" dirty="0">
                <a:latin typeface="Times New Roman" panose="02020603050405020304" pitchFamily="18" charset="0"/>
                <a:cs typeface="Times New Roman" panose="02020603050405020304" pitchFamily="18" charset="0"/>
              </a:rPr>
              <a:t>, iki grupta ifade etmektedir: </a:t>
            </a:r>
          </a:p>
          <a:p>
            <a:pPr algn="just"/>
            <a:r>
              <a:rPr lang="tr-TR" b="1" dirty="0">
                <a:latin typeface="Times New Roman" panose="02020603050405020304" pitchFamily="18" charset="0"/>
                <a:cs typeface="Times New Roman" panose="02020603050405020304" pitchFamily="18" charset="0"/>
              </a:rPr>
              <a:t>1)</a:t>
            </a:r>
            <a:r>
              <a:rPr lang="tr-TR" b="1" i="1" dirty="0">
                <a:latin typeface="Times New Roman" panose="02020603050405020304" pitchFamily="18" charset="0"/>
                <a:cs typeface="Times New Roman" panose="02020603050405020304" pitchFamily="18" charset="0"/>
              </a:rPr>
              <a:t>Malik</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Mülkiyete konu olan şey üzerinde </a:t>
            </a:r>
            <a:r>
              <a:rPr lang="tr-TR" b="1" i="1" dirty="0">
                <a:latin typeface="Times New Roman" panose="02020603050405020304" pitchFamily="18" charset="0"/>
                <a:cs typeface="Times New Roman" panose="02020603050405020304" pitchFamily="18" charset="0"/>
              </a:rPr>
              <a:t>dilediği gibi Kullanma,</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Yararlanma</a:t>
            </a:r>
            <a:r>
              <a:rPr lang="tr-TR" dirty="0">
                <a:latin typeface="Times New Roman" panose="02020603050405020304" pitchFamily="18" charset="0"/>
                <a:cs typeface="Times New Roman" panose="02020603050405020304" pitchFamily="18" charset="0"/>
              </a:rPr>
              <a:t> ve  </a:t>
            </a:r>
            <a:r>
              <a:rPr lang="tr-TR" b="1" i="1" dirty="0">
                <a:latin typeface="Times New Roman" panose="02020603050405020304" pitchFamily="18" charset="0"/>
                <a:cs typeface="Times New Roman" panose="02020603050405020304" pitchFamily="18" charset="0"/>
              </a:rPr>
              <a:t>Tasarrufta Bulunma Yetkisine </a:t>
            </a:r>
            <a:r>
              <a:rPr lang="tr-TR" dirty="0">
                <a:latin typeface="Times New Roman" panose="02020603050405020304" pitchFamily="18" charset="0"/>
                <a:cs typeface="Times New Roman" panose="02020603050405020304" pitchFamily="18" charset="0"/>
              </a:rPr>
              <a:t>sahiptir. </a:t>
            </a:r>
          </a:p>
          <a:p>
            <a:pPr algn="just"/>
            <a:r>
              <a:rPr lang="tr-TR" dirty="0">
                <a:latin typeface="Times New Roman" panose="02020603050405020304" pitchFamily="18" charset="0"/>
                <a:cs typeface="Times New Roman" panose="02020603050405020304" pitchFamily="18" charset="0"/>
              </a:rPr>
              <a:t>Bu Yetkiye, </a:t>
            </a:r>
            <a:r>
              <a:rPr lang="tr-TR" b="1" dirty="0">
                <a:latin typeface="Times New Roman" panose="02020603050405020304" pitchFamily="18" charset="0"/>
                <a:cs typeface="Times New Roman" panose="02020603050405020304" pitchFamily="18" charset="0"/>
              </a:rPr>
              <a:t>Olumlu Yetki </a:t>
            </a:r>
            <a:r>
              <a:rPr lang="tr-TR" dirty="0">
                <a:latin typeface="Times New Roman" panose="02020603050405020304" pitchFamily="18" charset="0"/>
                <a:cs typeface="Times New Roman" panose="02020603050405020304" pitchFamily="18" charset="0"/>
              </a:rPr>
              <a:t>de denilmektedir. </a:t>
            </a:r>
          </a:p>
          <a:p>
            <a:pPr marL="0" indent="0" algn="just">
              <a:buNone/>
            </a:pPr>
            <a:endParaRPr lang="tr-TR" sz="24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8025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MÜLKİYET HUKUKU ve SINIRLI  AYNİ HAKLAR-  </a:t>
            </a:r>
            <a:r>
              <a:rPr lang="tr-TR" sz="3200" b="1" i="1" dirty="0">
                <a:latin typeface="Times New Roman" panose="02020603050405020304" pitchFamily="18" charset="0"/>
                <a:cs typeface="Times New Roman" panose="02020603050405020304" pitchFamily="18" charset="0"/>
              </a:rPr>
              <a:t>KAYNAKÇA</a:t>
            </a:r>
          </a:p>
        </p:txBody>
      </p:sp>
      <p:sp>
        <p:nvSpPr>
          <p:cNvPr id="3" name="İçerik Yer Tutucusu 2"/>
          <p:cNvSpPr>
            <a:spLocks noGrp="1"/>
          </p:cNvSpPr>
          <p:nvPr>
            <p:ph idx="1"/>
          </p:nvPr>
        </p:nvSpPr>
        <p:spPr/>
        <p:txBody>
          <a:bodyPr>
            <a:noAutofit/>
          </a:bodyPr>
          <a:lstStyle/>
          <a:p>
            <a:pPr algn="just"/>
            <a:r>
              <a:rPr lang="tr-TR" sz="3600" b="1" i="1" dirty="0">
                <a:latin typeface="Times New Roman" panose="02020603050405020304" pitchFamily="18" charset="0"/>
                <a:cs typeface="Times New Roman" pitchFamily="18" charset="0"/>
              </a:rPr>
              <a:t>1)Sirmen, Lale: </a:t>
            </a:r>
            <a:r>
              <a:rPr lang="tr-TR" sz="3600" dirty="0">
                <a:latin typeface="Times New Roman" pitchFamily="18" charset="0"/>
                <a:cs typeface="Times New Roman" pitchFamily="18" charset="0"/>
              </a:rPr>
              <a:t>Eşya Hukuku, 7. Bası, Yetkin Yayınları, Ankara 2019</a:t>
            </a:r>
            <a:r>
              <a:rPr lang="tr-TR" sz="3600" i="1" dirty="0">
                <a:latin typeface="Times New Roman" pitchFamily="18" charset="0"/>
                <a:cs typeface="Times New Roman" pitchFamily="18" charset="0"/>
              </a:rPr>
              <a:t>. </a:t>
            </a:r>
          </a:p>
          <a:p>
            <a:pPr algn="just"/>
            <a:r>
              <a:rPr lang="tr-TR" sz="3600" b="1" i="1" dirty="0">
                <a:latin typeface="Times New Roman" pitchFamily="18" charset="0"/>
                <a:cs typeface="Times New Roman" pitchFamily="18" charset="0"/>
              </a:rPr>
              <a:t>2)</a:t>
            </a:r>
            <a:r>
              <a:rPr lang="tr-TR" sz="3600" b="1" i="1" dirty="0" err="1">
                <a:latin typeface="Times New Roman" pitchFamily="18" charset="0"/>
                <a:cs typeface="Times New Roman" pitchFamily="18" charset="0"/>
              </a:rPr>
              <a:t>Oğuzman</a:t>
            </a:r>
            <a:r>
              <a:rPr lang="tr-TR" sz="3600" b="1" i="1" dirty="0">
                <a:latin typeface="Times New Roman" pitchFamily="18" charset="0"/>
                <a:cs typeface="Times New Roman" pitchFamily="18" charset="0"/>
              </a:rPr>
              <a:t>, M. Kemal / </a:t>
            </a:r>
            <a:r>
              <a:rPr lang="tr-TR" sz="3600" b="1" i="1" dirty="0" err="1">
                <a:latin typeface="Times New Roman" pitchFamily="18" charset="0"/>
                <a:cs typeface="Times New Roman" pitchFamily="18" charset="0"/>
              </a:rPr>
              <a:t>Seliçi</a:t>
            </a:r>
            <a:r>
              <a:rPr lang="tr-TR" sz="3600" i="1" dirty="0">
                <a:latin typeface="Times New Roman" pitchFamily="18" charset="0"/>
                <a:cs typeface="Times New Roman" pitchFamily="18" charset="0"/>
              </a:rPr>
              <a:t>, </a:t>
            </a:r>
            <a:r>
              <a:rPr lang="tr-TR" sz="3600" b="1" i="1" dirty="0">
                <a:latin typeface="Times New Roman" pitchFamily="18" charset="0"/>
                <a:cs typeface="Times New Roman" pitchFamily="18" charset="0"/>
              </a:rPr>
              <a:t>Özer / Oktay- Özdemir, </a:t>
            </a:r>
            <a:r>
              <a:rPr lang="tr-TR" sz="3600" b="1" i="1" dirty="0" err="1">
                <a:latin typeface="Times New Roman" pitchFamily="18" charset="0"/>
                <a:cs typeface="Times New Roman" pitchFamily="18" charset="0"/>
              </a:rPr>
              <a:t>Saibe</a:t>
            </a:r>
            <a:r>
              <a:rPr lang="tr-TR" sz="3600" i="1" dirty="0">
                <a:latin typeface="Times New Roman" pitchFamily="18" charset="0"/>
                <a:cs typeface="Times New Roman" pitchFamily="18" charset="0"/>
              </a:rPr>
              <a:t>:  </a:t>
            </a:r>
            <a:r>
              <a:rPr lang="tr-TR" sz="3600" dirty="0">
                <a:latin typeface="Times New Roman" pitchFamily="18" charset="0"/>
                <a:cs typeface="Times New Roman" pitchFamily="18" charset="0"/>
              </a:rPr>
              <a:t>Eşya Hukuku,19. Bası, Filiz Kitabevi, İstanbul 2016.</a:t>
            </a:r>
          </a:p>
          <a:p>
            <a:pPr algn="just"/>
            <a:r>
              <a:rPr lang="tr-TR" sz="3600" b="1" i="1" dirty="0">
                <a:latin typeface="Times New Roman" pitchFamily="18" charset="0"/>
                <a:cs typeface="Times New Roman" pitchFamily="18" charset="0"/>
              </a:rPr>
              <a:t>3)</a:t>
            </a:r>
            <a:r>
              <a:rPr lang="tr-TR" sz="3600" b="1" i="1" dirty="0" err="1">
                <a:latin typeface="Times New Roman" pitchFamily="18" charset="0"/>
                <a:cs typeface="Times New Roman" pitchFamily="18" charset="0"/>
              </a:rPr>
              <a:t>Oğuzman</a:t>
            </a:r>
            <a:r>
              <a:rPr lang="tr-TR" sz="3600" b="1" i="1" dirty="0">
                <a:latin typeface="Times New Roman" pitchFamily="18" charset="0"/>
                <a:cs typeface="Times New Roman" pitchFamily="18" charset="0"/>
              </a:rPr>
              <a:t>, M. Kemal / </a:t>
            </a:r>
            <a:r>
              <a:rPr lang="tr-TR" sz="3600" b="1" i="1" dirty="0" err="1">
                <a:latin typeface="Times New Roman" pitchFamily="18" charset="0"/>
                <a:cs typeface="Times New Roman" pitchFamily="18" charset="0"/>
              </a:rPr>
              <a:t>Seliçi</a:t>
            </a:r>
            <a:r>
              <a:rPr lang="tr-TR" sz="3600" b="1" i="1" dirty="0">
                <a:latin typeface="Times New Roman" pitchFamily="18" charset="0"/>
                <a:cs typeface="Times New Roman" pitchFamily="18" charset="0"/>
              </a:rPr>
              <a:t>, Özer / Oktay- Özdemir, </a:t>
            </a:r>
            <a:r>
              <a:rPr lang="tr-TR" sz="3600" b="1" i="1" dirty="0" err="1">
                <a:latin typeface="Times New Roman" pitchFamily="18" charset="0"/>
                <a:cs typeface="Times New Roman" pitchFamily="18" charset="0"/>
              </a:rPr>
              <a:t>Saibe</a:t>
            </a:r>
            <a:r>
              <a:rPr lang="tr-TR" sz="3600" b="1" i="1" dirty="0">
                <a:latin typeface="Times New Roman" pitchFamily="18" charset="0"/>
                <a:cs typeface="Times New Roman" pitchFamily="18" charset="0"/>
              </a:rPr>
              <a:t>: </a:t>
            </a:r>
            <a:r>
              <a:rPr lang="tr-TR" sz="3600" dirty="0">
                <a:latin typeface="Times New Roman" pitchFamily="18" charset="0"/>
                <a:cs typeface="Times New Roman" pitchFamily="18" charset="0"/>
              </a:rPr>
              <a:t>Eşya Hukuku, Kısaltılmış Ders Kitabı, 1. Bası, Filiz Kitabevi, İstanbul 2018. </a:t>
            </a:r>
          </a:p>
          <a:p>
            <a:pPr marL="0" indent="0">
              <a:buNone/>
            </a:pPr>
            <a:endParaRPr lang="tr-TR" dirty="0"/>
          </a:p>
        </p:txBody>
      </p:sp>
    </p:spTree>
    <p:extLst>
      <p:ext uri="{BB962C8B-B14F-4D97-AF65-F5344CB8AC3E}">
        <p14:creationId xmlns:p14="http://schemas.microsoft.com/office/powerpoint/2010/main" val="1361925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2)Malik,</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şeyi haksız olarak elinde bulunduran kimseye karşı İstihkak Davası </a:t>
            </a:r>
            <a:r>
              <a:rPr lang="tr-TR" sz="3600" b="1" dirty="0">
                <a:latin typeface="Times New Roman" panose="02020603050405020304" pitchFamily="18" charset="0"/>
                <a:cs typeface="Times New Roman" panose="02020603050405020304" pitchFamily="18" charset="0"/>
              </a:rPr>
              <a:t>açabilir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her türlü </a:t>
            </a:r>
            <a:r>
              <a:rPr lang="tr-TR" sz="3600" b="1" i="1" dirty="0">
                <a:latin typeface="Times New Roman" panose="02020603050405020304" pitchFamily="18" charset="0"/>
                <a:cs typeface="Times New Roman" panose="02020603050405020304" pitchFamily="18" charset="0"/>
              </a:rPr>
              <a:t>Haksız </a:t>
            </a:r>
            <a:r>
              <a:rPr lang="tr-TR" sz="3600" b="1" i="1" dirty="0" err="1">
                <a:latin typeface="Times New Roman" panose="02020603050405020304" pitchFamily="18" charset="0"/>
                <a:cs typeface="Times New Roman" panose="02020603050405020304" pitchFamily="18" charset="0"/>
              </a:rPr>
              <a:t>Elatmanın</a:t>
            </a:r>
            <a:r>
              <a:rPr lang="tr-TR" sz="3600" b="1" i="1" dirty="0">
                <a:latin typeface="Times New Roman" panose="02020603050405020304" pitchFamily="18" charset="0"/>
                <a:cs typeface="Times New Roman" panose="02020603050405020304" pitchFamily="18" charset="0"/>
              </a:rPr>
              <a:t> Önlenmesini</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dava edebilir. </a:t>
            </a:r>
          </a:p>
          <a:p>
            <a:pPr algn="just"/>
            <a:r>
              <a:rPr lang="tr-TR" sz="3600" b="1" dirty="0">
                <a:latin typeface="Times New Roman" panose="02020603050405020304" pitchFamily="18" charset="0"/>
                <a:cs typeface="Times New Roman" panose="02020603050405020304" pitchFamily="18" charset="0"/>
              </a:rPr>
              <a:t>Malike tanınan bu Yetkilere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Koruyucu Yetkiler </a:t>
            </a:r>
            <a:r>
              <a:rPr lang="tr-TR" sz="3600" dirty="0">
                <a:latin typeface="Times New Roman" panose="02020603050405020304" pitchFamily="18" charset="0"/>
                <a:cs typeface="Times New Roman" panose="02020603050405020304" pitchFamily="18" charset="0"/>
              </a:rPr>
              <a:t>adı verilmektedir. </a:t>
            </a:r>
          </a:p>
          <a:p>
            <a:pPr algn="just"/>
            <a:r>
              <a:rPr lang="tr-TR" sz="3600" b="1" u="sng" dirty="0">
                <a:latin typeface="Times New Roman" panose="02020603050405020304" pitchFamily="18" charset="0"/>
                <a:cs typeface="Times New Roman" panose="02020603050405020304" pitchFamily="18" charset="0"/>
              </a:rPr>
              <a:t>Olumlu Yetkiler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Mülkiyetin Olumlu İçeriğini</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Koruyucu Yetkiler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Mülkiyetin Olumsuz İçeriğini</a:t>
            </a:r>
            <a:r>
              <a:rPr lang="tr-TR" sz="3600" dirty="0">
                <a:latin typeface="Times New Roman" panose="02020603050405020304" pitchFamily="18" charset="0"/>
                <a:cs typeface="Times New Roman" panose="02020603050405020304" pitchFamily="18" charset="0"/>
              </a:rPr>
              <a:t>» ifade eder. </a:t>
            </a:r>
          </a:p>
          <a:p>
            <a:pPr marL="0" indent="0">
              <a:buNone/>
            </a:pPr>
            <a:endParaRPr lang="tr-TR" sz="3600" dirty="0"/>
          </a:p>
        </p:txBody>
      </p:sp>
    </p:spTree>
    <p:extLst>
      <p:ext uri="{BB962C8B-B14F-4D97-AF65-F5344CB8AC3E}">
        <p14:creationId xmlns:p14="http://schemas.microsoft.com/office/powerpoint/2010/main" val="3311081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Times New Roman" panose="02020603050405020304" pitchFamily="18" charset="0"/>
                <a:cs typeface="Times New Roman" panose="02020603050405020304" pitchFamily="18" charset="0"/>
              </a:rPr>
              <a:t>Olumlu Yetkiler </a:t>
            </a:r>
          </a:p>
        </p:txBody>
      </p:sp>
      <p:sp>
        <p:nvSpPr>
          <p:cNvPr id="3" name="İçerik Yer Tutucusu 2"/>
          <p:cNvSpPr>
            <a:spLocks noGrp="1"/>
          </p:cNvSpPr>
          <p:nvPr>
            <p:ph idx="1"/>
          </p:nvPr>
        </p:nvSpPr>
        <p:spPr/>
        <p:txBody>
          <a:bodyPr>
            <a:normAutofit fontScale="92500"/>
          </a:bodyPr>
          <a:lstStyle/>
          <a:p>
            <a:pPr algn="just"/>
            <a:r>
              <a:rPr lang="tr-TR" sz="3200" b="1" u="sng" dirty="0">
                <a:latin typeface="Times New Roman" panose="02020603050405020304" pitchFamily="18" charset="0"/>
                <a:cs typeface="Times New Roman" panose="02020603050405020304" pitchFamily="18" charset="0"/>
              </a:rPr>
              <a:t>Mülkiyet Hakkı</a:t>
            </a:r>
            <a:r>
              <a:rPr lang="tr-TR" sz="3200" b="1" dirty="0">
                <a:latin typeface="Times New Roman" panose="02020603050405020304" pitchFamily="18" charset="0"/>
                <a:cs typeface="Times New Roman" panose="02020603050405020304" pitchFamily="18" charset="0"/>
              </a:rPr>
              <a:t>, Kişiye </a:t>
            </a:r>
            <a:r>
              <a:rPr lang="tr-TR" sz="3200" b="1" i="1" dirty="0">
                <a:latin typeface="Times New Roman" panose="02020603050405020304" pitchFamily="18" charset="0"/>
                <a:cs typeface="Times New Roman" panose="02020603050405020304" pitchFamily="18" charset="0"/>
              </a:rPr>
              <a:t>Eşya üzerinde en geniş yetkiler sağlayan </a:t>
            </a:r>
            <a:r>
              <a:rPr lang="tr-TR" sz="3200" b="1" dirty="0">
                <a:latin typeface="Times New Roman" panose="02020603050405020304" pitchFamily="18" charset="0"/>
                <a:cs typeface="Times New Roman" panose="02020603050405020304" pitchFamily="18" charset="0"/>
              </a:rPr>
              <a:t>Ayni Haktır</a:t>
            </a:r>
            <a:r>
              <a:rPr lang="tr-TR" sz="3200" dirty="0">
                <a:latin typeface="Times New Roman" panose="02020603050405020304" pitchFamily="18" charset="0"/>
                <a:cs typeface="Times New Roman" panose="02020603050405020304" pitchFamily="18" charset="0"/>
              </a:rPr>
              <a:t>. </a:t>
            </a:r>
          </a:p>
          <a:p>
            <a:pPr algn="just"/>
            <a:r>
              <a:rPr lang="tr-TR" sz="3200" b="1" dirty="0">
                <a:latin typeface="Times New Roman" panose="02020603050405020304" pitchFamily="18" charset="0"/>
                <a:cs typeface="Times New Roman" panose="02020603050405020304" pitchFamily="18" charset="0"/>
              </a:rPr>
              <a:t>Mülkiyetin sağladığı Yetkiler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MK m. 683 / I hükmünde </a:t>
            </a:r>
            <a:r>
              <a:rPr lang="tr-TR" sz="3200" b="1" dirty="0">
                <a:latin typeface="Times New Roman" panose="02020603050405020304" pitchFamily="18" charset="0"/>
                <a:cs typeface="Times New Roman" panose="02020603050405020304" pitchFamily="18" charset="0"/>
              </a:rPr>
              <a:t>açıklanmıştır. </a:t>
            </a:r>
            <a:r>
              <a:rPr lang="tr-TR" sz="3200" b="1" u="sng" dirty="0">
                <a:latin typeface="Times New Roman" panose="02020603050405020304" pitchFamily="18" charset="0"/>
                <a:cs typeface="Times New Roman" panose="02020603050405020304" pitchFamily="18" charset="0"/>
              </a:rPr>
              <a:t>Bu hükme göre:</a:t>
            </a:r>
          </a:p>
          <a:p>
            <a:pPr algn="just"/>
            <a:r>
              <a:rPr lang="tr-TR" sz="3200"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Bir şeye malik olan kimse, hukuk düzeninin sınırları içinde, </a:t>
            </a:r>
            <a:r>
              <a:rPr lang="tr-TR" sz="3200" b="1" i="1" u="sng" dirty="0">
                <a:latin typeface="Times New Roman" panose="02020603050405020304" pitchFamily="18" charset="0"/>
                <a:cs typeface="Times New Roman" panose="02020603050405020304" pitchFamily="18" charset="0"/>
              </a:rPr>
              <a:t>o şey üzerinde dilediği gibi kullanma, yararlanma ve tasarrufta bulunma yetkisine </a:t>
            </a:r>
            <a:r>
              <a:rPr lang="tr-TR" sz="3200" b="1" i="1" dirty="0">
                <a:latin typeface="Times New Roman" panose="02020603050405020304" pitchFamily="18" charset="0"/>
                <a:cs typeface="Times New Roman" panose="02020603050405020304" pitchFamily="18" charset="0"/>
              </a:rPr>
              <a:t>sahiptir</a:t>
            </a:r>
            <a:r>
              <a:rPr lang="tr-TR" sz="3200" dirty="0">
                <a:latin typeface="Times New Roman" panose="02020603050405020304" pitchFamily="18" charset="0"/>
                <a:cs typeface="Times New Roman" panose="02020603050405020304" pitchFamily="18" charset="0"/>
              </a:rPr>
              <a:t>» şeklinde açıklanmıştır. </a:t>
            </a:r>
          </a:p>
          <a:p>
            <a:pPr algn="just"/>
            <a:r>
              <a:rPr lang="tr-TR" sz="3200" dirty="0">
                <a:latin typeface="Times New Roman" panose="02020603050405020304" pitchFamily="18" charset="0"/>
                <a:cs typeface="Times New Roman" panose="02020603050405020304" pitchFamily="18" charset="0"/>
              </a:rPr>
              <a:t>Öyleyse, </a:t>
            </a:r>
            <a:r>
              <a:rPr lang="tr-TR" sz="3200" b="1" dirty="0">
                <a:latin typeface="Times New Roman" panose="02020603050405020304" pitchFamily="18" charset="0"/>
                <a:cs typeface="Times New Roman" panose="02020603050405020304" pitchFamily="18" charset="0"/>
              </a:rPr>
              <a:t>Mülkiyetin sağladığı </a:t>
            </a:r>
            <a:r>
              <a:rPr lang="tr-TR" sz="3200" b="1" u="sng" dirty="0">
                <a:latin typeface="Times New Roman" panose="02020603050405020304" pitchFamily="18" charset="0"/>
                <a:cs typeface="Times New Roman" panose="02020603050405020304" pitchFamily="18" charset="0"/>
              </a:rPr>
              <a:t>Olumlu Yetkiler</a:t>
            </a:r>
            <a:r>
              <a:rPr lang="tr-TR" sz="3200" u="sng"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hem </a:t>
            </a:r>
            <a:r>
              <a:rPr lang="tr-TR" sz="3200" b="1" i="1" dirty="0">
                <a:latin typeface="Times New Roman" panose="02020603050405020304" pitchFamily="18" charset="0"/>
                <a:cs typeface="Times New Roman" panose="02020603050405020304" pitchFamily="18" charset="0"/>
              </a:rPr>
              <a:t>Fiili Tasarrufları </a:t>
            </a:r>
            <a:r>
              <a:rPr lang="tr-TR" sz="3200" dirty="0">
                <a:latin typeface="Times New Roman" panose="02020603050405020304" pitchFamily="18" charset="0"/>
                <a:cs typeface="Times New Roman" panose="02020603050405020304" pitchFamily="18" charset="0"/>
              </a:rPr>
              <a:t>hem de </a:t>
            </a:r>
            <a:r>
              <a:rPr lang="tr-TR" sz="3200" b="1" i="1" dirty="0">
                <a:latin typeface="Times New Roman" panose="02020603050405020304" pitchFamily="18" charset="0"/>
                <a:cs typeface="Times New Roman" panose="02020603050405020304" pitchFamily="18" charset="0"/>
              </a:rPr>
              <a:t>Hukuki Tasarrufları </a:t>
            </a:r>
            <a:r>
              <a:rPr lang="tr-TR" sz="3200" dirty="0">
                <a:latin typeface="Times New Roman" panose="02020603050405020304" pitchFamily="18" charset="0"/>
                <a:cs typeface="Times New Roman" panose="02020603050405020304" pitchFamily="18" charset="0"/>
              </a:rPr>
              <a:t>kapsar. </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62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Fiili Tasarruflar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malın fiilen kullanılması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ürünlerinden yararlanılması,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tüketilmesi </a:t>
            </a:r>
            <a:r>
              <a:rPr lang="tr-TR" sz="3200" dirty="0">
                <a:latin typeface="Times New Roman" panose="02020603050405020304" pitchFamily="18" charset="0"/>
                <a:cs typeface="Times New Roman" panose="02020603050405020304" pitchFamily="18" charset="0"/>
              </a:rPr>
              <a:t>ve</a:t>
            </a:r>
            <a:r>
              <a:rPr lang="tr-TR" sz="3200" b="1" i="1" dirty="0">
                <a:latin typeface="Times New Roman" panose="02020603050405020304" pitchFamily="18" charset="0"/>
                <a:cs typeface="Times New Roman" panose="02020603050405020304" pitchFamily="18" charset="0"/>
              </a:rPr>
              <a:t> malda değişiklik yapılması </a:t>
            </a:r>
            <a:r>
              <a:rPr lang="tr-TR" sz="3200" dirty="0">
                <a:latin typeface="Times New Roman" panose="02020603050405020304" pitchFamily="18" charset="0"/>
                <a:cs typeface="Times New Roman" panose="02020603050405020304" pitchFamily="18" charset="0"/>
              </a:rPr>
              <a:t>gibi </a:t>
            </a:r>
            <a:r>
              <a:rPr lang="tr-TR" sz="3200" b="1" dirty="0">
                <a:latin typeface="Times New Roman" panose="02020603050405020304" pitchFamily="18" charset="0"/>
                <a:cs typeface="Times New Roman" panose="02020603050405020304" pitchFamily="18" charset="0"/>
              </a:rPr>
              <a:t>Tasarruflardır. </a:t>
            </a:r>
          </a:p>
          <a:p>
            <a:pPr algn="just"/>
            <a:r>
              <a:rPr lang="tr-TR" sz="3200" b="1" u="sng" dirty="0">
                <a:latin typeface="Times New Roman" panose="02020603050405020304" pitchFamily="18" charset="0"/>
                <a:cs typeface="Times New Roman" panose="02020603050405020304" pitchFamily="18" charset="0"/>
              </a:rPr>
              <a:t>Hukuki Tasarruflar </a:t>
            </a:r>
            <a:r>
              <a:rPr lang="tr-TR" sz="3200" dirty="0">
                <a:latin typeface="Times New Roman" panose="02020603050405020304" pitchFamily="18" charset="0"/>
                <a:cs typeface="Times New Roman" panose="02020603050405020304" pitchFamily="18" charset="0"/>
              </a:rPr>
              <a:t>ise, </a:t>
            </a:r>
            <a:r>
              <a:rPr lang="tr-TR" sz="3200" b="1" i="1" dirty="0">
                <a:latin typeface="Times New Roman" panose="02020603050405020304" pitchFamily="18" charset="0"/>
                <a:cs typeface="Times New Roman" panose="02020603050405020304" pitchFamily="18" charset="0"/>
              </a:rPr>
              <a:t>malın başkasına devredilmesi</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üzerinde haklar kurulması </a:t>
            </a:r>
            <a:r>
              <a:rPr lang="tr-TR" sz="3200" dirty="0">
                <a:latin typeface="Times New Roman" panose="02020603050405020304" pitchFamily="18" charset="0"/>
                <a:cs typeface="Times New Roman" panose="02020603050405020304" pitchFamily="18" charset="0"/>
              </a:rPr>
              <a:t>gibi </a:t>
            </a:r>
            <a:r>
              <a:rPr lang="tr-TR" sz="3200" b="1" dirty="0">
                <a:latin typeface="Times New Roman" panose="02020603050405020304" pitchFamily="18" charset="0"/>
                <a:cs typeface="Times New Roman" panose="02020603050405020304" pitchFamily="18" charset="0"/>
              </a:rPr>
              <a:t>Tasarruflardır. </a:t>
            </a:r>
          </a:p>
          <a:p>
            <a:pPr algn="just"/>
            <a:r>
              <a:rPr lang="tr-TR" sz="3200" dirty="0">
                <a:latin typeface="Times New Roman" panose="02020603050405020304" pitchFamily="18" charset="0"/>
                <a:cs typeface="Times New Roman" panose="02020603050405020304" pitchFamily="18" charset="0"/>
              </a:rPr>
              <a:t>Bununla birlikte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Modern Mülkiyet Anlayışı </a:t>
            </a:r>
            <a:r>
              <a:rPr lang="tr-TR" sz="3200" b="1" dirty="0">
                <a:latin typeface="Times New Roman" panose="02020603050405020304" pitchFamily="18" charset="0"/>
                <a:cs typeface="Times New Roman" panose="02020603050405020304" pitchFamily="18" charset="0"/>
              </a:rPr>
              <a:t>bağlamında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Mülkiyet Hakkının Sosyal Niteliği gereği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Malikin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malı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yok etme, zarara uğratma yetkisinin </a:t>
            </a:r>
            <a:r>
              <a:rPr lang="tr-TR" sz="3200" b="1" dirty="0">
                <a:latin typeface="Times New Roman" panose="02020603050405020304" pitchFamily="18" charset="0"/>
                <a:cs typeface="Times New Roman" panose="02020603050405020304" pitchFamily="18" charset="0"/>
              </a:rPr>
              <a:t>bulunmadığı </a:t>
            </a:r>
            <a:r>
              <a:rPr lang="tr-TR" sz="3200" dirty="0">
                <a:latin typeface="Times New Roman" panose="02020603050405020304" pitchFamily="18" charset="0"/>
                <a:cs typeface="Times New Roman" panose="02020603050405020304" pitchFamily="18" charset="0"/>
              </a:rPr>
              <a:t>söylenebilir. </a:t>
            </a:r>
          </a:p>
          <a:p>
            <a:pPr marL="0" indent="0">
              <a:buNone/>
            </a:pPr>
            <a:endParaRPr lang="tr-TR" sz="3200" dirty="0"/>
          </a:p>
        </p:txBody>
      </p:sp>
    </p:spTree>
    <p:extLst>
      <p:ext uri="{BB962C8B-B14F-4D97-AF65-F5344CB8AC3E}">
        <p14:creationId xmlns:p14="http://schemas.microsoft.com/office/powerpoint/2010/main" val="642701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*Olumlu Yetkiler, gerek </a:t>
            </a:r>
            <a:r>
              <a:rPr lang="tr-TR" b="1" i="1" dirty="0">
                <a:latin typeface="Times New Roman" panose="02020603050405020304" pitchFamily="18" charset="0"/>
                <a:cs typeface="Times New Roman" panose="02020603050405020304" pitchFamily="18" charset="0"/>
              </a:rPr>
              <a:t>Fiili Tasarrufları </a:t>
            </a:r>
            <a:r>
              <a:rPr lang="tr-TR" dirty="0">
                <a:latin typeface="Times New Roman" panose="02020603050405020304" pitchFamily="18" charset="0"/>
                <a:cs typeface="Times New Roman" panose="02020603050405020304" pitchFamily="18" charset="0"/>
              </a:rPr>
              <a:t>gerekse </a:t>
            </a:r>
            <a:r>
              <a:rPr lang="tr-TR" b="1" i="1" dirty="0">
                <a:latin typeface="Times New Roman" panose="02020603050405020304" pitchFamily="18" charset="0"/>
                <a:cs typeface="Times New Roman" panose="02020603050405020304" pitchFamily="18" charset="0"/>
              </a:rPr>
              <a:t>Hukuki Tasarrufları </a:t>
            </a:r>
            <a:r>
              <a:rPr lang="tr-TR" dirty="0">
                <a:latin typeface="Times New Roman" panose="02020603050405020304" pitchFamily="18" charset="0"/>
                <a:cs typeface="Times New Roman" panose="02020603050405020304" pitchFamily="18" charset="0"/>
              </a:rPr>
              <a:t>kapsar. </a:t>
            </a:r>
          </a:p>
          <a:p>
            <a:pPr marL="0" indent="0" algn="just">
              <a:buNone/>
            </a:pPr>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Medeni Kanunumuz</a:t>
            </a:r>
            <a:r>
              <a:rPr lang="tr-TR" dirty="0">
                <a:latin typeface="Times New Roman" panose="02020603050405020304" pitchFamily="18" charset="0"/>
                <a:cs typeface="Times New Roman" panose="02020603050405020304" pitchFamily="18" charset="0"/>
              </a:rPr>
              <a:t>, Eski Hukuklarda yer alan </a:t>
            </a:r>
            <a:r>
              <a:rPr lang="tr-TR" b="1" i="1" dirty="0">
                <a:latin typeface="Times New Roman" panose="02020603050405020304" pitchFamily="18" charset="0"/>
                <a:cs typeface="Times New Roman" panose="02020603050405020304" pitchFamily="18" charset="0"/>
              </a:rPr>
              <a:t>Mutlak Tasarruf Serbestisi </a:t>
            </a:r>
            <a:r>
              <a:rPr lang="tr-TR" dirty="0">
                <a:latin typeface="Times New Roman" panose="02020603050405020304" pitchFamily="18" charset="0"/>
                <a:cs typeface="Times New Roman" panose="02020603050405020304" pitchFamily="18" charset="0"/>
              </a:rPr>
              <a:t>fikrinden ayrılarak, </a:t>
            </a:r>
            <a:r>
              <a:rPr lang="tr-TR" b="1" dirty="0">
                <a:latin typeface="Times New Roman" panose="02020603050405020304" pitchFamily="18" charset="0"/>
                <a:cs typeface="Times New Roman" panose="02020603050405020304" pitchFamily="18" charset="0"/>
              </a:rPr>
              <a:t>Hukuk Düzeninin çizdiği sınırlar içinde Malda Tasarruf </a:t>
            </a:r>
            <a:r>
              <a:rPr lang="tr-TR" dirty="0">
                <a:latin typeface="Times New Roman" panose="02020603050405020304" pitchFamily="18" charset="0"/>
                <a:cs typeface="Times New Roman" panose="02020603050405020304" pitchFamily="18" charset="0"/>
              </a:rPr>
              <a:t>edilebileceğini belirtmiştir. </a:t>
            </a:r>
          </a:p>
          <a:p>
            <a:pPr marL="0" indent="0" algn="just">
              <a:buNone/>
            </a:pPr>
            <a:r>
              <a:rPr lang="tr-TR" i="1" dirty="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Özdemir</a:t>
            </a:r>
            <a:r>
              <a:rPr lang="tr-TR" sz="2400" i="1" dirty="0">
                <a:latin typeface="Times New Roman" panose="02020603050405020304" pitchFamily="18" charset="0"/>
                <a:cs typeface="Times New Roman" panose="02020603050405020304" pitchFamily="18" charset="0"/>
              </a:rPr>
              <a:t>, Eşya H., 19. B., s. 275- 276)</a:t>
            </a:r>
          </a:p>
          <a:p>
            <a:pPr marL="0" indent="0" algn="just">
              <a:buNone/>
            </a:pPr>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Mülkiyet Hakkının somut içeriğini belirleyen bu </a:t>
            </a:r>
            <a:r>
              <a:rPr lang="tr-TR" b="1" i="1" dirty="0">
                <a:latin typeface="Times New Roman" panose="02020603050405020304" pitchFamily="18" charset="0"/>
                <a:cs typeface="Times New Roman" panose="02020603050405020304" pitchFamily="18" charset="0"/>
              </a:rPr>
              <a:t>Kısıtlamalar</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 Konusunun </a:t>
            </a:r>
            <a:r>
              <a:rPr lang="tr-TR" b="1" i="1" dirty="0">
                <a:latin typeface="Times New Roman" panose="02020603050405020304" pitchFamily="18" charset="0"/>
                <a:cs typeface="Times New Roman" panose="02020603050405020304" pitchFamily="18" charset="0"/>
              </a:rPr>
              <a:t>Taşınır</a:t>
            </a:r>
            <a:r>
              <a:rPr lang="tr-TR" dirty="0">
                <a:latin typeface="Times New Roman" panose="02020603050405020304" pitchFamily="18" charset="0"/>
                <a:cs typeface="Times New Roman" panose="02020603050405020304" pitchFamily="18" charset="0"/>
              </a:rPr>
              <a:t> veya </a:t>
            </a:r>
            <a:r>
              <a:rPr lang="tr-TR" b="1" i="1" dirty="0">
                <a:latin typeface="Times New Roman" panose="02020603050405020304" pitchFamily="18" charset="0"/>
                <a:cs typeface="Times New Roman" panose="02020603050405020304" pitchFamily="18" charset="0"/>
              </a:rPr>
              <a:t>Taşınmaz</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olmasına göre değişmekte ve </a:t>
            </a:r>
            <a:r>
              <a:rPr lang="tr-TR" b="1" dirty="0">
                <a:latin typeface="Times New Roman" panose="02020603050405020304" pitchFamily="18" charset="0"/>
                <a:cs typeface="Times New Roman" panose="02020603050405020304" pitchFamily="18" charset="0"/>
              </a:rPr>
              <a:t>Taşınmazlarda</a:t>
            </a:r>
            <a:r>
              <a:rPr lang="tr-TR" dirty="0">
                <a:latin typeface="Times New Roman" panose="02020603050405020304" pitchFamily="18" charset="0"/>
                <a:cs typeface="Times New Roman" panose="02020603050405020304" pitchFamily="18" charset="0"/>
              </a:rPr>
              <a:t> özel bir önem kazanmaktadır. </a:t>
            </a:r>
          </a:p>
          <a:p>
            <a:pPr marL="0" indent="0" algn="just">
              <a:buNone/>
            </a:pPr>
            <a:endParaRPr lang="tr-TR" sz="2400" i="1"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3600" dirty="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7753258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Burada, </a:t>
            </a:r>
            <a:r>
              <a:rPr lang="tr-TR" b="1" i="1" dirty="0">
                <a:latin typeface="Times New Roman" panose="02020603050405020304" pitchFamily="18" charset="0"/>
                <a:cs typeface="Times New Roman" panose="02020603050405020304" pitchFamily="18" charset="0"/>
              </a:rPr>
              <a:t>AY. m.35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MK m. 2 hükümlerinde</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yer alan iki </a:t>
            </a:r>
            <a:r>
              <a:rPr lang="tr-TR" b="1" i="1" dirty="0">
                <a:latin typeface="Times New Roman" panose="02020603050405020304" pitchFamily="18" charset="0"/>
                <a:cs typeface="Times New Roman" panose="02020603050405020304" pitchFamily="18" charset="0"/>
              </a:rPr>
              <a:t>Genel  Kısıtlama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belirtilmelidir. </a:t>
            </a:r>
          </a:p>
          <a:p>
            <a:pPr algn="just"/>
            <a:r>
              <a:rPr lang="tr-TR" b="1" i="1" u="sng" dirty="0">
                <a:latin typeface="Times New Roman" panose="02020603050405020304" pitchFamily="18" charset="0"/>
                <a:cs typeface="Times New Roman" panose="02020603050405020304" pitchFamily="18" charset="0"/>
              </a:rPr>
              <a:t>Birincisi,</a:t>
            </a:r>
            <a:r>
              <a:rPr lang="tr-TR" b="1" dirty="0">
                <a:latin typeface="Times New Roman" panose="02020603050405020304" pitchFamily="18" charset="0"/>
                <a:cs typeface="Times New Roman" panose="02020603050405020304" pitchFamily="18" charset="0"/>
              </a:rPr>
              <a:t> Anayasa’nın 35. maddesinin son fıkrasında </a:t>
            </a:r>
            <a:r>
              <a:rPr lang="tr-TR" dirty="0">
                <a:latin typeface="Times New Roman" panose="02020603050405020304" pitchFamily="18" charset="0"/>
                <a:cs typeface="Times New Roman" panose="02020603050405020304" pitchFamily="18" charset="0"/>
              </a:rPr>
              <a:t>yer alan </a:t>
            </a:r>
            <a:r>
              <a:rPr lang="tr-TR" b="1" dirty="0">
                <a:latin typeface="Times New Roman" panose="02020603050405020304" pitchFamily="18" charset="0"/>
                <a:cs typeface="Times New Roman" panose="02020603050405020304" pitchFamily="18" charset="0"/>
              </a:rPr>
              <a:t>Kısıtlamadır.</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Bu hükme göre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 hakkının kullanılması toplum yararına aykırı olamaz.»</a:t>
            </a:r>
          </a:p>
          <a:p>
            <a:pPr algn="just"/>
            <a:r>
              <a:rPr lang="tr-TR" b="1" u="sng" dirty="0">
                <a:latin typeface="Times New Roman" panose="02020603050405020304" pitchFamily="18" charset="0"/>
                <a:cs typeface="Times New Roman" panose="02020603050405020304" pitchFamily="18" charset="0"/>
              </a:rPr>
              <a:t>İkinci Kısıtlama </a:t>
            </a:r>
            <a:r>
              <a:rPr lang="tr-TR" dirty="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MK m. 2 hükmünde </a:t>
            </a:r>
            <a:r>
              <a:rPr lang="tr-TR" dirty="0">
                <a:latin typeface="Times New Roman" panose="02020603050405020304" pitchFamily="18" charset="0"/>
                <a:cs typeface="Times New Roman" panose="02020603050405020304" pitchFamily="18" charset="0"/>
              </a:rPr>
              <a:t>yer alan, </a:t>
            </a:r>
            <a:r>
              <a:rPr lang="tr-TR" b="1" dirty="0">
                <a:latin typeface="Times New Roman" panose="02020603050405020304" pitchFamily="18" charset="0"/>
                <a:cs typeface="Times New Roman" panose="02020603050405020304" pitchFamily="18" charset="0"/>
              </a:rPr>
              <a:t>Hakkın dürüst şekilde kullanılması</a:t>
            </a:r>
            <a:r>
              <a:rPr lang="tr-TR" dirty="0">
                <a:latin typeface="Times New Roman" panose="02020603050405020304" pitchFamily="18" charset="0"/>
                <a:cs typeface="Times New Roman" panose="02020603050405020304" pitchFamily="18" charset="0"/>
              </a:rPr>
              <a:t>, diğer bir deyişle, </a:t>
            </a:r>
            <a:r>
              <a:rPr lang="tr-TR" b="1" i="1" dirty="0">
                <a:latin typeface="Times New Roman" panose="02020603050405020304" pitchFamily="18" charset="0"/>
                <a:cs typeface="Times New Roman" panose="02020603050405020304" pitchFamily="18" charset="0"/>
              </a:rPr>
              <a:t>Hakkın Kötüye Kullanılmaması Kuralıdır. </a:t>
            </a:r>
          </a:p>
          <a:p>
            <a:pPr marL="0" indent="0">
              <a:buNone/>
            </a:pPr>
            <a:endParaRPr lang="tr-TR" dirty="0"/>
          </a:p>
        </p:txBody>
      </p:sp>
    </p:spTree>
    <p:extLst>
      <p:ext uri="{BB962C8B-B14F-4D97-AF65-F5344CB8AC3E}">
        <p14:creationId xmlns:p14="http://schemas.microsoft.com/office/powerpoint/2010/main" val="26334696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dirty="0">
                <a:latin typeface="Times New Roman" panose="02020603050405020304" pitchFamily="18" charset="0"/>
                <a:cs typeface="Times New Roman" panose="02020603050405020304" pitchFamily="18" charset="0"/>
              </a:rPr>
              <a:t>Bilindiği üzere, </a:t>
            </a:r>
            <a:r>
              <a:rPr lang="tr-TR" sz="3200" b="1" dirty="0">
                <a:latin typeface="Times New Roman" panose="02020603050405020304" pitchFamily="18" charset="0"/>
                <a:cs typeface="Times New Roman" panose="02020603050405020304" pitchFamily="18" charset="0"/>
              </a:rPr>
              <a:t>MK m.2 hükmü</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herkes haklarını kullanırken ve borçlarını yerine getirirken dürüstlük kurallarına uymak zorundadır. Bir hakkın açıkça kötüye kullanılmasını hukuk düzeni korumaz</a:t>
            </a:r>
            <a:r>
              <a:rPr lang="tr-TR" sz="3200" dirty="0">
                <a:latin typeface="Times New Roman" panose="02020603050405020304" pitchFamily="18" charset="0"/>
                <a:cs typeface="Times New Roman" panose="02020603050405020304" pitchFamily="18" charset="0"/>
              </a:rPr>
              <a:t>» hükmünü getirmektedir. </a:t>
            </a:r>
          </a:p>
          <a:p>
            <a:pPr algn="just"/>
            <a:r>
              <a:rPr lang="tr-TR" sz="3200" dirty="0">
                <a:latin typeface="Times New Roman" panose="02020603050405020304" pitchFamily="18" charset="0"/>
                <a:cs typeface="Times New Roman" panose="02020603050405020304" pitchFamily="18" charset="0"/>
              </a:rPr>
              <a:t>Bu hüküm, </a:t>
            </a:r>
            <a:r>
              <a:rPr lang="tr-TR" sz="3200" b="1" dirty="0">
                <a:latin typeface="Times New Roman" panose="02020603050405020304" pitchFamily="18" charset="0"/>
                <a:cs typeface="Times New Roman" panose="02020603050405020304" pitchFamily="18" charset="0"/>
              </a:rPr>
              <a:t>Mülkiyet Hakkında önemli bir uygulama alanına </a:t>
            </a:r>
            <a:r>
              <a:rPr lang="tr-TR" sz="3200" dirty="0">
                <a:latin typeface="Times New Roman" panose="02020603050405020304" pitchFamily="18" charset="0"/>
                <a:cs typeface="Times New Roman" panose="02020603050405020304" pitchFamily="18" charset="0"/>
              </a:rPr>
              <a:t>sahiptir. </a:t>
            </a:r>
          </a:p>
          <a:p>
            <a:pPr algn="just"/>
            <a:r>
              <a:rPr lang="tr-TR" sz="3200" b="1" dirty="0">
                <a:latin typeface="Times New Roman" panose="02020603050405020304" pitchFamily="18" charset="0"/>
                <a:cs typeface="Times New Roman" panose="02020603050405020304" pitchFamily="18" charset="0"/>
              </a:rPr>
              <a:t>Hakkın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Kötüye Kullanılması Yasağı</a:t>
            </a:r>
            <a:r>
              <a:rPr lang="tr-TR" sz="3200" dirty="0">
                <a:latin typeface="Times New Roman" panose="02020603050405020304" pitchFamily="18" charset="0"/>
                <a:cs typeface="Times New Roman" panose="02020603050405020304" pitchFamily="18" charset="0"/>
              </a:rPr>
              <a:t>, özellikle Malikin, Mülkiyet Hakkını kullanmasında korunmaya layık bir yararı olmadığı hallerde, </a:t>
            </a:r>
            <a:r>
              <a:rPr lang="tr-TR" sz="3200" b="1" i="1" dirty="0">
                <a:latin typeface="Times New Roman" panose="02020603050405020304" pitchFamily="18" charset="0"/>
                <a:cs typeface="Times New Roman" panose="02020603050405020304" pitchFamily="18" charset="0"/>
              </a:rPr>
              <a:t>Mülkiyetin İçeriğini </a:t>
            </a:r>
            <a:r>
              <a:rPr lang="tr-TR" sz="3200" b="1" dirty="0">
                <a:latin typeface="Times New Roman" panose="02020603050405020304" pitchFamily="18" charset="0"/>
                <a:cs typeface="Times New Roman" panose="02020603050405020304" pitchFamily="18" charset="0"/>
              </a:rPr>
              <a:t>daraltmaktadır</a:t>
            </a:r>
            <a:r>
              <a:rPr lang="tr-TR" sz="24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002760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bir Babanın, kendisinin Malik olduğu bir Taşınmazda bulunan karısının mezarını, oğlunun ziyaret etmesine izin vermemesi, </a:t>
            </a:r>
            <a:r>
              <a:rPr lang="tr-TR" sz="3600" b="1" dirty="0">
                <a:latin typeface="Times New Roman" panose="02020603050405020304" pitchFamily="18" charset="0"/>
                <a:cs typeface="Times New Roman" panose="02020603050405020304" pitchFamily="18" charset="0"/>
              </a:rPr>
              <a:t>Hakkın Kötüye Kullanılması</a:t>
            </a:r>
            <a:r>
              <a:rPr lang="tr-TR" sz="3600" dirty="0">
                <a:latin typeface="Times New Roman" panose="02020603050405020304" pitchFamily="18" charset="0"/>
                <a:cs typeface="Times New Roman" panose="02020603050405020304" pitchFamily="18" charset="0"/>
              </a:rPr>
              <a:t> olarak kabul edilmiştir.</a:t>
            </a:r>
          </a:p>
          <a:p>
            <a:pPr algn="just"/>
            <a:r>
              <a:rPr lang="tr-TR" sz="3600" dirty="0">
                <a:latin typeface="Times New Roman" panose="02020603050405020304" pitchFamily="18" charset="0"/>
                <a:cs typeface="Times New Roman" panose="02020603050405020304" pitchFamily="18" charset="0"/>
              </a:rPr>
              <a:t>Aynı şekilde, bir Taşınmaz Malikinin komşusunun denize olan manzarasını kesmek amacıyla bahçe duvarı üzerine tahta perde çekmesi, </a:t>
            </a:r>
            <a:r>
              <a:rPr lang="tr-TR" sz="3600" b="1" dirty="0">
                <a:latin typeface="Times New Roman" panose="02020603050405020304" pitchFamily="18" charset="0"/>
                <a:cs typeface="Times New Roman" panose="02020603050405020304" pitchFamily="18" charset="0"/>
              </a:rPr>
              <a:t>Hakkın Kötüye Kullanılması </a:t>
            </a:r>
            <a:r>
              <a:rPr lang="tr-TR" sz="3600" dirty="0">
                <a:latin typeface="Times New Roman" panose="02020603050405020304" pitchFamily="18" charset="0"/>
                <a:cs typeface="Times New Roman" panose="02020603050405020304" pitchFamily="18" charset="0"/>
              </a:rPr>
              <a:t>olarak görülmüştür. </a:t>
            </a:r>
          </a:p>
          <a:p>
            <a:pPr marL="0" indent="0">
              <a:buNone/>
            </a:pPr>
            <a:endParaRPr lang="tr-TR" sz="3600" dirty="0"/>
          </a:p>
        </p:txBody>
      </p:sp>
    </p:spTree>
    <p:extLst>
      <p:ext uri="{BB962C8B-B14F-4D97-AF65-F5344CB8AC3E}">
        <p14:creationId xmlns:p14="http://schemas.microsoft.com/office/powerpoint/2010/main" val="37995779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Bizzat </a:t>
            </a:r>
            <a:r>
              <a:rPr lang="tr-TR" b="1" i="1" dirty="0">
                <a:latin typeface="Times New Roman" panose="02020603050405020304" pitchFamily="18" charset="0"/>
                <a:cs typeface="Times New Roman" panose="02020603050405020304" pitchFamily="18" charset="0"/>
              </a:rPr>
              <a:t>Medeni Kanun 718. maddesinde</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 Hakkının Dikey Kapsamını</a:t>
            </a:r>
            <a:r>
              <a:rPr lang="tr-TR" dirty="0">
                <a:latin typeface="Times New Roman" panose="02020603050405020304" pitchFamily="18" charset="0"/>
                <a:cs typeface="Times New Roman" panose="02020603050405020304" pitchFamily="18" charset="0"/>
              </a:rPr>
              <a:t>, «Malikin Mülkiyet Hakkını kullanmakta yararı olacak ölçü» ile sınırlamıştır. </a:t>
            </a:r>
          </a:p>
          <a:p>
            <a:pPr algn="just"/>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Kullanmakta yararı olmanın ölçüsünün</a:t>
            </a:r>
            <a:r>
              <a:rPr lang="tr-TR" dirty="0">
                <a:latin typeface="Times New Roman" panose="02020603050405020304" pitchFamily="18" charset="0"/>
                <a:cs typeface="Times New Roman" panose="02020603050405020304" pitchFamily="18" charset="0"/>
              </a:rPr>
              <a:t>» belirlenmesinde, </a:t>
            </a:r>
            <a:r>
              <a:rPr lang="tr-TR" b="1" dirty="0">
                <a:latin typeface="Times New Roman" panose="02020603050405020304" pitchFamily="18" charset="0"/>
                <a:cs typeface="Times New Roman" panose="02020603050405020304" pitchFamily="18" charset="0"/>
              </a:rPr>
              <a:t>Dürüstlük Kuralı </a:t>
            </a:r>
            <a:r>
              <a:rPr lang="tr-TR" dirty="0">
                <a:latin typeface="Times New Roman" panose="02020603050405020304" pitchFamily="18" charset="0"/>
                <a:cs typeface="Times New Roman" panose="02020603050405020304" pitchFamily="18" charset="0"/>
              </a:rPr>
              <a:t>rol oynayacaktır. </a:t>
            </a:r>
          </a:p>
          <a:p>
            <a:pPr algn="just"/>
            <a:r>
              <a:rPr lang="tr-TR" dirty="0">
                <a:latin typeface="Times New Roman" panose="02020603050405020304" pitchFamily="18" charset="0"/>
                <a:cs typeface="Times New Roman" panose="02020603050405020304" pitchFamily="18" charset="0"/>
              </a:rPr>
              <a:t>Böylece, yakındaki bir havaalanına inecek uçakların geçişini güçleştirmek için dikilen ucu çengelli uzun direkler, Mülkiyetin İçeriği içinde bir kullanma sayılmamakta ve </a:t>
            </a:r>
            <a:r>
              <a:rPr lang="tr-TR" b="1" dirty="0">
                <a:latin typeface="Times New Roman" panose="02020603050405020304" pitchFamily="18" charset="0"/>
                <a:cs typeface="Times New Roman" panose="02020603050405020304" pitchFamily="18" charset="0"/>
              </a:rPr>
              <a:t>Hakkın Kötüye Kullanılmasının </a:t>
            </a:r>
            <a:r>
              <a:rPr lang="tr-TR" dirty="0">
                <a:latin typeface="Times New Roman" panose="02020603050405020304" pitchFamily="18" charset="0"/>
                <a:cs typeface="Times New Roman" panose="02020603050405020304" pitchFamily="18" charset="0"/>
              </a:rPr>
              <a:t>tipik bir örneği olarak gösterilmektedir. </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97137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Hakkın Kötüye Kullanılması Yasağının</a:t>
            </a:r>
            <a:r>
              <a:rPr lang="tr-TR" sz="4400" dirty="0">
                <a:latin typeface="Times New Roman" panose="02020603050405020304" pitchFamily="18" charset="0"/>
                <a:cs typeface="Times New Roman" panose="02020603050405020304" pitchFamily="18" charset="0"/>
              </a:rPr>
              <a:t>, Mülkiyet Hakkı bakımından önemi dolayısıyla, </a:t>
            </a:r>
            <a:r>
              <a:rPr lang="tr-TR" sz="4400" b="1" dirty="0">
                <a:latin typeface="Times New Roman" panose="02020603050405020304" pitchFamily="18" charset="0"/>
                <a:cs typeface="Times New Roman" panose="02020603050405020304" pitchFamily="18" charset="0"/>
              </a:rPr>
              <a:t>İsviçre Medeni Kanunu hazırlanırken</a:t>
            </a:r>
            <a:r>
              <a:rPr lang="tr-TR" sz="4400" dirty="0">
                <a:latin typeface="Times New Roman" panose="02020603050405020304" pitchFamily="18" charset="0"/>
                <a:cs typeface="Times New Roman" panose="02020603050405020304" pitchFamily="18" charset="0"/>
              </a:rPr>
              <a:t> bu yasağın Mülkiyet bahsine konulması dahi düşünülmüştür.  </a:t>
            </a:r>
          </a:p>
          <a:p>
            <a:pPr marL="0" indent="0">
              <a:buNone/>
            </a:pPr>
            <a:endParaRPr lang="tr-TR" sz="4400" dirty="0"/>
          </a:p>
        </p:txBody>
      </p:sp>
    </p:spTree>
    <p:extLst>
      <p:ext uri="{BB962C8B-B14F-4D97-AF65-F5344CB8AC3E}">
        <p14:creationId xmlns:p14="http://schemas.microsoft.com/office/powerpoint/2010/main" val="23415599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Times New Roman" panose="02020603050405020304" pitchFamily="18" charset="0"/>
                <a:cs typeface="Times New Roman" panose="02020603050405020304" pitchFamily="18" charset="0"/>
              </a:rPr>
              <a:t>Koruyucu Yetkiler </a:t>
            </a:r>
          </a:p>
        </p:txBody>
      </p:sp>
      <p:sp>
        <p:nvSpPr>
          <p:cNvPr id="3" name="İçerik Yer Tutucusu 2"/>
          <p:cNvSpPr>
            <a:spLocks noGrp="1"/>
          </p:cNvSpPr>
          <p:nvPr>
            <p:ph idx="1"/>
          </p:nvPr>
        </p:nvSpPr>
        <p:spPr/>
        <p:txBody>
          <a:bodyPr>
            <a:normAutofit/>
          </a:bodyPr>
          <a:lstStyle/>
          <a:p>
            <a:pPr algn="just"/>
            <a:r>
              <a:rPr lang="tr-TR" b="1" u="sng" dirty="0">
                <a:latin typeface="Times New Roman" panose="02020603050405020304" pitchFamily="18" charset="0"/>
                <a:cs typeface="Times New Roman" panose="02020603050405020304" pitchFamily="18" charset="0"/>
              </a:rPr>
              <a:t>Koruyucu Yetkiler</a:t>
            </a:r>
            <a:r>
              <a:rPr lang="tr-TR" u="sng"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Malikin Eşya üzerindeki Doğrudan Hakimiyetinin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Hukuk Düzeninin Sınırları içinde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Üçüncü Kişilere </a:t>
            </a:r>
            <a:r>
              <a:rPr lang="tr-TR" b="1" dirty="0">
                <a:latin typeface="Times New Roman" panose="02020603050405020304" pitchFamily="18" charset="0"/>
                <a:cs typeface="Times New Roman" panose="02020603050405020304" pitchFamily="18" charset="0"/>
              </a:rPr>
              <a:t>karşı korunmasını sağlayan Yetkilerdir. </a:t>
            </a:r>
          </a:p>
          <a:p>
            <a:pPr algn="just"/>
            <a:r>
              <a:rPr lang="tr-TR" b="1" dirty="0">
                <a:latin typeface="Times New Roman" panose="02020603050405020304" pitchFamily="18" charset="0"/>
                <a:cs typeface="Times New Roman" panose="02020603050405020304" pitchFamily="18" charset="0"/>
              </a:rPr>
              <a:t>Mülkiyeti Koruyucu Yetkilere, </a:t>
            </a:r>
            <a:r>
              <a:rPr lang="tr-TR" dirty="0">
                <a:latin typeface="Times New Roman" panose="02020603050405020304" pitchFamily="18" charset="0"/>
                <a:cs typeface="Times New Roman" panose="02020603050405020304" pitchFamily="18" charset="0"/>
              </a:rPr>
              <a:t>«</a:t>
            </a:r>
            <a:r>
              <a:rPr lang="tr-TR" b="1" u="sng" dirty="0">
                <a:latin typeface="Times New Roman" panose="02020603050405020304" pitchFamily="18" charset="0"/>
                <a:cs typeface="Times New Roman" panose="02020603050405020304" pitchFamily="18" charset="0"/>
              </a:rPr>
              <a:t>Mülkiyetin Olumsuz İçeriği</a:t>
            </a:r>
            <a:r>
              <a:rPr lang="tr-TR" u="sng"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de </a:t>
            </a:r>
            <a:r>
              <a:rPr lang="tr-TR" b="1" dirty="0">
                <a:latin typeface="Times New Roman" panose="02020603050405020304" pitchFamily="18" charset="0"/>
                <a:cs typeface="Times New Roman" panose="02020603050405020304" pitchFamily="18" charset="0"/>
              </a:rPr>
              <a:t>denilmektedir. </a:t>
            </a:r>
          </a:p>
          <a:p>
            <a:pPr algn="just"/>
            <a:r>
              <a:rPr lang="tr-TR" b="1" u="sng" dirty="0">
                <a:latin typeface="Times New Roman" panose="02020603050405020304" pitchFamily="18" charset="0"/>
                <a:cs typeface="Times New Roman" panose="02020603050405020304" pitchFamily="18" charset="0"/>
              </a:rPr>
              <a:t>MK m. 683 / II hükmünde düzenlenmiş olan bu Yetkiler,</a:t>
            </a:r>
            <a:r>
              <a:rPr lang="tr-TR" u="sng" dirty="0">
                <a:latin typeface="Times New Roman" panose="02020603050405020304" pitchFamily="18" charset="0"/>
                <a:cs typeface="Times New Roman" panose="02020603050405020304" pitchFamily="18" charset="0"/>
              </a:rPr>
              <a:t> </a:t>
            </a:r>
          </a:p>
          <a:p>
            <a:pPr marL="0" indent="0" algn="just">
              <a:buNone/>
            </a:pP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Malik, malını haksız olarak elinde bulunduran kimseye karşı istihkak davası açabileceği gibi, her türlü haksız </a:t>
            </a:r>
            <a:r>
              <a:rPr lang="tr-TR" b="1" i="1" dirty="0" err="1">
                <a:latin typeface="Times New Roman" panose="02020603050405020304" pitchFamily="18" charset="0"/>
                <a:cs typeface="Times New Roman" panose="02020603050405020304" pitchFamily="18" charset="0"/>
              </a:rPr>
              <a:t>elatmanın</a:t>
            </a:r>
            <a:r>
              <a:rPr lang="tr-TR" b="1" i="1" dirty="0">
                <a:latin typeface="Times New Roman" panose="02020603050405020304" pitchFamily="18" charset="0"/>
                <a:cs typeface="Times New Roman" panose="02020603050405020304" pitchFamily="18" charset="0"/>
              </a:rPr>
              <a:t> önlenmesini de dava edebilir</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biçiminde ifade edilmiştir. </a:t>
            </a:r>
          </a:p>
        </p:txBody>
      </p:sp>
    </p:spTree>
    <p:extLst>
      <p:ext uri="{BB962C8B-B14F-4D97-AF65-F5344CB8AC3E}">
        <p14:creationId xmlns:p14="http://schemas.microsoft.com/office/powerpoint/2010/main" val="4026556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itchFamily="18" charset="0"/>
                <a:cs typeface="Times New Roman" pitchFamily="18" charset="0"/>
              </a:rPr>
              <a:t>4)Eren, Fikret</a:t>
            </a:r>
            <a:r>
              <a:rPr lang="tr-TR" sz="3200" b="1" dirty="0">
                <a:latin typeface="Times New Roman" pitchFamily="18" charset="0"/>
                <a:cs typeface="Times New Roman" pitchFamily="18" charset="0"/>
              </a:rPr>
              <a:t>: </a:t>
            </a:r>
            <a:r>
              <a:rPr lang="tr-TR" sz="3200" dirty="0">
                <a:latin typeface="Times New Roman" pitchFamily="18" charset="0"/>
                <a:cs typeface="Times New Roman" pitchFamily="18" charset="0"/>
              </a:rPr>
              <a:t>Mülkiyet Hukuku, 4. Bası, Yetkin Yayınları, Ankara 2016.</a:t>
            </a:r>
          </a:p>
          <a:p>
            <a:pPr algn="just"/>
            <a:r>
              <a:rPr lang="tr-TR" sz="3200" b="1" i="1" dirty="0">
                <a:latin typeface="Times New Roman" pitchFamily="18" charset="0"/>
                <a:cs typeface="Times New Roman" pitchFamily="18" charset="0"/>
              </a:rPr>
              <a:t>5)Ertaş, Şeref</a:t>
            </a:r>
            <a:r>
              <a:rPr lang="tr-TR" sz="3200" i="1" dirty="0">
                <a:latin typeface="Times New Roman" pitchFamily="18" charset="0"/>
                <a:cs typeface="Times New Roman" pitchFamily="18" charset="0"/>
              </a:rPr>
              <a:t>: (Emre </a:t>
            </a:r>
            <a:r>
              <a:rPr lang="tr-TR" sz="3200" i="1" dirty="0" err="1">
                <a:latin typeface="Times New Roman" pitchFamily="18" charset="0"/>
                <a:cs typeface="Times New Roman" pitchFamily="18" charset="0"/>
              </a:rPr>
              <a:t>Cumalıoğlu</a:t>
            </a:r>
            <a:r>
              <a:rPr lang="tr-TR" sz="3200" i="1" dirty="0">
                <a:latin typeface="Times New Roman" pitchFamily="18" charset="0"/>
                <a:cs typeface="Times New Roman" pitchFamily="18" charset="0"/>
              </a:rPr>
              <a:t> ve İlknur Serdar’ın bilimsel katkılarıyla) </a:t>
            </a:r>
            <a:r>
              <a:rPr lang="tr-TR" sz="3200" dirty="0">
                <a:latin typeface="Times New Roman" pitchFamily="18" charset="0"/>
                <a:cs typeface="Times New Roman" pitchFamily="18" charset="0"/>
              </a:rPr>
              <a:t>Eşya Hukuku,13. Bası, İzmir 2016.</a:t>
            </a:r>
          </a:p>
          <a:p>
            <a:pPr algn="just"/>
            <a:r>
              <a:rPr lang="tr-TR" sz="3200" b="1" i="1" dirty="0">
                <a:latin typeface="Times New Roman" pitchFamily="18" charset="0"/>
                <a:cs typeface="Times New Roman" pitchFamily="18" charset="0"/>
              </a:rPr>
              <a:t>6)Aybay, Aydın / </a:t>
            </a:r>
            <a:r>
              <a:rPr lang="tr-TR" sz="3200" b="1" i="1" dirty="0" err="1">
                <a:latin typeface="Times New Roman" pitchFamily="18" charset="0"/>
                <a:cs typeface="Times New Roman" pitchFamily="18" charset="0"/>
              </a:rPr>
              <a:t>Hatemi</a:t>
            </a:r>
            <a:r>
              <a:rPr lang="tr-TR" sz="3200" b="1" i="1" dirty="0">
                <a:latin typeface="Times New Roman" pitchFamily="18" charset="0"/>
                <a:cs typeface="Times New Roman" pitchFamily="18" charset="0"/>
              </a:rPr>
              <a:t>, Hüseyin</a:t>
            </a:r>
            <a:r>
              <a:rPr lang="tr-TR" sz="3200" b="1" dirty="0">
                <a:latin typeface="Times New Roman" pitchFamily="18" charset="0"/>
                <a:cs typeface="Times New Roman" pitchFamily="18" charset="0"/>
              </a:rPr>
              <a:t>: </a:t>
            </a:r>
            <a:r>
              <a:rPr lang="tr-TR" sz="3200" dirty="0">
                <a:latin typeface="Times New Roman" pitchFamily="18" charset="0"/>
                <a:cs typeface="Times New Roman" pitchFamily="18" charset="0"/>
              </a:rPr>
              <a:t>Eşya Hukuku, 4. Bası, Vedat Kitapçılık, İstanbul 2014. </a:t>
            </a:r>
          </a:p>
          <a:p>
            <a:pPr algn="just"/>
            <a:r>
              <a:rPr lang="tr-TR" sz="3200" b="1" i="1" dirty="0">
                <a:latin typeface="Times New Roman" pitchFamily="18" charset="0"/>
                <a:cs typeface="Times New Roman" pitchFamily="18" charset="0"/>
              </a:rPr>
              <a:t>7)</a:t>
            </a:r>
            <a:r>
              <a:rPr lang="tr-TR" sz="3200" b="1" i="1" dirty="0" err="1">
                <a:latin typeface="Times New Roman" pitchFamily="18" charset="0"/>
                <a:cs typeface="Times New Roman" pitchFamily="18" charset="0"/>
              </a:rPr>
              <a:t>Akipek</a:t>
            </a:r>
            <a:r>
              <a:rPr lang="tr-TR" sz="3200" b="1" i="1" dirty="0">
                <a:latin typeface="Times New Roman" pitchFamily="18" charset="0"/>
                <a:cs typeface="Times New Roman" pitchFamily="18" charset="0"/>
              </a:rPr>
              <a:t>, Jale / Akıntürk, Turgut: </a:t>
            </a:r>
            <a:r>
              <a:rPr lang="tr-TR" sz="3200" dirty="0">
                <a:latin typeface="Times New Roman" pitchFamily="18" charset="0"/>
                <a:cs typeface="Times New Roman" pitchFamily="18" charset="0"/>
              </a:rPr>
              <a:t>Eşya Hukuku, İstanbul 2009.</a:t>
            </a:r>
          </a:p>
        </p:txBody>
      </p:sp>
    </p:spTree>
    <p:extLst>
      <p:ext uri="{BB962C8B-B14F-4D97-AF65-F5344CB8AC3E}">
        <p14:creationId xmlns:p14="http://schemas.microsoft.com/office/powerpoint/2010/main" val="15976151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799868"/>
            <a:ext cx="10515600" cy="4351338"/>
          </a:xfrm>
        </p:spPr>
        <p:txBody>
          <a:bodyPr>
            <a:normAutofit/>
          </a:bodyPr>
          <a:lstStyle/>
          <a:p>
            <a:pPr algn="just"/>
            <a:r>
              <a:rPr lang="tr-TR" b="1" dirty="0">
                <a:latin typeface="Times New Roman" panose="02020603050405020304" pitchFamily="18" charset="0"/>
                <a:cs typeface="Times New Roman" panose="02020603050405020304" pitchFamily="18" charset="0"/>
              </a:rPr>
              <a:t>MK m. 683 hükmünün  belirttiği iki Dava</a:t>
            </a:r>
            <a:r>
              <a:rPr lang="tr-TR" b="1" i="1" dirty="0">
                <a:latin typeface="Times New Roman" panose="02020603050405020304" pitchFamily="18" charset="0"/>
                <a:cs typeface="Times New Roman" panose="02020603050405020304" pitchFamily="18" charset="0"/>
              </a:rPr>
              <a:t>, doğrudan doğruya Mülkiyet Hakkına ait Yetkilerdir</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Bu Talepler, Mülkiyet Hakkından kaynaklanır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varlıklarını Mülkiyet Hakkına ayrılmaz bir biçimde bağlı olarak sürdürürler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İstihkak</a:t>
            </a:r>
            <a:r>
              <a:rPr lang="tr-TR" dirty="0">
                <a:latin typeface="Times New Roman" panose="02020603050405020304" pitchFamily="18" charset="0"/>
                <a:cs typeface="Times New Roman" panose="02020603050405020304" pitchFamily="18" charset="0"/>
              </a:rPr>
              <a:t> ve </a:t>
            </a:r>
            <a:r>
              <a:rPr lang="tr-TR" b="1" dirty="0" err="1">
                <a:latin typeface="Times New Roman" panose="02020603050405020304" pitchFamily="18" charset="0"/>
                <a:cs typeface="Times New Roman" panose="02020603050405020304" pitchFamily="18" charset="0"/>
              </a:rPr>
              <a:t>Elatmanın</a:t>
            </a:r>
            <a:r>
              <a:rPr lang="tr-TR" b="1" dirty="0">
                <a:latin typeface="Times New Roman" panose="02020603050405020304" pitchFamily="18" charset="0"/>
                <a:cs typeface="Times New Roman" panose="02020603050405020304" pitchFamily="18" charset="0"/>
              </a:rPr>
              <a:t> Önlenmesi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Müdahalenin Meni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Taleplerinin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Mülkiyetten ayrı olarak temlik edilebilmeleri mümkün değildir. </a:t>
            </a:r>
          </a:p>
          <a:p>
            <a:pPr marL="0" indent="0" algn="just">
              <a:buNone/>
            </a:pPr>
            <a:r>
              <a:rPr lang="tr-TR" b="1" i="1" dirty="0">
                <a:latin typeface="Times New Roman" panose="02020603050405020304" pitchFamily="18" charset="0"/>
                <a:cs typeface="Times New Roman" panose="02020603050405020304" pitchFamily="18" charset="0"/>
              </a:rPr>
              <a:t> (</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Özdemir,  </a:t>
            </a:r>
            <a:r>
              <a:rPr lang="tr-TR" sz="2400" i="1" dirty="0">
                <a:latin typeface="Times New Roman" panose="02020603050405020304" pitchFamily="18" charset="0"/>
                <a:cs typeface="Times New Roman" panose="02020603050405020304" pitchFamily="18" charset="0"/>
              </a:rPr>
              <a:t>Eşya H., Ders Kitabı, s. 154)</a:t>
            </a:r>
            <a:endParaRPr lang="tr-TR" sz="2400" b="1" dirty="0">
              <a:latin typeface="Times New Roman" panose="02020603050405020304" pitchFamily="18" charset="0"/>
              <a:cs typeface="Times New Roman" panose="02020603050405020304" pitchFamily="18" charset="0"/>
            </a:endParaRPr>
          </a:p>
          <a:p>
            <a:pPr marL="0" indent="0" algn="just">
              <a:buNone/>
            </a:pPr>
            <a:endParaRPr lang="tr-TR" b="1" dirty="0">
              <a:latin typeface="Times New Roman" panose="02020603050405020304" pitchFamily="18" charset="0"/>
              <a:cs typeface="Times New Roman" panose="02020603050405020304" pitchFamily="18" charset="0"/>
            </a:endParaRPr>
          </a:p>
          <a:p>
            <a:pPr marL="0" indent="0" algn="just">
              <a:buNone/>
            </a:pPr>
            <a:endParaRPr lang="tr-TR" sz="3200"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148475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Ayrıca </a:t>
            </a:r>
            <a:r>
              <a:rPr lang="tr-TR" b="1" dirty="0">
                <a:latin typeface="Times New Roman" panose="02020603050405020304" pitchFamily="18" charset="0"/>
                <a:cs typeface="Times New Roman" panose="02020603050405020304" pitchFamily="18" charset="0"/>
              </a:rPr>
              <a:t>Malik,</a:t>
            </a:r>
            <a:r>
              <a:rPr lang="tr-TR" b="1" i="1" dirty="0">
                <a:latin typeface="Times New Roman" panose="02020603050405020304" pitchFamily="18" charset="0"/>
                <a:cs typeface="Times New Roman" panose="02020603050405020304" pitchFamily="18" charset="0"/>
              </a:rPr>
              <a:t> Mala Zilyet bulunduğu takdirde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Zilyetliğe ait Davalardan, </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Sözleşmeden doğan bir bağla bağlı bulunduğu kimseye karşı </a:t>
            </a:r>
            <a:r>
              <a:rPr lang="tr-TR" b="1" i="1" dirty="0">
                <a:latin typeface="Times New Roman" panose="02020603050405020304" pitchFamily="18" charset="0"/>
                <a:cs typeface="Times New Roman" panose="02020603050405020304" pitchFamily="18" charset="0"/>
              </a:rPr>
              <a:t>bu İlişkiden doğan Davalardan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Malına verilen Zarar için </a:t>
            </a:r>
            <a:r>
              <a:rPr lang="tr-TR" b="1" i="1" dirty="0">
                <a:latin typeface="Times New Roman" panose="02020603050405020304" pitchFamily="18" charset="0"/>
                <a:cs typeface="Times New Roman" panose="02020603050405020304" pitchFamily="18" charset="0"/>
              </a:rPr>
              <a:t>Haksız Fiil hükümlerine dayanan Tazminat Davasından</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yararlanır.</a:t>
            </a:r>
          </a:p>
          <a:p>
            <a:pPr algn="just"/>
            <a:r>
              <a:rPr lang="tr-TR" b="1" i="1" dirty="0">
                <a:latin typeface="Times New Roman" panose="02020603050405020304" pitchFamily="18" charset="0"/>
                <a:cs typeface="Times New Roman" panose="02020603050405020304" pitchFamily="18" charset="0"/>
              </a:rPr>
              <a:t>Malik, karşı tarafın fiili Suç teşkil ettiği hallerde ise, </a:t>
            </a:r>
            <a:r>
              <a:rPr lang="tr-TR" b="1" dirty="0">
                <a:latin typeface="Times New Roman" panose="02020603050405020304" pitchFamily="18" charset="0"/>
                <a:cs typeface="Times New Roman" panose="02020603050405020304" pitchFamily="18" charset="0"/>
              </a:rPr>
              <a:t>Ceza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Hukukunun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korumasından yararlanır.</a:t>
            </a:r>
          </a:p>
          <a:p>
            <a:pPr marL="0" indent="0" algn="just">
              <a:buNone/>
            </a:pPr>
            <a:r>
              <a:rPr lang="tr-TR" b="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  </a:t>
            </a:r>
            <a:r>
              <a:rPr lang="tr-TR" i="1" dirty="0">
                <a:latin typeface="Times New Roman" panose="02020603050405020304" pitchFamily="18" charset="0"/>
                <a:cs typeface="Times New Roman" panose="02020603050405020304" pitchFamily="18" charset="0"/>
              </a:rPr>
              <a:t>Eşya H., Ders Kitabı, s. 154- 155)</a:t>
            </a:r>
          </a:p>
          <a:p>
            <a:pPr marL="0" indent="0">
              <a:buNone/>
            </a:pPr>
            <a:endParaRPr lang="tr-TR" dirty="0"/>
          </a:p>
        </p:txBody>
      </p:sp>
    </p:spTree>
    <p:extLst>
      <p:ext uri="{BB962C8B-B14F-4D97-AF65-F5344CB8AC3E}">
        <p14:creationId xmlns:p14="http://schemas.microsoft.com/office/powerpoint/2010/main" val="12785869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124744"/>
          </a:xfrm>
        </p:spPr>
        <p:txBody>
          <a:bodyPr/>
          <a:lstStyle/>
          <a:p>
            <a:pPr algn="ctr"/>
            <a:r>
              <a:rPr lang="tr-TR" b="1" dirty="0">
                <a:solidFill>
                  <a:schemeClr val="tx1"/>
                </a:solidFill>
                <a:latin typeface="Times New Roman" pitchFamily="18" charset="0"/>
                <a:cs typeface="Times New Roman" pitchFamily="18" charset="0"/>
              </a:rPr>
              <a:t>Mülkiyetin İçeriği</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289971248"/>
              </p:ext>
            </p:extLst>
          </p:nvPr>
        </p:nvGraphicFramePr>
        <p:xfrm>
          <a:off x="1524000" y="1052737"/>
          <a:ext cx="9144000" cy="54020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5273499"/>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Malikin Ödevleri </a:t>
            </a:r>
            <a:r>
              <a:rPr lang="tr-TR" dirty="0">
                <a:latin typeface="+mn-lt"/>
              </a:rPr>
              <a:t>(</a:t>
            </a:r>
            <a:r>
              <a:rPr lang="tr-TR" b="1" i="1" dirty="0">
                <a:latin typeface="+mn-lt"/>
              </a:rPr>
              <a:t>Yükümlülükleri)</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Mülkiyet Kavramının İçeriğinde yer alan Ödevler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Kamu Hukuku</a:t>
            </a:r>
            <a:r>
              <a:rPr lang="tr-TR" sz="3200" dirty="0">
                <a:latin typeface="Times New Roman" panose="02020603050405020304" pitchFamily="18" charset="0"/>
                <a:cs typeface="Times New Roman" panose="02020603050405020304" pitchFamily="18" charset="0"/>
              </a:rPr>
              <a:t> veya </a:t>
            </a:r>
            <a:r>
              <a:rPr lang="tr-TR" sz="3200" b="1" i="1" dirty="0">
                <a:latin typeface="Times New Roman" panose="02020603050405020304" pitchFamily="18" charset="0"/>
                <a:cs typeface="Times New Roman" panose="02020603050405020304" pitchFamily="18" charset="0"/>
              </a:rPr>
              <a:t>Özel Hukuk </a:t>
            </a:r>
            <a:r>
              <a:rPr lang="tr-TR" sz="3200" b="1" dirty="0">
                <a:latin typeface="Times New Roman" panose="02020603050405020304" pitchFamily="18" charset="0"/>
                <a:cs typeface="Times New Roman" panose="02020603050405020304" pitchFamily="18" charset="0"/>
              </a:rPr>
              <a:t>nitelikli olabilir. </a:t>
            </a:r>
          </a:p>
          <a:p>
            <a:pPr algn="just"/>
            <a:r>
              <a:rPr lang="tr-TR" sz="3200" b="1" u="sng" dirty="0">
                <a:latin typeface="Times New Roman" panose="02020603050405020304" pitchFamily="18" charset="0"/>
                <a:cs typeface="Times New Roman" panose="02020603050405020304" pitchFamily="18" charset="0"/>
              </a:rPr>
              <a:t>Bu Ödevler üç ana gruba ayrılır: </a:t>
            </a:r>
          </a:p>
          <a:p>
            <a:pPr algn="just"/>
            <a:r>
              <a:rPr lang="tr-TR" sz="3200" b="1" dirty="0">
                <a:latin typeface="Times New Roman" panose="02020603050405020304" pitchFamily="18" charset="0"/>
                <a:cs typeface="Times New Roman" panose="02020603050405020304" pitchFamily="18" charset="0"/>
              </a:rPr>
              <a:t>1)</a:t>
            </a:r>
            <a:r>
              <a:rPr lang="tr-TR" sz="3200" b="1" i="1" dirty="0">
                <a:latin typeface="Times New Roman" panose="02020603050405020304" pitchFamily="18" charset="0"/>
                <a:cs typeface="Times New Roman" panose="02020603050405020304" pitchFamily="18" charset="0"/>
              </a:rPr>
              <a:t>Yapmama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Kaçınma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Ödevleri </a:t>
            </a:r>
          </a:p>
          <a:p>
            <a:pPr algn="just"/>
            <a:r>
              <a:rPr lang="tr-TR" sz="3200" b="1" i="1" dirty="0">
                <a:latin typeface="Times New Roman" panose="02020603050405020304" pitchFamily="18" charset="0"/>
                <a:cs typeface="Times New Roman" panose="02020603050405020304" pitchFamily="18" charset="0"/>
              </a:rPr>
              <a:t>2)Katlanma Ödevleri</a:t>
            </a:r>
          </a:p>
          <a:p>
            <a:pPr algn="just"/>
            <a:r>
              <a:rPr lang="tr-TR" sz="3200" b="1" i="1" dirty="0">
                <a:latin typeface="Times New Roman" panose="02020603050405020304" pitchFamily="18" charset="0"/>
                <a:cs typeface="Times New Roman" panose="02020603050405020304" pitchFamily="18" charset="0"/>
              </a:rPr>
              <a:t>3)Yapma Ödevleri</a:t>
            </a:r>
          </a:p>
        </p:txBody>
      </p:sp>
    </p:spTree>
    <p:extLst>
      <p:ext uri="{BB962C8B-B14F-4D97-AF65-F5344CB8AC3E}">
        <p14:creationId xmlns:p14="http://schemas.microsoft.com/office/powerpoint/2010/main" val="13809879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Malikin Ödevleri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2150458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4703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000" b="1" dirty="0">
                <a:latin typeface="Times New Roman" panose="02020603050405020304" pitchFamily="18" charset="0"/>
                <a:cs typeface="Times New Roman" panose="02020603050405020304" pitchFamily="18" charset="0"/>
              </a:rPr>
              <a:t>Yapmama (</a:t>
            </a:r>
            <a:r>
              <a:rPr lang="tr-TR" sz="4000" b="1" i="1" dirty="0">
                <a:latin typeface="Times New Roman" panose="02020603050405020304" pitchFamily="18" charset="0"/>
                <a:cs typeface="Times New Roman" panose="02020603050405020304" pitchFamily="18" charset="0"/>
              </a:rPr>
              <a:t>Kaçınma</a:t>
            </a:r>
            <a:r>
              <a:rPr lang="tr-TR" sz="4000" b="1" dirty="0">
                <a:latin typeface="Times New Roman" panose="02020603050405020304" pitchFamily="18" charset="0"/>
                <a:cs typeface="Times New Roman" panose="02020603050405020304" pitchFamily="18" charset="0"/>
              </a:rPr>
              <a:t>) Ödevi</a:t>
            </a:r>
            <a:br>
              <a:rPr lang="tr-TR" sz="4000" b="1" dirty="0">
                <a:latin typeface="Times New Roman" panose="02020603050405020304" pitchFamily="18" charset="0"/>
                <a:cs typeface="Times New Roman" panose="02020603050405020304" pitchFamily="18" charset="0"/>
              </a:rPr>
            </a:br>
            <a:r>
              <a:rPr lang="tr-TR" sz="4000" b="1" dirty="0">
                <a:latin typeface="Times New Roman" panose="02020603050405020304" pitchFamily="18" charset="0"/>
                <a:cs typeface="Times New Roman" panose="02020603050405020304" pitchFamily="18" charset="0"/>
              </a:rPr>
              <a:t>(</a:t>
            </a:r>
            <a:r>
              <a:rPr lang="tr-TR" sz="2800" b="1" i="1" dirty="0">
                <a:latin typeface="Times New Roman" panose="02020603050405020304" pitchFamily="18" charset="0"/>
                <a:cs typeface="Times New Roman" panose="02020603050405020304" pitchFamily="18" charset="0"/>
              </a:rPr>
              <a:t>Sirmen,</a:t>
            </a:r>
            <a:r>
              <a:rPr lang="tr-TR" sz="2800" b="1" dirty="0">
                <a:latin typeface="Times New Roman" panose="02020603050405020304" pitchFamily="18" charset="0"/>
                <a:cs typeface="Times New Roman" panose="02020603050405020304" pitchFamily="18" charset="0"/>
              </a:rPr>
              <a:t> </a:t>
            </a:r>
            <a:r>
              <a:rPr lang="tr-TR" sz="2800" i="1" dirty="0">
                <a:latin typeface="Times New Roman" panose="02020603050405020304" pitchFamily="18" charset="0"/>
                <a:cs typeface="Times New Roman" panose="02020603050405020304" pitchFamily="18" charset="0"/>
              </a:rPr>
              <a:t>Eşya H., 7. B., s. 252; </a:t>
            </a:r>
            <a:r>
              <a:rPr lang="tr-TR" sz="2800" b="1" i="1" dirty="0">
                <a:latin typeface="Times New Roman" panose="02020603050405020304" pitchFamily="18" charset="0"/>
                <a:cs typeface="Times New Roman" panose="02020603050405020304" pitchFamily="18" charset="0"/>
              </a:rPr>
              <a:t>Eren,</a:t>
            </a:r>
            <a:r>
              <a:rPr lang="tr-TR" sz="2800" i="1" dirty="0">
                <a:latin typeface="Times New Roman" panose="02020603050405020304" pitchFamily="18" charset="0"/>
                <a:cs typeface="Times New Roman" panose="02020603050405020304" pitchFamily="18" charset="0"/>
              </a:rPr>
              <a:t> Mülkiyet H., 4. B., s.18 vd.)</a:t>
            </a:r>
            <a:br>
              <a:rPr lang="tr-TR" sz="2800" i="1" dirty="0">
                <a:latin typeface="Times New Roman" panose="02020603050405020304" pitchFamily="18" charset="0"/>
                <a:cs typeface="Times New Roman" panose="02020603050405020304" pitchFamily="18" charset="0"/>
              </a:rPr>
            </a:br>
            <a:r>
              <a:rPr lang="tr-TR" sz="2800" i="1" dirty="0">
                <a:latin typeface="Times New Roman" panose="02020603050405020304" pitchFamily="18" charset="0"/>
                <a:cs typeface="Times New Roman" panose="02020603050405020304" pitchFamily="18" charset="0"/>
              </a:rPr>
              <a:t> </a:t>
            </a: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Yapmama Ödevi</a:t>
            </a:r>
            <a:r>
              <a:rPr lang="tr-TR" sz="3600" u="sng"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Maliki, Hukuk Düzeninin Mülkiyet için belirlediği Sınırları aşan Fiil ve İşlemleri yapmaktan kaçınmakla yükümlü konuma getirmektedir.</a:t>
            </a:r>
          </a:p>
          <a:p>
            <a:pPr algn="just"/>
            <a:r>
              <a:rPr lang="tr-TR" sz="3600" dirty="0">
                <a:latin typeface="Times New Roman" panose="02020603050405020304" pitchFamily="18" charset="0"/>
                <a:cs typeface="Times New Roman" panose="02020603050405020304" pitchFamily="18" charset="0"/>
              </a:rPr>
              <a:t>Bu bağlamda, Malik, Hukuk Düzeninin Mülkiyete çizdiği Sınırları aşan Eylem ve İşlemleri yapmamalı</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bunlardan kaçınmalıdır. </a:t>
            </a:r>
          </a:p>
        </p:txBody>
      </p:sp>
    </p:spTree>
    <p:extLst>
      <p:ext uri="{BB962C8B-B14F-4D97-AF65-F5344CB8AC3E}">
        <p14:creationId xmlns:p14="http://schemas.microsoft.com/office/powerpoint/2010/main" val="39585128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Yapmama Ödevi</a:t>
            </a:r>
            <a:r>
              <a:rPr lang="tr-TR" sz="3600" b="1" dirty="0">
                <a:latin typeface="Times New Roman" panose="02020603050405020304" pitchFamily="18" charset="0"/>
                <a:cs typeface="Times New Roman" panose="02020603050405020304" pitchFamily="18" charset="0"/>
              </a:rPr>
              <a:t>, Mülkiyet Hakkının </a:t>
            </a:r>
            <a:r>
              <a:rPr lang="tr-TR" sz="3600" b="1" i="1" dirty="0">
                <a:latin typeface="Times New Roman" panose="02020603050405020304" pitchFamily="18" charset="0"/>
                <a:cs typeface="Times New Roman" panose="02020603050405020304" pitchFamily="18" charset="0"/>
              </a:rPr>
              <a:t>Malike tanıdığı Yetkileri kısıtlamakta</a:t>
            </a:r>
            <a:r>
              <a:rPr lang="tr-TR" sz="3600" b="1" dirty="0">
                <a:latin typeface="Times New Roman" panose="02020603050405020304" pitchFamily="18" charset="0"/>
                <a:cs typeface="Times New Roman" panose="02020603050405020304" pitchFamily="18" charset="0"/>
              </a:rPr>
              <a:t>, Yetki Alanını daraltıp sınırlamaktadır</a:t>
            </a:r>
            <a:r>
              <a:rPr lang="tr-TR" sz="3600" dirty="0">
                <a:latin typeface="Times New Roman" panose="02020603050405020304" pitchFamily="18" charset="0"/>
                <a:cs typeface="Times New Roman" panose="02020603050405020304" pitchFamily="18" charset="0"/>
              </a:rPr>
              <a:t>. </a:t>
            </a:r>
          </a:p>
          <a:p>
            <a:pPr algn="just"/>
            <a:r>
              <a:rPr lang="tr-TR" sz="3600" b="1" i="1" dirty="0">
                <a:latin typeface="Times New Roman" panose="02020603050405020304" pitchFamily="18" charset="0"/>
                <a:cs typeface="Times New Roman" panose="02020603050405020304" pitchFamily="18" charset="0"/>
              </a:rPr>
              <a:t>Ödev ölçüsünde Malik</a:t>
            </a:r>
            <a:r>
              <a:rPr lang="tr-TR" sz="3600" b="1" dirty="0">
                <a:latin typeface="Times New Roman" panose="02020603050405020304" pitchFamily="18" charset="0"/>
                <a:cs typeface="Times New Roman" panose="02020603050405020304" pitchFamily="18" charset="0"/>
              </a:rPr>
              <a:t>, Yetkilerini kullanamaz, </a:t>
            </a:r>
            <a:r>
              <a:rPr lang="tr-TR" sz="3600" dirty="0">
                <a:latin typeface="Times New Roman" panose="02020603050405020304" pitchFamily="18" charset="0"/>
                <a:cs typeface="Times New Roman" panose="02020603050405020304" pitchFamily="18" charset="0"/>
              </a:rPr>
              <a:t>dolayısıyla</a:t>
            </a:r>
            <a:r>
              <a:rPr lang="tr-TR" sz="3600" b="1" dirty="0">
                <a:latin typeface="Times New Roman" panose="02020603050405020304" pitchFamily="18" charset="0"/>
                <a:cs typeface="Times New Roman" panose="02020603050405020304" pitchFamily="18" charset="0"/>
              </a:rPr>
              <a:t> yapabileceği İşlem </a:t>
            </a:r>
            <a:r>
              <a:rPr lang="tr-TR" sz="3600" dirty="0">
                <a:latin typeface="Times New Roman" panose="02020603050405020304" pitchFamily="18" charset="0"/>
                <a:cs typeface="Times New Roman" panose="02020603050405020304" pitchFamily="18" charset="0"/>
              </a:rPr>
              <a:t>ve</a:t>
            </a:r>
            <a:r>
              <a:rPr lang="tr-TR" sz="3600" b="1" dirty="0">
                <a:latin typeface="Times New Roman" panose="02020603050405020304" pitchFamily="18" charset="0"/>
                <a:cs typeface="Times New Roman" panose="02020603050405020304" pitchFamily="18" charset="0"/>
              </a:rPr>
              <a:t> Eylemleri yapamaz. </a:t>
            </a:r>
          </a:p>
          <a:p>
            <a:pPr algn="just"/>
            <a:r>
              <a:rPr lang="tr-TR" sz="3600" dirty="0">
                <a:latin typeface="Times New Roman" panose="02020603050405020304" pitchFamily="18" charset="0"/>
                <a:cs typeface="Times New Roman" panose="02020603050405020304" pitchFamily="18" charset="0"/>
              </a:rPr>
              <a:t>Öyleyse, bu Ödev gereği Malik, bazı Fiili (</a:t>
            </a:r>
            <a:r>
              <a:rPr lang="tr-TR" sz="3600" i="1" dirty="0">
                <a:latin typeface="Times New Roman" panose="02020603050405020304" pitchFamily="18" charset="0"/>
                <a:cs typeface="Times New Roman" panose="02020603050405020304" pitchFamily="18" charset="0"/>
              </a:rPr>
              <a:t>maddi)</a:t>
            </a:r>
            <a:r>
              <a:rPr lang="tr-TR" sz="3600" dirty="0">
                <a:latin typeface="Times New Roman" panose="02020603050405020304" pitchFamily="18" charset="0"/>
                <a:cs typeface="Times New Roman" panose="02020603050405020304" pitchFamily="18" charset="0"/>
              </a:rPr>
              <a:t> ve Hukuki Tasarruflarda bulunamaz. </a:t>
            </a:r>
          </a:p>
          <a:p>
            <a:endParaRPr lang="tr-TR" sz="3600" dirty="0"/>
          </a:p>
        </p:txBody>
      </p:sp>
    </p:spTree>
    <p:extLst>
      <p:ext uri="{BB962C8B-B14F-4D97-AF65-F5344CB8AC3E}">
        <p14:creationId xmlns:p14="http://schemas.microsoft.com/office/powerpoint/2010/main" val="19940909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Yapmama Ödevine Örnekler</a:t>
            </a:r>
          </a:p>
        </p:txBody>
      </p:sp>
      <p:sp>
        <p:nvSpPr>
          <p:cNvPr id="3" name="İçerik Yer Tutucusu 2"/>
          <p:cNvSpPr>
            <a:spLocks noGrp="1"/>
          </p:cNvSpPr>
          <p:nvPr>
            <p:ph idx="1"/>
          </p:nvPr>
        </p:nvSpPr>
        <p:spPr/>
        <p:txBody>
          <a:bodyPr>
            <a:noAutofit/>
          </a:bodyPr>
          <a:lstStyle/>
          <a:p>
            <a:pPr algn="just"/>
            <a:r>
              <a:rPr lang="tr-TR" sz="3200" b="1" dirty="0">
                <a:latin typeface="Times New Roman" panose="02020603050405020304" pitchFamily="18" charset="0"/>
                <a:cs typeface="Times New Roman" panose="02020603050405020304" pitchFamily="18" charset="0"/>
              </a:rPr>
              <a:t>Yapmama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Kaçınma)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Ödevine, çeşitli örnekler verilebilir. </a:t>
            </a:r>
          </a:p>
          <a:p>
            <a:pPr algn="just"/>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Malikin Taşınmazını kullanırken Komşularını olumsuz şekilde etkileyecek Taşkınlıklardan (</a:t>
            </a:r>
            <a:r>
              <a:rPr lang="tr-TR" sz="3200" i="1" dirty="0">
                <a:latin typeface="Times New Roman" panose="02020603050405020304" pitchFamily="18" charset="0"/>
                <a:cs typeface="Times New Roman" panose="02020603050405020304" pitchFamily="18" charset="0"/>
              </a:rPr>
              <a:t>MK m. 737</a:t>
            </a:r>
            <a:r>
              <a:rPr lang="tr-TR" sz="3200" dirty="0">
                <a:latin typeface="Times New Roman" panose="02020603050405020304" pitchFamily="18" charset="0"/>
                <a:cs typeface="Times New Roman" panose="02020603050405020304" pitchFamily="18" charset="0"/>
              </a:rPr>
              <a:t>) kaçınması gerekir. </a:t>
            </a:r>
          </a:p>
          <a:p>
            <a:pPr algn="just"/>
            <a:r>
              <a:rPr lang="tr-TR" sz="3200" b="1" dirty="0">
                <a:latin typeface="Times New Roman" panose="02020603050405020304" pitchFamily="18" charset="0"/>
                <a:cs typeface="Times New Roman" panose="02020603050405020304" pitchFamily="18" charset="0"/>
              </a:rPr>
              <a:t>Yapmama Ödevine verilebilecek diğer bir örnek ise</a:t>
            </a:r>
            <a:r>
              <a:rPr lang="tr-TR" sz="3200" dirty="0">
                <a:latin typeface="Times New Roman" panose="02020603050405020304" pitchFamily="18" charset="0"/>
                <a:cs typeface="Times New Roman" panose="02020603050405020304" pitchFamily="18" charset="0"/>
              </a:rPr>
              <a:t>, Malikin İmar Hukukunun koyduğu İnşaat Yasaklarını ihlal etmeme yükümlülüğüdür. </a:t>
            </a:r>
          </a:p>
          <a:p>
            <a:pPr algn="just"/>
            <a:r>
              <a:rPr lang="tr-TR" sz="3200" dirty="0">
                <a:latin typeface="Times New Roman" panose="02020603050405020304" pitchFamily="18" charset="0"/>
                <a:cs typeface="Times New Roman" panose="02020603050405020304" pitchFamily="18" charset="0"/>
              </a:rPr>
              <a:t>Buna göre Malik, inşaat ölçü ve sınırları dışında örneğin, izin verilen kattan fazla inşaat yapamaz. </a:t>
            </a:r>
          </a:p>
        </p:txBody>
      </p:sp>
    </p:spTree>
    <p:extLst>
      <p:ext uri="{BB962C8B-B14F-4D97-AF65-F5344CB8AC3E}">
        <p14:creationId xmlns:p14="http://schemas.microsoft.com/office/powerpoint/2010/main" val="11677103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Yapmama Ödevi </a:t>
            </a:r>
            <a:r>
              <a:rPr lang="tr-TR" sz="3200" dirty="0">
                <a:latin typeface="Times New Roman" panose="02020603050405020304" pitchFamily="18" charset="0"/>
                <a:cs typeface="Times New Roman" panose="02020603050405020304" pitchFamily="18" charset="0"/>
              </a:rPr>
              <a:t>yönünden, </a:t>
            </a:r>
            <a:r>
              <a:rPr lang="tr-TR" sz="3200" b="1" i="1" dirty="0">
                <a:latin typeface="Times New Roman" panose="02020603050405020304" pitchFamily="18" charset="0"/>
                <a:cs typeface="Times New Roman" panose="02020603050405020304" pitchFamily="18" charset="0"/>
              </a:rPr>
              <a:t>Anayasamızın 35. maddesinin 3. fıkrası </a:t>
            </a:r>
            <a:r>
              <a:rPr lang="tr-TR" sz="3200" dirty="0">
                <a:latin typeface="Times New Roman" panose="02020603050405020304" pitchFamily="18" charset="0"/>
                <a:cs typeface="Times New Roman" panose="02020603050405020304" pitchFamily="18" charset="0"/>
              </a:rPr>
              <a:t>büyük önem taşımaktadır. </a:t>
            </a:r>
          </a:p>
          <a:p>
            <a:pPr algn="just"/>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Bu hükümde,</a:t>
            </a:r>
            <a:r>
              <a:rPr lang="tr-TR" sz="3200" dirty="0">
                <a:latin typeface="Times New Roman" panose="02020603050405020304" pitchFamily="18" charset="0"/>
                <a:cs typeface="Times New Roman" panose="02020603050405020304" pitchFamily="18" charset="0"/>
              </a:rPr>
              <a:t> Yapmama Ödevi bakımından büyük önem taşıyan </a:t>
            </a:r>
            <a:r>
              <a:rPr lang="tr-TR" sz="3200" b="1"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Mülkiyet hakkının kullanılması toplum yararına aykırı olamaz</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İlkesi</a:t>
            </a:r>
            <a:r>
              <a:rPr lang="tr-TR" sz="3200" dirty="0">
                <a:latin typeface="Times New Roman" panose="02020603050405020304" pitchFamily="18" charset="0"/>
                <a:cs typeface="Times New Roman" panose="02020603050405020304" pitchFamily="18" charset="0"/>
              </a:rPr>
              <a:t> yer  almaktadır.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Malik,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Mülkiyet Hakkını</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Toplum Yararına aykırı</a:t>
            </a:r>
            <a:r>
              <a:rPr lang="tr-TR" sz="3200" dirty="0">
                <a:latin typeface="Times New Roman" panose="02020603050405020304" pitchFamily="18" charset="0"/>
                <a:cs typeface="Times New Roman" panose="02020603050405020304" pitchFamily="18" charset="0"/>
              </a:rPr>
              <a:t> olarak </a:t>
            </a:r>
            <a:r>
              <a:rPr lang="tr-TR" sz="3200" b="1" dirty="0">
                <a:latin typeface="Times New Roman" panose="02020603050405020304" pitchFamily="18" charset="0"/>
                <a:cs typeface="Times New Roman" panose="02020603050405020304" pitchFamily="18" charset="0"/>
              </a:rPr>
              <a:t>kullanmaktan kaçınacaktır. </a:t>
            </a:r>
          </a:p>
          <a:p>
            <a:pPr marL="0" indent="0">
              <a:buNone/>
            </a:pPr>
            <a:endParaRPr lang="tr-TR" dirty="0"/>
          </a:p>
        </p:txBody>
      </p:sp>
    </p:spTree>
    <p:extLst>
      <p:ext uri="{BB962C8B-B14F-4D97-AF65-F5344CB8AC3E}">
        <p14:creationId xmlns:p14="http://schemas.microsoft.com/office/powerpoint/2010/main" val="3341709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Anayasa m. 35 / III hükmü, </a:t>
            </a:r>
            <a:r>
              <a:rPr lang="tr-TR" sz="3200" dirty="0">
                <a:latin typeface="Times New Roman" panose="02020603050405020304" pitchFamily="18" charset="0"/>
                <a:cs typeface="Times New Roman" panose="02020603050405020304" pitchFamily="18" charset="0"/>
              </a:rPr>
              <a:t>sadece </a:t>
            </a:r>
            <a:r>
              <a:rPr lang="tr-TR" sz="3200" b="1" i="1" dirty="0">
                <a:latin typeface="Times New Roman" panose="02020603050405020304" pitchFamily="18" charset="0"/>
                <a:cs typeface="Times New Roman" panose="02020603050405020304" pitchFamily="18" charset="0"/>
              </a:rPr>
              <a:t>Kanun Koyucuya </a:t>
            </a:r>
            <a:r>
              <a:rPr lang="tr-TR" sz="3200" dirty="0">
                <a:latin typeface="Times New Roman" panose="02020603050405020304" pitchFamily="18" charset="0"/>
                <a:cs typeface="Times New Roman" panose="02020603050405020304" pitchFamily="18" charset="0"/>
              </a:rPr>
              <a:t>değil, </a:t>
            </a:r>
            <a:r>
              <a:rPr lang="tr-TR" sz="3200" b="1" dirty="0">
                <a:latin typeface="Times New Roman" panose="02020603050405020304" pitchFamily="18" charset="0"/>
                <a:cs typeface="Times New Roman" panose="02020603050405020304" pitchFamily="18" charset="0"/>
              </a:rPr>
              <a:t>herkese hitap eden </a:t>
            </a:r>
            <a:r>
              <a:rPr lang="tr-TR" sz="3200" b="1" u="sng" dirty="0">
                <a:latin typeface="Times New Roman" panose="02020603050405020304" pitchFamily="18" charset="0"/>
                <a:cs typeface="Times New Roman" panose="02020603050405020304" pitchFamily="18" charset="0"/>
              </a:rPr>
              <a:t>Emredici</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Hükümdür</a:t>
            </a:r>
            <a:r>
              <a:rPr lang="tr-TR" sz="3200" dirty="0">
                <a:latin typeface="Times New Roman" panose="02020603050405020304" pitchFamily="18" charset="0"/>
                <a:cs typeface="Times New Roman" panose="02020603050405020304" pitchFamily="18" charset="0"/>
              </a:rPr>
              <a:t>. </a:t>
            </a:r>
          </a:p>
          <a:p>
            <a:pPr algn="just"/>
            <a:r>
              <a:rPr lang="tr-TR" sz="3200" b="1" dirty="0">
                <a:latin typeface="Times New Roman" panose="02020603050405020304" pitchFamily="18" charset="0"/>
                <a:cs typeface="Times New Roman" panose="02020603050405020304" pitchFamily="18" charset="0"/>
              </a:rPr>
              <a:t>Malik,</a:t>
            </a:r>
            <a:r>
              <a:rPr lang="tr-TR" sz="3200" b="1" i="1" dirty="0">
                <a:latin typeface="Times New Roman" panose="02020603050405020304" pitchFamily="18" charset="0"/>
                <a:cs typeface="Times New Roman" panose="02020603050405020304" pitchFamily="18" charset="0"/>
              </a:rPr>
              <a:t> Mülkiyet Hakkını toplum yararına aykırı olarak kullandığı takdirde</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Anayasanın 35. maddesinin I. fıkrasındak</a:t>
            </a:r>
            <a:r>
              <a:rPr lang="tr-TR" sz="3200" dirty="0">
                <a:latin typeface="Times New Roman" panose="02020603050405020304" pitchFamily="18" charset="0"/>
                <a:cs typeface="Times New Roman" panose="02020603050405020304" pitchFamily="18" charset="0"/>
              </a:rPr>
              <a:t>i «</a:t>
            </a:r>
            <a:r>
              <a:rPr lang="tr-TR" sz="3200" b="1" i="1" dirty="0">
                <a:latin typeface="Times New Roman" panose="02020603050405020304" pitchFamily="18" charset="0"/>
                <a:cs typeface="Times New Roman" panose="02020603050405020304" pitchFamily="18" charset="0"/>
              </a:rPr>
              <a:t>Herkes mülkiyet … haklarına sahiptir</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şeklindeki Teminattan yararlanamaz. </a:t>
            </a:r>
          </a:p>
          <a:p>
            <a:pPr algn="just"/>
            <a:r>
              <a:rPr lang="tr-TR" sz="3200" dirty="0">
                <a:latin typeface="Times New Roman" panose="02020603050405020304" pitchFamily="18" charset="0"/>
                <a:cs typeface="Times New Roman" panose="02020603050405020304" pitchFamily="18" charset="0"/>
              </a:rPr>
              <a:t>Ayrıca,</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Malik,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Mülkiyet Hakkını toplum yararına aykırı olarak kullandığı takdirde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MK m. 2/ II hükmüne göre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Hukuk Düzeninin Korumasından yararlanamaz</a:t>
            </a:r>
            <a:r>
              <a:rPr lang="tr-TR"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6080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itchFamily="18" charset="0"/>
                <a:cs typeface="Times New Roman" pitchFamily="18" charset="0"/>
              </a:rPr>
              <a:t>8)Esener, Turhan / Güven, Kudret</a:t>
            </a:r>
            <a:r>
              <a:rPr lang="tr-TR" sz="3200" b="1" dirty="0">
                <a:latin typeface="Times New Roman" pitchFamily="18" charset="0"/>
                <a:cs typeface="Times New Roman" pitchFamily="18" charset="0"/>
              </a:rPr>
              <a:t>: </a:t>
            </a:r>
            <a:r>
              <a:rPr lang="tr-TR" sz="3200" dirty="0">
                <a:latin typeface="Times New Roman" pitchFamily="18" charset="0"/>
                <a:cs typeface="Times New Roman" pitchFamily="18" charset="0"/>
              </a:rPr>
              <a:t>Eşya Hukuku, 6. Bası, Ankara 2015. </a:t>
            </a:r>
          </a:p>
          <a:p>
            <a:pPr algn="just"/>
            <a:r>
              <a:rPr lang="tr-TR" sz="3200" b="1" i="1" dirty="0">
                <a:latin typeface="Times New Roman" pitchFamily="18" charset="0"/>
                <a:cs typeface="Times New Roman" pitchFamily="18" charset="0"/>
              </a:rPr>
              <a:t>9)Acar Faruk</a:t>
            </a:r>
            <a:r>
              <a:rPr lang="tr-TR" sz="3200" b="1" dirty="0">
                <a:latin typeface="Times New Roman" pitchFamily="18" charset="0"/>
                <a:cs typeface="Times New Roman" pitchFamily="18" charset="0"/>
              </a:rPr>
              <a:t>: </a:t>
            </a:r>
            <a:r>
              <a:rPr lang="tr-TR" sz="3200" dirty="0">
                <a:latin typeface="Times New Roman" pitchFamily="18" charset="0"/>
                <a:cs typeface="Times New Roman" pitchFamily="18" charset="0"/>
              </a:rPr>
              <a:t>Rehin Hukuku Dersleri, İstanbul 2015. </a:t>
            </a:r>
          </a:p>
          <a:p>
            <a:pPr algn="just"/>
            <a:r>
              <a:rPr lang="tr-TR" sz="3200" b="1" i="1" dirty="0">
                <a:latin typeface="Times New Roman" pitchFamily="18" charset="0"/>
                <a:cs typeface="Times New Roman" pitchFamily="18" charset="0"/>
              </a:rPr>
              <a:t>10)</a:t>
            </a:r>
            <a:r>
              <a:rPr lang="tr-TR" sz="3200" b="1" i="1" dirty="0" err="1">
                <a:latin typeface="Times New Roman" pitchFamily="18" charset="0"/>
                <a:cs typeface="Times New Roman" pitchFamily="18" charset="0"/>
              </a:rPr>
              <a:t>Nomer</a:t>
            </a:r>
            <a:r>
              <a:rPr lang="tr-TR" sz="3200" b="1" i="1" dirty="0">
                <a:latin typeface="Times New Roman" pitchFamily="18" charset="0"/>
                <a:cs typeface="Times New Roman" pitchFamily="18" charset="0"/>
              </a:rPr>
              <a:t>, Haluk / </a:t>
            </a:r>
            <a:r>
              <a:rPr lang="tr-TR" sz="3200" b="1" i="1" dirty="0" err="1">
                <a:latin typeface="Times New Roman" pitchFamily="18" charset="0"/>
                <a:cs typeface="Times New Roman" pitchFamily="18" charset="0"/>
              </a:rPr>
              <a:t>Ergüne</a:t>
            </a:r>
            <a:r>
              <a:rPr lang="tr-TR" sz="3200" b="1" i="1" dirty="0">
                <a:latin typeface="Times New Roman" pitchFamily="18" charset="0"/>
                <a:cs typeface="Times New Roman" pitchFamily="18" charset="0"/>
              </a:rPr>
              <a:t>, Mehmet Serkan</a:t>
            </a:r>
            <a:r>
              <a:rPr lang="tr-TR" sz="3200" dirty="0">
                <a:latin typeface="Times New Roman" pitchFamily="18" charset="0"/>
                <a:cs typeface="Times New Roman" pitchFamily="18" charset="0"/>
              </a:rPr>
              <a:t>: Eşya Hukuku Zilyetlik Tapu Sicili Rehin Hakları, 4. Bası, İstanbul 2017. </a:t>
            </a:r>
          </a:p>
          <a:p>
            <a:pPr algn="just"/>
            <a:r>
              <a:rPr lang="tr-TR" sz="3200" b="1" i="1" dirty="0">
                <a:latin typeface="Times New Roman" pitchFamily="18" charset="0"/>
                <a:cs typeface="Times New Roman" pitchFamily="18" charset="0"/>
              </a:rPr>
              <a:t>11)Erman, Hasan</a:t>
            </a:r>
            <a:r>
              <a:rPr lang="tr-TR" sz="3200" dirty="0">
                <a:latin typeface="Times New Roman" pitchFamily="18" charset="0"/>
                <a:cs typeface="Times New Roman" pitchFamily="18" charset="0"/>
              </a:rPr>
              <a:t>: Eşya Hukuku Dersleri, 6. Bası, İstanbul 2016.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1919859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Katlanma Ödevi </a:t>
            </a:r>
            <a:br>
              <a:rPr lang="tr-TR" b="1" dirty="0"/>
            </a:br>
            <a:r>
              <a:rPr lang="tr-TR" b="1" dirty="0"/>
              <a:t>(</a:t>
            </a:r>
            <a:r>
              <a:rPr lang="tr-TR" sz="2800" b="1" i="1" dirty="0">
                <a:latin typeface="Times New Roman" panose="02020603050405020304" pitchFamily="18" charset="0"/>
                <a:cs typeface="Times New Roman" panose="02020603050405020304" pitchFamily="18" charset="0"/>
              </a:rPr>
              <a:t>Eren, </a:t>
            </a:r>
            <a:r>
              <a:rPr lang="tr-TR" sz="2800" i="1" dirty="0">
                <a:latin typeface="Times New Roman" panose="02020603050405020304" pitchFamily="18" charset="0"/>
                <a:cs typeface="Times New Roman" panose="02020603050405020304" pitchFamily="18" charset="0"/>
              </a:rPr>
              <a:t>Mülkiyet H., 4. B., s. 19 vd.; </a:t>
            </a:r>
            <a:r>
              <a:rPr lang="tr-TR" sz="2800" b="1" i="1" dirty="0">
                <a:latin typeface="Times New Roman" panose="02020603050405020304" pitchFamily="18" charset="0"/>
                <a:cs typeface="Times New Roman" panose="02020603050405020304" pitchFamily="18" charset="0"/>
              </a:rPr>
              <a:t>Sirmen,</a:t>
            </a:r>
            <a:r>
              <a:rPr lang="tr-TR" sz="2800" i="1" dirty="0">
                <a:latin typeface="Times New Roman" panose="02020603050405020304" pitchFamily="18" charset="0"/>
                <a:cs typeface="Times New Roman" panose="02020603050405020304" pitchFamily="18" charset="0"/>
              </a:rPr>
              <a:t> Eşya H., 7. B., s. 252)</a:t>
            </a:r>
          </a:p>
        </p:txBody>
      </p:sp>
      <p:sp>
        <p:nvSpPr>
          <p:cNvPr id="3" name="İçerik Yer Tutucusu 2"/>
          <p:cNvSpPr>
            <a:spLocks noGrp="1"/>
          </p:cNvSpPr>
          <p:nvPr>
            <p:ph idx="1"/>
          </p:nvPr>
        </p:nvSpPr>
        <p:spPr/>
        <p:txBody>
          <a:bodyPr>
            <a:noAutofit/>
          </a:bodyPr>
          <a:lstStyle/>
          <a:p>
            <a:pPr algn="just"/>
            <a:r>
              <a:rPr lang="tr-TR" sz="3600" b="1" dirty="0">
                <a:latin typeface="Times New Roman" panose="02020603050405020304" pitchFamily="18" charset="0"/>
                <a:cs typeface="Times New Roman" panose="02020603050405020304" pitchFamily="18" charset="0"/>
              </a:rPr>
              <a:t>Katlanma Ödevi</a:t>
            </a:r>
            <a:r>
              <a:rPr lang="tr-TR" sz="3600" dirty="0">
                <a:latin typeface="Times New Roman" panose="02020603050405020304" pitchFamily="18" charset="0"/>
                <a:cs typeface="Times New Roman" panose="02020603050405020304" pitchFamily="18" charset="0"/>
              </a:rPr>
              <a:t>, Üçüncü Kişilerin Menfaatleri veya Toplum Yararı gereği, Malikin, Mülkiyet Hakkına yönelik Müdahalelere tahammül etmesini, katlanmasını ifade eder. </a:t>
            </a:r>
          </a:p>
          <a:p>
            <a:pPr algn="just"/>
            <a:r>
              <a:rPr lang="tr-TR" sz="3600" dirty="0">
                <a:latin typeface="Times New Roman" panose="02020603050405020304" pitchFamily="18" charset="0"/>
                <a:cs typeface="Times New Roman" panose="02020603050405020304" pitchFamily="18" charset="0"/>
              </a:rPr>
              <a:t>Bu Ödev, Malikin, Üçüncü Kişiler veya toplum yararına Mülkiyet Hakkına yapılacak bazı </a:t>
            </a:r>
            <a:r>
              <a:rPr lang="tr-TR" sz="3600" dirty="0" err="1">
                <a:latin typeface="Times New Roman" panose="02020603050405020304" pitchFamily="18" charset="0"/>
                <a:cs typeface="Times New Roman" panose="02020603050405020304" pitchFamily="18" charset="0"/>
              </a:rPr>
              <a:t>Elatmalara</a:t>
            </a:r>
            <a:r>
              <a:rPr lang="tr-TR" sz="3600" dirty="0">
                <a:latin typeface="Times New Roman" panose="02020603050405020304" pitchFamily="18" charset="0"/>
                <a:cs typeface="Times New Roman" panose="02020603050405020304" pitchFamily="18" charset="0"/>
              </a:rPr>
              <a:t> Katlanma Yükümlülüğünü ifade eder. </a:t>
            </a:r>
          </a:p>
          <a:p>
            <a:pPr algn="just"/>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88100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Katlanma Ödevi, Mülkiyete yapılan en küçük müdahalelerden, Mülkiyet Hakkını ortadan kaldıran Kamulaştırmaya kadar uzanabilir. </a:t>
            </a:r>
          </a:p>
          <a:p>
            <a:pPr algn="just"/>
            <a:r>
              <a:rPr lang="tr-TR" sz="3600" dirty="0">
                <a:latin typeface="Times New Roman" panose="02020603050405020304" pitchFamily="18" charset="0"/>
                <a:cs typeface="Times New Roman" panose="02020603050405020304" pitchFamily="18" charset="0"/>
              </a:rPr>
              <a:t>Malik, bazı şartlar altında başkalarının ve Kamunun Yararı, esenlik ve güvenliği için malını feda etmek zorunda kalabilir. </a:t>
            </a:r>
          </a:p>
          <a:p>
            <a:pPr marL="0" indent="0" algn="just">
              <a:buNone/>
            </a:pPr>
            <a:r>
              <a:rPr lang="tr-TR" sz="3600"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Eren</a:t>
            </a:r>
            <a:r>
              <a:rPr lang="tr-TR" i="1" dirty="0">
                <a:latin typeface="Times New Roman" panose="02020603050405020304" pitchFamily="18" charset="0"/>
                <a:cs typeface="Times New Roman" panose="02020603050405020304" pitchFamily="18" charset="0"/>
              </a:rPr>
              <a:t>, Mülkiyet Hukuku, 4.Bası, s. 19)</a:t>
            </a:r>
          </a:p>
          <a:p>
            <a:pPr marL="0" indent="0">
              <a:buNone/>
            </a:pPr>
            <a:endParaRPr lang="tr-TR" dirty="0"/>
          </a:p>
        </p:txBody>
      </p:sp>
    </p:spTree>
    <p:extLst>
      <p:ext uri="{BB962C8B-B14F-4D97-AF65-F5344CB8AC3E}">
        <p14:creationId xmlns:p14="http://schemas.microsoft.com/office/powerpoint/2010/main" val="32668093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Katlanma Ödevi Örnekleri</a:t>
            </a: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Katlanma Ödevine şu örnekler verilebilir: </a:t>
            </a:r>
          </a:p>
          <a:p>
            <a:pPr algn="just"/>
            <a:r>
              <a:rPr lang="tr-TR" dirty="0">
                <a:latin typeface="Times New Roman" panose="02020603050405020304" pitchFamily="18" charset="0"/>
                <a:cs typeface="Times New Roman" panose="02020603050405020304" pitchFamily="18" charset="0"/>
              </a:rPr>
              <a:t>Yıkılmaya yüz tutmuş bir Evi, kendisine verilen süre içerisinde yıktırmadığı takdirde, Belediye veya Valilik tarafından yıktırılmasına katlanmak.  </a:t>
            </a:r>
          </a:p>
          <a:p>
            <a:pPr algn="just"/>
            <a:r>
              <a:rPr lang="tr-TR" dirty="0">
                <a:latin typeface="Times New Roman" panose="02020603050405020304" pitchFamily="18" charset="0"/>
                <a:cs typeface="Times New Roman" panose="02020603050405020304" pitchFamily="18" charset="0"/>
              </a:rPr>
              <a:t>Bulaşıcı Hastalık taşıyan Hayvanın kestirilmesine katlanmak.</a:t>
            </a:r>
          </a:p>
          <a:p>
            <a:pPr algn="just"/>
            <a:r>
              <a:rPr lang="tr-TR" dirty="0">
                <a:latin typeface="Times New Roman" panose="02020603050405020304" pitchFamily="18" charset="0"/>
                <a:cs typeface="Times New Roman" panose="02020603050405020304" pitchFamily="18" charset="0"/>
              </a:rPr>
              <a:t>Ayrıca, Malik, Doğal Güçlerin etkisiyle ya da </a:t>
            </a:r>
            <a:r>
              <a:rPr lang="tr-TR" dirty="0" err="1">
                <a:latin typeface="Times New Roman" panose="02020603050405020304" pitchFamily="18" charset="0"/>
                <a:cs typeface="Times New Roman" panose="02020603050405020304" pitchFamily="18" charset="0"/>
              </a:rPr>
              <a:t>raslantı</a:t>
            </a:r>
            <a:r>
              <a:rPr lang="tr-TR" dirty="0">
                <a:latin typeface="Times New Roman" panose="02020603050405020304" pitchFamily="18" charset="0"/>
                <a:cs typeface="Times New Roman" panose="02020603050405020304" pitchFamily="18" charset="0"/>
              </a:rPr>
              <a:t> sonucu Taşınmazına giren Hayvanı veya düşen Eşyayı aramak için bunların sahibinin Taşınmazına girmesine katlanmak zorundadır (</a:t>
            </a:r>
            <a:r>
              <a:rPr lang="tr-TR" i="1" dirty="0">
                <a:latin typeface="Times New Roman" panose="02020603050405020304" pitchFamily="18" charset="0"/>
                <a:cs typeface="Times New Roman" panose="02020603050405020304" pitchFamily="18" charset="0"/>
              </a:rPr>
              <a:t>MK m. 752 / 1).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94494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Malik,</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Anayasa m. 44 ve m. 46 </a:t>
            </a:r>
            <a:r>
              <a:rPr lang="tr-TR" sz="3600" dirty="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Toprak ve Tarım Reformu gereği </a:t>
            </a:r>
            <a:r>
              <a:rPr lang="tr-TR" sz="3600" dirty="0">
                <a:latin typeface="Times New Roman" panose="02020603050405020304" pitchFamily="18" charset="0"/>
                <a:cs typeface="Times New Roman" panose="02020603050405020304" pitchFamily="18" charset="0"/>
              </a:rPr>
              <a:t>veya </a:t>
            </a:r>
            <a:r>
              <a:rPr lang="tr-TR" sz="3600" b="1" dirty="0">
                <a:latin typeface="Times New Roman" panose="02020603050405020304" pitchFamily="18" charset="0"/>
                <a:cs typeface="Times New Roman" panose="02020603050405020304" pitchFamily="18" charset="0"/>
              </a:rPr>
              <a:t>Turistik Amaçlarla </a:t>
            </a:r>
            <a:r>
              <a:rPr lang="tr-TR" sz="3600" dirty="0">
                <a:latin typeface="Times New Roman" panose="02020603050405020304" pitchFamily="18" charset="0"/>
                <a:cs typeface="Times New Roman" panose="02020603050405020304" pitchFamily="18" charset="0"/>
              </a:rPr>
              <a:t>ya da </a:t>
            </a:r>
            <a:r>
              <a:rPr lang="tr-TR" sz="3600" b="1" dirty="0">
                <a:latin typeface="Times New Roman" panose="02020603050405020304" pitchFamily="18" charset="0"/>
                <a:cs typeface="Times New Roman" panose="02020603050405020304" pitchFamily="18" charset="0"/>
              </a:rPr>
              <a:t>Yol Yapımı için Taşınmaz Malının Kamulaştırılmasına katlanmak zorundadır.</a:t>
            </a:r>
          </a:p>
          <a:p>
            <a:pPr algn="just"/>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Askeri Zorunluluklar </a:t>
            </a:r>
            <a:r>
              <a:rPr lang="tr-TR" sz="3600" dirty="0">
                <a:latin typeface="Times New Roman" panose="02020603050405020304" pitchFamily="18" charset="0"/>
                <a:cs typeface="Times New Roman" panose="02020603050405020304" pitchFamily="18" charset="0"/>
              </a:rPr>
              <a:t>bakımından da </a:t>
            </a:r>
            <a:r>
              <a:rPr lang="tr-TR" sz="3600" b="1" dirty="0">
                <a:latin typeface="Times New Roman" panose="02020603050405020304" pitchFamily="18" charset="0"/>
                <a:cs typeface="Times New Roman" panose="02020603050405020304" pitchFamily="18" charset="0"/>
              </a:rPr>
              <a:t>Malik,</a:t>
            </a:r>
            <a:r>
              <a:rPr lang="tr-TR" sz="3600" dirty="0">
                <a:latin typeface="Times New Roman" panose="02020603050405020304" pitchFamily="18" charset="0"/>
                <a:cs typeface="Times New Roman" panose="02020603050405020304" pitchFamily="18" charset="0"/>
              </a:rPr>
              <a:t> bir </a:t>
            </a:r>
            <a:r>
              <a:rPr lang="tr-TR" sz="3600" b="1" dirty="0">
                <a:latin typeface="Times New Roman" panose="02020603050405020304" pitchFamily="18" charset="0"/>
                <a:cs typeface="Times New Roman" panose="02020603050405020304" pitchFamily="18" charset="0"/>
              </a:rPr>
              <a:t>Taşınır Malının </a:t>
            </a:r>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Otomobilinin </a:t>
            </a:r>
            <a:r>
              <a:rPr lang="tr-TR" sz="3600" b="1" dirty="0" err="1">
                <a:latin typeface="Times New Roman" panose="02020603050405020304" pitchFamily="18" charset="0"/>
                <a:cs typeface="Times New Roman" panose="02020603050405020304" pitchFamily="18" charset="0"/>
              </a:rPr>
              <a:t>İstimvaline</a:t>
            </a:r>
            <a:r>
              <a:rPr lang="tr-TR" sz="3600" b="1" dirty="0">
                <a:latin typeface="Times New Roman" panose="02020603050405020304" pitchFamily="18" charset="0"/>
                <a:cs typeface="Times New Roman" panose="02020603050405020304" pitchFamily="18" charset="0"/>
              </a:rPr>
              <a:t> katlanmak zorundadır. </a:t>
            </a:r>
          </a:p>
        </p:txBody>
      </p:sp>
    </p:spTree>
    <p:extLst>
      <p:ext uri="{BB962C8B-B14F-4D97-AF65-F5344CB8AC3E}">
        <p14:creationId xmlns:p14="http://schemas.microsoft.com/office/powerpoint/2010/main" val="16618674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Aynı şekilde, </a:t>
            </a:r>
            <a:r>
              <a:rPr lang="tr-TR" sz="3200" b="1" dirty="0">
                <a:latin typeface="Times New Roman" panose="02020603050405020304" pitchFamily="18" charset="0"/>
                <a:cs typeface="Times New Roman" panose="02020603050405020304" pitchFamily="18" charset="0"/>
              </a:rPr>
              <a:t>Malik,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Zorunluluk Hali </a:t>
            </a:r>
            <a:r>
              <a:rPr lang="tr-TR" sz="3200" dirty="0">
                <a:latin typeface="Times New Roman" panose="02020603050405020304" pitchFamily="18" charset="0"/>
                <a:cs typeface="Times New Roman" panose="02020603050405020304" pitchFamily="18" charset="0"/>
              </a:rPr>
              <a:t>ile </a:t>
            </a:r>
            <a:r>
              <a:rPr lang="tr-TR" sz="3200" b="1" i="1" dirty="0">
                <a:latin typeface="Times New Roman" panose="02020603050405020304" pitchFamily="18" charset="0"/>
                <a:cs typeface="Times New Roman" panose="02020603050405020304" pitchFamily="18" charset="0"/>
              </a:rPr>
              <a:t>Meşru Savunma </a:t>
            </a:r>
            <a:r>
              <a:rPr lang="tr-TR" sz="3200" dirty="0">
                <a:latin typeface="Times New Roman" panose="02020603050405020304" pitchFamily="18" charset="0"/>
                <a:cs typeface="Times New Roman" panose="02020603050405020304" pitchFamily="18" charset="0"/>
              </a:rPr>
              <a:t>halinde, Üçüncü Kişinin, Taşınmaz Malına müdahalede bulunmasına (</a:t>
            </a:r>
            <a:r>
              <a:rPr lang="tr-TR" i="1" dirty="0">
                <a:latin typeface="Times New Roman" panose="02020603050405020304" pitchFamily="18" charset="0"/>
                <a:cs typeface="Times New Roman" panose="02020603050405020304" pitchFamily="18" charset="0"/>
              </a:rPr>
              <a:t>TBK m. 64, TMK m. 753), </a:t>
            </a:r>
            <a:r>
              <a:rPr lang="tr-TR" sz="3200" dirty="0">
                <a:latin typeface="Times New Roman" panose="02020603050405020304" pitchFamily="18" charset="0"/>
                <a:cs typeface="Times New Roman" panose="02020603050405020304" pitchFamily="18" charset="0"/>
              </a:rPr>
              <a:t>Borcunu ödemediği takdirde, Alacaklının, Borçlunun Eşyalarını haczettirip sattırmasına katlanmak zorundadır. </a:t>
            </a:r>
          </a:p>
          <a:p>
            <a:pPr algn="just"/>
            <a:r>
              <a:rPr lang="tr-TR" sz="3200" dirty="0">
                <a:latin typeface="Times New Roman" panose="02020603050405020304" pitchFamily="18" charset="0"/>
                <a:cs typeface="Times New Roman" panose="02020603050405020304" pitchFamily="18" charset="0"/>
              </a:rPr>
              <a:t>Ayrıca, Malik, Taşınmazına giren Hayvan veya düşen Eşyaları aramak için bunların sahibinin Taşınmazına girmesine izin vermek zorundadır (</a:t>
            </a:r>
            <a:r>
              <a:rPr lang="tr-TR" i="1" dirty="0">
                <a:latin typeface="Times New Roman" panose="02020603050405020304" pitchFamily="18" charset="0"/>
                <a:cs typeface="Times New Roman" panose="02020603050405020304" pitchFamily="18" charset="0"/>
              </a:rPr>
              <a:t>TMK  m. 752</a:t>
            </a:r>
            <a:r>
              <a:rPr lang="tr-TR" dirty="0">
                <a:latin typeface="Times New Roman" panose="02020603050405020304" pitchFamily="18" charset="0"/>
                <a:cs typeface="Times New Roman" panose="02020603050405020304" pitchFamily="18" charset="0"/>
              </a:rPr>
              <a:t>).</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45302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Katlanma Ödevine</a:t>
            </a:r>
            <a:r>
              <a:rPr lang="tr-TR" dirty="0">
                <a:latin typeface="Times New Roman" panose="02020603050405020304" pitchFamily="18" charset="0"/>
                <a:cs typeface="Times New Roman" panose="02020603050405020304" pitchFamily="18" charset="0"/>
              </a:rPr>
              <a:t>, Çağımızın Sosyal ve Ekonomik Politikası gereği, İşçinin, İşyerinin Yönetimine Katılması, İl, İlçe ve Belde gibi Yerleşme Merkezlerinde, Konut İhtiyacını karşılamak için Arsaların bir bütün olarak veya kısmen Kamulaştırılması yeni Örnekler olarak gösterilebilir.</a:t>
            </a:r>
          </a:p>
          <a:p>
            <a:pPr algn="just"/>
            <a:r>
              <a:rPr lang="tr-TR" b="1" dirty="0">
                <a:latin typeface="Times New Roman" panose="02020603050405020304" pitchFamily="18" charset="0"/>
                <a:cs typeface="Times New Roman" panose="02020603050405020304" pitchFamily="18" charset="0"/>
              </a:rPr>
              <a:t>Mülkiyetin Anayasal Garantisi</a:t>
            </a:r>
            <a:r>
              <a:rPr lang="tr-TR" dirty="0">
                <a:latin typeface="Times New Roman" panose="02020603050405020304" pitchFamily="18" charset="0"/>
                <a:cs typeface="Times New Roman" panose="02020603050405020304" pitchFamily="18" charset="0"/>
              </a:rPr>
              <a:t>, Devlete, Malın, Kişiler arasında dağılış biçimini koruma ödevi de yükler. </a:t>
            </a:r>
          </a:p>
          <a:p>
            <a:pPr algn="just"/>
            <a:r>
              <a:rPr lang="tr-TR" dirty="0">
                <a:latin typeface="Times New Roman" panose="02020603050405020304" pitchFamily="18" charset="0"/>
                <a:cs typeface="Times New Roman" panose="02020603050405020304" pitchFamily="18" charset="0"/>
              </a:rPr>
              <a:t>Ancak, Devlet, Hukuka bağlı kalmak şartıyla ekonomik, sosyal ve vergi politikası araçlarıyla Milli Gelir ve Milli Servetin (</a:t>
            </a:r>
            <a:r>
              <a:rPr lang="tr-TR" i="1" dirty="0">
                <a:latin typeface="Times New Roman" panose="02020603050405020304" pitchFamily="18" charset="0"/>
                <a:cs typeface="Times New Roman" panose="02020603050405020304" pitchFamily="18" charset="0"/>
              </a:rPr>
              <a:t>Malların) </a:t>
            </a:r>
            <a:r>
              <a:rPr lang="tr-TR" dirty="0">
                <a:latin typeface="Times New Roman" panose="02020603050405020304" pitchFamily="18" charset="0"/>
                <a:cs typeface="Times New Roman" panose="02020603050405020304" pitchFamily="18" charset="0"/>
              </a:rPr>
              <a:t>dağılış biçimine yeni bir yön verebilir. </a:t>
            </a:r>
            <a:endParaRPr lang="tr-TR" dirty="0"/>
          </a:p>
        </p:txBody>
      </p:sp>
    </p:spTree>
    <p:extLst>
      <p:ext uri="{BB962C8B-B14F-4D97-AF65-F5344CB8AC3E}">
        <p14:creationId xmlns:p14="http://schemas.microsoft.com/office/powerpoint/2010/main" val="41606269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latin typeface="Times New Roman" panose="02020603050405020304" pitchFamily="18" charset="0"/>
                <a:cs typeface="Times New Roman" panose="02020603050405020304" pitchFamily="18" charset="0"/>
              </a:rPr>
              <a:t>Yapma Ödevi </a:t>
            </a:r>
            <a:br>
              <a:rPr lang="tr-TR" sz="36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a:t>
            </a:r>
            <a:r>
              <a:rPr lang="tr-TR" sz="2800" b="1" i="1" dirty="0">
                <a:latin typeface="Times New Roman" panose="02020603050405020304" pitchFamily="18" charset="0"/>
                <a:cs typeface="Times New Roman" panose="02020603050405020304" pitchFamily="18" charset="0"/>
              </a:rPr>
              <a:t>Eren, </a:t>
            </a:r>
            <a:r>
              <a:rPr lang="tr-TR" sz="2800" i="1" dirty="0">
                <a:latin typeface="Times New Roman" panose="02020603050405020304" pitchFamily="18" charset="0"/>
                <a:cs typeface="Times New Roman" panose="02020603050405020304" pitchFamily="18" charset="0"/>
              </a:rPr>
              <a:t>Mülkiyet H.,4. B., s. 20; </a:t>
            </a:r>
            <a:r>
              <a:rPr lang="tr-TR" sz="2800" b="1" i="1" dirty="0">
                <a:latin typeface="Times New Roman" panose="02020603050405020304" pitchFamily="18" charset="0"/>
                <a:cs typeface="Times New Roman" panose="02020603050405020304" pitchFamily="18" charset="0"/>
              </a:rPr>
              <a:t>Sirmen, </a:t>
            </a:r>
            <a:r>
              <a:rPr lang="tr-TR" sz="2800" i="1" dirty="0">
                <a:latin typeface="Times New Roman" panose="02020603050405020304" pitchFamily="18" charset="0"/>
                <a:cs typeface="Times New Roman" panose="02020603050405020304" pitchFamily="18" charset="0"/>
              </a:rPr>
              <a:t>Eşya H., 7. B., s. 252)</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Malike yükletilen Ödev, </a:t>
            </a:r>
            <a:r>
              <a:rPr lang="tr-TR" sz="3200" dirty="0">
                <a:latin typeface="Times New Roman" panose="02020603050405020304" pitchFamily="18" charset="0"/>
                <a:cs typeface="Times New Roman" panose="02020603050405020304" pitchFamily="18" charset="0"/>
              </a:rPr>
              <a:t>sadece kendisinin yapabileceği bazı İşlem ve Eylemlerden  kaçınması veya Üçüncü Kişilerin, Toplumun bir kısmının ya da tamamının bazı Eylem ve Müdahalelerine katlanmasından ibaret değildir. </a:t>
            </a:r>
          </a:p>
          <a:p>
            <a:pPr algn="just"/>
            <a:r>
              <a:rPr lang="tr-TR" sz="3200" b="1" dirty="0">
                <a:latin typeface="Times New Roman" panose="02020603050405020304" pitchFamily="18" charset="0"/>
                <a:cs typeface="Times New Roman" panose="02020603050405020304" pitchFamily="18" charset="0"/>
              </a:rPr>
              <a:t>Malike, </a:t>
            </a:r>
            <a:r>
              <a:rPr lang="tr-TR" sz="3200" dirty="0">
                <a:latin typeface="Times New Roman" panose="02020603050405020304" pitchFamily="18" charset="0"/>
                <a:cs typeface="Times New Roman" panose="02020603050405020304" pitchFamily="18" charset="0"/>
              </a:rPr>
              <a:t>ayrıca, </a:t>
            </a:r>
            <a:r>
              <a:rPr lang="tr-TR" sz="3200" b="1" i="1" dirty="0">
                <a:latin typeface="Times New Roman" panose="02020603050405020304" pitchFamily="18" charset="0"/>
                <a:cs typeface="Times New Roman" panose="02020603050405020304" pitchFamily="18" charset="0"/>
              </a:rPr>
              <a:t>başkalarının</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özellikle Toplum Yararının gerektirdiği hallerde, </a:t>
            </a:r>
            <a:r>
              <a:rPr lang="tr-TR" sz="3200" b="1" dirty="0">
                <a:latin typeface="Times New Roman" panose="02020603050405020304" pitchFamily="18" charset="0"/>
                <a:cs typeface="Times New Roman" panose="02020603050405020304" pitchFamily="18" charset="0"/>
              </a:rPr>
              <a:t>bazı </a:t>
            </a:r>
            <a:r>
              <a:rPr lang="tr-TR" sz="3200" b="1" i="1" dirty="0">
                <a:latin typeface="Times New Roman" panose="02020603050405020304" pitchFamily="18" charset="0"/>
                <a:cs typeface="Times New Roman" panose="02020603050405020304" pitchFamily="18" charset="0"/>
              </a:rPr>
              <a:t>Olumlu Davranışlarda</a:t>
            </a:r>
            <a:r>
              <a:rPr lang="tr-TR" sz="3200" b="1" dirty="0">
                <a:latin typeface="Times New Roman" panose="02020603050405020304" pitchFamily="18" charset="0"/>
                <a:cs typeface="Times New Roman" panose="02020603050405020304" pitchFamily="18" charset="0"/>
              </a:rPr>
              <a:t>, bazı </a:t>
            </a:r>
            <a:r>
              <a:rPr lang="tr-TR" sz="3200" b="1" i="1" dirty="0">
                <a:latin typeface="Times New Roman" panose="02020603050405020304" pitchFamily="18" charset="0"/>
                <a:cs typeface="Times New Roman" panose="02020603050405020304" pitchFamily="18" charset="0"/>
              </a:rPr>
              <a:t>Edimlerde bulunma Ödevi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yükletilebilir. </a:t>
            </a:r>
          </a:p>
        </p:txBody>
      </p:sp>
    </p:spTree>
    <p:extLst>
      <p:ext uri="{BB962C8B-B14F-4D97-AF65-F5344CB8AC3E}">
        <p14:creationId xmlns:p14="http://schemas.microsoft.com/office/powerpoint/2010/main" val="36642750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Malikin Yapma Ödevinin içinde, Taşınır ve Taşınmaz Malları için ödemek zorunda olduğu Vergi, Resim ve Harçlar da vardır. </a:t>
            </a:r>
          </a:p>
          <a:p>
            <a:pPr algn="just"/>
            <a:r>
              <a:rPr lang="tr-TR" sz="3600" dirty="0">
                <a:latin typeface="Times New Roman" panose="02020603050405020304" pitchFamily="18" charset="0"/>
                <a:cs typeface="Times New Roman" panose="02020603050405020304" pitchFamily="18" charset="0"/>
              </a:rPr>
              <a:t>Yine, </a:t>
            </a:r>
            <a:r>
              <a:rPr lang="tr-TR" sz="3600" b="1" i="1" dirty="0">
                <a:latin typeface="Times New Roman" panose="02020603050405020304" pitchFamily="18" charset="0"/>
                <a:cs typeface="Times New Roman" panose="02020603050405020304" pitchFamily="18" charset="0"/>
              </a:rPr>
              <a:t>örneğin, </a:t>
            </a:r>
            <a:r>
              <a:rPr lang="tr-TR" sz="3600" dirty="0">
                <a:latin typeface="Times New Roman" panose="02020603050405020304" pitchFamily="18" charset="0"/>
                <a:cs typeface="Times New Roman" panose="02020603050405020304" pitchFamily="18" charset="0"/>
              </a:rPr>
              <a:t>Malikin Arazisine Sınırlık Koyması (</a:t>
            </a:r>
            <a:r>
              <a:rPr lang="tr-TR" sz="3200" i="1" dirty="0">
                <a:latin typeface="Times New Roman" panose="02020603050405020304" pitchFamily="18" charset="0"/>
                <a:cs typeface="Times New Roman" panose="02020603050405020304" pitchFamily="18" charset="0"/>
              </a:rPr>
              <a:t>MK m. 749/1</a:t>
            </a:r>
            <a:r>
              <a:rPr lang="tr-TR" sz="3600" dirty="0">
                <a:latin typeface="Times New Roman" panose="02020603050405020304" pitchFamily="18" charset="0"/>
                <a:cs typeface="Times New Roman" panose="02020603050405020304" pitchFamily="18" charset="0"/>
              </a:rPr>
              <a:t>), Ortak Suların Birlikte Tutulmasına Katılması (</a:t>
            </a:r>
            <a:r>
              <a:rPr lang="tr-TR" sz="3200" i="1" dirty="0">
                <a:latin typeface="Times New Roman" panose="02020603050405020304" pitchFamily="18" charset="0"/>
                <a:cs typeface="Times New Roman" panose="02020603050405020304" pitchFamily="18" charset="0"/>
              </a:rPr>
              <a:t>MK m.759 / 1) </a:t>
            </a:r>
            <a:r>
              <a:rPr lang="tr-TR" sz="3600" dirty="0">
                <a:latin typeface="Times New Roman" panose="02020603050405020304" pitchFamily="18" charset="0"/>
                <a:cs typeface="Times New Roman" panose="02020603050405020304" pitchFamily="18" charset="0"/>
              </a:rPr>
              <a:t>bu tür Ödevlerdendir. </a:t>
            </a:r>
          </a:p>
          <a:p>
            <a:pPr marL="0" indent="0">
              <a:buNone/>
            </a:pPr>
            <a:endParaRPr lang="tr-TR" dirty="0"/>
          </a:p>
        </p:txBody>
      </p:sp>
    </p:spTree>
    <p:extLst>
      <p:ext uri="{BB962C8B-B14F-4D97-AF65-F5344CB8AC3E}">
        <p14:creationId xmlns:p14="http://schemas.microsoft.com/office/powerpoint/2010/main" val="11480747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pPr algn="just"/>
            <a:r>
              <a:rPr lang="tr-TR" sz="3600" dirty="0">
                <a:latin typeface="Times New Roman" panose="02020603050405020304" pitchFamily="18" charset="0"/>
                <a:cs typeface="Times New Roman" panose="02020603050405020304" pitchFamily="18" charset="0"/>
              </a:rPr>
              <a:t>Ayrıca, </a:t>
            </a:r>
            <a:r>
              <a:rPr lang="tr-TR" sz="3600" b="1" i="1" dirty="0">
                <a:latin typeface="Times New Roman" panose="02020603050405020304" pitchFamily="18" charset="0"/>
                <a:cs typeface="Times New Roman" panose="02020603050405020304" pitchFamily="18" charset="0"/>
              </a:rPr>
              <a:t>Arazi Toplulaştırılmasına İştirak</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Riskli Yapının Tespitini Yaptırmak</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ilgili Mevzuata göre Yıkılması gereken Yapıları yıktırmak</a:t>
            </a:r>
            <a:r>
              <a:rPr lang="tr-TR" sz="3600" dirty="0">
                <a:latin typeface="Times New Roman" panose="02020603050405020304" pitchFamily="18" charset="0"/>
                <a:cs typeface="Times New Roman" panose="02020603050405020304" pitchFamily="18" charset="0"/>
              </a:rPr>
              <a:t>, Belediye veya Valilik tarafından belirlenen yollar üzerindeki Binaların veya Arsaların yola bakan yüzlerini, tayin edilen tarzda kapatmak, kaplamak veya boyamak yükümleri de </a:t>
            </a:r>
            <a:r>
              <a:rPr lang="tr-TR" sz="3600" b="1" dirty="0">
                <a:latin typeface="Times New Roman" panose="02020603050405020304" pitchFamily="18" charset="0"/>
                <a:cs typeface="Times New Roman" panose="02020603050405020304" pitchFamily="18" charset="0"/>
              </a:rPr>
              <a:t>Yapma Ödevi Kapsamına </a:t>
            </a:r>
            <a:r>
              <a:rPr lang="tr-TR" sz="3600" dirty="0">
                <a:latin typeface="Times New Roman" panose="02020603050405020304" pitchFamily="18" charset="0"/>
                <a:cs typeface="Times New Roman" panose="02020603050405020304" pitchFamily="18" charset="0"/>
              </a:rPr>
              <a:t>girmektedir. </a:t>
            </a:r>
          </a:p>
          <a:p>
            <a:pPr marL="0" indent="0">
              <a:buNone/>
            </a:pPr>
            <a:endParaRPr lang="tr-TR" sz="3600" dirty="0"/>
          </a:p>
        </p:txBody>
      </p:sp>
    </p:spTree>
    <p:extLst>
      <p:ext uri="{BB962C8B-B14F-4D97-AF65-F5344CB8AC3E}">
        <p14:creationId xmlns:p14="http://schemas.microsoft.com/office/powerpoint/2010/main" val="8261769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latin typeface="+mn-lt"/>
              </a:rPr>
              <a:t>Mülkiyet Hakkının Korunması </a:t>
            </a:r>
            <a:br>
              <a:rPr lang="tr-TR" b="1" dirty="0">
                <a:latin typeface="+mn-lt"/>
              </a:rPr>
            </a:br>
            <a:r>
              <a:rPr lang="tr-TR" sz="2800" b="1" dirty="0">
                <a:latin typeface="+mn-lt"/>
              </a:rPr>
              <a:t>(</a:t>
            </a:r>
            <a:r>
              <a:rPr lang="tr-TR" sz="2800" b="1" i="1" dirty="0">
                <a:latin typeface="Times New Roman" panose="02020603050405020304" pitchFamily="18" charset="0"/>
                <a:cs typeface="Times New Roman" panose="02020603050405020304" pitchFamily="18" charset="0"/>
              </a:rPr>
              <a:t>Sirmen</a:t>
            </a:r>
            <a:r>
              <a:rPr lang="tr-TR" sz="2800" i="1" dirty="0">
                <a:latin typeface="Times New Roman" panose="02020603050405020304" pitchFamily="18" charset="0"/>
                <a:cs typeface="Times New Roman" panose="02020603050405020304" pitchFamily="18" charset="0"/>
              </a:rPr>
              <a:t>, Eşya H., 7. B., s. 253 vd.; </a:t>
            </a:r>
            <a:r>
              <a:rPr lang="tr-TR" sz="2800" b="1" i="1" dirty="0">
                <a:latin typeface="Times New Roman" panose="02020603050405020304" pitchFamily="18" charset="0"/>
                <a:cs typeface="Times New Roman" panose="02020603050405020304" pitchFamily="18" charset="0"/>
              </a:rPr>
              <a:t>Eren</a:t>
            </a:r>
            <a:r>
              <a:rPr lang="tr-TR" sz="2800" i="1" dirty="0">
                <a:latin typeface="Times New Roman" panose="02020603050405020304" pitchFamily="18" charset="0"/>
                <a:cs typeface="Times New Roman" panose="02020603050405020304" pitchFamily="18" charset="0"/>
              </a:rPr>
              <a:t>, Mülkiyet H., 4. B., s. 27 vd.; </a:t>
            </a:r>
            <a:r>
              <a:rPr lang="tr-TR" sz="2800" b="1" i="1" dirty="0">
                <a:latin typeface="Times New Roman" panose="02020603050405020304" pitchFamily="18" charset="0"/>
                <a:cs typeface="Times New Roman" panose="02020603050405020304" pitchFamily="18" charset="0"/>
              </a:rPr>
              <a:t>Esener/ Güven, </a:t>
            </a:r>
            <a:r>
              <a:rPr lang="tr-TR" sz="2800" i="1" dirty="0">
                <a:latin typeface="Times New Roman" panose="02020603050405020304" pitchFamily="18" charset="0"/>
                <a:cs typeface="Times New Roman" panose="02020603050405020304" pitchFamily="18" charset="0"/>
              </a:rPr>
              <a:t>Eşya Hukuku, 7. Bası, s. 179 vd. )</a:t>
            </a: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Mülkiyet Hakkı, bir taraftan Avrupa İnsan Hakları Sözleşmesiyle sağlanan </a:t>
            </a:r>
            <a:r>
              <a:rPr lang="tr-TR" sz="4000" dirty="0" err="1">
                <a:latin typeface="Times New Roman" panose="02020603050405020304" pitchFamily="18" charset="0"/>
                <a:cs typeface="Times New Roman" panose="02020603050405020304" pitchFamily="18" charset="0"/>
              </a:rPr>
              <a:t>Uluslarası</a:t>
            </a:r>
            <a:r>
              <a:rPr lang="tr-TR" sz="4000" dirty="0">
                <a:latin typeface="Times New Roman" panose="02020603050405020304" pitchFamily="18" charset="0"/>
                <a:cs typeface="Times New Roman" panose="02020603050405020304" pitchFamily="18" charset="0"/>
              </a:rPr>
              <a:t> Korumadan yararlanmaktadır. </a:t>
            </a:r>
          </a:p>
          <a:p>
            <a:pPr algn="just"/>
            <a:r>
              <a:rPr lang="tr-TR" sz="4000" dirty="0">
                <a:latin typeface="Times New Roman" panose="02020603050405020304" pitchFamily="18" charset="0"/>
                <a:cs typeface="Times New Roman" panose="02020603050405020304" pitchFamily="18" charset="0"/>
              </a:rPr>
              <a:t>Diğer taraftan da Ulusal düzeyde, Mülkiyet Hakkı, hem Kamu Hukuku, hem Özel Hukuk kurallarıyla korunmaktadır. </a:t>
            </a:r>
          </a:p>
        </p:txBody>
      </p:sp>
    </p:spTree>
    <p:extLst>
      <p:ext uri="{BB962C8B-B14F-4D97-AF65-F5344CB8AC3E}">
        <p14:creationId xmlns:p14="http://schemas.microsoft.com/office/powerpoint/2010/main" val="2034740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838200" y="429521"/>
            <a:ext cx="10515600" cy="1772766"/>
          </a:xfrm>
        </p:spPr>
        <p:txBody>
          <a:bodyPr>
            <a:normAutofit fontScale="90000"/>
          </a:bodyPr>
          <a:lstStyle/>
          <a:p>
            <a:pPr algn="just"/>
            <a:r>
              <a:rPr lang="tr-TR" sz="3100" b="1" dirty="0">
                <a:solidFill>
                  <a:schemeClr val="tx1"/>
                </a:solidFill>
                <a:latin typeface="Times New Roman" pitchFamily="18" charset="0"/>
                <a:cs typeface="Times New Roman" pitchFamily="18" charset="0"/>
              </a:rPr>
              <a:t>MÜLKİYET (Mülkiyet Kavramı</a:t>
            </a:r>
            <a:r>
              <a:rPr lang="tr-TR" b="1" dirty="0">
                <a:solidFill>
                  <a:schemeClr val="tx1"/>
                </a:solidFill>
                <a:latin typeface="Times New Roman" pitchFamily="18" charset="0"/>
                <a:cs typeface="Times New Roman" pitchFamily="18" charset="0"/>
              </a:rPr>
              <a:t>)</a:t>
            </a:r>
            <a:br>
              <a:rPr lang="tr-TR" b="1" dirty="0">
                <a:solidFill>
                  <a:schemeClr val="tx1"/>
                </a:solidFill>
                <a:latin typeface="Times New Roman" pitchFamily="18" charset="0"/>
                <a:cs typeface="Times New Roman" pitchFamily="18" charset="0"/>
              </a:rPr>
            </a:br>
            <a:r>
              <a:rPr lang="tr-TR" sz="3200" b="1" dirty="0">
                <a:latin typeface="Times New Roman" pitchFamily="18" charset="0"/>
                <a:cs typeface="Times New Roman" pitchFamily="18" charset="0"/>
              </a:rPr>
              <a:t>(</a:t>
            </a:r>
            <a:r>
              <a:rPr lang="tr-TR" sz="2000" b="1" i="1" dirty="0">
                <a:latin typeface="Times New Roman" pitchFamily="18" charset="0"/>
                <a:cs typeface="Times New Roman" pitchFamily="18" charset="0"/>
              </a:rPr>
              <a:t>Sirmen, Lale; </a:t>
            </a:r>
            <a:r>
              <a:rPr lang="tr-TR" sz="2000" i="1" dirty="0">
                <a:latin typeface="Times New Roman" pitchFamily="18" charset="0"/>
                <a:cs typeface="Times New Roman" pitchFamily="18" charset="0"/>
              </a:rPr>
              <a:t>Eşya Hukuku, 7. B., Ankara 2019, s. 249 vd.; </a:t>
            </a:r>
            <a:r>
              <a:rPr lang="tr-TR" sz="2000" b="1" i="1" dirty="0" err="1">
                <a:latin typeface="Times New Roman" pitchFamily="18" charset="0"/>
                <a:cs typeface="Times New Roman" pitchFamily="18" charset="0"/>
              </a:rPr>
              <a:t>Oğuzman</a:t>
            </a:r>
            <a:r>
              <a:rPr lang="tr-TR" sz="2000" b="1" i="1" dirty="0">
                <a:latin typeface="Times New Roman" pitchFamily="18" charset="0"/>
                <a:cs typeface="Times New Roman" pitchFamily="18" charset="0"/>
              </a:rPr>
              <a:t>, M. Kemal / </a:t>
            </a:r>
            <a:r>
              <a:rPr lang="tr-TR" sz="2000" b="1" i="1" dirty="0" err="1">
                <a:latin typeface="Times New Roman" pitchFamily="18" charset="0"/>
                <a:cs typeface="Times New Roman" pitchFamily="18" charset="0"/>
              </a:rPr>
              <a:t>Seliçi</a:t>
            </a:r>
            <a:r>
              <a:rPr lang="tr-TR" sz="2000" i="1" dirty="0">
                <a:latin typeface="Times New Roman" pitchFamily="18" charset="0"/>
                <a:cs typeface="Times New Roman" pitchFamily="18" charset="0"/>
              </a:rPr>
              <a:t>, </a:t>
            </a:r>
            <a:r>
              <a:rPr lang="tr-TR" sz="2000" b="1" i="1" dirty="0">
                <a:latin typeface="Times New Roman" pitchFamily="18" charset="0"/>
                <a:cs typeface="Times New Roman" pitchFamily="18" charset="0"/>
              </a:rPr>
              <a:t>Özer / Oktay- Özdemir, </a:t>
            </a:r>
            <a:r>
              <a:rPr lang="tr-TR" sz="2000" b="1" i="1" dirty="0" err="1">
                <a:latin typeface="Times New Roman" pitchFamily="18" charset="0"/>
                <a:cs typeface="Times New Roman" pitchFamily="18" charset="0"/>
              </a:rPr>
              <a:t>Saibe</a:t>
            </a:r>
            <a:r>
              <a:rPr lang="tr-TR" sz="2000" i="1" dirty="0">
                <a:latin typeface="Times New Roman" pitchFamily="18" charset="0"/>
                <a:cs typeface="Times New Roman" pitchFamily="18" charset="0"/>
              </a:rPr>
              <a:t>;  Eşya Hukuku,19. B., İstanbul 2016, s. 273 vd. ; </a:t>
            </a:r>
            <a:r>
              <a:rPr lang="tr-TR" sz="2000" b="1" i="1" dirty="0">
                <a:latin typeface="Times New Roman" pitchFamily="18" charset="0"/>
                <a:cs typeface="Times New Roman" pitchFamily="18" charset="0"/>
              </a:rPr>
              <a:t>Eren, Fikret; </a:t>
            </a:r>
            <a:r>
              <a:rPr lang="tr-TR" sz="2000" i="1" dirty="0">
                <a:latin typeface="Times New Roman" pitchFamily="18" charset="0"/>
                <a:cs typeface="Times New Roman" pitchFamily="18" charset="0"/>
              </a:rPr>
              <a:t>Mülkiyet Hukuku, 4. Bası,  Ankara 2016, s. 3 vd.; </a:t>
            </a:r>
            <a:r>
              <a:rPr lang="tr-TR" sz="2000" b="1" i="1" dirty="0">
                <a:latin typeface="Times New Roman" pitchFamily="18" charset="0"/>
                <a:cs typeface="Times New Roman" pitchFamily="18" charset="0"/>
              </a:rPr>
              <a:t>Ertaş, Şeref</a:t>
            </a:r>
            <a:r>
              <a:rPr lang="tr-TR" sz="2000" i="1" dirty="0">
                <a:latin typeface="Times New Roman" pitchFamily="18" charset="0"/>
                <a:cs typeface="Times New Roman" pitchFamily="18" charset="0"/>
              </a:rPr>
              <a:t>; Eşya H.,11. B., İzmir 2014, s. 211 vd.; </a:t>
            </a:r>
            <a:r>
              <a:rPr lang="tr-TR" sz="2000" b="1" i="1" dirty="0" err="1">
                <a:latin typeface="Times New Roman" pitchFamily="18" charset="0"/>
                <a:cs typeface="Times New Roman" pitchFamily="18" charset="0"/>
              </a:rPr>
              <a:t>Oğuzman</a:t>
            </a:r>
            <a:r>
              <a:rPr lang="tr-TR" sz="2000" b="1" i="1" dirty="0">
                <a:latin typeface="Times New Roman" pitchFamily="18" charset="0"/>
                <a:cs typeface="Times New Roman" pitchFamily="18" charset="0"/>
              </a:rPr>
              <a:t>/ </a:t>
            </a:r>
            <a:r>
              <a:rPr lang="tr-TR" sz="2000" b="1" i="1" dirty="0" err="1">
                <a:latin typeface="Times New Roman" pitchFamily="18" charset="0"/>
                <a:cs typeface="Times New Roman" pitchFamily="18" charset="0"/>
              </a:rPr>
              <a:t>Seliçi</a:t>
            </a:r>
            <a:r>
              <a:rPr lang="tr-TR" sz="2000" b="1" i="1" dirty="0">
                <a:latin typeface="Times New Roman" pitchFamily="18" charset="0"/>
                <a:cs typeface="Times New Roman" pitchFamily="18" charset="0"/>
              </a:rPr>
              <a:t> / Oktay- Özdemir,</a:t>
            </a:r>
            <a:r>
              <a:rPr lang="tr-TR" sz="2000" i="1" dirty="0">
                <a:latin typeface="Times New Roman" pitchFamily="18" charset="0"/>
                <a:cs typeface="Times New Roman" pitchFamily="18" charset="0"/>
              </a:rPr>
              <a:t> Eşya Hukuku, Ders Kitabı, İstanbul 2018, s. 151 vd.)</a:t>
            </a:r>
            <a:endParaRPr lang="tr-TR" sz="2000" i="1" dirty="0">
              <a:solidFill>
                <a:schemeClr val="tx1"/>
              </a:solidFill>
              <a:latin typeface="Times New Roman" pitchFamily="18" charset="0"/>
              <a:cs typeface="Times New Roman" pitchFamily="18" charset="0"/>
            </a:endParaRPr>
          </a:p>
        </p:txBody>
      </p:sp>
      <p:sp>
        <p:nvSpPr>
          <p:cNvPr id="5" name="4 İçerik Yer Tutucusu"/>
          <p:cNvSpPr>
            <a:spLocks noGrp="1"/>
          </p:cNvSpPr>
          <p:nvPr>
            <p:ph idx="1"/>
          </p:nvPr>
        </p:nvSpPr>
        <p:spPr>
          <a:xfrm>
            <a:off x="838200" y="2108960"/>
            <a:ext cx="10515600" cy="4351338"/>
          </a:xfrm>
        </p:spPr>
        <p:txBody>
          <a:bodyPr>
            <a:normAutofit/>
          </a:bodyPr>
          <a:lstStyle/>
          <a:p>
            <a:pPr algn="just"/>
            <a:r>
              <a:rPr lang="tr-TR" sz="3200" dirty="0">
                <a:latin typeface="Times New Roman" pitchFamily="18" charset="0"/>
                <a:cs typeface="Times New Roman" pitchFamily="18" charset="0"/>
              </a:rPr>
              <a:t>Mülkiyet Hakkının, Hukukumuzda yasal bir tanımı yoktur. Bu bağlamda, </a:t>
            </a:r>
            <a:r>
              <a:rPr lang="tr-TR" sz="3200" b="1" i="1" dirty="0">
                <a:latin typeface="Times New Roman" pitchFamily="18" charset="0"/>
                <a:cs typeface="Times New Roman" pitchFamily="18" charset="0"/>
              </a:rPr>
              <a:t>Medeni  Kanunumuzda</a:t>
            </a:r>
            <a:r>
              <a:rPr lang="tr-TR" sz="3200" b="1" dirty="0">
                <a:latin typeface="Times New Roman" pitchFamily="18" charset="0"/>
                <a:cs typeface="Times New Roman" pitchFamily="18" charset="0"/>
              </a:rPr>
              <a:t>, Mülkiyet yasal olarak tanımlanmamıştır</a:t>
            </a:r>
            <a:r>
              <a:rPr lang="tr-TR" sz="3200" dirty="0">
                <a:latin typeface="Times New Roman" pitchFamily="18" charset="0"/>
                <a:cs typeface="Times New Roman" pitchFamily="18" charset="0"/>
              </a:rPr>
              <a:t>. </a:t>
            </a:r>
          </a:p>
          <a:p>
            <a:pPr algn="just"/>
            <a:r>
              <a:rPr lang="tr-TR" sz="3200" dirty="0">
                <a:latin typeface="Times New Roman" pitchFamily="18" charset="0"/>
                <a:cs typeface="Times New Roman" pitchFamily="18" charset="0"/>
              </a:rPr>
              <a:t>Keza </a:t>
            </a:r>
            <a:r>
              <a:rPr lang="tr-TR" sz="3200" b="1" dirty="0">
                <a:latin typeface="Times New Roman" pitchFamily="18" charset="0"/>
                <a:cs typeface="Times New Roman" pitchFamily="18" charset="0"/>
              </a:rPr>
              <a:t>Anayasa’nın 35. maddesi </a:t>
            </a:r>
            <a:r>
              <a:rPr lang="tr-TR" sz="3200" dirty="0">
                <a:latin typeface="Times New Roman" pitchFamily="18" charset="0"/>
                <a:cs typeface="Times New Roman" pitchFamily="18" charset="0"/>
              </a:rPr>
              <a:t>de, </a:t>
            </a:r>
            <a:r>
              <a:rPr lang="tr-TR" sz="3200" b="1" i="1" dirty="0">
                <a:latin typeface="Times New Roman" pitchFamily="18" charset="0"/>
                <a:cs typeface="Times New Roman" pitchFamily="18" charset="0"/>
              </a:rPr>
              <a:t>Temel Haklar arasında yer verdiği Mülkiyeti </a:t>
            </a:r>
            <a:r>
              <a:rPr lang="tr-TR" sz="3200" b="1" dirty="0">
                <a:latin typeface="Times New Roman" pitchFamily="18" charset="0"/>
                <a:cs typeface="Times New Roman" pitchFamily="18" charset="0"/>
              </a:rPr>
              <a:t>tanımlamamıştır. </a:t>
            </a:r>
          </a:p>
          <a:p>
            <a:pPr algn="just"/>
            <a:r>
              <a:rPr lang="tr-TR" sz="3200" b="1" dirty="0">
                <a:latin typeface="Times New Roman" pitchFamily="18" charset="0"/>
                <a:cs typeface="Times New Roman" pitchFamily="18" charset="0"/>
              </a:rPr>
              <a:t>Medeni Kanun</a:t>
            </a:r>
            <a:r>
              <a:rPr lang="tr-TR" sz="3200" dirty="0">
                <a:latin typeface="Times New Roman" pitchFamily="18" charset="0"/>
                <a:cs typeface="Times New Roman" pitchFamily="18" charset="0"/>
              </a:rPr>
              <a:t>, </a:t>
            </a:r>
            <a:r>
              <a:rPr lang="tr-TR" sz="3200" b="1" i="1" dirty="0">
                <a:latin typeface="Times New Roman" pitchFamily="18" charset="0"/>
                <a:cs typeface="Times New Roman" pitchFamily="18" charset="0"/>
              </a:rPr>
              <a:t>Mülkiyet Hakkını tanımlamamakla beraber</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MK m. 683</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maddesinde,</a:t>
            </a:r>
            <a:r>
              <a:rPr lang="tr-TR" sz="3200" dirty="0">
                <a:latin typeface="Times New Roman" pitchFamily="18" charset="0"/>
                <a:cs typeface="Times New Roman" pitchFamily="18" charset="0"/>
              </a:rPr>
              <a:t> </a:t>
            </a:r>
            <a:r>
              <a:rPr lang="tr-TR" sz="3200" b="1" i="1" dirty="0">
                <a:latin typeface="Times New Roman" pitchFamily="18" charset="0"/>
                <a:cs typeface="Times New Roman" pitchFamily="18" charset="0"/>
              </a:rPr>
              <a:t>bu Hakkın İçeriğini </a:t>
            </a:r>
            <a:r>
              <a:rPr lang="tr-TR" sz="3200" b="1" dirty="0">
                <a:latin typeface="Times New Roman" pitchFamily="18" charset="0"/>
                <a:cs typeface="Times New Roman" pitchFamily="18" charset="0"/>
              </a:rPr>
              <a:t>belirtmektedir</a:t>
            </a:r>
            <a:r>
              <a:rPr lang="tr-TR" sz="2400" b="1" dirty="0">
                <a:latin typeface="Times New Roman" pitchFamily="18" charset="0"/>
                <a:cs typeface="Times New Roman" pitchFamily="18" charset="0"/>
              </a:rPr>
              <a:t>. </a:t>
            </a:r>
          </a:p>
        </p:txBody>
      </p:sp>
    </p:spTree>
    <p:extLst>
      <p:ext uri="{BB962C8B-B14F-4D97-AF65-F5344CB8AC3E}">
        <p14:creationId xmlns:p14="http://schemas.microsoft.com/office/powerpoint/2010/main" val="2548744576"/>
      </p:ext>
    </p:extLst>
  </p:cSld>
  <p:clrMapOvr>
    <a:masterClrMapping/>
  </p:clrMapOvr>
  <p:transition>
    <p:fade thruBlk="1"/>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Avrupa İnsan Hakları Sözleşmesiyle Sağlanan Koruma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Sirmen, </a:t>
            </a:r>
            <a:r>
              <a:rPr lang="tr-TR" sz="2400" i="1" dirty="0">
                <a:latin typeface="Times New Roman" panose="02020603050405020304" pitchFamily="18" charset="0"/>
                <a:cs typeface="Times New Roman" panose="02020603050405020304" pitchFamily="18" charset="0"/>
              </a:rPr>
              <a:t>Eşya H., 7. B., s. 253 vd.; </a:t>
            </a:r>
            <a:r>
              <a:rPr lang="tr-TR" sz="2400" b="1" i="1" dirty="0" err="1">
                <a:latin typeface="Times New Roman" panose="02020603050405020304" pitchFamily="18" charset="0"/>
                <a:cs typeface="Times New Roman" panose="02020603050405020304" pitchFamily="18" charset="0"/>
              </a:rPr>
              <a:t>Gemalmaz</a:t>
            </a:r>
            <a:r>
              <a:rPr lang="tr-TR" sz="2400" b="1" i="1" dirty="0">
                <a:latin typeface="Times New Roman" panose="02020603050405020304" pitchFamily="18" charset="0"/>
                <a:cs typeface="Times New Roman" panose="02020603050405020304" pitchFamily="18" charset="0"/>
              </a:rPr>
              <a:t>, Burak</a:t>
            </a:r>
            <a:r>
              <a:rPr lang="tr-TR" sz="2400" i="1" dirty="0">
                <a:latin typeface="Times New Roman" panose="02020603050405020304" pitchFamily="18" charset="0"/>
                <a:cs typeface="Times New Roman" panose="02020603050405020304" pitchFamily="18" charset="0"/>
              </a:rPr>
              <a:t>; Avrupa İnsan Hakları Sözleşmesinde Mülkiyet Hakkı, İstanbul 2009, 2. Tıpkı Basım (2017), s. 124 vd. </a:t>
            </a: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Kural olarak, </a:t>
            </a:r>
            <a:r>
              <a:rPr lang="tr-TR" sz="3200" b="1" dirty="0">
                <a:latin typeface="Times New Roman" panose="02020603050405020304" pitchFamily="18" charset="0"/>
                <a:cs typeface="Times New Roman" panose="02020603050405020304" pitchFamily="18" charset="0"/>
              </a:rPr>
              <a:t>Avrupa İnsan Hakları Sözleşmesi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İnsan Haklarını ve Temel özgürlükleri Korumaya Dair Avrupa Sözleşmesi</a:t>
            </a:r>
            <a:r>
              <a:rPr lang="tr-TR" sz="3200" dirty="0">
                <a:latin typeface="Times New Roman" panose="02020603050405020304" pitchFamily="18" charset="0"/>
                <a:cs typeface="Times New Roman" panose="02020603050405020304" pitchFamily="18" charset="0"/>
              </a:rPr>
              <a:t>), klasik anlamda Bireysel Hak ve Özgürlüklerin uluslararası düzeyde korunmasını amaçlamaktadır. </a:t>
            </a:r>
          </a:p>
          <a:p>
            <a:pPr algn="just"/>
            <a:r>
              <a:rPr lang="tr-TR" sz="3200" b="1" dirty="0">
                <a:latin typeface="Times New Roman" panose="02020603050405020304" pitchFamily="18" charset="0"/>
                <a:cs typeface="Times New Roman" panose="02020603050405020304" pitchFamily="18" charset="0"/>
              </a:rPr>
              <a:t>Avrupa İnsan Hakları Sözleşmesi</a:t>
            </a:r>
            <a:r>
              <a:rPr lang="tr-TR" sz="3200" dirty="0">
                <a:latin typeface="Times New Roman" panose="02020603050405020304" pitchFamily="18" charset="0"/>
                <a:cs typeface="Times New Roman" panose="02020603050405020304" pitchFamily="18" charset="0"/>
              </a:rPr>
              <a:t>, Sözleşmeye taraf olan devletlerin bu Sözleşme ile üstlendikleri taahhütlerini güvence altına almak için </a:t>
            </a:r>
            <a:r>
              <a:rPr lang="tr-TR" sz="3200" b="1" dirty="0">
                <a:latin typeface="Times New Roman" panose="02020603050405020304" pitchFamily="18" charset="0"/>
                <a:cs typeface="Times New Roman" panose="02020603050405020304" pitchFamily="18" charset="0"/>
              </a:rPr>
              <a:t>Avrupa İnsan Hakları Mahkemesinin </a:t>
            </a:r>
            <a:r>
              <a:rPr lang="tr-TR" sz="3200" dirty="0">
                <a:latin typeface="Times New Roman" panose="02020603050405020304" pitchFamily="18" charset="0"/>
                <a:cs typeface="Times New Roman" panose="02020603050405020304" pitchFamily="18" charset="0"/>
              </a:rPr>
              <a:t>kurulmasını hükme bağlamıştır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AİHS m. 19 vd.) </a:t>
            </a:r>
            <a:r>
              <a:rPr lang="tr-TR" dirty="0">
                <a:latin typeface="Times New Roman" panose="02020603050405020304" pitchFamily="18" charset="0"/>
                <a:cs typeface="Times New Roman" panose="02020603050405020304" pitchFamily="18" charset="0"/>
              </a:rPr>
              <a:t>. </a:t>
            </a:r>
          </a:p>
          <a:p>
            <a:endParaRPr lang="tr-TR" dirty="0"/>
          </a:p>
          <a:p>
            <a:endParaRPr lang="tr-TR" dirty="0"/>
          </a:p>
        </p:txBody>
      </p:sp>
    </p:spTree>
    <p:extLst>
      <p:ext uri="{BB962C8B-B14F-4D97-AF65-F5344CB8AC3E}">
        <p14:creationId xmlns:p14="http://schemas.microsoft.com/office/powerpoint/2010/main" val="23116372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Aslında Türkiye, 4 Kasım 1950 tarihinde Sözleşmenin hazırlanmasına katılan diğer Devletler ile birlikte Sözleşmeyi imzalamıştır.</a:t>
            </a:r>
          </a:p>
          <a:p>
            <a:pPr algn="just"/>
            <a:r>
              <a:rPr lang="tr-TR" dirty="0">
                <a:latin typeface="Times New Roman" panose="02020603050405020304" pitchFamily="18" charset="0"/>
                <a:cs typeface="Times New Roman" panose="02020603050405020304" pitchFamily="18" charset="0"/>
              </a:rPr>
              <a:t> Buna rağmen Türkiye, korunan hak ve özgürlüklerin Devlet tarafından ihlal edilmesinden dolayı mağdur olduğunu iddia eden bireylerin, hükümet dışı örgütlerin ve birey topluluklarının Sözleşmeyle tanınan </a:t>
            </a:r>
            <a:r>
              <a:rPr lang="tr-TR" i="1" dirty="0">
                <a:latin typeface="Times New Roman" panose="02020603050405020304" pitchFamily="18" charset="0"/>
                <a:cs typeface="Times New Roman" panose="02020603050405020304" pitchFamily="18" charset="0"/>
              </a:rPr>
              <a:t>(m.35) </a:t>
            </a:r>
            <a:r>
              <a:rPr lang="tr-TR" b="1" dirty="0">
                <a:latin typeface="Times New Roman" panose="02020603050405020304" pitchFamily="18" charset="0"/>
                <a:cs typeface="Times New Roman" panose="02020603050405020304" pitchFamily="18" charset="0"/>
              </a:rPr>
              <a:t>Mahkemeye Bireysel Başvuruda Bulunma Hakkını </a:t>
            </a:r>
            <a:r>
              <a:rPr lang="tr-TR" dirty="0">
                <a:latin typeface="Times New Roman" panose="02020603050405020304" pitchFamily="18" charset="0"/>
                <a:cs typeface="Times New Roman" panose="02020603050405020304" pitchFamily="18" charset="0"/>
              </a:rPr>
              <a:t>1987 yılında,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Mahkemenin Zorunlu Yargı Yetkisini ise, seksenli yılların sonuna doğru, 1989 yılında tanımıştır. </a:t>
            </a:r>
          </a:p>
          <a:p>
            <a:pPr marL="0" indent="0">
              <a:buNone/>
            </a:pPr>
            <a:endParaRPr lang="tr-TR" dirty="0"/>
          </a:p>
        </p:txBody>
      </p:sp>
    </p:spTree>
    <p:extLst>
      <p:ext uri="{BB962C8B-B14F-4D97-AF65-F5344CB8AC3E}">
        <p14:creationId xmlns:p14="http://schemas.microsoft.com/office/powerpoint/2010/main" val="18836400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Mülkiyet Hakkı, başlangıçta Sözleşmenin koruduğu haklar arasında yer almamıştır. </a:t>
            </a:r>
          </a:p>
          <a:p>
            <a:pPr algn="just"/>
            <a:r>
              <a:rPr lang="tr-TR" sz="3600" dirty="0">
                <a:latin typeface="Times New Roman" panose="02020603050405020304" pitchFamily="18" charset="0"/>
                <a:cs typeface="Times New Roman" panose="02020603050405020304" pitchFamily="18" charset="0"/>
              </a:rPr>
              <a:t>1952 yılında imzalanan 1954 yılında yürürlüğe giren İnsan Haklarını ve Temel Özgürlükleri Korumaya Dair Avrupa Sözleşmesine Ek 1. Protokolün 1. maddesiyle Mülkiyet Hakkı da güvence altına alınmıştır. </a:t>
            </a:r>
          </a:p>
        </p:txBody>
      </p:sp>
    </p:spTree>
    <p:extLst>
      <p:ext uri="{BB962C8B-B14F-4D97-AF65-F5344CB8AC3E}">
        <p14:creationId xmlns:p14="http://schemas.microsoft.com/office/powerpoint/2010/main" val="168057467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Avrupa İnsan Hakları Sözleşmesi Ek 1. Protokol 1. madde</a:t>
            </a: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Ek 1. Protokolün 1. maddesine göre</a:t>
            </a:r>
            <a:r>
              <a:rPr lang="tr-TR" u="sng"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Her gerçek ve tüzel kişi, malik olduğu şeyleri barışçıl bir biçimde kullanma hakkına sahiptir.</a:t>
            </a:r>
          </a:p>
          <a:p>
            <a:pPr algn="just"/>
            <a:r>
              <a:rPr lang="tr-TR" b="1" i="1" dirty="0">
                <a:latin typeface="Times New Roman" panose="02020603050405020304" pitchFamily="18" charset="0"/>
                <a:cs typeface="Times New Roman" panose="02020603050405020304" pitchFamily="18" charset="0"/>
              </a:rPr>
              <a:t> Kamu yararı gerektirmedikçe ve uluslararası hukukun genel ilkeleri ile hukukun aradığı koşullara uyulmadıkça, hiç kimse mülkiyetinden yoksun bırakılamaz. </a:t>
            </a:r>
          </a:p>
          <a:p>
            <a:pPr algn="just"/>
            <a:r>
              <a:rPr lang="tr-TR" b="1" i="1" dirty="0">
                <a:latin typeface="Times New Roman" panose="02020603050405020304" pitchFamily="18" charset="0"/>
                <a:cs typeface="Times New Roman" panose="02020603050405020304" pitchFamily="18" charset="0"/>
              </a:rPr>
              <a:t>Ancak yukarıdaki hükümler hiçbir biçimde, mülkiyetin genel yarara uygun olarak kullanılmasını denetim altına almak, vergiler ile diğer harç veya cezaların ödenmesini sağlamak için Devletin gerekli gördüğü yasaları yürürlüğe koyma yetkisini ortadan kaldırmaz.»</a:t>
            </a:r>
          </a:p>
          <a:p>
            <a:pPr marL="0" indent="0">
              <a:buNone/>
            </a:pPr>
            <a:endParaRPr lang="tr-TR" dirty="0"/>
          </a:p>
        </p:txBody>
      </p:sp>
    </p:spTree>
    <p:extLst>
      <p:ext uri="{BB962C8B-B14F-4D97-AF65-F5344CB8AC3E}">
        <p14:creationId xmlns:p14="http://schemas.microsoft.com/office/powerpoint/2010/main" val="17425283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Avrupa İnsan Hakları Mahkemesinin Mülkiyet Anlayışı </a:t>
            </a: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Avrupa İnsan Hakları Mahkemesinin Mülkiyet Anlayışı</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Ulusal Hukuklarda düzenlenen Mülkiyet Hakkı Anlayışından çok farklıdır. </a:t>
            </a:r>
          </a:p>
          <a:p>
            <a:pPr algn="just"/>
            <a:r>
              <a:rPr lang="tr-TR" sz="3200" dirty="0">
                <a:latin typeface="Times New Roman" panose="02020603050405020304" pitchFamily="18" charset="0"/>
                <a:cs typeface="Times New Roman" panose="02020603050405020304" pitchFamily="18" charset="0"/>
              </a:rPr>
              <a:t>Bu bağlamda, </a:t>
            </a:r>
            <a:r>
              <a:rPr lang="tr-TR" sz="3200" b="1" i="1" dirty="0">
                <a:latin typeface="Times New Roman" panose="02020603050405020304" pitchFamily="18" charset="0"/>
                <a:cs typeface="Times New Roman" panose="02020603050405020304" pitchFamily="18" charset="0"/>
              </a:rPr>
              <a:t>Ulusal Hukukta Mülkiyet Hakkının konusu sayılmayan</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Hakkın kapsamına girmeyen Mallar </a:t>
            </a:r>
            <a:r>
              <a:rPr lang="tr-TR" sz="3200" dirty="0">
                <a:latin typeface="Times New Roman" panose="02020603050405020304" pitchFamily="18" charset="0"/>
                <a:cs typeface="Times New Roman" panose="02020603050405020304" pitchFamily="18" charset="0"/>
              </a:rPr>
              <a:t>ya da </a:t>
            </a:r>
            <a:r>
              <a:rPr lang="tr-TR" sz="3200" b="1" i="1" dirty="0">
                <a:latin typeface="Times New Roman" panose="02020603050405020304" pitchFamily="18" charset="0"/>
                <a:cs typeface="Times New Roman" panose="02020603050405020304" pitchFamily="18" charset="0"/>
              </a:rPr>
              <a:t>Haklar</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Alacak Hakları, İrtifak Hakları</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Avrupa İnsan Hakları Mahkemesine </a:t>
            </a:r>
            <a:r>
              <a:rPr lang="tr-TR" sz="3200" b="1" dirty="0">
                <a:latin typeface="Times New Roman" panose="02020603050405020304" pitchFamily="18" charset="0"/>
                <a:cs typeface="Times New Roman" panose="02020603050405020304" pitchFamily="18" charset="0"/>
              </a:rPr>
              <a:t>göre, </a:t>
            </a:r>
            <a:r>
              <a:rPr lang="tr-TR" sz="3200" b="1" i="1" dirty="0">
                <a:latin typeface="Times New Roman" panose="02020603050405020304" pitchFamily="18" charset="0"/>
                <a:cs typeface="Times New Roman" panose="02020603050405020304" pitchFamily="18" charset="0"/>
              </a:rPr>
              <a:t>Mülkiyet Hakkının konusunu </a:t>
            </a:r>
            <a:r>
              <a:rPr lang="tr-TR" sz="3200" b="1" dirty="0">
                <a:latin typeface="Times New Roman" panose="02020603050405020304" pitchFamily="18" charset="0"/>
                <a:cs typeface="Times New Roman" panose="02020603050405020304" pitchFamily="18" charset="0"/>
              </a:rPr>
              <a:t>oluşturabilmektedir. </a:t>
            </a:r>
          </a:p>
          <a:p>
            <a:pPr marL="0" indent="0" algn="just">
              <a:buNone/>
            </a:pPr>
            <a:endParaRPr lang="tr-TR" sz="3200" dirty="0"/>
          </a:p>
        </p:txBody>
      </p:sp>
    </p:spTree>
    <p:extLst>
      <p:ext uri="{BB962C8B-B14F-4D97-AF65-F5344CB8AC3E}">
        <p14:creationId xmlns:p14="http://schemas.microsoft.com/office/powerpoint/2010/main" val="1312132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64262"/>
            <a:ext cx="10515600" cy="4351338"/>
          </a:xfrm>
        </p:spPr>
        <p:txBody>
          <a:bodyPr>
            <a:normAutofit/>
          </a:bodyPr>
          <a:lstStyle/>
          <a:p>
            <a:pPr algn="just"/>
            <a:r>
              <a:rPr lang="tr-TR" sz="4000" b="1" dirty="0">
                <a:latin typeface="Times New Roman" panose="02020603050405020304" pitchFamily="18" charset="0"/>
                <a:cs typeface="Times New Roman" panose="02020603050405020304" pitchFamily="18" charset="0"/>
              </a:rPr>
              <a:t>Avrupa İnsan Hakları Mahkemesinin Mülkiyetle ilgili Kararlarının </a:t>
            </a:r>
            <a:r>
              <a:rPr lang="tr-TR" sz="4000" b="1" i="1" dirty="0">
                <a:latin typeface="Times New Roman" panose="02020603050405020304" pitchFamily="18" charset="0"/>
                <a:cs typeface="Times New Roman" panose="02020603050405020304" pitchFamily="18" charset="0"/>
              </a:rPr>
              <a:t>Kamulaştırma,</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Ormanlar</a:t>
            </a:r>
            <a:r>
              <a:rPr lang="tr-TR" sz="4000" b="1" dirty="0">
                <a:latin typeface="Times New Roman" panose="02020603050405020304" pitchFamily="18" charset="0"/>
                <a:cs typeface="Times New Roman" panose="02020603050405020304" pitchFamily="18" charset="0"/>
              </a:rPr>
              <a:t> ve </a:t>
            </a:r>
            <a:r>
              <a:rPr lang="tr-TR" sz="4000" b="1" i="1" dirty="0">
                <a:latin typeface="Times New Roman" panose="02020603050405020304" pitchFamily="18" charset="0"/>
                <a:cs typeface="Times New Roman" panose="02020603050405020304" pitchFamily="18" charset="0"/>
              </a:rPr>
              <a:t>İmar Planlarıyla getirilen Mülkiyet Kısıtlamaları </a:t>
            </a:r>
            <a:r>
              <a:rPr lang="tr-TR" sz="4000" b="1" dirty="0">
                <a:latin typeface="Times New Roman" panose="02020603050405020304" pitchFamily="18" charset="0"/>
                <a:cs typeface="Times New Roman" panose="02020603050405020304" pitchFamily="18" charset="0"/>
              </a:rPr>
              <a:t>gibi konularda </a:t>
            </a:r>
            <a:r>
              <a:rPr lang="tr-TR" sz="4000" b="1" u="sng" dirty="0">
                <a:latin typeface="Times New Roman" panose="02020603050405020304" pitchFamily="18" charset="0"/>
                <a:cs typeface="Times New Roman" panose="02020603050405020304" pitchFamily="18" charset="0"/>
              </a:rPr>
              <a:t>Türk Hukuku </a:t>
            </a:r>
            <a:r>
              <a:rPr lang="tr-TR" sz="4000" b="1" dirty="0">
                <a:latin typeface="Times New Roman" panose="02020603050405020304" pitchFamily="18" charset="0"/>
                <a:cs typeface="Times New Roman" panose="02020603050405020304" pitchFamily="18" charset="0"/>
              </a:rPr>
              <a:t>üzerinde önemli Yansımaları </a:t>
            </a:r>
            <a:r>
              <a:rPr lang="tr-TR" sz="4000" dirty="0">
                <a:latin typeface="Times New Roman" panose="02020603050405020304" pitchFamily="18" charset="0"/>
                <a:cs typeface="Times New Roman" panose="02020603050405020304" pitchFamily="18" charset="0"/>
              </a:rPr>
              <a:t>ve</a:t>
            </a:r>
            <a:r>
              <a:rPr lang="tr-TR" sz="4000" b="1" dirty="0">
                <a:latin typeface="Times New Roman" panose="02020603050405020304" pitchFamily="18" charset="0"/>
                <a:cs typeface="Times New Roman" panose="02020603050405020304" pitchFamily="18" charset="0"/>
              </a:rPr>
              <a:t> Etkileri olduğu açıktır. </a:t>
            </a:r>
          </a:p>
          <a:p>
            <a:pPr marL="0" indent="0" algn="just">
              <a:buNone/>
            </a:pPr>
            <a:endParaRPr lang="tr-TR" sz="4000" b="1" dirty="0">
              <a:latin typeface="Times New Roman" panose="02020603050405020304" pitchFamily="18" charset="0"/>
              <a:cs typeface="Times New Roman" panose="02020603050405020304" pitchFamily="18" charset="0"/>
            </a:endParaRPr>
          </a:p>
          <a:p>
            <a:endParaRPr lang="tr-TR" sz="4000" dirty="0"/>
          </a:p>
        </p:txBody>
      </p:sp>
    </p:spTree>
    <p:extLst>
      <p:ext uri="{BB962C8B-B14F-4D97-AF65-F5344CB8AC3E}">
        <p14:creationId xmlns:p14="http://schemas.microsoft.com/office/powerpoint/2010/main" val="41281303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200" b="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2942 sayılı Kamulaştırma Kanununun 38. maddesinde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kamulaştırma yapılmış, ancak işlemleri tamamlanmamış veya kamulaştırma hiç yapılmamış iken kamu hizmetine ayrılarak veya kamu yararına yönelik bir ihtiyaca tahsis edilerek üzerinde tesis yapılan taşınmaz malın malik, </a:t>
            </a:r>
            <a:r>
              <a:rPr lang="tr-TR" sz="3200" i="1" dirty="0" err="1">
                <a:latin typeface="Times New Roman" panose="02020603050405020304" pitchFamily="18" charset="0"/>
                <a:cs typeface="Times New Roman" panose="02020603050405020304" pitchFamily="18" charset="0"/>
              </a:rPr>
              <a:t>zilyed</a:t>
            </a:r>
            <a:r>
              <a:rPr lang="tr-TR" sz="3200" i="1" dirty="0">
                <a:latin typeface="Times New Roman" panose="02020603050405020304" pitchFamily="18" charset="0"/>
                <a:cs typeface="Times New Roman" panose="02020603050405020304" pitchFamily="18" charset="0"/>
              </a:rPr>
              <a:t> veya mirasçılarının bu taşınmaz mal ile ilgili her türlü dava hakkı yirmi yıl geçmekle düşer. Bu süre taşınmaz mala </a:t>
            </a:r>
            <a:r>
              <a:rPr lang="tr-TR" sz="3200" i="1" dirty="0" err="1">
                <a:latin typeface="Times New Roman" panose="02020603050405020304" pitchFamily="18" charset="0"/>
                <a:cs typeface="Times New Roman" panose="02020603050405020304" pitchFamily="18" charset="0"/>
              </a:rPr>
              <a:t>elkoyma</a:t>
            </a:r>
            <a:r>
              <a:rPr lang="tr-TR" sz="3200" i="1" dirty="0">
                <a:latin typeface="Times New Roman" panose="02020603050405020304" pitchFamily="18" charset="0"/>
                <a:cs typeface="Times New Roman" panose="02020603050405020304" pitchFamily="18" charset="0"/>
              </a:rPr>
              <a:t> tarihinden başlar</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hükmü yer almaktaydı.</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73243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Anayasa Mahkemesi, bu hükmü, Anayasanın 2, 13, 35, 42. maddelerine aykırı bularak iptal etmiştir.</a:t>
            </a:r>
          </a:p>
          <a:p>
            <a:pPr algn="just"/>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Anayasa Mahkemesi</a:t>
            </a:r>
            <a:r>
              <a:rPr lang="tr-TR" sz="3600" u="sng"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Avrupa İnsan Hakları Sözleşmesine Ek 1. Protokolün 1. maddesine ve Avrupa İnsan Hakları Mahkemesinin, bu maddeye dayanarak verdiği konuyla ilgili Kararlarına da şu şekilde bir yollama yapmıştır: </a:t>
            </a:r>
          </a:p>
        </p:txBody>
      </p:sp>
    </p:spTree>
    <p:extLst>
      <p:ext uri="{BB962C8B-B14F-4D97-AF65-F5344CB8AC3E}">
        <p14:creationId xmlns:p14="http://schemas.microsoft.com/office/powerpoint/2010/main" val="34713941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Anayasa Mahkemesi</a:t>
            </a:r>
            <a:r>
              <a:rPr lang="tr-TR" dirty="0">
                <a:latin typeface="Times New Roman" panose="02020603050405020304" pitchFamily="18" charset="0"/>
                <a:cs typeface="Times New Roman" panose="02020603050405020304" pitchFamily="18" charset="0"/>
              </a:rPr>
              <a:t>, konuyla ilgili kararında şu ifadelere yer vermiştir: </a:t>
            </a:r>
          </a:p>
          <a:p>
            <a:pPr algn="just"/>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Nitekim bu kural uyarınca Avrupa İnsan Hakları Mahkemesi, önüne gelen değişik davalarda kamulaştırmasız el koymayı mülkiyet hakkına aykırı bulmuştur. </a:t>
            </a:r>
            <a:r>
              <a:rPr lang="es-ES" i="1" dirty="0">
                <a:latin typeface="Times New Roman" panose="02020603050405020304" pitchFamily="18" charset="0"/>
                <a:cs typeface="Times New Roman" panose="02020603050405020304" pitchFamily="18" charset="0"/>
              </a:rPr>
              <a:t>Mahkeme Papamichalopoulos-Yunanistan (No: 14556/89) Carbonara&amp;</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Venture</a:t>
            </a:r>
            <a:r>
              <a:rPr lang="tr-TR" i="1" dirty="0">
                <a:latin typeface="Times New Roman" panose="02020603050405020304" pitchFamily="18" charset="0"/>
                <a:cs typeface="Times New Roman" panose="02020603050405020304" pitchFamily="18" charset="0"/>
              </a:rPr>
              <a:t>-İtalya (No: 24638/94) ve </a:t>
            </a:r>
            <a:r>
              <a:rPr lang="tr-TR" i="1" dirty="0" err="1">
                <a:latin typeface="Times New Roman" panose="02020603050405020304" pitchFamily="18" charset="0"/>
                <a:cs typeface="Times New Roman" panose="02020603050405020304" pitchFamily="18" charset="0"/>
              </a:rPr>
              <a:t>Belvedere</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Alberghiera</a:t>
            </a:r>
            <a:r>
              <a:rPr lang="tr-TR" i="1" dirty="0">
                <a:latin typeface="Times New Roman" panose="02020603050405020304" pitchFamily="18" charset="0"/>
                <a:cs typeface="Times New Roman" panose="02020603050405020304" pitchFamily="18" charset="0"/>
              </a:rPr>
              <a:t> S.R.L.-İtalya </a:t>
            </a:r>
            <a:r>
              <a:rPr lang="nn-NO" i="1" dirty="0">
                <a:latin typeface="Times New Roman" panose="02020603050405020304" pitchFamily="18" charset="0"/>
                <a:cs typeface="Times New Roman" panose="02020603050405020304" pitchFamily="18" charset="0"/>
              </a:rPr>
              <a:t>(No: 31524/96) davalarında Yunan Deniz Kuvvetleri ve İtalyan Belediyelerinin</a:t>
            </a:r>
            <a:r>
              <a:rPr lang="tr-TR" i="1" dirty="0">
                <a:latin typeface="Times New Roman" panose="02020603050405020304" pitchFamily="18" charset="0"/>
                <a:cs typeface="Times New Roman" panose="02020603050405020304" pitchFamily="18" charset="0"/>
              </a:rPr>
              <a:t> kamulaştırmasız </a:t>
            </a:r>
            <a:r>
              <a:rPr lang="tr-TR" i="1" dirty="0" err="1">
                <a:latin typeface="Times New Roman" panose="02020603050405020304" pitchFamily="18" charset="0"/>
                <a:cs typeface="Times New Roman" panose="02020603050405020304" pitchFamily="18" charset="0"/>
              </a:rPr>
              <a:t>elatmalarını</a:t>
            </a:r>
            <a:r>
              <a:rPr lang="tr-TR" i="1" dirty="0">
                <a:latin typeface="Times New Roman" panose="02020603050405020304" pitchFamily="18" charset="0"/>
                <a:cs typeface="Times New Roman" panose="02020603050405020304" pitchFamily="18" charset="0"/>
              </a:rPr>
              <a:t> mülkiyet hakkının ihlali olarak değerlendirmiştir"</a:t>
            </a:r>
          </a:p>
          <a:p>
            <a:pPr marL="0" indent="0">
              <a:buNone/>
            </a:pPr>
            <a:endParaRPr lang="tr-TR" sz="3200" dirty="0"/>
          </a:p>
        </p:txBody>
      </p:sp>
    </p:spTree>
    <p:extLst>
      <p:ext uri="{BB962C8B-B14F-4D97-AF65-F5344CB8AC3E}">
        <p14:creationId xmlns:p14="http://schemas.microsoft.com/office/powerpoint/2010/main" val="32741820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Avrupa İnsan Hakları Mahkemesi’ne 2942 sayılı </a:t>
            </a:r>
            <a:r>
              <a:rPr lang="tr-TR" sz="3200" b="1" dirty="0">
                <a:latin typeface="Times New Roman" panose="02020603050405020304" pitchFamily="18" charset="0"/>
                <a:cs typeface="Times New Roman" panose="02020603050405020304" pitchFamily="18" charset="0"/>
              </a:rPr>
              <a:t>Kamulaştırma Kanununun </a:t>
            </a:r>
            <a:r>
              <a:rPr lang="tr-TR" sz="3200" dirty="0">
                <a:latin typeface="Times New Roman" panose="02020603050405020304" pitchFamily="18" charset="0"/>
                <a:cs typeface="Times New Roman" panose="02020603050405020304" pitchFamily="18" charset="0"/>
              </a:rPr>
              <a:t>38. maddesinin uygulanması sonucu mülkiyet hakkını ihlal ettiği gerekçesiyle Türkiye aleyhine tazminat talebiyle bir dava açılmıştır. </a:t>
            </a:r>
          </a:p>
          <a:p>
            <a:pPr algn="just"/>
            <a:r>
              <a:rPr lang="tr-TR" sz="3200" b="1" dirty="0">
                <a:latin typeface="Times New Roman" panose="02020603050405020304" pitchFamily="18" charset="0"/>
                <a:cs typeface="Times New Roman" panose="02020603050405020304" pitchFamily="18" charset="0"/>
              </a:rPr>
              <a:t>Avrupa İnsan Hakları Mahkemesi</a:t>
            </a:r>
            <a:r>
              <a:rPr lang="tr-TR" sz="3200" dirty="0">
                <a:latin typeface="Times New Roman" panose="02020603050405020304" pitchFamily="18" charset="0"/>
                <a:cs typeface="Times New Roman" panose="02020603050405020304" pitchFamily="18" charset="0"/>
              </a:rPr>
              <a:t>, olayın Anayasa Mahkemesinin iptal kararından önce  gerçekleşmiş olmasına dayanarak, </a:t>
            </a:r>
            <a:r>
              <a:rPr lang="nn-NO" sz="3200" dirty="0">
                <a:latin typeface="Times New Roman" panose="02020603050405020304" pitchFamily="18" charset="0"/>
                <a:cs typeface="Times New Roman" panose="02020603050405020304" pitchFamily="18" charset="0"/>
              </a:rPr>
              <a:t>Anayasa Mahkemesinin iptal kararından sonraki bir tarihte davacı</a:t>
            </a:r>
            <a:r>
              <a:rPr lang="tr-TR" sz="3200" dirty="0">
                <a:latin typeface="Times New Roman" panose="02020603050405020304" pitchFamily="18" charset="0"/>
                <a:cs typeface="Times New Roman" panose="02020603050405020304" pitchFamily="18" charset="0"/>
              </a:rPr>
              <a:t> lehine tazminata hükmetmiştir.</a:t>
            </a:r>
          </a:p>
          <a:p>
            <a:pPr marL="0" indent="0" algn="just">
              <a:buNone/>
            </a:pPr>
            <a:endParaRPr lang="tr-TR" dirty="0"/>
          </a:p>
        </p:txBody>
      </p:sp>
    </p:spTree>
    <p:extLst>
      <p:ext uri="{BB962C8B-B14F-4D97-AF65-F5344CB8AC3E}">
        <p14:creationId xmlns:p14="http://schemas.microsoft.com/office/powerpoint/2010/main" val="186657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itchFamily="18" charset="0"/>
                <a:cs typeface="Times New Roman" pitchFamily="18" charset="0"/>
              </a:rPr>
              <a:t>MK m. 683 / 1 hükmünde</a:t>
            </a:r>
            <a:r>
              <a:rPr lang="tr-TR" sz="3200" dirty="0">
                <a:latin typeface="Times New Roman" pitchFamily="18" charset="0"/>
                <a:cs typeface="Times New Roman" pitchFamily="18" charset="0"/>
              </a:rPr>
              <a:t>, Bir şeye Malik olan Kimsenin</a:t>
            </a:r>
            <a:r>
              <a:rPr lang="tr-TR" sz="3200" i="1" dirty="0">
                <a:latin typeface="Times New Roman" pitchFamily="18" charset="0"/>
                <a:cs typeface="Times New Roman" pitchFamily="18" charset="0"/>
              </a:rPr>
              <a:t>, «Hukuk düzeninin sınırları içinde, o şey üzerinde dilediği gibi kullanma, yararlanma ve tasarrufta bulunma yetkisine sahip»</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olacağı belirtilmiştir. </a:t>
            </a:r>
          </a:p>
          <a:p>
            <a:pPr algn="just"/>
            <a:r>
              <a:rPr lang="tr-TR" sz="3200" b="1" dirty="0">
                <a:latin typeface="Times New Roman" pitchFamily="18" charset="0"/>
                <a:cs typeface="Times New Roman" pitchFamily="18" charset="0"/>
              </a:rPr>
              <a:t>MK 683 / 2 hükmünde </a:t>
            </a:r>
            <a:r>
              <a:rPr lang="tr-TR" sz="3200" dirty="0">
                <a:latin typeface="Times New Roman" pitchFamily="18" charset="0"/>
                <a:cs typeface="Times New Roman" pitchFamily="18" charset="0"/>
              </a:rPr>
              <a:t>ise, «</a:t>
            </a:r>
            <a:r>
              <a:rPr lang="tr-TR" sz="3200" i="1" dirty="0">
                <a:latin typeface="Times New Roman" pitchFamily="18" charset="0"/>
                <a:cs typeface="Times New Roman" pitchFamily="18" charset="0"/>
              </a:rPr>
              <a:t>Malını haksız olarak elinde bulunduran kimseye karşı İstihkak Davası açabileceği gibi, her türlü haksız </a:t>
            </a:r>
            <a:r>
              <a:rPr lang="tr-TR" sz="3200" i="1" dirty="0" err="1">
                <a:latin typeface="Times New Roman" pitchFamily="18" charset="0"/>
                <a:cs typeface="Times New Roman" pitchFamily="18" charset="0"/>
              </a:rPr>
              <a:t>elatmanın</a:t>
            </a:r>
            <a:r>
              <a:rPr lang="tr-TR" sz="3200" i="1" dirty="0">
                <a:latin typeface="Times New Roman" pitchFamily="18" charset="0"/>
                <a:cs typeface="Times New Roman" pitchFamily="18" charset="0"/>
              </a:rPr>
              <a:t> önlenmesini de dava</a:t>
            </a:r>
            <a:r>
              <a:rPr lang="tr-TR" sz="3200" dirty="0">
                <a:latin typeface="Times New Roman" pitchFamily="18" charset="0"/>
                <a:cs typeface="Times New Roman" pitchFamily="18" charset="0"/>
              </a:rPr>
              <a:t>» </a:t>
            </a:r>
            <a:r>
              <a:rPr lang="tr-TR" sz="3200" b="1" dirty="0">
                <a:latin typeface="Times New Roman" pitchFamily="18" charset="0"/>
                <a:cs typeface="Times New Roman" pitchFamily="18" charset="0"/>
              </a:rPr>
              <a:t>edebileceği ifade edilmiştir. </a:t>
            </a:r>
          </a:p>
          <a:p>
            <a:pPr marL="0" indent="0">
              <a:buNone/>
            </a:pPr>
            <a:endParaRPr lang="tr-TR" sz="3200" dirty="0"/>
          </a:p>
        </p:txBody>
      </p:sp>
    </p:spTree>
    <p:extLst>
      <p:ext uri="{BB962C8B-B14F-4D97-AF65-F5344CB8AC3E}">
        <p14:creationId xmlns:p14="http://schemas.microsoft.com/office/powerpoint/2010/main" val="3156510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600" dirty="0">
                <a:latin typeface="Times New Roman" panose="02020603050405020304" pitchFamily="18" charset="0"/>
                <a:cs typeface="Times New Roman" panose="02020603050405020304" pitchFamily="18" charset="0"/>
              </a:rPr>
              <a:t>Nihayet Kamulaştırma Kanununa daha sonra 18.6.2010 tarihli ve 5999 sayılı Kanunla eklenen ve 24.5.2013 tarihli ve 6487 sayılı Kanunla değişikliğe uğrayan geçici 6. maddeyle, bir çözüme ulaşılmaya çalışılmıştır. </a:t>
            </a:r>
          </a:p>
          <a:p>
            <a:pPr algn="just"/>
            <a:r>
              <a:rPr lang="tr-TR" sz="3600" dirty="0">
                <a:latin typeface="Times New Roman" panose="02020603050405020304" pitchFamily="18" charset="0"/>
                <a:cs typeface="Times New Roman" panose="02020603050405020304" pitchFamily="18" charset="0"/>
              </a:rPr>
              <a:t>Bu madde ile 9.10.1956 ile 4.11.1983 tarihleri arasında gerçekleşen el koymalar bakımından da tazminat talep etme imkânı tanımak suretiyle sorun çözüme kavuşturulmaya çalışılmıştır. </a:t>
            </a:r>
            <a:endParaRPr lang="tr-TR" sz="3600" dirty="0"/>
          </a:p>
          <a:p>
            <a:endParaRPr lang="tr-TR" dirty="0"/>
          </a:p>
          <a:p>
            <a:pPr marL="0" indent="0">
              <a:buNone/>
            </a:pPr>
            <a:endParaRPr lang="tr-TR" dirty="0"/>
          </a:p>
        </p:txBody>
      </p:sp>
    </p:spTree>
    <p:extLst>
      <p:ext uri="{BB962C8B-B14F-4D97-AF65-F5344CB8AC3E}">
        <p14:creationId xmlns:p14="http://schemas.microsoft.com/office/powerpoint/2010/main" val="38452118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200" b="1" dirty="0">
                <a:latin typeface="Times New Roman" panose="02020603050405020304" pitchFamily="18" charset="0"/>
                <a:cs typeface="Times New Roman" panose="02020603050405020304" pitchFamily="18" charset="0"/>
              </a:rPr>
              <a:t>Avrupa İnsan Hakları Mahkemesi</a:t>
            </a:r>
            <a:r>
              <a:rPr lang="tr-TR" sz="3200" dirty="0">
                <a:latin typeface="Times New Roman" panose="02020603050405020304" pitchFamily="18" charset="0"/>
                <a:cs typeface="Times New Roman" panose="02020603050405020304" pitchFamily="18" charset="0"/>
              </a:rPr>
              <a:t>, Türkiye’de önceleri </a:t>
            </a:r>
            <a:r>
              <a:rPr lang="tr-TR" sz="3200" b="1" dirty="0">
                <a:latin typeface="Times New Roman" panose="02020603050405020304" pitchFamily="18" charset="0"/>
                <a:cs typeface="Times New Roman" panose="02020603050405020304" pitchFamily="18" charset="0"/>
              </a:rPr>
              <a:t>Orman </a:t>
            </a:r>
            <a:r>
              <a:rPr lang="tr-TR" sz="3200" dirty="0">
                <a:latin typeface="Times New Roman" panose="02020603050405020304" pitchFamily="18" charset="0"/>
                <a:cs typeface="Times New Roman" panose="02020603050405020304" pitchFamily="18" charset="0"/>
              </a:rPr>
              <a:t>olan veya </a:t>
            </a:r>
            <a:r>
              <a:rPr lang="tr-TR" sz="3200" b="1" dirty="0">
                <a:latin typeface="Times New Roman" panose="02020603050405020304" pitchFamily="18" charset="0"/>
                <a:cs typeface="Times New Roman" panose="02020603050405020304" pitchFamily="18" charset="0"/>
              </a:rPr>
              <a:t>kıyı kenar çizgisi içinde kalan Taşınmazlarla</a:t>
            </a:r>
            <a:r>
              <a:rPr lang="tr-TR" sz="3200" dirty="0">
                <a:latin typeface="Times New Roman" panose="02020603050405020304" pitchFamily="18" charset="0"/>
                <a:cs typeface="Times New Roman" panose="02020603050405020304" pitchFamily="18" charset="0"/>
              </a:rPr>
              <a:t> ilgili olarak açılan </a:t>
            </a:r>
            <a:r>
              <a:rPr lang="tr-TR" sz="3200" b="1" dirty="0">
                <a:latin typeface="Times New Roman" panose="02020603050405020304" pitchFamily="18" charset="0"/>
                <a:cs typeface="Times New Roman" panose="02020603050405020304" pitchFamily="18" charset="0"/>
              </a:rPr>
              <a:t>Sicilin Düzeltilmesi Davalarına ilişkin bazı kararlar vermiştir.  </a:t>
            </a:r>
          </a:p>
          <a:p>
            <a:pPr algn="just"/>
            <a:r>
              <a:rPr lang="tr-TR" sz="3200" b="1" dirty="0">
                <a:latin typeface="Times New Roman" panose="02020603050405020304" pitchFamily="18" charset="0"/>
                <a:cs typeface="Times New Roman" panose="02020603050405020304" pitchFamily="18" charset="0"/>
              </a:rPr>
              <a:t>Avrupa İnsan Hakları Mahkemesi, </a:t>
            </a:r>
            <a:r>
              <a:rPr lang="tr-TR" sz="3200" dirty="0">
                <a:latin typeface="Times New Roman" panose="02020603050405020304" pitchFamily="18" charset="0"/>
                <a:cs typeface="Times New Roman" panose="02020603050405020304" pitchFamily="18" charset="0"/>
              </a:rPr>
              <a:t>bu davaların sonucunda  Malik adına mevcut tescilin terkin edilerek </a:t>
            </a:r>
            <a:r>
              <a:rPr lang="tr-TR" sz="3200" b="1" dirty="0">
                <a:latin typeface="Times New Roman" panose="02020603050405020304" pitchFamily="18" charset="0"/>
                <a:cs typeface="Times New Roman" panose="02020603050405020304" pitchFamily="18" charset="0"/>
              </a:rPr>
              <a:t>Mülkiyetin Hazine adına tesciline karar verilmesi nedeniyle kendisine yapılan başvuruları da kabul etmiş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Türkiye aleyhine tazminata hükmetmiştir. </a:t>
            </a:r>
          </a:p>
        </p:txBody>
      </p:sp>
    </p:spTree>
    <p:extLst>
      <p:ext uri="{BB962C8B-B14F-4D97-AF65-F5344CB8AC3E}">
        <p14:creationId xmlns:p14="http://schemas.microsoft.com/office/powerpoint/2010/main" val="33072866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Mahkemenin bu tür davalarda verdiği kararların gerekçesinde, Mülkiyetten yoksun bırakma halinde, ihtilaf konusu müdahalenin Mahkeme tarafından gözetilen adil dengeye riayet edip etmediğinin ve özellikle de başvuranlara orantısız bir yük yükleyip yüklemediğinin belirlenmesi için iç hukukta öngörülen telafi yöntemlerinin dikkate alınması gerektiği kaydedilmiştir. </a:t>
            </a:r>
          </a:p>
          <a:p>
            <a:endParaRPr lang="tr-TR" dirty="0"/>
          </a:p>
        </p:txBody>
      </p:sp>
    </p:spTree>
    <p:extLst>
      <p:ext uri="{BB962C8B-B14F-4D97-AF65-F5344CB8AC3E}">
        <p14:creationId xmlns:p14="http://schemas.microsoft.com/office/powerpoint/2010/main" val="7826094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Avrupa İnsan Hakları Mahkemesi</a:t>
            </a:r>
            <a:r>
              <a:rPr lang="tr-TR" dirty="0">
                <a:latin typeface="Times New Roman" panose="02020603050405020304" pitchFamily="18" charset="0"/>
                <a:cs typeface="Times New Roman" panose="02020603050405020304" pitchFamily="18" charset="0"/>
              </a:rPr>
              <a:t>, yaptığı değerlendirmelerde, önceleri Orman olduğu için Malikin elinden alınan Mülkün değerine karşılık gelen makul bir Meblağın ödenmesi durumunda Mülkten mahrum bırakmanın aşırı bir Müdahale teşkil edeceğini ve ayrıca, Davacılara hiçbir Tazminat ödenmemesi durumunun ise 1 </a:t>
            </a:r>
            <a:r>
              <a:rPr lang="tr-TR" dirty="0" err="1">
                <a:latin typeface="Times New Roman" panose="02020603050405020304" pitchFamily="18" charset="0"/>
                <a:cs typeface="Times New Roman" panose="02020603050405020304" pitchFamily="18" charset="0"/>
              </a:rPr>
              <a:t>Nolu</a:t>
            </a:r>
            <a:r>
              <a:rPr lang="tr-TR" dirty="0">
                <a:latin typeface="Times New Roman" panose="02020603050405020304" pitchFamily="18" charset="0"/>
                <a:cs typeface="Times New Roman" panose="02020603050405020304" pitchFamily="18" charset="0"/>
              </a:rPr>
              <a:t> Ek Protokolün 1. maddesi anlamında ancak istisnai koşullarda meşruiyet kazanabileceğini ifade etmiştir. </a:t>
            </a:r>
          </a:p>
          <a:p>
            <a:pPr algn="just"/>
            <a:r>
              <a:rPr lang="tr-TR" sz="20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Turgut ve </a:t>
            </a:r>
            <a:r>
              <a:rPr lang="tr-TR" sz="2400" i="1" dirty="0" err="1">
                <a:latin typeface="Times New Roman" panose="02020603050405020304" pitchFamily="18" charset="0"/>
                <a:cs typeface="Times New Roman" panose="02020603050405020304" pitchFamily="18" charset="0"/>
              </a:rPr>
              <a:t>Others</a:t>
            </a:r>
            <a:r>
              <a:rPr lang="tr-TR" sz="2400" i="1" dirty="0">
                <a:latin typeface="Times New Roman" panose="02020603050405020304" pitchFamily="18" charset="0"/>
                <a:cs typeface="Times New Roman" panose="02020603050405020304" pitchFamily="18" charset="0"/>
              </a:rPr>
              <a:t> v. </a:t>
            </a:r>
            <a:r>
              <a:rPr lang="tr-TR" sz="2400" i="1" dirty="0" err="1">
                <a:latin typeface="Times New Roman" panose="02020603050405020304" pitchFamily="18" charset="0"/>
                <a:cs typeface="Times New Roman" panose="02020603050405020304" pitchFamily="18" charset="0"/>
              </a:rPr>
              <a:t>Turkey</a:t>
            </a:r>
            <a:r>
              <a:rPr lang="tr-TR" sz="2400" i="1"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App</a:t>
            </a:r>
            <a:r>
              <a:rPr lang="tr-TR" sz="2400" i="1" dirty="0">
                <a:latin typeface="Times New Roman" panose="02020603050405020304" pitchFamily="18" charset="0"/>
                <a:cs typeface="Times New Roman" panose="02020603050405020304" pitchFamily="18" charset="0"/>
              </a:rPr>
              <a:t>. No. 1411 / 03, </a:t>
            </a:r>
            <a:r>
              <a:rPr lang="tr-TR" sz="2400" i="1" dirty="0" err="1">
                <a:latin typeface="Times New Roman" panose="02020603050405020304" pitchFamily="18" charset="0"/>
                <a:cs typeface="Times New Roman" panose="02020603050405020304" pitchFamily="18" charset="0"/>
              </a:rPr>
              <a:t>Judgement</a:t>
            </a:r>
            <a:r>
              <a:rPr lang="tr-TR" sz="2400" i="1" dirty="0">
                <a:latin typeface="Times New Roman" panose="02020603050405020304" pitchFamily="18" charset="0"/>
                <a:cs typeface="Times New Roman" panose="02020603050405020304" pitchFamily="18" charset="0"/>
              </a:rPr>
              <a:t> of 8 </a:t>
            </a:r>
            <a:r>
              <a:rPr lang="tr-TR" sz="2400" i="1" dirty="0" err="1">
                <a:latin typeface="Times New Roman" panose="02020603050405020304" pitchFamily="18" charset="0"/>
                <a:cs typeface="Times New Roman" panose="02020603050405020304" pitchFamily="18" charset="0"/>
              </a:rPr>
              <a:t>June</a:t>
            </a:r>
            <a:r>
              <a:rPr lang="tr-TR" sz="2400" i="1" dirty="0">
                <a:latin typeface="Times New Roman" panose="02020603050405020304" pitchFamily="18" charset="0"/>
                <a:cs typeface="Times New Roman" panose="02020603050405020304" pitchFamily="18" charset="0"/>
              </a:rPr>
              <a:t> 2008, para. 91; Hacısalihoğlu v. </a:t>
            </a:r>
            <a:r>
              <a:rPr lang="tr-TR" sz="2400" i="1" dirty="0" err="1">
                <a:latin typeface="Times New Roman" panose="02020603050405020304" pitchFamily="18" charset="0"/>
                <a:cs typeface="Times New Roman" panose="02020603050405020304" pitchFamily="18" charset="0"/>
              </a:rPr>
              <a:t>Turkey</a:t>
            </a:r>
            <a:r>
              <a:rPr lang="tr-TR" sz="2400" i="1"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App</a:t>
            </a:r>
            <a:r>
              <a:rPr lang="tr-TR" sz="2400" i="1" dirty="0">
                <a:latin typeface="Times New Roman" panose="02020603050405020304" pitchFamily="18" charset="0"/>
                <a:cs typeface="Times New Roman" panose="02020603050405020304" pitchFamily="18" charset="0"/>
              </a:rPr>
              <a:t>. No. 343 / 04, </a:t>
            </a:r>
            <a:r>
              <a:rPr lang="tr-TR" sz="2400" i="1" dirty="0" err="1">
                <a:latin typeface="Times New Roman" panose="02020603050405020304" pitchFamily="18" charset="0"/>
                <a:cs typeface="Times New Roman" panose="02020603050405020304" pitchFamily="18" charset="0"/>
              </a:rPr>
              <a:t>Judgement</a:t>
            </a:r>
            <a:r>
              <a:rPr lang="tr-TR" sz="2400" i="1" dirty="0">
                <a:latin typeface="Times New Roman" panose="02020603050405020304" pitchFamily="18" charset="0"/>
                <a:cs typeface="Times New Roman" panose="02020603050405020304" pitchFamily="18" charset="0"/>
              </a:rPr>
              <a:t> of 2 </a:t>
            </a:r>
            <a:r>
              <a:rPr lang="tr-TR" sz="2400" i="1" dirty="0" err="1">
                <a:latin typeface="Times New Roman" panose="02020603050405020304" pitchFamily="18" charset="0"/>
                <a:cs typeface="Times New Roman" panose="02020603050405020304" pitchFamily="18" charset="0"/>
              </a:rPr>
              <a:t>June</a:t>
            </a:r>
            <a:r>
              <a:rPr lang="tr-TR" sz="2400" i="1" dirty="0">
                <a:latin typeface="Times New Roman" panose="02020603050405020304" pitchFamily="18" charset="0"/>
                <a:cs typeface="Times New Roman" panose="02020603050405020304" pitchFamily="18" charset="0"/>
              </a:rPr>
              <a:t> 2006)</a:t>
            </a:r>
          </a:p>
        </p:txBody>
      </p:sp>
    </p:spTree>
    <p:extLst>
      <p:ext uri="{BB962C8B-B14F-4D97-AF65-F5344CB8AC3E}">
        <p14:creationId xmlns:p14="http://schemas.microsoft.com/office/powerpoint/2010/main" val="23781076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Yine </a:t>
            </a:r>
            <a:r>
              <a:rPr lang="tr-TR" b="1" dirty="0">
                <a:latin typeface="Times New Roman" panose="02020603050405020304" pitchFamily="18" charset="0"/>
                <a:cs typeface="Times New Roman" panose="02020603050405020304" pitchFamily="18" charset="0"/>
              </a:rPr>
              <a:t>Tuncay / Türkiye Kararında,</a:t>
            </a:r>
            <a:r>
              <a:rPr lang="tr-TR" dirty="0">
                <a:latin typeface="Times New Roman" panose="02020603050405020304" pitchFamily="18" charset="0"/>
                <a:cs typeface="Times New Roman" panose="02020603050405020304" pitchFamily="18" charset="0"/>
              </a:rPr>
              <a:t> Avrupa İnan Hakları Mahkemesi, kıyı kenar çizgisi içinde kalan taşınmazın Sicilin Düzeltilmesi Davası sonucunda Hazine adına karşılıksız olarak tescil edilmesine ilişkin olarak Mülkiyet Hakkına müdahalenin kanun tarafından öngörülmesini yeterli saymamış, yapılan müdahalenin, kamu yararı gerekleri ile kişinin temel haklarının korunması zorunluluğu arasında adil bir denge gözetmediği gerekçesiyle Mülkiyet Hakkının ihlal edildiği sonucuna varmıştır. </a:t>
            </a:r>
          </a:p>
          <a:p>
            <a:pPr algn="just"/>
            <a:r>
              <a:rPr lang="tr-TR" sz="20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Tuncay v. </a:t>
            </a:r>
            <a:r>
              <a:rPr lang="tr-TR" sz="2400" i="1" dirty="0" err="1">
                <a:latin typeface="Times New Roman" panose="02020603050405020304" pitchFamily="18" charset="0"/>
                <a:cs typeface="Times New Roman" panose="02020603050405020304" pitchFamily="18" charset="0"/>
              </a:rPr>
              <a:t>Turkey</a:t>
            </a:r>
            <a:r>
              <a:rPr lang="tr-TR" sz="2400" i="1"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App</a:t>
            </a:r>
            <a:r>
              <a:rPr lang="tr-TR" sz="2400" i="1" dirty="0">
                <a:latin typeface="Times New Roman" panose="02020603050405020304" pitchFamily="18" charset="0"/>
                <a:cs typeface="Times New Roman" panose="02020603050405020304" pitchFamily="18" charset="0"/>
              </a:rPr>
              <a:t>. No. 1250 / 02, </a:t>
            </a:r>
            <a:r>
              <a:rPr lang="tr-TR" sz="2400" i="1" dirty="0" err="1">
                <a:latin typeface="Times New Roman" panose="02020603050405020304" pitchFamily="18" charset="0"/>
                <a:cs typeface="Times New Roman" panose="02020603050405020304" pitchFamily="18" charset="0"/>
              </a:rPr>
              <a:t>Judgement</a:t>
            </a:r>
            <a:r>
              <a:rPr lang="tr-TR" sz="2400" i="1" dirty="0">
                <a:latin typeface="Times New Roman" panose="02020603050405020304" pitchFamily="18" charset="0"/>
                <a:cs typeface="Times New Roman" panose="02020603050405020304" pitchFamily="18" charset="0"/>
              </a:rPr>
              <a:t> of 12 </a:t>
            </a:r>
            <a:r>
              <a:rPr lang="tr-TR" sz="2400" i="1" dirty="0" err="1">
                <a:latin typeface="Times New Roman" panose="02020603050405020304" pitchFamily="18" charset="0"/>
                <a:cs typeface="Times New Roman" panose="02020603050405020304" pitchFamily="18" charset="0"/>
              </a:rPr>
              <a:t>December</a:t>
            </a:r>
            <a:r>
              <a:rPr lang="tr-TR" sz="2400" i="1" dirty="0">
                <a:latin typeface="Times New Roman" panose="02020603050405020304" pitchFamily="18" charset="0"/>
                <a:cs typeface="Times New Roman" panose="02020603050405020304" pitchFamily="18" charset="0"/>
              </a:rPr>
              <a:t> 2006, para. 32; aynı gerekçeyle Doğrusöz  </a:t>
            </a:r>
            <a:r>
              <a:rPr lang="tr-TR" sz="2400" i="1" dirty="0" err="1">
                <a:latin typeface="Times New Roman" panose="02020603050405020304" pitchFamily="18" charset="0"/>
                <a:cs typeface="Times New Roman" panose="02020603050405020304" pitchFamily="18" charset="0"/>
              </a:rPr>
              <a:t>and</a:t>
            </a:r>
            <a:r>
              <a:rPr lang="tr-TR" sz="2400" i="1" dirty="0">
                <a:latin typeface="Times New Roman" panose="02020603050405020304" pitchFamily="18" charset="0"/>
                <a:cs typeface="Times New Roman" panose="02020603050405020304" pitchFamily="18" charset="0"/>
              </a:rPr>
              <a:t> Aslan v. </a:t>
            </a:r>
            <a:r>
              <a:rPr lang="tr-TR" sz="2400" i="1" dirty="0" err="1">
                <a:latin typeface="Times New Roman" panose="02020603050405020304" pitchFamily="18" charset="0"/>
                <a:cs typeface="Times New Roman" panose="02020603050405020304" pitchFamily="18" charset="0"/>
              </a:rPr>
              <a:t>Turkey</a:t>
            </a:r>
            <a:r>
              <a:rPr lang="tr-TR" sz="2400" i="1"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App</a:t>
            </a:r>
            <a:r>
              <a:rPr lang="tr-TR" sz="2400" i="1" dirty="0">
                <a:latin typeface="Times New Roman" panose="02020603050405020304" pitchFamily="18" charset="0"/>
                <a:cs typeface="Times New Roman" panose="02020603050405020304" pitchFamily="18" charset="0"/>
              </a:rPr>
              <a:t>. No. 1262 / 02, </a:t>
            </a:r>
            <a:r>
              <a:rPr lang="tr-TR" sz="2400" i="1" dirty="0" err="1">
                <a:latin typeface="Times New Roman" panose="02020603050405020304" pitchFamily="18" charset="0"/>
                <a:cs typeface="Times New Roman" panose="02020603050405020304" pitchFamily="18" charset="0"/>
              </a:rPr>
              <a:t>Judgement</a:t>
            </a:r>
            <a:r>
              <a:rPr lang="tr-TR" sz="2400" i="1" dirty="0">
                <a:latin typeface="Times New Roman" panose="02020603050405020304" pitchFamily="18" charset="0"/>
                <a:cs typeface="Times New Roman" panose="02020603050405020304" pitchFamily="18" charset="0"/>
              </a:rPr>
              <a:t> of 30 May 2006, para. 31.)</a:t>
            </a:r>
          </a:p>
        </p:txBody>
      </p:sp>
    </p:spTree>
    <p:extLst>
      <p:ext uri="{BB962C8B-B14F-4D97-AF65-F5344CB8AC3E}">
        <p14:creationId xmlns:p14="http://schemas.microsoft.com/office/powerpoint/2010/main" val="88944079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Söz konusu Kararlar sonuçta </a:t>
            </a:r>
            <a:r>
              <a:rPr lang="tr-TR" b="1" dirty="0">
                <a:latin typeface="Times New Roman" panose="02020603050405020304" pitchFamily="18" charset="0"/>
                <a:cs typeface="Times New Roman" panose="02020603050405020304" pitchFamily="18" charset="0"/>
              </a:rPr>
              <a:t>Yargıtay’ı </a:t>
            </a:r>
            <a:r>
              <a:rPr lang="tr-TR" dirty="0">
                <a:latin typeface="Times New Roman" panose="02020603050405020304" pitchFamily="18" charset="0"/>
                <a:cs typeface="Times New Roman" panose="02020603050405020304" pitchFamily="18" charset="0"/>
              </a:rPr>
              <a:t>etkilemiş, </a:t>
            </a:r>
            <a:r>
              <a:rPr lang="tr-TR" b="1" dirty="0">
                <a:latin typeface="Times New Roman" panose="02020603050405020304" pitchFamily="18" charset="0"/>
                <a:cs typeface="Times New Roman" panose="02020603050405020304" pitchFamily="18" charset="0"/>
              </a:rPr>
              <a:t>Yargıtay, Avrupa İnsan Hakları Mahkemesinin kararlarına da yollama yaparak</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Hazine adına Orman sınırları dışına çıkarılan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önceleri Orman olan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Taşınmazlar</a:t>
            </a:r>
            <a:r>
              <a:rPr lang="tr-TR" dirty="0">
                <a:latin typeface="Times New Roman" panose="02020603050405020304" pitchFamily="18" charset="0"/>
                <a:cs typeface="Times New Roman" panose="02020603050405020304" pitchFamily="18" charset="0"/>
              </a:rPr>
              <a:t> ile </a:t>
            </a:r>
            <a:r>
              <a:rPr lang="tr-TR" b="1" dirty="0">
                <a:latin typeface="Times New Roman" panose="02020603050405020304" pitchFamily="18" charset="0"/>
                <a:cs typeface="Times New Roman" panose="02020603050405020304" pitchFamily="18" charset="0"/>
              </a:rPr>
              <a:t>Kıyı Kenar Çizgisinin içinde kalan Taşınmazlara ilişkin olarak Sicilin Düzeltilmesi Davasıyla terkin edilen Mülkiyet Haklarından mahrum kalanların </a:t>
            </a:r>
            <a:r>
              <a:rPr lang="tr-TR" i="1" dirty="0">
                <a:latin typeface="Times New Roman" panose="02020603050405020304" pitchFamily="18" charset="0"/>
                <a:cs typeface="Times New Roman" panose="02020603050405020304" pitchFamily="18" charset="0"/>
              </a:rPr>
              <a:t>MK m. 1007 hükmü </a:t>
            </a:r>
            <a:r>
              <a:rPr lang="tr-TR" dirty="0">
                <a:latin typeface="Times New Roman" panose="02020603050405020304" pitchFamily="18" charset="0"/>
                <a:cs typeface="Times New Roman" panose="02020603050405020304" pitchFamily="18" charset="0"/>
              </a:rPr>
              <a:t>uyarınca Devletten tazminat talep edebileceklerini kabul etmiştir. </a:t>
            </a:r>
          </a:p>
          <a:p>
            <a:pPr algn="just"/>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YHGK . 16. 6.2010, 4- 349 / 318 (Kazancı Bilişim – İçtihat Bilgi Bankası); YHGK,18. 11. 2009, 4 – 383 / 517 (Kazancı Bilişim- İçtihat Bilgi Bankası). </a:t>
            </a:r>
          </a:p>
        </p:txBody>
      </p:sp>
    </p:spTree>
    <p:extLst>
      <p:ext uri="{BB962C8B-B14F-4D97-AF65-F5344CB8AC3E}">
        <p14:creationId xmlns:p14="http://schemas.microsoft.com/office/powerpoint/2010/main" val="255674759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Ülkemizde,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Avrupa İnsan Hakları Mahkemesi Kararlarının çözümünde etkili olduğu bir diğer sorun </a:t>
            </a:r>
            <a:r>
              <a:rPr lang="tr-TR" dirty="0">
                <a:latin typeface="Times New Roman" panose="02020603050405020304" pitchFamily="18" charset="0"/>
                <a:cs typeface="Times New Roman" panose="02020603050405020304" pitchFamily="18" charset="0"/>
              </a:rPr>
              <a:t>ise, </a:t>
            </a:r>
            <a:r>
              <a:rPr lang="tr-TR" b="1" u="sng" dirty="0">
                <a:latin typeface="Times New Roman" panose="02020603050405020304" pitchFamily="18" charset="0"/>
                <a:cs typeface="Times New Roman" panose="02020603050405020304" pitchFamily="18" charset="0"/>
              </a:rPr>
              <a:t>İmar Planlarıyla getirilen Mülkiyet Kısıtlamalarına ilişkindir. </a:t>
            </a:r>
          </a:p>
          <a:p>
            <a:pPr algn="just"/>
            <a:r>
              <a:rPr lang="tr-TR" b="1" dirty="0">
                <a:latin typeface="Times New Roman" panose="02020603050405020304" pitchFamily="18" charset="0"/>
                <a:cs typeface="Times New Roman" panose="02020603050405020304" pitchFamily="18" charset="0"/>
              </a:rPr>
              <a:t>Dava Konusu Olayda, Davacı, Tapu Siciline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Fidanlık</a:t>
            </a:r>
            <a:r>
              <a:rPr lang="tr-TR" dirty="0">
                <a:latin typeface="Times New Roman" panose="02020603050405020304" pitchFamily="18" charset="0"/>
                <a:cs typeface="Times New Roman" panose="02020603050405020304" pitchFamily="18" charset="0"/>
              </a:rPr>
              <a:t>» olarak </a:t>
            </a:r>
            <a:r>
              <a:rPr lang="tr-TR" b="1" dirty="0">
                <a:latin typeface="Times New Roman" panose="02020603050405020304" pitchFamily="18" charset="0"/>
                <a:cs typeface="Times New Roman" panose="02020603050405020304" pitchFamily="18" charset="0"/>
              </a:rPr>
              <a:t>kaydedilmiş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sonradan İmara açılmış olan Arazisi </a:t>
            </a:r>
            <a:r>
              <a:rPr lang="tr-TR" dirty="0">
                <a:latin typeface="Times New Roman" panose="02020603050405020304" pitchFamily="18" charset="0"/>
                <a:cs typeface="Times New Roman" panose="02020603050405020304" pitchFamily="18" charset="0"/>
              </a:rPr>
              <a:t>için, Arazinin Şehir Planında Okul Yapım Sahası içinde bulunduğu gerekçesiyle, İmar İzni alamamış ve Kaynaklarının yetersiz olması nedeniyle Kamulaştırma yapamadığını belirten İdareye karşı açtığı Tazminat Davasını da kaybedince, Uyuşmazlığı Avrupa İnsan Hakları Mahkemesine taşımıştır. </a:t>
            </a:r>
          </a:p>
        </p:txBody>
      </p:sp>
    </p:spTree>
    <p:extLst>
      <p:ext uri="{BB962C8B-B14F-4D97-AF65-F5344CB8AC3E}">
        <p14:creationId xmlns:p14="http://schemas.microsoft.com/office/powerpoint/2010/main" val="11413055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Mahkeme 2011 yılında verdiği Kararda</a:t>
            </a:r>
            <a:r>
              <a:rPr lang="tr-TR" dirty="0">
                <a:latin typeface="Times New Roman" panose="02020603050405020304" pitchFamily="18" charset="0"/>
                <a:cs typeface="Times New Roman" panose="02020603050405020304" pitchFamily="18" charset="0"/>
              </a:rPr>
              <a:t>, bu durumun Mahkemeye başvuran Kişinin, Mülkiyet Hakkından tam anlamıyla yararlanmasına engel teşkil ettiğine ve Arazinin satış şansı dahil sonucu itibarıyla Taşınmazın Değerini önemli ölçüde azalttığını belirtmiştir.</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Mahkeme</a:t>
            </a:r>
            <a:r>
              <a:rPr lang="tr-TR" dirty="0">
                <a:latin typeface="Times New Roman" panose="02020603050405020304" pitchFamily="18" charset="0"/>
                <a:cs typeface="Times New Roman" panose="02020603050405020304" pitchFamily="18" charset="0"/>
              </a:rPr>
              <a:t>, başvuranın </a:t>
            </a:r>
            <a:r>
              <a:rPr lang="tr-TR" b="1" dirty="0">
                <a:latin typeface="Times New Roman" panose="02020603050405020304" pitchFamily="18" charset="0"/>
                <a:cs typeface="Times New Roman" panose="02020603050405020304" pitchFamily="18" charset="0"/>
              </a:rPr>
              <a:t>Kamu Yararı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Mülkiyet Hakkı</a:t>
            </a:r>
            <a:r>
              <a:rPr lang="tr-TR" dirty="0">
                <a:latin typeface="Times New Roman" panose="02020603050405020304" pitchFamily="18" charset="0"/>
                <a:cs typeface="Times New Roman" panose="02020603050405020304" pitchFamily="18" charset="0"/>
              </a:rPr>
              <a:t> arasında gözetilmesi gereken Adil Dengeyi bozacak nitelikte, ölçüsüz bir yüke katlanmak zorunda kaldığına işaret ederek Türkiye'yi maddi ve manevi tazminata mahkum etmiştir.</a:t>
            </a:r>
          </a:p>
          <a:p>
            <a:pPr marL="0" indent="0">
              <a:buNone/>
            </a:pPr>
            <a:endParaRPr lang="tr-TR" dirty="0"/>
          </a:p>
        </p:txBody>
      </p:sp>
    </p:spTree>
    <p:extLst>
      <p:ext uri="{BB962C8B-B14F-4D97-AF65-F5344CB8AC3E}">
        <p14:creationId xmlns:p14="http://schemas.microsoft.com/office/powerpoint/2010/main" val="228910423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Bundan sonra, </a:t>
            </a:r>
            <a:r>
              <a:rPr lang="tr-TR" sz="3200" b="1" dirty="0">
                <a:latin typeface="Times New Roman" panose="02020603050405020304" pitchFamily="18" charset="0"/>
                <a:cs typeface="Times New Roman" panose="02020603050405020304" pitchFamily="18" charset="0"/>
              </a:rPr>
              <a:t>benzer bir Olayda Danıştay</a:t>
            </a:r>
            <a:r>
              <a:rPr lang="tr-TR" sz="3200" dirty="0">
                <a:latin typeface="Times New Roman" panose="02020603050405020304" pitchFamily="18" charset="0"/>
                <a:cs typeface="Times New Roman" panose="02020603050405020304" pitchFamily="18" charset="0"/>
              </a:rPr>
              <a:t>, Avrupa İnsan Hakları Mahkemesinin anılan Kararına yollama yaparak, İmar Planında Yol ve Otopark olarak belirlenen ve beş yıllık Kamulaştırma Programına alınmadığını belirtmiştir.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Danıştay</a:t>
            </a:r>
            <a:r>
              <a:rPr lang="tr-TR" sz="3200" dirty="0">
                <a:latin typeface="Times New Roman" panose="02020603050405020304" pitchFamily="18" charset="0"/>
                <a:cs typeface="Times New Roman" panose="02020603050405020304" pitchFamily="18" charset="0"/>
              </a:rPr>
              <a:t>, kamulaştırılmayan Taşınmazın Bedelinin, Keşif ve Bilirkişi İncelemesi yapılarak belirlenip Malikine ödenmesi gerektiğine karar vermiş ve </a:t>
            </a:r>
            <a:r>
              <a:rPr lang="tr-TR" sz="3200" b="1" dirty="0">
                <a:latin typeface="Times New Roman" panose="02020603050405020304" pitchFamily="18" charset="0"/>
                <a:cs typeface="Times New Roman" panose="02020603050405020304" pitchFamily="18" charset="0"/>
              </a:rPr>
              <a:t>Avrupa İnsan Hakları Mahkemesinin görüşü </a:t>
            </a:r>
            <a:r>
              <a:rPr lang="tr-TR" sz="3200" dirty="0">
                <a:latin typeface="Times New Roman" panose="02020603050405020304" pitchFamily="18" charset="0"/>
                <a:cs typeface="Times New Roman" panose="02020603050405020304" pitchFamily="18" charset="0"/>
              </a:rPr>
              <a:t>doğrultusunda uygulamanın yolunu açmıştır.</a:t>
            </a:r>
          </a:p>
        </p:txBody>
      </p:sp>
    </p:spTree>
    <p:extLst>
      <p:ext uri="{BB962C8B-B14F-4D97-AF65-F5344CB8AC3E}">
        <p14:creationId xmlns:p14="http://schemas.microsoft.com/office/powerpoint/2010/main" val="34019577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Daha sonra </a:t>
            </a:r>
            <a:r>
              <a:rPr lang="tr-TR" sz="3600" b="1" dirty="0">
                <a:latin typeface="Times New Roman" panose="02020603050405020304" pitchFamily="18" charset="0"/>
                <a:cs typeface="Times New Roman" panose="02020603050405020304" pitchFamily="18" charset="0"/>
              </a:rPr>
              <a:t>Kamulaştırma Kanununa 6745 sayılı Kanunla eklenen ek madde 1 hükmü ile </a:t>
            </a:r>
            <a:r>
              <a:rPr lang="tr-TR" sz="3600" dirty="0">
                <a:latin typeface="Times New Roman" panose="02020603050405020304" pitchFamily="18" charset="0"/>
                <a:cs typeface="Times New Roman" panose="02020603050405020304" pitchFamily="18" charset="0"/>
              </a:rPr>
              <a:t>İmar Planlarının yürürlüğe girmesinden itibaren beş yıllık süre içinde Mülkiyet Hakkının özüne dokunacak şekilde Tasarrufu Hukuken Kısıtlanan Taşınmazlar için ya Kamulaştırma ya da Kısıtlılığın Kaldırılmasını sağlayacak İmar Planı Değişikliği yapılması öngörülmüştür. </a:t>
            </a:r>
          </a:p>
        </p:txBody>
      </p:sp>
    </p:spTree>
    <p:extLst>
      <p:ext uri="{BB962C8B-B14F-4D97-AF65-F5344CB8AC3E}">
        <p14:creationId xmlns:p14="http://schemas.microsoft.com/office/powerpoint/2010/main" val="2003593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itchFamily="18" charset="0"/>
                <a:cs typeface="Times New Roman" pitchFamily="18" charset="0"/>
              </a:rPr>
              <a:t>Eşya Hukukunun bütünü de göz önüne alınarak </a:t>
            </a:r>
            <a:r>
              <a:rPr lang="tr-TR" b="1" dirty="0">
                <a:latin typeface="Times New Roman" pitchFamily="18" charset="0"/>
                <a:cs typeface="Times New Roman" pitchFamily="18" charset="0"/>
              </a:rPr>
              <a:t>Mülkiyet Hakkı</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MK. m. 683 </a:t>
            </a:r>
            <a:r>
              <a:rPr lang="tr-TR" dirty="0">
                <a:latin typeface="Times New Roman" pitchFamily="18" charset="0"/>
                <a:cs typeface="Times New Roman" pitchFamily="18" charset="0"/>
              </a:rPr>
              <a:t>hükmü çerçevesinde, “</a:t>
            </a:r>
            <a:r>
              <a:rPr lang="tr-TR" b="1" dirty="0">
                <a:latin typeface="Times New Roman" pitchFamily="18" charset="0"/>
                <a:cs typeface="Times New Roman" pitchFamily="18" charset="0"/>
              </a:rPr>
              <a:t>Eşya üzerinde en geniş yetki sağlayan Ayni Hak</a:t>
            </a:r>
            <a:r>
              <a:rPr lang="tr-TR" dirty="0">
                <a:latin typeface="Times New Roman" pitchFamily="18" charset="0"/>
                <a:cs typeface="Times New Roman" pitchFamily="18" charset="0"/>
              </a:rPr>
              <a:t>” olarak tanımlanabilir.</a:t>
            </a:r>
          </a:p>
          <a:p>
            <a:pPr algn="just"/>
            <a:r>
              <a:rPr lang="tr-TR" dirty="0">
                <a:latin typeface="Times New Roman" pitchFamily="18" charset="0"/>
                <a:cs typeface="Times New Roman" pitchFamily="18" charset="0"/>
              </a:rPr>
              <a:t>Bununla birlikte</a:t>
            </a:r>
            <a:r>
              <a:rPr lang="tr-TR" b="1" dirty="0">
                <a:latin typeface="Times New Roman" pitchFamily="18" charset="0"/>
                <a:cs typeface="Times New Roman" pitchFamily="18" charset="0"/>
              </a:rPr>
              <a:t>, Mülkiyet Hakkının bir başka özelliği </a:t>
            </a:r>
            <a:r>
              <a:rPr lang="tr-TR" dirty="0">
                <a:latin typeface="Times New Roman" pitchFamily="18" charset="0"/>
                <a:cs typeface="Times New Roman" pitchFamily="18" charset="0"/>
              </a:rPr>
              <a:t>ise, </a:t>
            </a:r>
            <a:r>
              <a:rPr lang="tr-TR" b="1" dirty="0">
                <a:latin typeface="Times New Roman" pitchFamily="18" charset="0"/>
                <a:cs typeface="Times New Roman" pitchFamily="18" charset="0"/>
              </a:rPr>
              <a:t>İçeriğinin sadece Yetkilerden değil, </a:t>
            </a:r>
            <a:r>
              <a:rPr lang="tr-TR" dirty="0">
                <a:latin typeface="Times New Roman" pitchFamily="18" charset="0"/>
                <a:cs typeface="Times New Roman" pitchFamily="18" charset="0"/>
              </a:rPr>
              <a:t>aynı zamanda </a:t>
            </a:r>
            <a:r>
              <a:rPr lang="tr-TR" b="1" dirty="0">
                <a:latin typeface="Times New Roman" pitchFamily="18" charset="0"/>
                <a:cs typeface="Times New Roman" pitchFamily="18" charset="0"/>
              </a:rPr>
              <a:t>Ödevlerden </a:t>
            </a:r>
            <a:r>
              <a:rPr lang="tr-TR" dirty="0">
                <a:latin typeface="Times New Roman" pitchFamily="18" charset="0"/>
                <a:cs typeface="Times New Roman" pitchFamily="18" charset="0"/>
              </a:rPr>
              <a:t>de </a:t>
            </a:r>
            <a:r>
              <a:rPr lang="tr-TR" b="1" dirty="0">
                <a:latin typeface="Times New Roman" pitchFamily="18" charset="0"/>
                <a:cs typeface="Times New Roman" pitchFamily="18" charset="0"/>
              </a:rPr>
              <a:t>oluşmuş olmasıdır. </a:t>
            </a:r>
          </a:p>
          <a:p>
            <a:pPr algn="just"/>
            <a:r>
              <a:rPr lang="tr-TR" dirty="0">
                <a:latin typeface="Times New Roman" pitchFamily="18" charset="0"/>
                <a:cs typeface="Times New Roman" pitchFamily="18" charset="0"/>
              </a:rPr>
              <a:t>Hukuk düzeninin bu Yetkileri az veya çok kısıtlamış olması, Mülkiyet Hakkının, Ayni Haklar içinde en geniş Yetkiyi sağladığı yolundaki temel gerçeği değiştirmese de, Malikin Özgürlüğünün önemli Sınırlamalarla var olduğunu kabul etmek gerekir. </a:t>
            </a:r>
          </a:p>
          <a:p>
            <a:endParaRPr lang="tr-TR" dirty="0"/>
          </a:p>
        </p:txBody>
      </p:sp>
    </p:spTree>
    <p:extLst>
      <p:ext uri="{BB962C8B-B14F-4D97-AF65-F5344CB8AC3E}">
        <p14:creationId xmlns:p14="http://schemas.microsoft.com/office/powerpoint/2010/main" val="11138493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Aynı madde ile bunların yapılmaması halinde, Uzlaşma ve İdari Başvuru Süreçlerinden sonra Taşınmazın Kamulaştırılmasından sorumlu İdare aleyhine İdari Yargıda dava açılarak değeri karşılığında Mülkiyetin ya da kurulacak olan İrtifak Hakkının İdare adına tescilini talep imkânı getirilmiştir. </a:t>
            </a:r>
          </a:p>
        </p:txBody>
      </p:sp>
    </p:spTree>
    <p:extLst>
      <p:ext uri="{BB962C8B-B14F-4D97-AF65-F5344CB8AC3E}">
        <p14:creationId xmlns:p14="http://schemas.microsoft.com/office/powerpoint/2010/main" val="390321837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Bireysel Hak ve Özgürlüklerin korunması konusunda Ülkemizde atılan önemli bir adım </a:t>
            </a:r>
            <a:r>
              <a:rPr lang="tr-TR" sz="4000" dirty="0">
                <a:latin typeface="Times New Roman" panose="02020603050405020304" pitchFamily="18" charset="0"/>
                <a:cs typeface="Times New Roman" panose="02020603050405020304" pitchFamily="18" charset="0"/>
              </a:rPr>
              <a:t>ise, </a:t>
            </a:r>
            <a:r>
              <a:rPr lang="tr-TR" sz="4000" b="1" dirty="0">
                <a:latin typeface="Times New Roman" panose="02020603050405020304" pitchFamily="18" charset="0"/>
                <a:cs typeface="Times New Roman" panose="02020603050405020304" pitchFamily="18" charset="0"/>
              </a:rPr>
              <a:t>Anayasada</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7.05.2010 yılında 5982 sayılı Kanunla yapılan bir değişiklik </a:t>
            </a:r>
            <a:r>
              <a:rPr lang="tr-TR" sz="4000" dirty="0">
                <a:latin typeface="Times New Roman" panose="02020603050405020304" pitchFamily="18" charset="0"/>
                <a:cs typeface="Times New Roman" panose="02020603050405020304" pitchFamily="18" charset="0"/>
              </a:rPr>
              <a:t>ile «</a:t>
            </a:r>
            <a:r>
              <a:rPr lang="tr-TR" sz="4000" b="1" u="sng" dirty="0">
                <a:latin typeface="Times New Roman" panose="02020603050405020304" pitchFamily="18" charset="0"/>
                <a:cs typeface="Times New Roman" panose="02020603050405020304" pitchFamily="18" charset="0"/>
              </a:rPr>
              <a:t>Bireysel Başvurunun</a:t>
            </a:r>
            <a:r>
              <a:rPr lang="tr-TR" sz="4000" u="sng"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ya da dış ülkelerdeki yaygın adıyla «</a:t>
            </a:r>
            <a:r>
              <a:rPr lang="tr-TR" sz="4000" b="1" u="sng" dirty="0">
                <a:latin typeface="Times New Roman" panose="02020603050405020304" pitchFamily="18" charset="0"/>
                <a:cs typeface="Times New Roman" panose="02020603050405020304" pitchFamily="18" charset="0"/>
              </a:rPr>
              <a:t>Anayasa Şikayetinin</a:t>
            </a:r>
            <a:r>
              <a:rPr lang="tr-TR" sz="4000" dirty="0">
                <a:latin typeface="Times New Roman" panose="02020603050405020304" pitchFamily="18" charset="0"/>
                <a:cs typeface="Times New Roman" panose="02020603050405020304" pitchFamily="18" charset="0"/>
              </a:rPr>
              <a:t>» kabul edilmiş olmasıdır. </a:t>
            </a:r>
          </a:p>
        </p:txBody>
      </p:sp>
    </p:spTree>
    <p:extLst>
      <p:ext uri="{BB962C8B-B14F-4D97-AF65-F5344CB8AC3E}">
        <p14:creationId xmlns:p14="http://schemas.microsoft.com/office/powerpoint/2010/main" val="315172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Sözü edilen değişiklik sırasında Anayasa Mahkemesi’nin Görev ve Yetkilerini düzenleyen 148. madde de değiştirilmiştir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Anayasa Mahkemesinin, </a:t>
            </a:r>
            <a:r>
              <a:rPr lang="tr-TR" sz="3600" dirty="0">
                <a:latin typeface="Times New Roman" panose="02020603050405020304" pitchFamily="18" charset="0"/>
                <a:cs typeface="Times New Roman" panose="02020603050405020304" pitchFamily="18" charset="0"/>
              </a:rPr>
              <a:t>Kanunların, Kanun Hükmünde Kararnamelerin ve Türkiye Büyük Millet Meclisi İçtüzüğünün Anayasaya Şekil ve Esas bakımlarından uygunluğunu denetlemesinin yanı sıra, </a:t>
            </a:r>
            <a:r>
              <a:rPr lang="tr-TR" sz="3600" b="1" dirty="0">
                <a:latin typeface="Times New Roman" panose="02020603050405020304" pitchFamily="18" charset="0"/>
                <a:cs typeface="Times New Roman" panose="02020603050405020304" pitchFamily="18" charset="0"/>
              </a:rPr>
              <a:t>Bireysel Başvuruları da karara bağlayacağı belirtilmiştir. </a:t>
            </a:r>
          </a:p>
          <a:p>
            <a:endParaRPr lang="tr-TR" sz="3600" dirty="0"/>
          </a:p>
        </p:txBody>
      </p:sp>
    </p:spTree>
    <p:extLst>
      <p:ext uri="{BB962C8B-B14F-4D97-AF65-F5344CB8AC3E}">
        <p14:creationId xmlns:p14="http://schemas.microsoft.com/office/powerpoint/2010/main" val="336011356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Yine </a:t>
            </a:r>
            <a:r>
              <a:rPr lang="tr-TR" sz="3200" b="1" dirty="0">
                <a:latin typeface="Times New Roman" panose="02020603050405020304" pitchFamily="18" charset="0"/>
                <a:cs typeface="Times New Roman" panose="02020603050405020304" pitchFamily="18" charset="0"/>
              </a:rPr>
              <a:t>aynı maddede</a:t>
            </a:r>
            <a:r>
              <a:rPr lang="tr-TR" sz="3200" dirty="0">
                <a:latin typeface="Times New Roman" panose="02020603050405020304" pitchFamily="18" charset="0"/>
                <a:cs typeface="Times New Roman" panose="02020603050405020304" pitchFamily="18" charset="0"/>
              </a:rPr>
              <a:t>, herkesin, </a:t>
            </a:r>
            <a:r>
              <a:rPr lang="tr-TR" sz="3200" b="1" dirty="0">
                <a:latin typeface="Times New Roman" panose="02020603050405020304" pitchFamily="18" charset="0"/>
                <a:cs typeface="Times New Roman" panose="02020603050405020304" pitchFamily="18" charset="0"/>
              </a:rPr>
              <a:t>Anayasada güvence altına alınmış Temel Hak ve Özgürlüklerinden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Avrupa İnsan Hakları Sözleşmesi kapsamındaki herhangi birinin </a:t>
            </a:r>
            <a:r>
              <a:rPr lang="tr-TR" sz="3200" dirty="0">
                <a:latin typeface="Times New Roman" panose="02020603050405020304" pitchFamily="18" charset="0"/>
                <a:cs typeface="Times New Roman" panose="02020603050405020304" pitchFamily="18" charset="0"/>
              </a:rPr>
              <a:t>Kamu Gücü tarafından ihlal edildiği iddiasıyla Anayasa Mahkemesine başvurabileceği, ancak başvuruda bulunabilmek için </a:t>
            </a:r>
            <a:r>
              <a:rPr lang="tr-TR" sz="3200" b="1" dirty="0">
                <a:latin typeface="Times New Roman" panose="02020603050405020304" pitchFamily="18" charset="0"/>
                <a:cs typeface="Times New Roman" panose="02020603050405020304" pitchFamily="18" charset="0"/>
              </a:rPr>
              <a:t>Olağan Kanun Yollarının tüketilmiş olması</a:t>
            </a:r>
            <a:r>
              <a:rPr lang="tr-TR" sz="3200" dirty="0">
                <a:latin typeface="Times New Roman" panose="02020603050405020304" pitchFamily="18" charset="0"/>
                <a:cs typeface="Times New Roman" panose="02020603050405020304" pitchFamily="18" charset="0"/>
              </a:rPr>
              <a:t> gerektiği; </a:t>
            </a:r>
            <a:r>
              <a:rPr lang="tr-TR" sz="3200" b="1" dirty="0">
                <a:latin typeface="Times New Roman" panose="02020603050405020304" pitchFamily="18" charset="0"/>
                <a:cs typeface="Times New Roman" panose="02020603050405020304" pitchFamily="18" charset="0"/>
              </a:rPr>
              <a:t>Bireysel Başvuruya ilişkin usul ve esasların Kanunla düzenleneceği</a:t>
            </a:r>
            <a:r>
              <a:rPr lang="tr-TR" sz="3200" dirty="0">
                <a:latin typeface="Times New Roman" panose="02020603050405020304" pitchFamily="18" charset="0"/>
                <a:cs typeface="Times New Roman" panose="02020603050405020304" pitchFamily="18" charset="0"/>
              </a:rPr>
              <a:t> belirtilmiştir. </a:t>
            </a:r>
          </a:p>
          <a:p>
            <a:pPr marL="0" indent="0">
              <a:buNone/>
            </a:pPr>
            <a:endParaRPr lang="tr-TR" sz="2400" dirty="0"/>
          </a:p>
        </p:txBody>
      </p:sp>
    </p:spTree>
    <p:extLst>
      <p:ext uri="{BB962C8B-B14F-4D97-AF65-F5344CB8AC3E}">
        <p14:creationId xmlns:p14="http://schemas.microsoft.com/office/powerpoint/2010/main" val="299974181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30 Mart 2011 tarihli ve 6216 sayılı «</a:t>
            </a:r>
            <a:r>
              <a:rPr lang="tr-TR" sz="4400" b="1" u="sng" dirty="0">
                <a:latin typeface="Times New Roman" panose="02020603050405020304" pitchFamily="18" charset="0"/>
                <a:cs typeface="Times New Roman" panose="02020603050405020304" pitchFamily="18" charset="0"/>
              </a:rPr>
              <a:t>Anayasa Mahkemesinin Kuruluşu ve Yargılama Usulleri Hakkında Kanun</a:t>
            </a:r>
            <a:r>
              <a:rPr lang="tr-TR" sz="4400" u="sng" dirty="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Anayasa Mahkemesinin yeni Yapısını ve bu arada </a:t>
            </a:r>
            <a:r>
              <a:rPr lang="tr-TR" sz="4400" b="1" u="sng" dirty="0">
                <a:latin typeface="Times New Roman" panose="02020603050405020304" pitchFamily="18" charset="0"/>
                <a:cs typeface="Times New Roman" panose="02020603050405020304" pitchFamily="18" charset="0"/>
              </a:rPr>
              <a:t>Bireysel Başvuruya ilişkin Usul ve Esasları </a:t>
            </a:r>
            <a:r>
              <a:rPr lang="tr-TR" sz="4400" b="1" dirty="0">
                <a:latin typeface="Times New Roman" panose="02020603050405020304" pitchFamily="18" charset="0"/>
                <a:cs typeface="Times New Roman" panose="02020603050405020304" pitchFamily="18" charset="0"/>
              </a:rPr>
              <a:t>düzenlemiştir. </a:t>
            </a:r>
          </a:p>
          <a:p>
            <a:pPr marL="0" indent="0">
              <a:buNone/>
            </a:pPr>
            <a:endParaRPr lang="tr-TR" sz="4400" dirty="0"/>
          </a:p>
        </p:txBody>
      </p:sp>
    </p:spTree>
    <p:extLst>
      <p:ext uri="{BB962C8B-B14F-4D97-AF65-F5344CB8AC3E}">
        <p14:creationId xmlns:p14="http://schemas.microsoft.com/office/powerpoint/2010/main" val="134350140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Anayasanın 148. ve 6216 sayılı Kanunun 45. maddesi uyarınca </a:t>
            </a:r>
            <a:r>
              <a:rPr lang="tr-TR" sz="3200" b="1" u="sng" dirty="0">
                <a:latin typeface="Times New Roman" panose="02020603050405020304" pitchFamily="18" charset="0"/>
                <a:cs typeface="Times New Roman" panose="02020603050405020304" pitchFamily="18" charset="0"/>
              </a:rPr>
              <a:t>Bireysel Başvuruda bulunabilmek </a:t>
            </a:r>
            <a:r>
              <a:rPr lang="tr-TR" sz="3200" b="1" dirty="0">
                <a:latin typeface="Times New Roman" panose="02020603050405020304" pitchFamily="18" charset="0"/>
                <a:cs typeface="Times New Roman" panose="02020603050405020304" pitchFamily="18" charset="0"/>
              </a:rPr>
              <a:t>için: </a:t>
            </a:r>
          </a:p>
          <a:p>
            <a:pPr algn="just"/>
            <a:r>
              <a:rPr lang="tr-TR" sz="3200" b="1" dirty="0">
                <a:latin typeface="Times New Roman" panose="02020603050405020304" pitchFamily="18" charset="0"/>
                <a:cs typeface="Times New Roman" panose="02020603050405020304" pitchFamily="18" charset="0"/>
              </a:rPr>
              <a:t>1)</a:t>
            </a:r>
            <a:r>
              <a:rPr lang="tr-TR" sz="3200" dirty="0">
                <a:latin typeface="Times New Roman" panose="02020603050405020304" pitchFamily="18" charset="0"/>
                <a:cs typeface="Times New Roman" panose="02020603050405020304" pitchFamily="18" charset="0"/>
              </a:rPr>
              <a:t>Anayasada ve Avrupa İnsan Hakları Sözleşmesinde öngörülen bir Temel Hak ve Hürriyetin, Kamu Gücü tarafından ihlal edilmiş olması</a:t>
            </a:r>
          </a:p>
          <a:p>
            <a:pPr algn="just"/>
            <a:r>
              <a:rPr lang="tr-TR" sz="3200" b="1" dirty="0">
                <a:latin typeface="Times New Roman" panose="02020603050405020304" pitchFamily="18" charset="0"/>
                <a:cs typeface="Times New Roman" panose="02020603050405020304" pitchFamily="18" charset="0"/>
              </a:rPr>
              <a:t>2)</a:t>
            </a:r>
            <a:r>
              <a:rPr lang="tr-TR" sz="3200" dirty="0">
                <a:latin typeface="Times New Roman" panose="02020603050405020304" pitchFamily="18" charset="0"/>
                <a:cs typeface="Times New Roman" panose="02020603050405020304" pitchFamily="18" charset="0"/>
              </a:rPr>
              <a:t>İhlale neden olduğu ileri sürülen İşlem, Eylem ve İhmale karşı kanunda öngörülen İdari ve Yargısal Başvuru Yollarının tüketilmiş bulunması gerekmektedir. </a:t>
            </a:r>
          </a:p>
          <a:p>
            <a:pPr marL="0" indent="0" algn="just">
              <a:buNone/>
            </a:pPr>
            <a:endParaRPr lang="tr-TR" sz="3200" dirty="0">
              <a:latin typeface="Times New Roman" panose="02020603050405020304" pitchFamily="18" charset="0"/>
              <a:cs typeface="Times New Roman" panose="02020603050405020304" pitchFamily="18" charset="0"/>
            </a:endParaRPr>
          </a:p>
          <a:p>
            <a:pPr marL="0" indent="0">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367030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Bireysel Başvuru Yoluna, </a:t>
            </a:r>
            <a:r>
              <a:rPr lang="tr-TR" sz="4000" b="1" i="1" dirty="0">
                <a:latin typeface="Times New Roman" panose="02020603050405020304" pitchFamily="18" charset="0"/>
                <a:cs typeface="Times New Roman" panose="02020603050405020304" pitchFamily="18" charset="0"/>
              </a:rPr>
              <a:t>İdari ve Yargısal Başvuru yollarının tüketilmesinden itibaren 30 gün içinde </a:t>
            </a:r>
            <a:r>
              <a:rPr lang="tr-TR" sz="4000" b="1" dirty="0">
                <a:latin typeface="Times New Roman" panose="02020603050405020304" pitchFamily="18" charset="0"/>
                <a:cs typeface="Times New Roman" panose="02020603050405020304" pitchFamily="18" charset="0"/>
              </a:rPr>
              <a:t>başvurulabilecektir. </a:t>
            </a:r>
          </a:p>
          <a:p>
            <a:pPr algn="just"/>
            <a:r>
              <a:rPr lang="tr-TR" sz="4000" dirty="0">
                <a:latin typeface="Times New Roman" panose="02020603050405020304" pitchFamily="18" charset="0"/>
                <a:cs typeface="Times New Roman" panose="02020603050405020304" pitchFamily="18" charset="0"/>
              </a:rPr>
              <a:t>Haklı bir Mazeret nedeniyle bu Süre içinde Başvuruda bulunulamamış ise, Mazeretin kalktığı tarihten itibaren 15 gün içinde Başvuru yapılabilir. </a:t>
            </a:r>
          </a:p>
        </p:txBody>
      </p:sp>
    </p:spTree>
    <p:extLst>
      <p:ext uri="{BB962C8B-B14F-4D97-AF65-F5344CB8AC3E}">
        <p14:creationId xmlns:p14="http://schemas.microsoft.com/office/powerpoint/2010/main" val="400231049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u="sng" dirty="0">
                <a:latin typeface="Times New Roman" panose="02020603050405020304" pitchFamily="18" charset="0"/>
                <a:cs typeface="Times New Roman" panose="02020603050405020304" pitchFamily="18" charset="0"/>
              </a:rPr>
              <a:t>Kısaca,</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açıklanan bu Düzenlemenin, </a:t>
            </a:r>
            <a:r>
              <a:rPr lang="tr-TR" sz="4000" b="1" i="1" dirty="0">
                <a:latin typeface="Times New Roman" panose="02020603050405020304" pitchFamily="18" charset="0"/>
                <a:cs typeface="Times New Roman" panose="02020603050405020304" pitchFamily="18" charset="0"/>
              </a:rPr>
              <a:t>İnsan Haklarını ve Temel Özgürlükleri Korumaya Dair Avrupa Sözleşmesine Ek 1. Protokolün 1. maddesiyle </a:t>
            </a:r>
            <a:r>
              <a:rPr lang="tr-TR" sz="4000" b="1" dirty="0">
                <a:latin typeface="Times New Roman" panose="02020603050405020304" pitchFamily="18" charset="0"/>
                <a:cs typeface="Times New Roman" panose="02020603050405020304" pitchFamily="18" charset="0"/>
              </a:rPr>
              <a:t>güvence altına alınmış olan </a:t>
            </a:r>
            <a:r>
              <a:rPr lang="tr-TR" sz="4000" b="1" u="sng" dirty="0">
                <a:latin typeface="Times New Roman" panose="02020603050405020304" pitchFamily="18" charset="0"/>
                <a:cs typeface="Times New Roman" panose="02020603050405020304" pitchFamily="18" charset="0"/>
              </a:rPr>
              <a:t>Mülkiyet Hakkına </a:t>
            </a:r>
            <a:r>
              <a:rPr lang="tr-TR" sz="4000" b="1" dirty="0">
                <a:latin typeface="Times New Roman" panose="02020603050405020304" pitchFamily="18" charset="0"/>
                <a:cs typeface="Times New Roman" panose="02020603050405020304" pitchFamily="18" charset="0"/>
              </a:rPr>
              <a:t>büyük ölçüde Koruma sağlayacağına şüphe yoktur. </a:t>
            </a:r>
          </a:p>
          <a:p>
            <a:pPr marL="0" indent="0">
              <a:buNone/>
            </a:pPr>
            <a:endParaRPr lang="tr-TR" sz="4400" b="1" dirty="0"/>
          </a:p>
          <a:p>
            <a:endParaRPr lang="tr-TR" sz="4400" dirty="0"/>
          </a:p>
        </p:txBody>
      </p:sp>
    </p:spTree>
    <p:extLst>
      <p:ext uri="{BB962C8B-B14F-4D97-AF65-F5344CB8AC3E}">
        <p14:creationId xmlns:p14="http://schemas.microsoft.com/office/powerpoint/2010/main" val="15722734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mn-lt"/>
                <a:cs typeface="Times New Roman" panose="02020603050405020304" pitchFamily="18" charset="0"/>
              </a:rPr>
              <a:t>Kamu Hukuku Alanında Koruma </a:t>
            </a: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Anayasanın 35. maddesinde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herkesin </a:t>
            </a:r>
            <a:r>
              <a:rPr lang="tr-TR" sz="3600" b="1" i="1" dirty="0">
                <a:latin typeface="Times New Roman" panose="02020603050405020304" pitchFamily="18" charset="0"/>
                <a:cs typeface="Times New Roman" panose="02020603050405020304" pitchFamily="18" charset="0"/>
              </a:rPr>
              <a:t>Mülkiyet</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Miras Hakkına </a:t>
            </a:r>
            <a:r>
              <a:rPr lang="tr-TR" sz="3600" b="1" dirty="0">
                <a:latin typeface="Times New Roman" panose="02020603050405020304" pitchFamily="18" charset="0"/>
                <a:cs typeface="Times New Roman" panose="02020603050405020304" pitchFamily="18" charset="0"/>
              </a:rPr>
              <a:t>sahip olduğu </a:t>
            </a:r>
            <a:r>
              <a:rPr lang="tr-TR" sz="3600" dirty="0">
                <a:latin typeface="Times New Roman" panose="02020603050405020304" pitchFamily="18" charset="0"/>
                <a:cs typeface="Times New Roman" panose="02020603050405020304" pitchFamily="18" charset="0"/>
              </a:rPr>
              <a:t>belirtilmiştir.</a:t>
            </a:r>
          </a:p>
          <a:p>
            <a:pPr algn="just"/>
            <a:r>
              <a:rPr lang="tr-TR" sz="3600" dirty="0">
                <a:latin typeface="Times New Roman" panose="02020603050405020304" pitchFamily="18" charset="0"/>
                <a:cs typeface="Times New Roman" panose="02020603050405020304" pitchFamily="18" charset="0"/>
              </a:rPr>
              <a:t>Aynı hükümde, daha sonra ise, </a:t>
            </a:r>
            <a:r>
              <a:rPr lang="tr-TR" sz="3600" b="1" dirty="0">
                <a:latin typeface="Times New Roman" panose="02020603050405020304" pitchFamily="18" charset="0"/>
                <a:cs typeface="Times New Roman" panose="02020603050405020304" pitchFamily="18" charset="0"/>
              </a:rPr>
              <a:t>bu</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Hakkın</a:t>
            </a:r>
            <a:r>
              <a:rPr lang="tr-TR" sz="3600" dirty="0">
                <a:latin typeface="Times New Roman" panose="02020603050405020304" pitchFamily="18" charset="0"/>
                <a:cs typeface="Times New Roman" panose="02020603050405020304" pitchFamily="18" charset="0"/>
              </a:rPr>
              <a:t> ancak «</a:t>
            </a:r>
            <a:r>
              <a:rPr lang="tr-TR" sz="3600" b="1" i="1" dirty="0">
                <a:latin typeface="Times New Roman" panose="02020603050405020304" pitchFamily="18" charset="0"/>
                <a:cs typeface="Times New Roman" panose="02020603050405020304" pitchFamily="18" charset="0"/>
              </a:rPr>
              <a:t>Kamu Yararı amacıyla</a:t>
            </a:r>
            <a:r>
              <a:rPr lang="tr-TR" sz="3600" dirty="0">
                <a:latin typeface="Times New Roman" panose="02020603050405020304" pitchFamily="18" charset="0"/>
                <a:cs typeface="Times New Roman" panose="02020603050405020304" pitchFamily="18" charset="0"/>
              </a:rPr>
              <a:t>» ve «</a:t>
            </a:r>
            <a:r>
              <a:rPr lang="tr-TR" sz="3600" b="1" i="1" dirty="0">
                <a:latin typeface="Times New Roman" panose="02020603050405020304" pitchFamily="18" charset="0"/>
                <a:cs typeface="Times New Roman" panose="02020603050405020304" pitchFamily="18" charset="0"/>
              </a:rPr>
              <a:t>Kanunla</a:t>
            </a:r>
            <a:r>
              <a:rPr lang="tr-TR" sz="3600" b="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sınırlanabileceği </a:t>
            </a:r>
            <a:r>
              <a:rPr lang="tr-TR" sz="3600" dirty="0">
                <a:latin typeface="Times New Roman" panose="02020603050405020304" pitchFamily="18" charset="0"/>
                <a:cs typeface="Times New Roman" panose="02020603050405020304" pitchFamily="18" charset="0"/>
              </a:rPr>
              <a:t>ifade edilerek, </a:t>
            </a:r>
            <a:r>
              <a:rPr lang="tr-TR" sz="3600" b="1" dirty="0">
                <a:latin typeface="Times New Roman" panose="02020603050405020304" pitchFamily="18" charset="0"/>
                <a:cs typeface="Times New Roman" panose="02020603050405020304" pitchFamily="18" charset="0"/>
              </a:rPr>
              <a:t>Mülkiyet Hakkı, </a:t>
            </a:r>
            <a:r>
              <a:rPr lang="tr-TR" sz="3600" b="1" u="sng" dirty="0">
                <a:latin typeface="Times New Roman" panose="02020603050405020304" pitchFamily="18" charset="0"/>
                <a:cs typeface="Times New Roman" panose="02020603050405020304" pitchFamily="18" charset="0"/>
              </a:rPr>
              <a:t>İdarenin Keyfi Davranışlarına </a:t>
            </a:r>
            <a:r>
              <a:rPr lang="tr-TR" sz="3600" b="1" dirty="0">
                <a:latin typeface="Times New Roman" panose="02020603050405020304" pitchFamily="18" charset="0"/>
                <a:cs typeface="Times New Roman" panose="02020603050405020304" pitchFamily="18" charset="0"/>
              </a:rPr>
              <a:t>karşı korunmuştur. </a:t>
            </a:r>
          </a:p>
        </p:txBody>
      </p:sp>
    </p:spTree>
    <p:extLst>
      <p:ext uri="{BB962C8B-B14F-4D97-AF65-F5344CB8AC3E}">
        <p14:creationId xmlns:p14="http://schemas.microsoft.com/office/powerpoint/2010/main" val="20288028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Anayasanın 13. maddesinde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temel hak ve hürriyetler, özlerine dokunulmaksızın yalnızca Anayasanın ilgili maddelerinde belirtilen sebeplere bağlı olarak ve ancak kanunla sınırlanabilir. Bu sınırlamalar, Anayasanın sözüne ve ruhuna, demokratik toplum düzeninin ve laik Cumhuriyetin gereklerine ve ölçülülük ilkesine aykırı olamaz»</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denilmektedir. </a:t>
            </a:r>
          </a:p>
          <a:p>
            <a:pPr algn="just"/>
            <a:r>
              <a:rPr lang="tr-TR" b="1" dirty="0">
                <a:latin typeface="Times New Roman" panose="02020603050405020304" pitchFamily="18" charset="0"/>
                <a:cs typeface="Times New Roman" panose="02020603050405020304" pitchFamily="18" charset="0"/>
              </a:rPr>
              <a:t>Anayasa Mahkemesine göre</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Hakkın Özüne dokunup, onu tümüyle kullanılmaz hale getiren Kısıtlamalar, </a:t>
            </a:r>
            <a:r>
              <a:rPr lang="tr-TR" b="1" i="1" dirty="0">
                <a:latin typeface="Times New Roman" panose="02020603050405020304" pitchFamily="18" charset="0"/>
                <a:cs typeface="Times New Roman" panose="02020603050405020304" pitchFamily="18" charset="0"/>
              </a:rPr>
              <a:t>Demokratik Toplum Düzeniyle </a:t>
            </a:r>
            <a:r>
              <a:rPr lang="tr-TR" b="1" dirty="0">
                <a:latin typeface="Times New Roman" panose="02020603050405020304" pitchFamily="18" charset="0"/>
                <a:cs typeface="Times New Roman" panose="02020603050405020304" pitchFamily="18" charset="0"/>
              </a:rPr>
              <a:t>uyum</a:t>
            </a:r>
            <a:r>
              <a:rPr lang="tr-TR" b="1"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içinde sayılamaz. </a:t>
            </a:r>
          </a:p>
          <a:p>
            <a:pPr marL="0" indent="0">
              <a:buNone/>
            </a:pPr>
            <a:endParaRPr lang="tr-TR" dirty="0"/>
          </a:p>
        </p:txBody>
      </p:sp>
    </p:spTree>
    <p:extLst>
      <p:ext uri="{BB962C8B-B14F-4D97-AF65-F5344CB8AC3E}">
        <p14:creationId xmlns:p14="http://schemas.microsoft.com/office/powerpoint/2010/main" val="1634244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Klasik Mülkiyet Görüşü (</a:t>
            </a:r>
            <a:r>
              <a:rPr lang="tr-TR" b="1" i="1" dirty="0"/>
              <a:t>Anlayışı)</a:t>
            </a:r>
            <a:endParaRPr lang="tr-TR" b="1" i="1" dirty="0">
              <a:latin typeface="+mn-lt"/>
            </a:endParaRP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Mülkiyet hakkının içeriği</a:t>
            </a:r>
            <a:r>
              <a:rPr lang="tr-TR" sz="3600" dirty="0">
                <a:latin typeface="Times New Roman" panose="02020603050405020304" pitchFamily="18" charset="0"/>
                <a:cs typeface="Times New Roman" panose="02020603050405020304" pitchFamily="18" charset="0"/>
              </a:rPr>
              <a:t>, sadece </a:t>
            </a:r>
            <a:r>
              <a:rPr lang="tr-TR" sz="3600" b="1" dirty="0">
                <a:latin typeface="Times New Roman" panose="02020603050405020304" pitchFamily="18" charset="0"/>
                <a:cs typeface="Times New Roman" panose="02020603050405020304" pitchFamily="18" charset="0"/>
              </a:rPr>
              <a:t>Yetkilerden </a:t>
            </a:r>
            <a:r>
              <a:rPr lang="tr-TR" sz="3600" dirty="0">
                <a:latin typeface="Times New Roman" panose="02020603050405020304" pitchFamily="18" charset="0"/>
                <a:cs typeface="Times New Roman" panose="02020603050405020304" pitchFamily="18" charset="0"/>
              </a:rPr>
              <a:t>değil, aynı zamanda </a:t>
            </a:r>
            <a:r>
              <a:rPr lang="tr-TR" sz="3600" b="1" dirty="0">
                <a:latin typeface="Times New Roman" panose="02020603050405020304" pitchFamily="18" charset="0"/>
                <a:cs typeface="Times New Roman" panose="02020603050405020304" pitchFamily="18" charset="0"/>
              </a:rPr>
              <a:t>Ödevlerden </a:t>
            </a:r>
            <a:r>
              <a:rPr lang="tr-TR" sz="3600" dirty="0">
                <a:latin typeface="Times New Roman" panose="02020603050405020304" pitchFamily="18" charset="0"/>
                <a:cs typeface="Times New Roman" panose="02020603050405020304" pitchFamily="18" charset="0"/>
              </a:rPr>
              <a:t>de oluşur. </a:t>
            </a:r>
          </a:p>
          <a:p>
            <a:pPr algn="just"/>
            <a:r>
              <a:rPr lang="tr-TR" sz="3600" dirty="0">
                <a:latin typeface="Times New Roman" panose="02020603050405020304" pitchFamily="18" charset="0"/>
                <a:cs typeface="Times New Roman" panose="02020603050405020304" pitchFamily="18" charset="0"/>
              </a:rPr>
              <a:t>Mülkiyet hakkının içeriğine bir takım </a:t>
            </a:r>
            <a:r>
              <a:rPr lang="tr-TR" sz="3600" b="1" dirty="0">
                <a:latin typeface="Times New Roman" panose="02020603050405020304" pitchFamily="18" charset="0"/>
                <a:cs typeface="Times New Roman" panose="02020603050405020304" pitchFamily="18" charset="0"/>
              </a:rPr>
              <a:t>Ödevlerin</a:t>
            </a:r>
            <a:r>
              <a:rPr lang="tr-TR" sz="3600" dirty="0">
                <a:latin typeface="Times New Roman" panose="02020603050405020304" pitchFamily="18" charset="0"/>
                <a:cs typeface="Times New Roman" panose="02020603050405020304" pitchFamily="18" charset="0"/>
              </a:rPr>
              <a:t> dahil edilmesi, </a:t>
            </a:r>
            <a:r>
              <a:rPr lang="tr-TR" sz="3600" b="1" dirty="0">
                <a:latin typeface="Times New Roman" panose="02020603050405020304" pitchFamily="18" charset="0"/>
                <a:cs typeface="Times New Roman" panose="02020603050405020304" pitchFamily="18" charset="0"/>
              </a:rPr>
              <a:t>Çağdaş Görüşlerin Mülkiyet Anlayışının </a:t>
            </a:r>
            <a:r>
              <a:rPr lang="tr-TR" sz="3600" dirty="0">
                <a:latin typeface="Times New Roman" panose="02020603050405020304" pitchFamily="18" charset="0"/>
                <a:cs typeface="Times New Roman" panose="02020603050405020304" pitchFamily="18" charset="0"/>
              </a:rPr>
              <a:t>eseridir. </a:t>
            </a:r>
          </a:p>
          <a:p>
            <a:pPr algn="just"/>
            <a:r>
              <a:rPr lang="tr-TR" sz="3600" b="1" dirty="0">
                <a:latin typeface="Times New Roman" panose="02020603050405020304" pitchFamily="18" charset="0"/>
                <a:cs typeface="Times New Roman" panose="02020603050405020304" pitchFamily="18" charset="0"/>
              </a:rPr>
              <a:t>Klasik Mülkiyet Anlayışı</a:t>
            </a:r>
            <a:r>
              <a:rPr lang="tr-TR" sz="3600" dirty="0">
                <a:latin typeface="Times New Roman" panose="02020603050405020304" pitchFamily="18" charset="0"/>
                <a:cs typeface="Times New Roman" panose="02020603050405020304" pitchFamily="18" charset="0"/>
              </a:rPr>
              <a:t>, Mülkiyet Hakkının sadece </a:t>
            </a:r>
            <a:r>
              <a:rPr lang="tr-TR" sz="3600" b="1" dirty="0">
                <a:latin typeface="Times New Roman" panose="02020603050405020304" pitchFamily="18" charset="0"/>
                <a:cs typeface="Times New Roman" panose="02020603050405020304" pitchFamily="18" charset="0"/>
              </a:rPr>
              <a:t>Yetkilerden </a:t>
            </a:r>
            <a:r>
              <a:rPr lang="tr-TR" sz="3600" dirty="0">
                <a:latin typeface="Times New Roman" panose="02020603050405020304" pitchFamily="18" charset="0"/>
                <a:cs typeface="Times New Roman" panose="02020603050405020304" pitchFamily="18" charset="0"/>
              </a:rPr>
              <a:t>oluşan bir hak olduğunu savunmaktadır. </a:t>
            </a:r>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332339326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Calibri" panose="020F0502020204030204" pitchFamily="34" charset="0"/>
                <a:cs typeface="Times New Roman" panose="02020603050405020304" pitchFamily="18" charset="0"/>
              </a:rPr>
              <a:t>Mülkiyet Hakkının Özel bir Hak Olarak Korunması </a:t>
            </a:r>
          </a:p>
        </p:txBody>
      </p:sp>
      <p:sp>
        <p:nvSpPr>
          <p:cNvPr id="3" name="İçerik Yer Tutucusu 2"/>
          <p:cNvSpPr>
            <a:spLocks noGrp="1"/>
          </p:cNvSpPr>
          <p:nvPr>
            <p:ph idx="1"/>
          </p:nvPr>
        </p:nvSpPr>
        <p:spPr/>
        <p:txBody>
          <a:bodyPr>
            <a:normAutofit/>
          </a:bodyPr>
          <a:lstStyle/>
          <a:p>
            <a:pPr algn="just"/>
            <a:r>
              <a:rPr lang="tr-TR" sz="4400" b="1" u="sng" dirty="0">
                <a:latin typeface="Times New Roman" panose="02020603050405020304" pitchFamily="18" charset="0"/>
                <a:cs typeface="Times New Roman" panose="02020603050405020304" pitchFamily="18" charset="0"/>
              </a:rPr>
              <a:t>Anayasa,</a:t>
            </a:r>
            <a:r>
              <a:rPr lang="tr-TR" sz="4400" b="1" dirty="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Mülkiyet Hakkını, </a:t>
            </a:r>
            <a:r>
              <a:rPr lang="tr-TR" sz="4400" b="1" i="1" dirty="0">
                <a:latin typeface="Times New Roman" panose="02020603050405020304" pitchFamily="18" charset="0"/>
                <a:cs typeface="Times New Roman" panose="02020603050405020304" pitchFamily="18" charset="0"/>
              </a:rPr>
              <a:t>Özel bir Hak </a:t>
            </a:r>
            <a:r>
              <a:rPr lang="tr-TR" sz="4400" dirty="0">
                <a:latin typeface="Times New Roman" panose="02020603050405020304" pitchFamily="18" charset="0"/>
                <a:cs typeface="Times New Roman" panose="02020603050405020304" pitchFamily="18" charset="0"/>
              </a:rPr>
              <a:t>olarak da korumaktadır.</a:t>
            </a:r>
          </a:p>
          <a:p>
            <a:pPr algn="just"/>
            <a:r>
              <a:rPr lang="tr-TR" sz="4400" dirty="0">
                <a:latin typeface="Times New Roman" panose="02020603050405020304" pitchFamily="18" charset="0"/>
                <a:cs typeface="Times New Roman" panose="02020603050405020304" pitchFamily="18" charset="0"/>
              </a:rPr>
              <a:t> Gerçekten </a:t>
            </a:r>
            <a:r>
              <a:rPr lang="tr-TR" sz="4400" b="1" dirty="0">
                <a:latin typeface="Times New Roman" panose="02020603050405020304" pitchFamily="18" charset="0"/>
                <a:cs typeface="Times New Roman" panose="02020603050405020304" pitchFamily="18" charset="0"/>
              </a:rPr>
              <a:t>Devlet </a:t>
            </a:r>
            <a:r>
              <a:rPr lang="tr-TR" sz="4400" dirty="0">
                <a:latin typeface="Times New Roman" panose="02020603050405020304" pitchFamily="18" charset="0"/>
                <a:cs typeface="Times New Roman" panose="02020603050405020304" pitchFamily="18" charset="0"/>
              </a:rPr>
              <a:t>ve </a:t>
            </a:r>
            <a:r>
              <a:rPr lang="tr-TR" sz="4400" b="1" dirty="0">
                <a:latin typeface="Times New Roman" panose="02020603050405020304" pitchFamily="18" charset="0"/>
                <a:cs typeface="Times New Roman" panose="02020603050405020304" pitchFamily="18" charset="0"/>
              </a:rPr>
              <a:t>Kamu Tüzel Kişileri </a:t>
            </a:r>
            <a:r>
              <a:rPr lang="tr-TR" sz="4400" dirty="0">
                <a:latin typeface="Times New Roman" panose="02020603050405020304" pitchFamily="18" charset="0"/>
                <a:cs typeface="Times New Roman" panose="02020603050405020304" pitchFamily="18" charset="0"/>
              </a:rPr>
              <a:t>ancak </a:t>
            </a:r>
            <a:r>
              <a:rPr lang="tr-TR" sz="4400" b="1" i="1" dirty="0">
                <a:latin typeface="Times New Roman" panose="02020603050405020304" pitchFamily="18" charset="0"/>
                <a:cs typeface="Times New Roman" panose="02020603050405020304" pitchFamily="18" charset="0"/>
              </a:rPr>
              <a:t>Değer Karşılığını ödemek suretiyle </a:t>
            </a:r>
            <a:r>
              <a:rPr lang="tr-TR" sz="4400" b="1" dirty="0">
                <a:latin typeface="Times New Roman" panose="02020603050405020304" pitchFamily="18" charset="0"/>
                <a:cs typeface="Times New Roman" panose="02020603050405020304" pitchFamily="18" charset="0"/>
              </a:rPr>
              <a:t>Mülkiyet Hakkına el atabilir </a:t>
            </a:r>
            <a:r>
              <a:rPr lang="tr-TR" sz="44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AY. m. 46, 47). </a:t>
            </a:r>
          </a:p>
          <a:p>
            <a:pPr marL="0" indent="0">
              <a:buNone/>
            </a:pPr>
            <a:endParaRPr lang="tr-TR" sz="4400" dirty="0"/>
          </a:p>
        </p:txBody>
      </p:sp>
    </p:spTree>
    <p:extLst>
      <p:ext uri="{BB962C8B-B14F-4D97-AF65-F5344CB8AC3E}">
        <p14:creationId xmlns:p14="http://schemas.microsoft.com/office/powerpoint/2010/main" val="425041305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Mülkiyet Hakkının Ceza Hukukunda ve İdare Hukukunda Korunması </a:t>
            </a:r>
          </a:p>
        </p:txBody>
      </p:sp>
      <p:sp>
        <p:nvSpPr>
          <p:cNvPr id="3" name="İçerik Yer Tutucusu 2"/>
          <p:cNvSpPr>
            <a:spLocks noGrp="1"/>
          </p:cNvSpPr>
          <p:nvPr>
            <p:ph idx="1"/>
          </p:nvPr>
        </p:nvSpPr>
        <p:spPr/>
        <p:txBody>
          <a:bodyPr>
            <a:normAutofit/>
          </a:bodyPr>
          <a:lstStyle/>
          <a:p>
            <a:r>
              <a:rPr lang="tr-TR" b="1" dirty="0">
                <a:latin typeface="Times New Roman" panose="02020603050405020304" pitchFamily="18" charset="0"/>
                <a:cs typeface="Times New Roman" panose="02020603050405020304" pitchFamily="18" charset="0"/>
              </a:rPr>
              <a:t>Mülkiyet Hakkı, </a:t>
            </a:r>
            <a:r>
              <a:rPr lang="tr-TR" b="1" u="sng" dirty="0">
                <a:latin typeface="Times New Roman" panose="02020603050405020304" pitchFamily="18" charset="0"/>
                <a:cs typeface="Times New Roman" panose="02020603050405020304" pitchFamily="18" charset="0"/>
              </a:rPr>
              <a:t>Ceza Hukuku Alanında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korunmuştur. </a:t>
            </a:r>
          </a:p>
          <a:p>
            <a:pPr algn="just"/>
            <a:r>
              <a:rPr lang="tr-TR" b="1" dirty="0">
                <a:latin typeface="Times New Roman" panose="02020603050405020304" pitchFamily="18" charset="0"/>
                <a:cs typeface="Times New Roman" panose="02020603050405020304" pitchFamily="18" charset="0"/>
              </a:rPr>
              <a:t>Türk Ceza Kanunu’nun, </a:t>
            </a:r>
            <a:r>
              <a:rPr lang="tr-TR" dirty="0">
                <a:latin typeface="Times New Roman" panose="02020603050405020304" pitchFamily="18" charset="0"/>
                <a:cs typeface="Times New Roman" panose="02020603050405020304" pitchFamily="18" charset="0"/>
              </a:rPr>
              <a:t>«</a:t>
            </a:r>
            <a:r>
              <a:rPr lang="tr-TR" b="1" i="1" u="sng" dirty="0">
                <a:latin typeface="Times New Roman" panose="02020603050405020304" pitchFamily="18" charset="0"/>
                <a:cs typeface="Times New Roman" panose="02020603050405020304" pitchFamily="18" charset="0"/>
              </a:rPr>
              <a:t>Malvarlığına Karşı Suçlar</a:t>
            </a:r>
            <a:r>
              <a:rPr lang="tr-TR" b="1"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başlığını taşıyan </a:t>
            </a:r>
            <a:r>
              <a:rPr lang="tr-TR" b="1" u="sng" dirty="0">
                <a:latin typeface="Times New Roman" panose="02020603050405020304" pitchFamily="18" charset="0"/>
                <a:cs typeface="Times New Roman" panose="02020603050405020304" pitchFamily="18" charset="0"/>
              </a:rPr>
              <a:t>Onuncu Bölümünde yer alan Hükümler</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 Hakkını, </a:t>
            </a:r>
            <a:r>
              <a:rPr lang="tr-TR" b="1" i="1" dirty="0">
                <a:latin typeface="Times New Roman" panose="02020603050405020304" pitchFamily="18" charset="0"/>
                <a:cs typeface="Times New Roman" panose="02020603050405020304" pitchFamily="18" charset="0"/>
              </a:rPr>
              <a:t>Hırsızlık, Güveni Kötüye Kullanma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Yağma,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Mala Zarar Verme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Dolandırıcılık</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gibi </a:t>
            </a:r>
            <a:r>
              <a:rPr lang="tr-TR" b="1" dirty="0">
                <a:latin typeface="Times New Roman" panose="02020603050405020304" pitchFamily="18" charset="0"/>
                <a:cs typeface="Times New Roman" panose="02020603050405020304" pitchFamily="18" charset="0"/>
              </a:rPr>
              <a:t>Suç teşkil eden Fiillere karşı korumaktadır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TCK m. 141- 169). </a:t>
            </a:r>
          </a:p>
          <a:p>
            <a:pPr algn="just"/>
            <a:r>
              <a:rPr lang="tr-TR" dirty="0">
                <a:latin typeface="Times New Roman" panose="02020603050405020304" pitchFamily="18" charset="0"/>
                <a:cs typeface="Times New Roman" panose="02020603050405020304" pitchFamily="18" charset="0"/>
              </a:rPr>
              <a:t>Ayrıca, </a:t>
            </a:r>
            <a:r>
              <a:rPr lang="tr-TR" b="1" u="sng" dirty="0">
                <a:latin typeface="Times New Roman" panose="02020603050405020304" pitchFamily="18" charset="0"/>
                <a:cs typeface="Times New Roman" panose="02020603050405020304" pitchFamily="18" charset="0"/>
              </a:rPr>
              <a:t>İdare Hukukunda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Polisiye Kurallardan </a:t>
            </a:r>
            <a:r>
              <a:rPr lang="tr-TR" dirty="0">
                <a:latin typeface="Times New Roman" panose="02020603050405020304" pitchFamily="18" charset="0"/>
                <a:cs typeface="Times New Roman" panose="02020603050405020304" pitchFamily="18" charset="0"/>
              </a:rPr>
              <a:t>bazıları da, </a:t>
            </a:r>
            <a:r>
              <a:rPr lang="tr-TR" b="1" i="1" dirty="0">
                <a:latin typeface="Times New Roman" panose="02020603050405020304" pitchFamily="18" charset="0"/>
                <a:cs typeface="Times New Roman" panose="02020603050405020304" pitchFamily="18" charset="0"/>
              </a:rPr>
              <a:t>Mülkiyet Hakkını Korumaya</a:t>
            </a:r>
            <a:r>
              <a:rPr lang="tr-TR" b="1" dirty="0">
                <a:latin typeface="Times New Roman" panose="02020603050405020304" pitchFamily="18" charset="0"/>
                <a:cs typeface="Times New Roman" panose="02020603050405020304" pitchFamily="18" charset="0"/>
              </a:rPr>
              <a:t> yöneliktir. </a:t>
            </a:r>
          </a:p>
          <a:p>
            <a:pPr marL="0" indent="0" algn="just">
              <a:buNone/>
            </a:pPr>
            <a:endParaRPr lang="tr-TR" dirty="0"/>
          </a:p>
        </p:txBody>
      </p:sp>
    </p:spTree>
    <p:extLst>
      <p:ext uri="{BB962C8B-B14F-4D97-AF65-F5344CB8AC3E}">
        <p14:creationId xmlns:p14="http://schemas.microsoft.com/office/powerpoint/2010/main" val="93931787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Times New Roman" panose="02020603050405020304" pitchFamily="18" charset="0"/>
                <a:cs typeface="Times New Roman" panose="02020603050405020304" pitchFamily="18" charset="0"/>
              </a:rPr>
              <a:t>Özel Hukuk Alanında Koruma </a:t>
            </a: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Mülkiyet Hakkını, </a:t>
            </a:r>
            <a:r>
              <a:rPr lang="tr-TR" sz="3200" b="1" u="sng" dirty="0">
                <a:latin typeface="Times New Roman" panose="02020603050405020304" pitchFamily="18" charset="0"/>
                <a:cs typeface="Times New Roman" panose="02020603050405020304" pitchFamily="18" charset="0"/>
              </a:rPr>
              <a:t>Üçüncü Kişilerin İhlallerine karşı koruyan en etkili Kurallar</a:t>
            </a:r>
            <a:r>
              <a:rPr lang="tr-TR" sz="3200" u="sng"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Özel Hukuk</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nitelikli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Kanunlarda</a:t>
            </a:r>
            <a:r>
              <a:rPr lang="tr-TR" sz="3200" dirty="0">
                <a:latin typeface="Times New Roman" panose="02020603050405020304" pitchFamily="18" charset="0"/>
                <a:cs typeface="Times New Roman" panose="02020603050405020304" pitchFamily="18" charset="0"/>
              </a:rPr>
              <a:t> yer alır. </a:t>
            </a:r>
          </a:p>
          <a:p>
            <a:pPr algn="just"/>
            <a:r>
              <a:rPr lang="tr-TR" sz="3200" b="1" dirty="0">
                <a:latin typeface="Times New Roman" panose="02020603050405020304" pitchFamily="18" charset="0"/>
                <a:cs typeface="Times New Roman" panose="02020603050405020304" pitchFamily="18" charset="0"/>
              </a:rPr>
              <a:t>Bu </a:t>
            </a:r>
            <a:r>
              <a:rPr lang="tr-TR" sz="3200" b="1" u="sng" dirty="0">
                <a:latin typeface="Times New Roman" panose="02020603050405020304" pitchFamily="18" charset="0"/>
                <a:cs typeface="Times New Roman" panose="02020603050405020304" pitchFamily="18" charset="0"/>
              </a:rPr>
              <a:t>Kanunların </a:t>
            </a:r>
            <a:r>
              <a:rPr lang="tr-TR" sz="3200" b="1" dirty="0">
                <a:latin typeface="Times New Roman" panose="02020603050405020304" pitchFamily="18" charset="0"/>
                <a:cs typeface="Times New Roman" panose="02020603050405020304" pitchFamily="18" charset="0"/>
              </a:rPr>
              <a:t>başında </a:t>
            </a:r>
            <a:r>
              <a:rPr lang="tr-TR" sz="3200" dirty="0">
                <a:latin typeface="Times New Roman" panose="02020603050405020304" pitchFamily="18" charset="0"/>
                <a:cs typeface="Times New Roman" panose="02020603050405020304" pitchFamily="18" charset="0"/>
              </a:rPr>
              <a:t>ise, </a:t>
            </a:r>
            <a:r>
              <a:rPr lang="tr-TR" sz="3200" b="1" u="sng" dirty="0">
                <a:latin typeface="Times New Roman" panose="02020603050405020304" pitchFamily="18" charset="0"/>
                <a:cs typeface="Times New Roman" panose="02020603050405020304" pitchFamily="18" charset="0"/>
              </a:rPr>
              <a:t>Türk Medeni Kanunu </a:t>
            </a:r>
            <a:r>
              <a:rPr lang="tr-TR" sz="3200" b="1" dirty="0">
                <a:latin typeface="Times New Roman" panose="02020603050405020304" pitchFamily="18" charset="0"/>
                <a:cs typeface="Times New Roman" panose="02020603050405020304" pitchFamily="18" charset="0"/>
              </a:rPr>
              <a:t>gelmektedir. </a:t>
            </a:r>
          </a:p>
          <a:p>
            <a:pPr algn="just"/>
            <a:r>
              <a:rPr lang="tr-TR" sz="3200" b="1" u="sng" dirty="0">
                <a:latin typeface="Times New Roman" panose="02020603050405020304" pitchFamily="18" charset="0"/>
                <a:cs typeface="Times New Roman" panose="02020603050405020304" pitchFamily="18" charset="0"/>
              </a:rPr>
              <a:t>Medeni Kanun, </a:t>
            </a:r>
            <a:r>
              <a:rPr lang="tr-TR" sz="3200" b="1" dirty="0">
                <a:latin typeface="Times New Roman" panose="02020603050405020304" pitchFamily="18" charset="0"/>
                <a:cs typeface="Times New Roman" panose="02020603050405020304" pitchFamily="18" charset="0"/>
              </a:rPr>
              <a:t>Mülkiyet Hakkını korumak üzere başlıca iki Dava çeşidi öngörmüştür</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(MK 683 / II). </a:t>
            </a:r>
          </a:p>
          <a:p>
            <a:pPr algn="just"/>
            <a:r>
              <a:rPr lang="tr-TR" sz="3200" b="1" dirty="0">
                <a:latin typeface="Times New Roman" panose="02020603050405020304" pitchFamily="18" charset="0"/>
                <a:cs typeface="Times New Roman" panose="02020603050405020304" pitchFamily="18" charset="0"/>
              </a:rPr>
              <a:t>Bu Davalar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İstihkak Davası </a:t>
            </a:r>
            <a:r>
              <a:rPr lang="tr-TR" sz="3200" dirty="0">
                <a:latin typeface="Times New Roman" panose="02020603050405020304" pitchFamily="18" charset="0"/>
                <a:cs typeface="Times New Roman" panose="02020603050405020304" pitchFamily="18" charset="0"/>
              </a:rPr>
              <a:t>ve </a:t>
            </a:r>
            <a:r>
              <a:rPr lang="tr-TR" sz="3200" b="1" i="1" dirty="0" err="1">
                <a:latin typeface="Times New Roman" panose="02020603050405020304" pitchFamily="18" charset="0"/>
                <a:cs typeface="Times New Roman" panose="02020603050405020304" pitchFamily="18" charset="0"/>
              </a:rPr>
              <a:t>Elatmanın</a:t>
            </a:r>
            <a:r>
              <a:rPr lang="tr-TR" sz="3200" b="1" i="1" dirty="0">
                <a:latin typeface="Times New Roman" panose="02020603050405020304" pitchFamily="18" charset="0"/>
                <a:cs typeface="Times New Roman" panose="02020603050405020304" pitchFamily="18" charset="0"/>
              </a:rPr>
              <a:t> Önlenmesi Davasıdır</a:t>
            </a:r>
            <a:r>
              <a:rPr lang="tr-TR" sz="3200"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8851300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Ayrıca yine </a:t>
            </a:r>
            <a:r>
              <a:rPr lang="tr-TR" b="1" dirty="0">
                <a:latin typeface="Times New Roman" panose="02020603050405020304" pitchFamily="18" charset="0"/>
                <a:cs typeface="Times New Roman" panose="02020603050405020304" pitchFamily="18" charset="0"/>
              </a:rPr>
              <a:t>Medeni Kanun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diğer Kanunlarda düzenlenmiş bulunan, Mülkiyet Hakkını Doğrudan Doğruya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Dolayısıyla Koruyan Davalar arasında, </a:t>
            </a:r>
            <a:r>
              <a:rPr lang="tr-TR" dirty="0">
                <a:latin typeface="Times New Roman" panose="02020603050405020304" pitchFamily="18" charset="0"/>
                <a:cs typeface="Times New Roman" panose="02020603050405020304" pitchFamily="18" charset="0"/>
              </a:rPr>
              <a:t>özellikle, </a:t>
            </a:r>
            <a:r>
              <a:rPr lang="tr-TR" b="1" i="1" dirty="0">
                <a:latin typeface="Times New Roman" panose="02020603050405020304" pitchFamily="18" charset="0"/>
                <a:cs typeface="Times New Roman" panose="02020603050405020304" pitchFamily="18" charset="0"/>
              </a:rPr>
              <a:t>Zilyetliği Koruyan Davaları, Taşınır Davasını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 Sicilinin Düzeltilmesi Davasını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Sınır</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Davalarını, Sebepsiz Zenginleşme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Haksız Fiilden Doğan Davaları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Miras Sebebiyle İstihkak Davası </a:t>
            </a:r>
            <a:r>
              <a:rPr lang="tr-TR" dirty="0">
                <a:latin typeface="Times New Roman" panose="02020603050405020304" pitchFamily="18" charset="0"/>
                <a:cs typeface="Times New Roman" panose="02020603050405020304" pitchFamily="18" charset="0"/>
              </a:rPr>
              <a:t>gibi </a:t>
            </a:r>
            <a:r>
              <a:rPr lang="tr-TR" b="1" i="1" dirty="0">
                <a:latin typeface="Times New Roman" panose="02020603050405020304" pitchFamily="18" charset="0"/>
                <a:cs typeface="Times New Roman" panose="02020603050405020304" pitchFamily="18" charset="0"/>
              </a:rPr>
              <a:t>Davaları</a:t>
            </a:r>
            <a:r>
              <a:rPr lang="tr-TR" dirty="0">
                <a:latin typeface="Times New Roman" panose="02020603050405020304" pitchFamily="18" charset="0"/>
                <a:cs typeface="Times New Roman" panose="02020603050405020304" pitchFamily="18" charset="0"/>
              </a:rPr>
              <a:t> da saymak mümkündür. </a:t>
            </a:r>
          </a:p>
          <a:p>
            <a:pPr algn="just"/>
            <a:endParaRPr lang="tr-TR" dirty="0">
              <a:latin typeface="Times New Roman" panose="02020603050405020304" pitchFamily="18" charset="0"/>
              <a:cs typeface="Times New Roman" panose="02020603050405020304" pitchFamily="18" charset="0"/>
            </a:endParaRPr>
          </a:p>
          <a:p>
            <a:pPr marL="0" indent="0" algn="just">
              <a:buNone/>
            </a:pPr>
            <a:endParaRPr lang="tr-TR" sz="3600" dirty="0"/>
          </a:p>
          <a:p>
            <a:pPr marL="0" indent="0">
              <a:buNone/>
            </a:pPr>
            <a:endParaRPr lang="tr-TR" dirty="0"/>
          </a:p>
        </p:txBody>
      </p:sp>
    </p:spTree>
    <p:extLst>
      <p:ext uri="{BB962C8B-B14F-4D97-AF65-F5344CB8AC3E}">
        <p14:creationId xmlns:p14="http://schemas.microsoft.com/office/powerpoint/2010/main" val="31289054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Usul Hukuku İlkelerinin elverdiği durumlarda, </a:t>
            </a:r>
            <a:r>
              <a:rPr lang="tr-TR" sz="3600" b="1" u="sng" dirty="0">
                <a:latin typeface="Times New Roman" panose="02020603050405020304" pitchFamily="18" charset="0"/>
                <a:cs typeface="Times New Roman" panose="02020603050405020304" pitchFamily="18" charset="0"/>
              </a:rPr>
              <a:t>Mülkiyet</a:t>
            </a:r>
            <a:r>
              <a:rPr lang="tr-TR" sz="3600" b="1"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Hakkının Tespitini </a:t>
            </a:r>
            <a:r>
              <a:rPr lang="tr-TR" sz="3600" b="1" dirty="0">
                <a:latin typeface="Times New Roman" panose="02020603050405020304" pitchFamily="18" charset="0"/>
                <a:cs typeface="Times New Roman" panose="02020603050405020304" pitchFamily="18" charset="0"/>
              </a:rPr>
              <a:t>dava etmek </a:t>
            </a:r>
            <a:r>
              <a:rPr lang="tr-TR" sz="3600" dirty="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mümkündür. </a:t>
            </a:r>
          </a:p>
          <a:p>
            <a:pPr algn="just"/>
            <a:r>
              <a:rPr lang="tr-TR" sz="3600" b="1" dirty="0">
                <a:latin typeface="Times New Roman" panose="02020603050405020304" pitchFamily="18" charset="0"/>
                <a:cs typeface="Times New Roman" panose="02020603050405020304" pitchFamily="18" charset="0"/>
              </a:rPr>
              <a:t>Derslerimizde, </a:t>
            </a:r>
            <a:r>
              <a:rPr lang="tr-TR" sz="3600" dirty="0">
                <a:latin typeface="Times New Roman" panose="02020603050405020304" pitchFamily="18" charset="0"/>
                <a:cs typeface="Times New Roman" panose="02020603050405020304" pitchFamily="18" charset="0"/>
              </a:rPr>
              <a:t>sadece </a:t>
            </a:r>
            <a:r>
              <a:rPr lang="tr-TR" sz="3600" b="1" i="1" dirty="0">
                <a:latin typeface="Times New Roman" panose="02020603050405020304" pitchFamily="18" charset="0"/>
                <a:cs typeface="Times New Roman" panose="02020603050405020304" pitchFamily="18" charset="0"/>
              </a:rPr>
              <a:t>MK m. 683 / II hükmünde düzenlenmiş olan </a:t>
            </a:r>
            <a:r>
              <a:rPr lang="tr-TR" sz="3600" b="1" dirty="0">
                <a:latin typeface="Times New Roman" panose="02020603050405020304" pitchFamily="18" charset="0"/>
                <a:cs typeface="Times New Roman" panose="02020603050405020304" pitchFamily="18" charset="0"/>
              </a:rPr>
              <a:t>iki Dava, diğer bir deyişle, </a:t>
            </a:r>
            <a:r>
              <a:rPr lang="tr-TR" sz="3600" b="1" i="1" dirty="0">
                <a:latin typeface="Times New Roman" panose="02020603050405020304" pitchFamily="18" charset="0"/>
                <a:cs typeface="Times New Roman" panose="02020603050405020304" pitchFamily="18" charset="0"/>
              </a:rPr>
              <a:t>İstihkak Davası </a:t>
            </a:r>
            <a:r>
              <a:rPr lang="tr-TR" sz="3600" b="1" dirty="0">
                <a:latin typeface="Times New Roman" panose="02020603050405020304" pitchFamily="18" charset="0"/>
                <a:cs typeface="Times New Roman" panose="02020603050405020304" pitchFamily="18" charset="0"/>
              </a:rPr>
              <a:t>ve </a:t>
            </a:r>
            <a:r>
              <a:rPr lang="tr-TR" sz="3600" b="1" i="1" dirty="0" err="1">
                <a:latin typeface="Times New Roman" panose="02020603050405020304" pitchFamily="18" charset="0"/>
                <a:cs typeface="Times New Roman" panose="02020603050405020304" pitchFamily="18" charset="0"/>
              </a:rPr>
              <a:t>Elatmanın</a:t>
            </a:r>
            <a:r>
              <a:rPr lang="tr-TR" sz="3600" b="1" i="1" dirty="0">
                <a:latin typeface="Times New Roman" panose="02020603050405020304" pitchFamily="18" charset="0"/>
                <a:cs typeface="Times New Roman" panose="02020603050405020304" pitchFamily="18" charset="0"/>
              </a:rPr>
              <a:t> Önlenmesi Davası  </a:t>
            </a:r>
            <a:r>
              <a:rPr lang="tr-TR" sz="3600" b="1" dirty="0">
                <a:latin typeface="Times New Roman" panose="02020603050405020304" pitchFamily="18" charset="0"/>
                <a:cs typeface="Times New Roman" panose="02020603050405020304" pitchFamily="18" charset="0"/>
              </a:rPr>
              <a:t>üzerinde durulacaktır. </a:t>
            </a:r>
          </a:p>
          <a:p>
            <a:pPr marL="0" indent="0" algn="just">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04561298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412776"/>
          </a:xfrm>
        </p:spPr>
        <p:txBody>
          <a:bodyPr/>
          <a:lstStyle/>
          <a:p>
            <a:r>
              <a:rPr lang="tr-TR" b="1" dirty="0">
                <a:solidFill>
                  <a:schemeClr val="tx1"/>
                </a:solidFill>
                <a:latin typeface="Times New Roman" pitchFamily="18" charset="0"/>
                <a:cs typeface="Times New Roman" pitchFamily="18" charset="0"/>
              </a:rPr>
              <a:t>Mülkiyet Hakkına Dayanan Davalar</a:t>
            </a: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2412944484"/>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0244558"/>
      </p:ext>
    </p:extLst>
  </p:cSld>
  <p:clrMapOvr>
    <a:masterClrMapping/>
  </p:clrMapOvr>
  <p:transition>
    <p:wipe dir="d"/>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İstihkak Davası </a:t>
            </a:r>
            <a:r>
              <a:rPr lang="tr-TR" sz="3200" b="1" dirty="0">
                <a:latin typeface="+mn-lt"/>
              </a:rPr>
              <a:t>(</a:t>
            </a:r>
            <a:r>
              <a:rPr lang="tr-TR" sz="3600" b="1" i="1" dirty="0" err="1">
                <a:latin typeface="+mn-lt"/>
              </a:rPr>
              <a:t>Rei</a:t>
            </a:r>
            <a:r>
              <a:rPr lang="tr-TR" sz="3600" b="1" i="1" dirty="0">
                <a:latin typeface="+mn-lt"/>
              </a:rPr>
              <a:t> </a:t>
            </a:r>
            <a:r>
              <a:rPr lang="tr-TR" sz="3600" b="1" i="1" dirty="0" err="1">
                <a:latin typeface="+mn-lt"/>
              </a:rPr>
              <a:t>Vindicatio</a:t>
            </a:r>
            <a:r>
              <a:rPr lang="tr-TR" sz="3600" b="1" i="1" dirty="0">
                <a:latin typeface="+mn-lt"/>
              </a:rPr>
              <a:t>)</a:t>
            </a:r>
          </a:p>
        </p:txBody>
      </p:sp>
      <p:sp>
        <p:nvSpPr>
          <p:cNvPr id="3" name="İçerik Yer Tutucusu 2"/>
          <p:cNvSpPr>
            <a:spLocks noGrp="1"/>
          </p:cNvSpPr>
          <p:nvPr>
            <p:ph idx="1"/>
          </p:nvPr>
        </p:nvSpPr>
        <p:spPr/>
        <p:txBody>
          <a:bodyPr>
            <a:normAutofit/>
          </a:bodyPr>
          <a:lstStyle/>
          <a:p>
            <a:pPr algn="just"/>
            <a:r>
              <a:rPr lang="tr-TR" sz="4400" b="1" i="1" dirty="0">
                <a:latin typeface="Times New Roman" panose="02020603050405020304" pitchFamily="18" charset="0"/>
                <a:cs typeface="Times New Roman" panose="02020603050405020304" pitchFamily="18" charset="0"/>
              </a:rPr>
              <a:t>Sirmen,</a:t>
            </a:r>
            <a:r>
              <a:rPr lang="tr-TR" sz="4400" i="1" dirty="0">
                <a:latin typeface="Times New Roman" panose="02020603050405020304" pitchFamily="18" charset="0"/>
                <a:cs typeface="Times New Roman" panose="02020603050405020304" pitchFamily="18" charset="0"/>
              </a:rPr>
              <a:t> Eşya H., 7. B., s. 259 vd.; </a:t>
            </a:r>
            <a:r>
              <a:rPr lang="tr-TR" sz="4400" b="1" i="1" dirty="0">
                <a:latin typeface="Times New Roman" panose="02020603050405020304" pitchFamily="18" charset="0"/>
                <a:cs typeface="Times New Roman" panose="02020603050405020304" pitchFamily="18" charset="0"/>
              </a:rPr>
              <a:t>Eren, </a:t>
            </a:r>
            <a:r>
              <a:rPr lang="tr-TR" sz="4400" i="1" dirty="0">
                <a:latin typeface="Times New Roman" panose="02020603050405020304" pitchFamily="18" charset="0"/>
                <a:cs typeface="Times New Roman" panose="02020603050405020304" pitchFamily="18" charset="0"/>
              </a:rPr>
              <a:t>Mülkiyet H., 4.B., s. 31 vd. ; </a:t>
            </a:r>
            <a:r>
              <a:rPr lang="tr-TR" sz="4400" b="1" i="1" dirty="0" err="1">
                <a:latin typeface="Times New Roman" panose="02020603050405020304" pitchFamily="18" charset="0"/>
                <a:cs typeface="Times New Roman" panose="02020603050405020304" pitchFamily="18" charset="0"/>
              </a:rPr>
              <a:t>Oğuzman</a:t>
            </a:r>
            <a:r>
              <a:rPr lang="tr-TR" sz="4400" b="1" i="1" dirty="0">
                <a:latin typeface="Times New Roman" panose="02020603050405020304" pitchFamily="18" charset="0"/>
                <a:cs typeface="Times New Roman" panose="02020603050405020304" pitchFamily="18" charset="0"/>
              </a:rPr>
              <a:t> / </a:t>
            </a:r>
            <a:r>
              <a:rPr lang="tr-TR" sz="4400" b="1" i="1" dirty="0" err="1">
                <a:latin typeface="Times New Roman" panose="02020603050405020304" pitchFamily="18" charset="0"/>
                <a:cs typeface="Times New Roman" panose="02020603050405020304" pitchFamily="18" charset="0"/>
              </a:rPr>
              <a:t>Seliçi</a:t>
            </a:r>
            <a:r>
              <a:rPr lang="tr-TR" sz="4400" b="1" i="1" dirty="0">
                <a:latin typeface="Times New Roman" panose="02020603050405020304" pitchFamily="18" charset="0"/>
                <a:cs typeface="Times New Roman" panose="02020603050405020304" pitchFamily="18" charset="0"/>
              </a:rPr>
              <a:t>  / Oktay- Özdemir</a:t>
            </a:r>
            <a:r>
              <a:rPr lang="tr-TR" sz="4400" i="1" dirty="0">
                <a:latin typeface="Times New Roman" panose="02020603050405020304" pitchFamily="18" charset="0"/>
                <a:cs typeface="Times New Roman" panose="02020603050405020304" pitchFamily="18" charset="0"/>
              </a:rPr>
              <a:t>, Eşya H., Ders Kitabı, s. 155 vd.; </a:t>
            </a:r>
            <a:r>
              <a:rPr lang="tr-TR" sz="4400" b="1" i="1" dirty="0">
                <a:latin typeface="Times New Roman" panose="02020603050405020304" pitchFamily="18" charset="0"/>
                <a:cs typeface="Times New Roman" panose="02020603050405020304" pitchFamily="18" charset="0"/>
              </a:rPr>
              <a:t>Ertaş,</a:t>
            </a:r>
            <a:r>
              <a:rPr lang="tr-TR" sz="4400" i="1" dirty="0">
                <a:latin typeface="Times New Roman" panose="02020603050405020304" pitchFamily="18" charset="0"/>
                <a:cs typeface="Times New Roman" panose="02020603050405020304" pitchFamily="18" charset="0"/>
              </a:rPr>
              <a:t> Eşya H., 14. B., s. 216 vd. ;  </a:t>
            </a:r>
            <a:r>
              <a:rPr lang="tr-TR" sz="4400" b="1" i="1" dirty="0">
                <a:latin typeface="Times New Roman" panose="02020603050405020304" pitchFamily="18" charset="0"/>
                <a:cs typeface="Times New Roman" panose="02020603050405020304" pitchFamily="18" charset="0"/>
              </a:rPr>
              <a:t>Esener / Güven</a:t>
            </a:r>
            <a:r>
              <a:rPr lang="tr-TR" sz="4400" i="1" dirty="0">
                <a:latin typeface="Times New Roman" panose="02020603050405020304" pitchFamily="18" charset="0"/>
                <a:cs typeface="Times New Roman" panose="02020603050405020304" pitchFamily="18" charset="0"/>
              </a:rPr>
              <a:t>, Eşya H., 7. B., s. 186 vd. </a:t>
            </a:r>
          </a:p>
        </p:txBody>
      </p:sp>
    </p:spTree>
    <p:extLst>
      <p:ext uri="{BB962C8B-B14F-4D97-AF65-F5344CB8AC3E}">
        <p14:creationId xmlns:p14="http://schemas.microsoft.com/office/powerpoint/2010/main" val="49327544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Calibri" panose="020F0502020204030204" pitchFamily="34" charset="0"/>
                <a:cs typeface="Times New Roman" panose="02020603050405020304" pitchFamily="18" charset="0"/>
              </a:rPr>
              <a:t>İstihkak Davası (</a:t>
            </a:r>
            <a:r>
              <a:rPr lang="tr-TR" sz="3200" b="1" i="1" dirty="0">
                <a:latin typeface="Calibri" panose="020F0502020204030204" pitchFamily="34" charset="0"/>
                <a:cs typeface="Times New Roman" panose="02020603050405020304" pitchFamily="18" charset="0"/>
              </a:rPr>
              <a:t>İstihkak Davasının Konusu ve Şartları) </a:t>
            </a: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İstihkak Davası, </a:t>
            </a:r>
            <a:r>
              <a:rPr lang="tr-TR" sz="3200" b="1" i="1" dirty="0">
                <a:latin typeface="Times New Roman" panose="02020603050405020304" pitchFamily="18" charset="0"/>
                <a:cs typeface="Times New Roman" panose="02020603050405020304" pitchFamily="18" charset="0"/>
              </a:rPr>
              <a:t>Dolaysız Zilyet durumunda olmayan Malikin</a:t>
            </a:r>
            <a:r>
              <a:rPr lang="tr-TR" sz="3200" b="1" dirty="0">
                <a:latin typeface="Times New Roman" panose="02020603050405020304" pitchFamily="18" charset="0"/>
                <a:cs typeface="Times New Roman" panose="02020603050405020304" pitchFamily="18" charset="0"/>
              </a:rPr>
              <a:t>, Malik olmayan Zilyede karşı </a:t>
            </a:r>
            <a:r>
              <a:rPr lang="tr-TR" sz="3200" b="1" i="1" dirty="0">
                <a:latin typeface="Times New Roman" panose="02020603050405020304" pitchFamily="18" charset="0"/>
                <a:cs typeface="Times New Roman" panose="02020603050405020304" pitchFamily="18" charset="0"/>
              </a:rPr>
              <a:t>Mülkiyet Hakkına </a:t>
            </a:r>
            <a:r>
              <a:rPr lang="tr-TR" sz="3200" b="1" dirty="0">
                <a:latin typeface="Times New Roman" panose="02020603050405020304" pitchFamily="18" charset="0"/>
                <a:cs typeface="Times New Roman" panose="02020603050405020304" pitchFamily="18" charset="0"/>
              </a:rPr>
              <a:t>dayanarak açabildiği ve haksız olarak ele geçirilen veya alıkonulan Eşyanın geri verilmesini sağlama amacını güden, </a:t>
            </a:r>
            <a:r>
              <a:rPr lang="tr-TR" sz="3200" b="1" i="1" dirty="0">
                <a:latin typeface="Times New Roman" panose="02020603050405020304" pitchFamily="18" charset="0"/>
                <a:cs typeface="Times New Roman" panose="02020603050405020304" pitchFamily="18" charset="0"/>
              </a:rPr>
              <a:t>Ayni Nitelikte bir Eda Davasıdır</a:t>
            </a:r>
            <a:r>
              <a:rPr lang="tr-TR" sz="3200" b="1"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Malikin bu Davayı açabilmesi için Malın elden çıkış şekli önemli değildir. </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endParaRPr lang="tr-TR" sz="2400" dirty="0"/>
          </a:p>
        </p:txBody>
      </p:sp>
    </p:spTree>
    <p:extLst>
      <p:ext uri="{BB962C8B-B14F-4D97-AF65-F5344CB8AC3E}">
        <p14:creationId xmlns:p14="http://schemas.microsoft.com/office/powerpoint/2010/main" val="84351423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Malı çalınmış olan Malik</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İstihkak Davası </a:t>
            </a:r>
            <a:r>
              <a:rPr lang="tr-TR" sz="3600" b="1" dirty="0">
                <a:latin typeface="Times New Roman" panose="02020603050405020304" pitchFamily="18" charset="0"/>
                <a:cs typeface="Times New Roman" panose="02020603050405020304" pitchFamily="18" charset="0"/>
              </a:rPr>
              <a:t>açabilir. </a:t>
            </a:r>
          </a:p>
          <a:p>
            <a:pPr algn="just"/>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Bir başka örnek </a:t>
            </a:r>
            <a:r>
              <a:rPr lang="tr-TR" sz="3600" i="1"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Kira Sözleşmesinden verilebilir. </a:t>
            </a:r>
          </a:p>
          <a:p>
            <a:pPr algn="just"/>
            <a:r>
              <a:rPr lang="tr-TR" sz="3600" dirty="0">
                <a:latin typeface="Times New Roman" panose="02020603050405020304" pitchFamily="18" charset="0"/>
                <a:cs typeface="Times New Roman" panose="02020603050405020304" pitchFamily="18" charset="0"/>
              </a:rPr>
              <a:t>Kira Süresi bittiği halde, Kiracının, Maliki oyalayarak Kiralananı geri vermekten kaçınması veya Kiralananın, Kiracı tarafından Hakkı olmadığı halde bir başkasına kiralanması durumunda da, Malikin bu Davayı açması mümkündür. </a:t>
            </a:r>
          </a:p>
        </p:txBody>
      </p:sp>
    </p:spTree>
    <p:extLst>
      <p:ext uri="{BB962C8B-B14F-4D97-AF65-F5344CB8AC3E}">
        <p14:creationId xmlns:p14="http://schemas.microsoft.com/office/powerpoint/2010/main" val="136952713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Hatta haksız olarak Başkasının Zilyetliğinde bulunan Mala hiçbir zaman Zilyet olmamış bulunan Malik dahi bu Davayı açabilir. </a:t>
            </a:r>
          </a:p>
          <a:p>
            <a:pPr algn="just"/>
            <a:r>
              <a:rPr lang="tr-TR" sz="3200" dirty="0">
                <a:latin typeface="Times New Roman" panose="02020603050405020304" pitchFamily="18" charset="0"/>
                <a:cs typeface="Times New Roman" panose="02020603050405020304" pitchFamily="18" charset="0"/>
              </a:rPr>
              <a:t>Gerçekten, </a:t>
            </a:r>
            <a:r>
              <a:rPr lang="tr-TR" sz="3200" b="1" i="1" dirty="0">
                <a:latin typeface="Times New Roman" panose="02020603050405020304" pitchFamily="18" charset="0"/>
                <a:cs typeface="Times New Roman" panose="02020603050405020304" pitchFamily="18" charset="0"/>
              </a:rPr>
              <a:t>Asıl Şeyden ayrılarak Haklı bir Neden olmaksızın bir Üçüncü Kişinin Fiili Hakimiyetine girmiş olan Doğal Ürünlerin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Başkasının Arazisinde otlanırken doğuran İneğin Yavrusunun Zilyetliğini</a:t>
            </a:r>
            <a:r>
              <a:rPr lang="tr-TR" sz="3200" b="1" dirty="0">
                <a:latin typeface="Times New Roman" panose="02020603050405020304" pitchFamily="18" charset="0"/>
                <a:cs typeface="Times New Roman" panose="02020603050405020304" pitchFamily="18" charset="0"/>
              </a:rPr>
              <a:t> elde edebilmek </a:t>
            </a:r>
            <a:r>
              <a:rPr lang="tr-TR" sz="3200" dirty="0">
                <a:latin typeface="Times New Roman" panose="02020603050405020304" pitchFamily="18" charset="0"/>
                <a:cs typeface="Times New Roman" panose="02020603050405020304" pitchFamily="18" charset="0"/>
              </a:rPr>
              <a:t>için, </a:t>
            </a:r>
            <a:r>
              <a:rPr lang="tr-TR" sz="3200" b="1" u="sng" dirty="0">
                <a:latin typeface="Times New Roman" panose="02020603050405020304" pitchFamily="18" charset="0"/>
                <a:cs typeface="Times New Roman" panose="02020603050405020304" pitchFamily="18" charset="0"/>
              </a:rPr>
              <a:t>Malik,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İstihkak</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Davası </a:t>
            </a:r>
            <a:r>
              <a:rPr lang="tr-TR" sz="3200" b="1" dirty="0">
                <a:latin typeface="Times New Roman" panose="02020603050405020304" pitchFamily="18" charset="0"/>
                <a:cs typeface="Times New Roman" panose="02020603050405020304" pitchFamily="18" charset="0"/>
              </a:rPr>
              <a:t>açabilir. </a:t>
            </a:r>
          </a:p>
          <a:p>
            <a:pPr marL="0" indent="0">
              <a:buNone/>
            </a:pPr>
            <a:endParaRPr lang="tr-TR" sz="3600" dirty="0"/>
          </a:p>
        </p:txBody>
      </p:sp>
    </p:spTree>
    <p:extLst>
      <p:ext uri="{BB962C8B-B14F-4D97-AF65-F5344CB8AC3E}">
        <p14:creationId xmlns:p14="http://schemas.microsoft.com/office/powerpoint/2010/main" val="3087023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Bu görüşe göre, Malik, mülkiyet konusu eşya üzerinde dilediği gibi kullanma, ondan yararlanma, hatta eşyayı yok etme ya da zarara uğratma yetkisine sahiptir.</a:t>
            </a:r>
          </a:p>
          <a:p>
            <a:pPr algn="just"/>
            <a:r>
              <a:rPr lang="tr-TR" sz="3600" b="1" dirty="0">
                <a:latin typeface="Times New Roman" panose="02020603050405020304" pitchFamily="18" charset="0"/>
                <a:cs typeface="Times New Roman" panose="02020603050405020304" pitchFamily="18" charset="0"/>
              </a:rPr>
              <a:t>Klasik Görüş Taraftarlarına </a:t>
            </a:r>
            <a:r>
              <a:rPr lang="tr-TR" sz="3600" dirty="0">
                <a:latin typeface="Times New Roman" panose="02020603050405020304" pitchFamily="18" charset="0"/>
                <a:cs typeface="Times New Roman" panose="02020603050405020304" pitchFamily="18" charset="0"/>
              </a:rPr>
              <a:t>göre, Mülkiyet hakkından doğan yetkilerin istisnai olarak sınırlanması mümkündür, fakat bu sınırlamalar dışarıdan sonradan getirilmiştir ve hakkın özüne yabancıdır. </a:t>
            </a:r>
          </a:p>
          <a:p>
            <a:pPr marL="0" indent="0">
              <a:buNone/>
            </a:pPr>
            <a:endParaRPr lang="tr-TR" dirty="0"/>
          </a:p>
        </p:txBody>
      </p:sp>
    </p:spTree>
    <p:extLst>
      <p:ext uri="{BB962C8B-B14F-4D97-AF65-F5344CB8AC3E}">
        <p14:creationId xmlns:p14="http://schemas.microsoft.com/office/powerpoint/2010/main" val="398723563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57956" y="1848204"/>
            <a:ext cx="10515600" cy="4351338"/>
          </a:xfrm>
        </p:spPr>
        <p:txBody>
          <a:bodyPr>
            <a:normAutofit/>
          </a:bodyPr>
          <a:lstStyle/>
          <a:p>
            <a:pPr algn="just"/>
            <a:r>
              <a:rPr lang="tr-TR" b="1" dirty="0">
                <a:latin typeface="Times New Roman" panose="02020603050405020304" pitchFamily="18" charset="0"/>
                <a:cs typeface="Times New Roman" panose="02020603050405020304" pitchFamily="18" charset="0"/>
              </a:rPr>
              <a:t>İstihkak Davası </a:t>
            </a:r>
            <a:r>
              <a:rPr lang="tr-TR" dirty="0">
                <a:latin typeface="Times New Roman" panose="02020603050405020304" pitchFamily="18" charset="0"/>
                <a:cs typeface="Times New Roman" panose="02020603050405020304" pitchFamily="18" charset="0"/>
              </a:rPr>
              <a:t>hem </a:t>
            </a:r>
            <a:r>
              <a:rPr lang="tr-TR" b="1" i="1" dirty="0">
                <a:latin typeface="Times New Roman" panose="02020603050405020304" pitchFamily="18" charset="0"/>
                <a:cs typeface="Times New Roman" panose="02020603050405020304" pitchFamily="18" charset="0"/>
              </a:rPr>
              <a:t>Taşınmazlar,</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hem de </a:t>
            </a:r>
            <a:r>
              <a:rPr lang="tr-TR" b="1" i="1" dirty="0">
                <a:latin typeface="Times New Roman" panose="02020603050405020304" pitchFamily="18" charset="0"/>
                <a:cs typeface="Times New Roman" panose="02020603050405020304" pitchFamily="18" charset="0"/>
              </a:rPr>
              <a:t>Taşınırlar</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açılabilir. </a:t>
            </a:r>
          </a:p>
          <a:p>
            <a:pPr algn="just"/>
            <a:r>
              <a:rPr lang="tr-TR" dirty="0">
                <a:latin typeface="Times New Roman" panose="02020603050405020304" pitchFamily="18" charset="0"/>
                <a:cs typeface="Times New Roman" panose="02020603050405020304" pitchFamily="18" charset="0"/>
              </a:rPr>
              <a:t>Gerçi </a:t>
            </a:r>
            <a:r>
              <a:rPr lang="tr-TR" b="1" u="sng" dirty="0">
                <a:latin typeface="Times New Roman" panose="02020603050405020304" pitchFamily="18" charset="0"/>
                <a:cs typeface="Times New Roman" panose="02020603050405020304" pitchFamily="18" charset="0"/>
              </a:rPr>
              <a:t>Taşınmazlarda Zilyetliğin kaybedilmiş sayıldığı durumlar nadirdir. </a:t>
            </a:r>
          </a:p>
          <a:p>
            <a:pPr algn="just"/>
            <a:r>
              <a:rPr lang="tr-TR" b="1" i="1" u="sng" dirty="0">
                <a:latin typeface="Times New Roman" panose="02020603050405020304" pitchFamily="18" charset="0"/>
                <a:cs typeface="Times New Roman" panose="02020603050405020304" pitchFamily="18" charset="0"/>
              </a:rPr>
              <a:t>Örneğin</a:t>
            </a:r>
            <a:r>
              <a:rPr lang="tr-TR" u="sng"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Başkasına ait bir Tarlanın buna Hakkı olmayan bir Üçüncü Kişi tarafından ekilmesi durumunda, </a:t>
            </a:r>
            <a:r>
              <a:rPr lang="tr-TR" b="1" i="1" dirty="0">
                <a:latin typeface="Times New Roman" panose="02020603050405020304" pitchFamily="18" charset="0"/>
                <a:cs typeface="Times New Roman" panose="02020603050405020304" pitchFamily="18" charset="0"/>
              </a:rPr>
              <a:t>Zilyetlik</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kaybedilmiş olmaz</a:t>
            </a:r>
            <a:r>
              <a:rPr lang="tr-TR" dirty="0">
                <a:latin typeface="Times New Roman" panose="02020603050405020304" pitchFamily="18" charset="0"/>
                <a:cs typeface="Times New Roman" panose="02020603050405020304" pitchFamily="18" charset="0"/>
              </a:rPr>
              <a:t>, sadece </a:t>
            </a:r>
            <a:r>
              <a:rPr lang="tr-TR" b="1" dirty="0">
                <a:latin typeface="Times New Roman" panose="02020603050405020304" pitchFamily="18" charset="0"/>
                <a:cs typeface="Times New Roman" panose="02020603050405020304" pitchFamily="18" charset="0"/>
              </a:rPr>
              <a:t>Mala </a:t>
            </a:r>
            <a:r>
              <a:rPr lang="tr-TR" b="1" dirty="0" err="1">
                <a:latin typeface="Times New Roman" panose="02020603050405020304" pitchFamily="18" charset="0"/>
                <a:cs typeface="Times New Roman" panose="02020603050405020304" pitchFamily="18" charset="0"/>
              </a:rPr>
              <a:t>elatmada</a:t>
            </a:r>
            <a:r>
              <a:rPr lang="tr-TR" b="1" dirty="0">
                <a:latin typeface="Times New Roman" panose="02020603050405020304" pitchFamily="18" charset="0"/>
                <a:cs typeface="Times New Roman" panose="02020603050405020304" pitchFamily="18" charset="0"/>
              </a:rPr>
              <a:t> bulunulmuş olur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 Buna karşılık, bir</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Arazinin çitle çevrilmesi, bir Binanın işgal edilip kilitlenmesi ile </a:t>
            </a:r>
            <a:r>
              <a:rPr lang="tr-TR" b="1" dirty="0">
                <a:latin typeface="Times New Roman" panose="02020603050405020304" pitchFamily="18" charset="0"/>
                <a:cs typeface="Times New Roman" panose="02020603050405020304" pitchFamily="18" charset="0"/>
              </a:rPr>
              <a:t>Malikin Fiili Hakimiyeti</a:t>
            </a:r>
            <a:r>
              <a:rPr lang="tr-TR" dirty="0">
                <a:latin typeface="Times New Roman" panose="02020603050405020304" pitchFamily="18" charset="0"/>
                <a:cs typeface="Times New Roman" panose="02020603050405020304" pitchFamily="18" charset="0"/>
              </a:rPr>
              <a:t>, dolayısıyla </a:t>
            </a:r>
            <a:r>
              <a:rPr lang="tr-TR" b="1" dirty="0">
                <a:latin typeface="Times New Roman" panose="02020603050405020304" pitchFamily="18" charset="0"/>
                <a:cs typeface="Times New Roman" panose="02020603050405020304" pitchFamily="18" charset="0"/>
              </a:rPr>
              <a:t>Zilyetliği sona ermiş olur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Malik</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Haksız Zilyede karşı </a:t>
            </a:r>
            <a:r>
              <a:rPr lang="tr-TR" b="1" dirty="0">
                <a:latin typeface="Times New Roman" panose="02020603050405020304" pitchFamily="18" charset="0"/>
                <a:cs typeface="Times New Roman" panose="02020603050405020304" pitchFamily="18" charset="0"/>
              </a:rPr>
              <a:t>İstihkak Davası açabilir</a:t>
            </a:r>
            <a:r>
              <a:rPr lang="tr-TR" dirty="0">
                <a:latin typeface="Times New Roman" panose="02020603050405020304" pitchFamily="18" charset="0"/>
                <a:cs typeface="Times New Roman" panose="02020603050405020304" pitchFamily="18" charset="0"/>
              </a:rPr>
              <a:t>. </a:t>
            </a:r>
          </a:p>
          <a:p>
            <a:pPr marL="0" indent="0">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813632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Öğretide Uygulamadan da destek gören bir görüşe göre</a:t>
            </a:r>
            <a:r>
              <a:rPr lang="tr-TR" u="sng"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Tapuda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Kayıtlı Taşınmazlarda, </a:t>
            </a:r>
            <a:r>
              <a:rPr lang="tr-TR" b="1" i="1" dirty="0">
                <a:latin typeface="Times New Roman" panose="02020603050405020304" pitchFamily="18" charset="0"/>
                <a:cs typeface="Times New Roman" panose="02020603050405020304" pitchFamily="18" charset="0"/>
              </a:rPr>
              <a:t>Tapu Kütüğünde Malik lehine mevcut Tescil</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Malike, </a:t>
            </a:r>
            <a:r>
              <a:rPr lang="tr-TR" dirty="0">
                <a:latin typeface="Times New Roman" panose="02020603050405020304" pitchFamily="18" charset="0"/>
                <a:cs typeface="Times New Roman" panose="02020603050405020304" pitchFamily="18" charset="0"/>
              </a:rPr>
              <a:t>her durumda, </a:t>
            </a:r>
            <a:r>
              <a:rPr lang="tr-TR" b="1" i="1" dirty="0">
                <a:latin typeface="Times New Roman" panose="02020603050405020304" pitchFamily="18" charset="0"/>
                <a:cs typeface="Times New Roman" panose="02020603050405020304" pitchFamily="18" charset="0"/>
              </a:rPr>
              <a:t>Dolaysız Zilyetlik </a:t>
            </a:r>
            <a:r>
              <a:rPr lang="tr-TR" b="1" dirty="0">
                <a:latin typeface="Times New Roman" panose="02020603050405020304" pitchFamily="18" charset="0"/>
                <a:cs typeface="Times New Roman" panose="02020603050405020304" pitchFamily="18" charset="0"/>
              </a:rPr>
              <a:t>sağlamaktadır. </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Malik,</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Tapuda Hak Sahibi olarak gözüktüğü sürece</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Taşınmazı tamamen işgal edilmiş olsa dahi</a:t>
            </a:r>
            <a:r>
              <a:rPr lang="tr-TR" dirty="0">
                <a:latin typeface="Times New Roman" panose="02020603050405020304" pitchFamily="18" charset="0"/>
                <a:cs typeface="Times New Roman" panose="02020603050405020304" pitchFamily="18" charset="0"/>
              </a:rPr>
              <a:t>, onun </a:t>
            </a:r>
            <a:r>
              <a:rPr lang="tr-TR" b="1" dirty="0">
                <a:latin typeface="Times New Roman" panose="02020603050405020304" pitchFamily="18" charset="0"/>
                <a:cs typeface="Times New Roman" panose="02020603050405020304" pitchFamily="18" charset="0"/>
              </a:rPr>
              <a:t>Dolaysız Zilyetliği kaybedilmiş değildir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Saldırıya uğramış sayılacaktır. </a:t>
            </a:r>
          </a:p>
          <a:p>
            <a:pPr algn="just"/>
            <a:r>
              <a:rPr lang="tr-TR" dirty="0">
                <a:latin typeface="Times New Roman" panose="02020603050405020304" pitchFamily="18" charset="0"/>
                <a:cs typeface="Times New Roman" panose="02020603050405020304" pitchFamily="18" charset="0"/>
              </a:rPr>
              <a:t>Bu durumda, </a:t>
            </a:r>
            <a:r>
              <a:rPr lang="tr-TR" b="1" u="sng" dirty="0">
                <a:latin typeface="Times New Roman" panose="02020603050405020304" pitchFamily="18" charset="0"/>
                <a:cs typeface="Times New Roman" panose="02020603050405020304" pitchFamily="18" charset="0"/>
              </a:rPr>
              <a:t>Malikin açacağı Dava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İstihkak Davası değil, </a:t>
            </a:r>
            <a:r>
              <a:rPr lang="tr-TR" b="1" i="1" dirty="0" err="1">
                <a:latin typeface="Times New Roman" panose="02020603050405020304" pitchFamily="18" charset="0"/>
                <a:cs typeface="Times New Roman" panose="02020603050405020304" pitchFamily="18" charset="0"/>
              </a:rPr>
              <a:t>Elatmanın</a:t>
            </a:r>
            <a:r>
              <a:rPr lang="tr-TR" b="1" i="1" dirty="0">
                <a:latin typeface="Times New Roman" panose="02020603050405020304" pitchFamily="18" charset="0"/>
                <a:cs typeface="Times New Roman" panose="02020603050405020304" pitchFamily="18" charset="0"/>
              </a:rPr>
              <a:t> Önlenmesi Davası </a:t>
            </a:r>
            <a:r>
              <a:rPr lang="tr-TR" b="1" dirty="0">
                <a:latin typeface="Times New Roman" panose="02020603050405020304" pitchFamily="18" charset="0"/>
                <a:cs typeface="Times New Roman" panose="02020603050405020304" pitchFamily="18" charset="0"/>
              </a:rPr>
              <a:t>olacaktır</a:t>
            </a:r>
            <a:r>
              <a:rPr lang="tr-TR" b="1" dirty="0"/>
              <a:t>. </a:t>
            </a:r>
          </a:p>
        </p:txBody>
      </p:sp>
    </p:spTree>
    <p:extLst>
      <p:ext uri="{BB962C8B-B14F-4D97-AF65-F5344CB8AC3E}">
        <p14:creationId xmlns:p14="http://schemas.microsoft.com/office/powerpoint/2010/main" val="18112280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Oysa,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İstihkak Davası</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Sicil Zilyetliğini değil, </a:t>
            </a:r>
            <a:r>
              <a:rPr lang="tr-TR" sz="3200" b="1" dirty="0">
                <a:latin typeface="Times New Roman" panose="02020603050405020304" pitchFamily="18" charset="0"/>
                <a:cs typeface="Times New Roman" panose="02020603050405020304" pitchFamily="18" charset="0"/>
              </a:rPr>
              <a:t>Eşya üzerindeki Zilyetliği sağlamayı amaçlayan bir Dava </a:t>
            </a:r>
            <a:r>
              <a:rPr lang="tr-TR" sz="3200" dirty="0">
                <a:latin typeface="Times New Roman" panose="02020603050405020304" pitchFamily="18" charset="0"/>
                <a:cs typeface="Times New Roman" panose="02020603050405020304" pitchFamily="18" charset="0"/>
              </a:rPr>
              <a:t>olduğu için, </a:t>
            </a:r>
            <a:r>
              <a:rPr lang="tr-TR" sz="3200" b="1" dirty="0">
                <a:latin typeface="Times New Roman" panose="02020603050405020304" pitchFamily="18" charset="0"/>
                <a:cs typeface="Times New Roman" panose="02020603050405020304" pitchFamily="18" charset="0"/>
              </a:rPr>
              <a:t>bu Görüşe katılmak zordur</a:t>
            </a:r>
            <a:r>
              <a:rPr lang="tr-TR" sz="3200" dirty="0">
                <a:latin typeface="Times New Roman" panose="02020603050405020304" pitchFamily="18" charset="0"/>
                <a:cs typeface="Times New Roman" panose="02020603050405020304" pitchFamily="18" charset="0"/>
              </a:rPr>
              <a:t>.</a:t>
            </a:r>
          </a:p>
          <a:p>
            <a:pPr algn="just"/>
            <a:r>
              <a:rPr lang="tr-TR" sz="3200" b="1" dirty="0">
                <a:latin typeface="Times New Roman" panose="02020603050405020304" pitchFamily="18" charset="0"/>
                <a:cs typeface="Times New Roman" panose="02020603050405020304" pitchFamily="18" charset="0"/>
              </a:rPr>
              <a:t>Taşınmazlarda Eşya üzerindeki Zilyetliğin kaybedilmiş sayıldığı durumlara</a:t>
            </a:r>
            <a:r>
              <a:rPr lang="tr-TR" sz="3200" dirty="0">
                <a:latin typeface="Times New Roman" panose="02020603050405020304" pitchFamily="18" charset="0"/>
                <a:cs typeface="Times New Roman" panose="02020603050405020304" pitchFamily="18" charset="0"/>
              </a:rPr>
              <a:t>, sıklıkla olmasa da, </a:t>
            </a:r>
            <a:r>
              <a:rPr lang="tr-TR" sz="3200" b="1" dirty="0">
                <a:latin typeface="Times New Roman" panose="02020603050405020304" pitchFamily="18" charset="0"/>
                <a:cs typeface="Times New Roman" panose="02020603050405020304" pitchFamily="18" charset="0"/>
              </a:rPr>
              <a:t>rastlamak mümkündür.</a:t>
            </a:r>
          </a:p>
          <a:p>
            <a:pPr algn="just"/>
            <a:r>
              <a:rPr lang="tr-TR" sz="3200" b="1" dirty="0">
                <a:latin typeface="Times New Roman" panose="02020603050405020304" pitchFamily="18" charset="0"/>
                <a:cs typeface="Times New Roman" panose="02020603050405020304" pitchFamily="18" charset="0"/>
              </a:rPr>
              <a:t> Böyle durumlarda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Malın Dolaysız Zilyetliğinin geri verilmesi</a:t>
            </a:r>
            <a:r>
              <a:rPr lang="tr-TR" sz="3200" dirty="0">
                <a:latin typeface="Times New Roman" panose="02020603050405020304" pitchFamily="18" charset="0"/>
                <a:cs typeface="Times New Roman" panose="02020603050405020304" pitchFamily="18" charset="0"/>
              </a:rPr>
              <a:t>, sadece </a:t>
            </a:r>
            <a:r>
              <a:rPr lang="tr-TR" sz="3200" b="1" i="1" dirty="0">
                <a:latin typeface="Times New Roman" panose="02020603050405020304" pitchFamily="18" charset="0"/>
                <a:cs typeface="Times New Roman" panose="02020603050405020304" pitchFamily="18" charset="0"/>
              </a:rPr>
              <a:t>İstihkak Davasıyla </a:t>
            </a:r>
            <a:r>
              <a:rPr lang="tr-TR" sz="3200" b="1" dirty="0">
                <a:latin typeface="Times New Roman" panose="02020603050405020304" pitchFamily="18" charset="0"/>
                <a:cs typeface="Times New Roman" panose="02020603050405020304" pitchFamily="18" charset="0"/>
              </a:rPr>
              <a:t>sağlanabilir. </a:t>
            </a:r>
          </a:p>
          <a:p>
            <a:pPr marL="0" indent="0" algn="just">
              <a:buNone/>
            </a:pPr>
            <a:endParaRPr lang="tr-TR" dirty="0"/>
          </a:p>
          <a:p>
            <a:pPr algn="just"/>
            <a:endParaRPr lang="tr-TR" dirty="0"/>
          </a:p>
          <a:p>
            <a:endParaRPr lang="tr-TR" dirty="0"/>
          </a:p>
        </p:txBody>
      </p:sp>
    </p:spTree>
    <p:extLst>
      <p:ext uri="{BB962C8B-B14F-4D97-AF65-F5344CB8AC3E}">
        <p14:creationId xmlns:p14="http://schemas.microsoft.com/office/powerpoint/2010/main" val="105117833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Taşınmazlarda Sicilin Düzeltilmesi Davasını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1025 / I) </a:t>
            </a:r>
            <a:r>
              <a:rPr lang="tr-TR" b="1" i="1" dirty="0">
                <a:latin typeface="Times New Roman" panose="02020603050405020304" pitchFamily="18" charset="0"/>
                <a:cs typeface="Times New Roman" panose="02020603050405020304" pitchFamily="18" charset="0"/>
              </a:rPr>
              <a:t>İstihkak Davası </a:t>
            </a:r>
            <a:r>
              <a:rPr lang="tr-TR" dirty="0">
                <a:latin typeface="Times New Roman" panose="02020603050405020304" pitchFamily="18" charset="0"/>
                <a:cs typeface="Times New Roman" panose="02020603050405020304" pitchFamily="18" charset="0"/>
              </a:rPr>
              <a:t>ya da </a:t>
            </a:r>
            <a:r>
              <a:rPr lang="tr-TR" b="1" i="1" dirty="0" err="1">
                <a:latin typeface="Times New Roman" panose="02020603050405020304" pitchFamily="18" charset="0"/>
                <a:cs typeface="Times New Roman" panose="02020603050405020304" pitchFamily="18" charset="0"/>
              </a:rPr>
              <a:t>Elatmanın</a:t>
            </a:r>
            <a:r>
              <a:rPr lang="tr-TR" b="1" i="1" dirty="0">
                <a:latin typeface="Times New Roman" panose="02020603050405020304" pitchFamily="18" charset="0"/>
                <a:cs typeface="Times New Roman" panose="02020603050405020304" pitchFamily="18" charset="0"/>
              </a:rPr>
              <a:t> Önlenmesi Davası </a:t>
            </a:r>
            <a:r>
              <a:rPr lang="tr-TR" b="1" dirty="0">
                <a:latin typeface="Times New Roman" panose="02020603050405020304" pitchFamily="18" charset="0"/>
                <a:cs typeface="Times New Roman" panose="02020603050405020304" pitchFamily="18" charset="0"/>
              </a:rPr>
              <a:t>niteliğinde kabul edenler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Malikin bu Davayı açtıktan sonra </a:t>
            </a:r>
            <a:r>
              <a:rPr lang="tr-TR" dirty="0">
                <a:latin typeface="Times New Roman" panose="02020603050405020304" pitchFamily="18" charset="0"/>
                <a:cs typeface="Times New Roman" panose="02020603050405020304" pitchFamily="18" charset="0"/>
              </a:rPr>
              <a:t>ayrıca </a:t>
            </a:r>
            <a:r>
              <a:rPr lang="tr-TR" b="1" i="1" dirty="0">
                <a:latin typeface="Times New Roman" panose="02020603050405020304" pitchFamily="18" charset="0"/>
                <a:cs typeface="Times New Roman" panose="02020603050405020304" pitchFamily="18" charset="0"/>
              </a:rPr>
              <a:t>MK m. 683 / II hükmüne </a:t>
            </a:r>
            <a:r>
              <a:rPr lang="tr-TR" b="1" dirty="0">
                <a:latin typeface="Times New Roman" panose="02020603050405020304" pitchFamily="18" charset="0"/>
                <a:cs typeface="Times New Roman" panose="02020603050405020304" pitchFamily="18" charset="0"/>
              </a:rPr>
              <a:t>dayanmasına gerek yoktur. </a:t>
            </a:r>
          </a:p>
          <a:p>
            <a:pPr algn="just"/>
            <a:r>
              <a:rPr lang="tr-TR" dirty="0">
                <a:latin typeface="Times New Roman" panose="02020603050405020304" pitchFamily="18" charset="0"/>
                <a:cs typeface="Times New Roman" panose="02020603050405020304" pitchFamily="18" charset="0"/>
              </a:rPr>
              <a:t> Buna karşılık, </a:t>
            </a:r>
            <a:r>
              <a:rPr lang="tr-TR" b="1" i="1" dirty="0">
                <a:latin typeface="Times New Roman" panose="02020603050405020304" pitchFamily="18" charset="0"/>
                <a:cs typeface="Times New Roman" panose="02020603050405020304" pitchFamily="18" charset="0"/>
              </a:rPr>
              <a:t>Sicilin Düzeltilmesi Davasını Tespit Davası olarak kabul edenlere göre, </a:t>
            </a:r>
            <a:r>
              <a:rPr lang="tr-TR" b="1" dirty="0">
                <a:latin typeface="Times New Roman" panose="02020603050405020304" pitchFamily="18" charset="0"/>
                <a:cs typeface="Times New Roman" panose="02020603050405020304" pitchFamily="18" charset="0"/>
              </a:rPr>
              <a:t>Malın Zilyetliğinin geri verilmesi </a:t>
            </a:r>
            <a:r>
              <a:rPr lang="tr-TR" dirty="0">
                <a:latin typeface="Times New Roman" panose="02020603050405020304" pitchFamily="18" charset="0"/>
                <a:cs typeface="Times New Roman" panose="02020603050405020304" pitchFamily="18" charset="0"/>
              </a:rPr>
              <a:t>için </a:t>
            </a:r>
            <a:r>
              <a:rPr lang="tr-TR" b="1" i="1" dirty="0">
                <a:latin typeface="Times New Roman" panose="02020603050405020304" pitchFamily="18" charset="0"/>
                <a:cs typeface="Times New Roman" panose="02020603050405020304" pitchFamily="18" charset="0"/>
              </a:rPr>
              <a:t>Sicilin</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Düzeltilmesi Davasının </a:t>
            </a:r>
            <a:r>
              <a:rPr lang="tr-TR" dirty="0" err="1">
                <a:latin typeface="Times New Roman" panose="02020603050405020304" pitchFamily="18" charset="0"/>
                <a:cs typeface="Times New Roman" panose="02020603050405020304" pitchFamily="18" charset="0"/>
              </a:rPr>
              <a:t>yanısıra</a:t>
            </a:r>
            <a:r>
              <a:rPr lang="tr-TR" dirty="0">
                <a:latin typeface="Times New Roman" panose="02020603050405020304" pitchFamily="18" charset="0"/>
                <a:cs typeface="Times New Roman" panose="02020603050405020304" pitchFamily="18" charset="0"/>
              </a:rPr>
              <a:t> veya onunla birlikte </a:t>
            </a:r>
            <a:r>
              <a:rPr lang="tr-TR" b="1" i="1" dirty="0">
                <a:latin typeface="Times New Roman" panose="02020603050405020304" pitchFamily="18" charset="0"/>
                <a:cs typeface="Times New Roman" panose="02020603050405020304" pitchFamily="18" charset="0"/>
              </a:rPr>
              <a:t>Tamamlayıcı Nitelikte</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İstihkak Davası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açmak gerekir. </a:t>
            </a:r>
          </a:p>
        </p:txBody>
      </p:sp>
    </p:spTree>
    <p:extLst>
      <p:ext uri="{BB962C8B-B14F-4D97-AF65-F5344CB8AC3E}">
        <p14:creationId xmlns:p14="http://schemas.microsoft.com/office/powerpoint/2010/main" val="1453229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i="1" dirty="0">
                <a:latin typeface="Times New Roman" panose="02020603050405020304" pitchFamily="18" charset="0"/>
                <a:cs typeface="Times New Roman" panose="02020603050405020304" pitchFamily="18" charset="0"/>
              </a:rPr>
              <a:t>MK m. 683 / II hükmüne </a:t>
            </a:r>
            <a:r>
              <a:rPr lang="tr-TR" sz="3200" dirty="0">
                <a:latin typeface="Times New Roman" panose="02020603050405020304" pitchFamily="18" charset="0"/>
                <a:cs typeface="Times New Roman" panose="02020603050405020304" pitchFamily="18" charset="0"/>
              </a:rPr>
              <a:t>dayanan </a:t>
            </a:r>
            <a:r>
              <a:rPr lang="tr-TR" sz="3200" b="1" u="sng" dirty="0">
                <a:latin typeface="Times New Roman" panose="02020603050405020304" pitchFamily="18" charset="0"/>
                <a:cs typeface="Times New Roman" panose="02020603050405020304" pitchFamily="18" charset="0"/>
              </a:rPr>
              <a:t>İstihkak Davası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Taşınmazı Haksız olarak İşgal eden Kimseye </a:t>
            </a:r>
            <a:r>
              <a:rPr lang="tr-TR" sz="3200" b="1" dirty="0">
                <a:latin typeface="Times New Roman" panose="02020603050405020304" pitchFamily="18" charset="0"/>
                <a:cs typeface="Times New Roman" panose="02020603050405020304" pitchFamily="18" charset="0"/>
              </a:rPr>
              <a:t>karşı </a:t>
            </a:r>
            <a:r>
              <a:rPr lang="tr-TR" sz="3200" i="1" dirty="0">
                <a:latin typeface="Times New Roman" panose="02020603050405020304" pitchFamily="18" charset="0"/>
                <a:cs typeface="Times New Roman" panose="02020603050405020304" pitchFamily="18" charset="0"/>
              </a:rPr>
              <a:t>özellikle</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Zilyetlik Davasının Süresi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984) </a:t>
            </a:r>
            <a:r>
              <a:rPr lang="tr-TR" sz="3200" b="1" u="sng" dirty="0">
                <a:latin typeface="Times New Roman" panose="02020603050405020304" pitchFamily="18" charset="0"/>
                <a:cs typeface="Times New Roman" panose="02020603050405020304" pitchFamily="18" charset="0"/>
              </a:rPr>
              <a:t>geçtiği takdirde </a:t>
            </a:r>
            <a:r>
              <a:rPr lang="tr-TR" sz="3200" b="1" dirty="0">
                <a:latin typeface="Times New Roman" panose="02020603050405020304" pitchFamily="18" charset="0"/>
                <a:cs typeface="Times New Roman" panose="02020603050405020304" pitchFamily="18" charset="0"/>
              </a:rPr>
              <a:t>önem taşır. </a:t>
            </a:r>
          </a:p>
          <a:p>
            <a:pPr algn="just"/>
            <a:r>
              <a:rPr lang="tr-TR" sz="3200" b="1" dirty="0">
                <a:latin typeface="Times New Roman" panose="02020603050405020304" pitchFamily="18" charset="0"/>
                <a:cs typeface="Times New Roman" panose="02020603050405020304" pitchFamily="18" charset="0"/>
              </a:rPr>
              <a:t>Taşınmazın Maliki</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Zilyetliğini </a:t>
            </a:r>
            <a:r>
              <a:rPr lang="tr-TR" sz="3200" b="1" i="1" dirty="0" err="1">
                <a:latin typeface="Times New Roman" panose="02020603050405020304" pitchFamily="18" charset="0"/>
                <a:cs typeface="Times New Roman" panose="02020603050405020304" pitchFamily="18" charset="0"/>
              </a:rPr>
              <a:t>Gasbeden</a:t>
            </a:r>
            <a:r>
              <a:rPr lang="tr-TR" sz="3200" b="1" i="1" dirty="0">
                <a:latin typeface="Times New Roman" panose="02020603050405020304" pitchFamily="18" charset="0"/>
                <a:cs typeface="Times New Roman" panose="02020603050405020304" pitchFamily="18" charset="0"/>
              </a:rPr>
              <a:t> Kişiye karşı, </a:t>
            </a:r>
            <a:r>
              <a:rPr lang="tr-TR" sz="3200" b="1" dirty="0">
                <a:latin typeface="Times New Roman" panose="02020603050405020304" pitchFamily="18" charset="0"/>
                <a:cs typeface="Times New Roman" panose="02020603050405020304" pitchFamily="18" charset="0"/>
              </a:rPr>
              <a:t>Zilyetliğe Dayanan Geri Verme Davasını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Süresi içinde açmamış veya açamamışsa</a:t>
            </a:r>
            <a:r>
              <a:rPr lang="tr-TR" sz="3200" dirty="0">
                <a:latin typeface="Times New Roman" panose="02020603050405020304" pitchFamily="18" charset="0"/>
                <a:cs typeface="Times New Roman" panose="02020603050405020304" pitchFamily="18" charset="0"/>
              </a:rPr>
              <a:t>, o, artık geri vermeyi </a:t>
            </a:r>
            <a:r>
              <a:rPr lang="tr-TR" sz="3200" b="1" dirty="0">
                <a:latin typeface="Times New Roman" panose="02020603050405020304" pitchFamily="18" charset="0"/>
                <a:cs typeface="Times New Roman" panose="02020603050405020304" pitchFamily="18" charset="0"/>
              </a:rPr>
              <a:t>sadece </a:t>
            </a:r>
            <a:r>
              <a:rPr lang="tr-TR" sz="3200" b="1" u="sng" dirty="0">
                <a:latin typeface="Times New Roman" panose="02020603050405020304" pitchFamily="18" charset="0"/>
                <a:cs typeface="Times New Roman" panose="02020603050405020304" pitchFamily="18" charset="0"/>
              </a:rPr>
              <a:t>İstihkak Davasıyla </a:t>
            </a:r>
            <a:r>
              <a:rPr lang="tr-TR" sz="3200" b="1" dirty="0">
                <a:latin typeface="Times New Roman" panose="02020603050405020304" pitchFamily="18" charset="0"/>
                <a:cs typeface="Times New Roman" panose="02020603050405020304" pitchFamily="18" charset="0"/>
              </a:rPr>
              <a:t>sağlayabilecektir. </a:t>
            </a:r>
          </a:p>
          <a:p>
            <a:pPr marL="0" indent="0" algn="just">
              <a:buNone/>
            </a:pPr>
            <a:endParaRPr lang="tr-TR" sz="3200" dirty="0"/>
          </a:p>
        </p:txBody>
      </p:sp>
    </p:spTree>
    <p:extLst>
      <p:ext uri="{BB962C8B-B14F-4D97-AF65-F5344CB8AC3E}">
        <p14:creationId xmlns:p14="http://schemas.microsoft.com/office/powerpoint/2010/main" val="130132705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68439" y="1851383"/>
            <a:ext cx="10515600" cy="4351338"/>
          </a:xfrm>
        </p:spPr>
        <p:txBody>
          <a:bodyPr>
            <a:normAutofit/>
          </a:bodyPr>
          <a:lstStyle/>
          <a:p>
            <a:pPr algn="just"/>
            <a:r>
              <a:rPr lang="tr-TR" sz="3200" b="1" u="sng" dirty="0">
                <a:latin typeface="Times New Roman" panose="02020603050405020304" pitchFamily="18" charset="0"/>
                <a:cs typeface="Times New Roman" panose="02020603050405020304" pitchFamily="18" charset="0"/>
              </a:rPr>
              <a:t>Taşınmazlar için </a:t>
            </a:r>
            <a:r>
              <a:rPr lang="tr-TR" sz="3200" b="1" i="1" u="sng" dirty="0">
                <a:latin typeface="Times New Roman" panose="02020603050405020304" pitchFamily="18" charset="0"/>
                <a:cs typeface="Times New Roman" panose="02020603050405020304" pitchFamily="18" charset="0"/>
              </a:rPr>
              <a:t>İstihkak Davasının </a:t>
            </a:r>
            <a:r>
              <a:rPr lang="tr-TR" sz="3200" b="1" u="sng" dirty="0">
                <a:latin typeface="Times New Roman" panose="02020603050405020304" pitchFamily="18" charset="0"/>
                <a:cs typeface="Times New Roman" panose="02020603050405020304" pitchFamily="18" charset="0"/>
              </a:rPr>
              <a:t>önem taşıdığı diğer bir durum ise şudur: </a:t>
            </a:r>
          </a:p>
          <a:p>
            <a:pPr algn="just"/>
            <a:r>
              <a:rPr lang="tr-TR" sz="3200" b="1" i="1" dirty="0">
                <a:latin typeface="Times New Roman" panose="02020603050405020304" pitchFamily="18" charset="0"/>
                <a:cs typeface="Times New Roman" panose="02020603050405020304" pitchFamily="18" charset="0"/>
              </a:rPr>
              <a:t>Taşınmaza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Kira, Ödünç gibi bir Sözleşmeye dayanarak Zilyet olan Kimsenin</a:t>
            </a:r>
            <a:r>
              <a:rPr lang="tr-TR" sz="3200" b="1" dirty="0">
                <a:latin typeface="Times New Roman" panose="02020603050405020304" pitchFamily="18" charset="0"/>
                <a:cs typeface="Times New Roman" panose="02020603050405020304" pitchFamily="18" charset="0"/>
              </a:rPr>
              <a:t>, Sözleşmenin Sona Ermesine rağmen, Taşınmazı geri vermemesi durumunda, </a:t>
            </a:r>
            <a:r>
              <a:rPr lang="tr-TR" sz="3200" b="1" u="sng" dirty="0">
                <a:latin typeface="Times New Roman" panose="02020603050405020304" pitchFamily="18" charset="0"/>
                <a:cs typeface="Times New Roman" panose="02020603050405020304" pitchFamily="18" charset="0"/>
              </a:rPr>
              <a:t>Malik, </a:t>
            </a:r>
            <a:r>
              <a:rPr lang="tr-TR" sz="3200" dirty="0">
                <a:latin typeface="Times New Roman" panose="02020603050405020304" pitchFamily="18" charset="0"/>
                <a:cs typeface="Times New Roman" panose="02020603050405020304" pitchFamily="18" charset="0"/>
              </a:rPr>
              <a:t>ona karşı </a:t>
            </a:r>
            <a:r>
              <a:rPr lang="tr-TR" sz="3200" b="1" i="1" dirty="0">
                <a:latin typeface="Times New Roman" panose="02020603050405020304" pitchFamily="18" charset="0"/>
                <a:cs typeface="Times New Roman" panose="02020603050405020304" pitchFamily="18" charset="0"/>
              </a:rPr>
              <a:t>aralarındaki Hukuki İlişkiden doğan Geri Verme Yükümünün İfasını</a:t>
            </a:r>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Kişisel bir Davayla </a:t>
            </a:r>
            <a:r>
              <a:rPr lang="tr-TR" sz="3200" b="1" dirty="0">
                <a:latin typeface="Times New Roman" panose="02020603050405020304" pitchFamily="18" charset="0"/>
                <a:cs typeface="Times New Roman" panose="02020603050405020304" pitchFamily="18" charset="0"/>
              </a:rPr>
              <a:t>talep edebilir. </a:t>
            </a:r>
          </a:p>
          <a:p>
            <a:pPr algn="just"/>
            <a:r>
              <a:rPr lang="tr-TR" sz="3200" dirty="0">
                <a:latin typeface="Times New Roman" panose="02020603050405020304" pitchFamily="18" charset="0"/>
                <a:cs typeface="Times New Roman" panose="02020603050405020304" pitchFamily="18" charset="0"/>
              </a:rPr>
              <a:t>Fakat bu </a:t>
            </a:r>
            <a:r>
              <a:rPr lang="tr-TR" sz="3200" b="1" i="1" dirty="0">
                <a:latin typeface="Times New Roman" panose="02020603050405020304" pitchFamily="18" charset="0"/>
                <a:cs typeface="Times New Roman" panose="02020603050405020304" pitchFamily="18" charset="0"/>
              </a:rPr>
              <a:t>Dava, Zamanaşımına uğradığı takdirde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Malik</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geri vermeyi,  </a:t>
            </a:r>
            <a:r>
              <a:rPr lang="tr-TR" sz="3200" dirty="0">
                <a:latin typeface="Times New Roman" panose="02020603050405020304" pitchFamily="18" charset="0"/>
                <a:cs typeface="Times New Roman" panose="02020603050405020304" pitchFamily="18" charset="0"/>
              </a:rPr>
              <a:t>sadece </a:t>
            </a:r>
            <a:r>
              <a:rPr lang="tr-TR" sz="3200" b="1" i="1" dirty="0">
                <a:latin typeface="Times New Roman" panose="02020603050405020304" pitchFamily="18" charset="0"/>
                <a:cs typeface="Times New Roman" panose="02020603050405020304" pitchFamily="18" charset="0"/>
              </a:rPr>
              <a:t>İstihkak Davasıyla </a:t>
            </a:r>
            <a:r>
              <a:rPr lang="tr-TR" sz="3200" b="1" dirty="0">
                <a:latin typeface="Times New Roman" panose="02020603050405020304" pitchFamily="18" charset="0"/>
                <a:cs typeface="Times New Roman" panose="02020603050405020304" pitchFamily="18" charset="0"/>
              </a:rPr>
              <a:t>sağlayabilecektir</a:t>
            </a:r>
            <a:r>
              <a:rPr lang="tr-TR"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8267463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dirty="0">
                <a:latin typeface="Times New Roman" panose="02020603050405020304" pitchFamily="18" charset="0"/>
                <a:cs typeface="Times New Roman" panose="02020603050405020304" pitchFamily="18" charset="0"/>
              </a:rPr>
              <a:t>Ayrıca burada, </a:t>
            </a:r>
            <a:r>
              <a:rPr lang="tr-TR" sz="3200" b="1" i="1" dirty="0">
                <a:latin typeface="Times New Roman" panose="02020603050405020304" pitchFamily="18" charset="0"/>
                <a:cs typeface="Times New Roman" panose="02020603050405020304" pitchFamily="18" charset="0"/>
              </a:rPr>
              <a:t>Malikin Zilyet ile</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aralarındaki Hukuki İlişkiden doğan Geri Verme Talebi </a:t>
            </a:r>
            <a:r>
              <a:rPr lang="tr-TR" sz="3200" dirty="0">
                <a:latin typeface="Times New Roman" panose="02020603050405020304" pitchFamily="18" charset="0"/>
                <a:cs typeface="Times New Roman" panose="02020603050405020304" pitchFamily="18" charset="0"/>
              </a:rPr>
              <a:t>ile </a:t>
            </a:r>
            <a:r>
              <a:rPr lang="tr-TR" sz="3200" b="1" i="1" dirty="0">
                <a:latin typeface="Times New Roman" panose="02020603050405020304" pitchFamily="18" charset="0"/>
                <a:cs typeface="Times New Roman" panose="02020603050405020304" pitchFamily="18" charset="0"/>
              </a:rPr>
              <a:t>Zilyede karşı olan İstihkak Talebi </a:t>
            </a:r>
            <a:r>
              <a:rPr lang="tr-TR" sz="3200" b="1" dirty="0">
                <a:latin typeface="Times New Roman" panose="02020603050405020304" pitchFamily="18" charset="0"/>
                <a:cs typeface="Times New Roman" panose="02020603050405020304" pitchFamily="18" charset="0"/>
              </a:rPr>
              <a:t>yarışmaktadır.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Malik</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Kişisel Talep Hakkı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Zamanaşımına uğramasa dahi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İstihkak Davası açmak sureti </a:t>
            </a:r>
            <a:r>
              <a:rPr lang="tr-TR" sz="3200" dirty="0">
                <a:latin typeface="Times New Roman" panose="02020603050405020304" pitchFamily="18" charset="0"/>
                <a:cs typeface="Times New Roman" panose="02020603050405020304" pitchFamily="18" charset="0"/>
              </a:rPr>
              <a:t>ile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Taşınmazın Geri Verilmesini </a:t>
            </a:r>
            <a:r>
              <a:rPr lang="tr-TR" sz="3200" b="1" dirty="0">
                <a:latin typeface="Times New Roman" panose="02020603050405020304" pitchFamily="18" charset="0"/>
                <a:cs typeface="Times New Roman" panose="02020603050405020304" pitchFamily="18" charset="0"/>
              </a:rPr>
              <a:t>sağlayabilir. </a:t>
            </a:r>
          </a:p>
          <a:p>
            <a:pPr algn="just"/>
            <a:r>
              <a:rPr lang="tr-TR" sz="3200" dirty="0">
                <a:latin typeface="Times New Roman" panose="02020603050405020304" pitchFamily="18" charset="0"/>
                <a:cs typeface="Times New Roman" panose="02020603050405020304" pitchFamily="18" charset="0"/>
              </a:rPr>
              <a:t>Aynı şekilde, </a:t>
            </a:r>
            <a:r>
              <a:rPr lang="tr-TR" sz="3200" b="1" i="1" dirty="0">
                <a:latin typeface="Times New Roman" panose="02020603050405020304" pitchFamily="18" charset="0"/>
                <a:cs typeface="Times New Roman" panose="02020603050405020304" pitchFamily="18" charset="0"/>
              </a:rPr>
              <a:t>İntifa Hakkı sona erince</a:t>
            </a:r>
            <a:r>
              <a:rPr lang="tr-TR" sz="3200" dirty="0">
                <a:latin typeface="Times New Roman" panose="02020603050405020304" pitchFamily="18" charset="0"/>
                <a:cs typeface="Times New Roman" panose="02020603050405020304" pitchFamily="18" charset="0"/>
              </a:rPr>
              <a:t>, Malik, </a:t>
            </a:r>
            <a:r>
              <a:rPr lang="tr-TR" sz="3200" b="1" dirty="0">
                <a:latin typeface="Times New Roman" panose="02020603050405020304" pitchFamily="18" charset="0"/>
                <a:cs typeface="Times New Roman" panose="02020603050405020304" pitchFamily="18" charset="0"/>
              </a:rPr>
              <a:t>Malın geri verilmesini,</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aralarındaki</a:t>
            </a:r>
            <a:r>
              <a:rPr lang="tr-TR" sz="3200" u="sng" dirty="0">
                <a:latin typeface="Times New Roman" panose="02020603050405020304" pitchFamily="18" charset="0"/>
                <a:cs typeface="Times New Roman" panose="02020603050405020304" pitchFamily="18" charset="0"/>
              </a:rPr>
              <a:t> </a:t>
            </a:r>
            <a:r>
              <a:rPr lang="tr-TR" sz="3200" b="1" i="1" u="sng" dirty="0">
                <a:latin typeface="Times New Roman" panose="02020603050405020304" pitchFamily="18" charset="0"/>
                <a:cs typeface="Times New Roman" panose="02020603050405020304" pitchFamily="18" charset="0"/>
              </a:rPr>
              <a:t>Hukuki İlişkiye </a:t>
            </a:r>
            <a:r>
              <a:rPr lang="tr-TR" sz="3200" b="1" u="sng" dirty="0">
                <a:latin typeface="Times New Roman" panose="02020603050405020304" pitchFamily="18" charset="0"/>
                <a:cs typeface="Times New Roman" panose="02020603050405020304" pitchFamily="18" charset="0"/>
              </a:rPr>
              <a:t>dayanarak </a:t>
            </a:r>
            <a:r>
              <a:rPr lang="tr-TR" i="1" dirty="0">
                <a:latin typeface="Times New Roman" panose="02020603050405020304" pitchFamily="18" charset="0"/>
                <a:cs typeface="Times New Roman" panose="02020603050405020304" pitchFamily="18" charset="0"/>
              </a:rPr>
              <a:t>(MK m.  799</a:t>
            </a:r>
            <a:r>
              <a:rPr lang="tr-TR"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sağlayabileceği</a:t>
            </a:r>
            <a:r>
              <a:rPr lang="tr-TR" sz="3200" u="sng"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gibi, </a:t>
            </a:r>
            <a:r>
              <a:rPr lang="tr-TR" sz="3200" b="1" u="sng" dirty="0">
                <a:latin typeface="Times New Roman" panose="02020603050405020304" pitchFamily="18" charset="0"/>
                <a:cs typeface="Times New Roman" panose="02020603050405020304" pitchFamily="18" charset="0"/>
              </a:rPr>
              <a:t>İstihkak Davası açma yoluna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gidebilir. </a:t>
            </a:r>
          </a:p>
        </p:txBody>
      </p:sp>
    </p:spTree>
    <p:extLst>
      <p:ext uri="{BB962C8B-B14F-4D97-AF65-F5344CB8AC3E}">
        <p14:creationId xmlns:p14="http://schemas.microsoft.com/office/powerpoint/2010/main" val="51813582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Taşınırlar Bakımından İstihkak Davasının Önemi </a:t>
            </a: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Taşınırlar bakımından, </a:t>
            </a:r>
            <a:r>
              <a:rPr lang="tr-TR" b="1" u="sng" dirty="0">
                <a:latin typeface="Times New Roman" panose="02020603050405020304" pitchFamily="18" charset="0"/>
                <a:cs typeface="Times New Roman" panose="02020603050405020304" pitchFamily="18" charset="0"/>
              </a:rPr>
              <a:t>İstihkak Davasının önemi </a:t>
            </a:r>
            <a:r>
              <a:rPr lang="tr-TR" b="1" dirty="0">
                <a:latin typeface="Times New Roman" panose="02020603050405020304" pitchFamily="18" charset="0"/>
                <a:cs typeface="Times New Roman" panose="02020603050405020304" pitchFamily="18" charset="0"/>
              </a:rPr>
              <a:t>daha azdır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Çünkü </a:t>
            </a:r>
            <a:r>
              <a:rPr lang="tr-TR" b="1" i="1" dirty="0">
                <a:latin typeface="Times New Roman" panose="02020603050405020304" pitchFamily="18" charset="0"/>
                <a:cs typeface="Times New Roman" panose="02020603050405020304" pitchFamily="18" charset="0"/>
              </a:rPr>
              <a:t>Taşınırlarda Haksız Zilyede karşı İstihkak Davası açılabildiği birçok durumda</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Taşınır Davası açmak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mümkündür. </a:t>
            </a:r>
          </a:p>
          <a:p>
            <a:pPr algn="just"/>
            <a:r>
              <a:rPr lang="tr-TR" b="1" dirty="0">
                <a:latin typeface="Times New Roman" panose="02020603050405020304" pitchFamily="18" charset="0"/>
                <a:cs typeface="Times New Roman" panose="02020603050405020304" pitchFamily="18" charset="0"/>
              </a:rPr>
              <a:t>Taşınır Davasında, </a:t>
            </a:r>
            <a:r>
              <a:rPr lang="tr-TR" b="1" i="1" dirty="0">
                <a:latin typeface="Times New Roman" panose="02020603050405020304" pitchFamily="18" charset="0"/>
                <a:cs typeface="Times New Roman" panose="02020603050405020304" pitchFamily="18" charset="0"/>
              </a:rPr>
              <a:t>Davacının Mülkiyet Hakkını kanıtlaması şart olmayıp</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Zilyetliğine dayanması yeterli sayıldığı için, </a:t>
            </a:r>
            <a:r>
              <a:rPr lang="tr-TR" dirty="0">
                <a:latin typeface="Times New Roman" panose="02020603050405020304" pitchFamily="18" charset="0"/>
                <a:cs typeface="Times New Roman" panose="02020603050405020304" pitchFamily="18" charset="0"/>
              </a:rPr>
              <a:t>bu </a:t>
            </a:r>
            <a:r>
              <a:rPr lang="tr-TR" b="1" dirty="0">
                <a:latin typeface="Times New Roman" panose="02020603050405020304" pitchFamily="18" charset="0"/>
                <a:cs typeface="Times New Roman" panose="02020603050405020304" pitchFamily="18" charset="0"/>
              </a:rPr>
              <a:t>Davada,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Davacının </a:t>
            </a:r>
            <a:r>
              <a:rPr lang="tr-TR" b="1" i="1" dirty="0">
                <a:latin typeface="Times New Roman" panose="02020603050405020304" pitchFamily="18" charset="0"/>
                <a:cs typeface="Times New Roman" panose="02020603050405020304" pitchFamily="18" charset="0"/>
              </a:rPr>
              <a:t>İstihkak Davasına oranla </a:t>
            </a:r>
            <a:r>
              <a:rPr lang="tr-TR" b="1" dirty="0">
                <a:latin typeface="Times New Roman" panose="02020603050405020304" pitchFamily="18" charset="0"/>
                <a:cs typeface="Times New Roman" panose="02020603050405020304" pitchFamily="18" charset="0"/>
              </a:rPr>
              <a:t>başarı ihtimali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büyüktür. </a:t>
            </a:r>
          </a:p>
          <a:p>
            <a:pPr algn="just"/>
            <a:r>
              <a:rPr lang="tr-TR" dirty="0">
                <a:latin typeface="Times New Roman" panose="02020603050405020304" pitchFamily="18" charset="0"/>
                <a:cs typeface="Times New Roman" panose="02020603050405020304" pitchFamily="18" charset="0"/>
              </a:rPr>
              <a:t>Fakat </a:t>
            </a:r>
            <a:r>
              <a:rPr lang="tr-TR" b="1" i="1" dirty="0">
                <a:latin typeface="Times New Roman" panose="02020603050405020304" pitchFamily="18" charset="0"/>
                <a:cs typeface="Times New Roman" panose="02020603050405020304" pitchFamily="18" charset="0"/>
              </a:rPr>
              <a:t>Malik, Mala hiçbir zaman Zilyet olamamış veya baştan </a:t>
            </a:r>
            <a:r>
              <a:rPr lang="tr-TR" b="1" i="1" dirty="0" err="1">
                <a:latin typeface="Times New Roman" panose="02020603050405020304" pitchFamily="18" charset="0"/>
                <a:cs typeface="Times New Roman" panose="02020603050405020304" pitchFamily="18" charset="0"/>
              </a:rPr>
              <a:t>Kötüniyetle</a:t>
            </a:r>
            <a:r>
              <a:rPr lang="tr-TR" b="1" i="1" dirty="0">
                <a:latin typeface="Times New Roman" panose="02020603050405020304" pitchFamily="18" charset="0"/>
                <a:cs typeface="Times New Roman" panose="02020603050405020304" pitchFamily="18" charset="0"/>
              </a:rPr>
              <a:t> edindiği Malın bu arada Maliki olmuş ise, </a:t>
            </a:r>
            <a:r>
              <a:rPr lang="tr-TR" b="1" dirty="0">
                <a:latin typeface="Times New Roman" panose="02020603050405020304" pitchFamily="18" charset="0"/>
                <a:cs typeface="Times New Roman" panose="02020603050405020304" pitchFamily="18" charset="0"/>
              </a:rPr>
              <a:t>Malın geri verilmesini sağlamak </a:t>
            </a:r>
            <a:r>
              <a:rPr lang="tr-TR" dirty="0">
                <a:latin typeface="Times New Roman" panose="02020603050405020304" pitchFamily="18" charset="0"/>
                <a:cs typeface="Times New Roman" panose="02020603050405020304" pitchFamily="18" charset="0"/>
              </a:rPr>
              <a:t>için</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sadece İstihkak Davası </a:t>
            </a:r>
            <a:r>
              <a:rPr lang="tr-TR" b="1" dirty="0">
                <a:latin typeface="Times New Roman" panose="02020603050405020304" pitchFamily="18" charset="0"/>
                <a:cs typeface="Times New Roman" panose="02020603050405020304" pitchFamily="18" charset="0"/>
              </a:rPr>
              <a:t>açabilir. </a:t>
            </a:r>
          </a:p>
          <a:p>
            <a:pPr marL="0" indent="0">
              <a:buNone/>
            </a:pPr>
            <a:endParaRPr lang="tr-TR" dirty="0"/>
          </a:p>
        </p:txBody>
      </p:sp>
    </p:spTree>
    <p:extLst>
      <p:ext uri="{BB962C8B-B14F-4D97-AF65-F5344CB8AC3E}">
        <p14:creationId xmlns:p14="http://schemas.microsoft.com/office/powerpoint/2010/main" val="90298238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pPr algn="just"/>
            <a:r>
              <a:rPr lang="tr-TR" sz="3200" dirty="0">
                <a:latin typeface="Times New Roman" panose="02020603050405020304" pitchFamily="18" charset="0"/>
                <a:cs typeface="Times New Roman" panose="02020603050405020304" pitchFamily="18" charset="0"/>
              </a:rPr>
              <a:t>Diğer taraftan, </a:t>
            </a:r>
            <a:r>
              <a:rPr lang="tr-TR" sz="3200" b="1" i="1" dirty="0">
                <a:latin typeface="Times New Roman" panose="02020603050405020304" pitchFamily="18" charset="0"/>
                <a:cs typeface="Times New Roman" panose="02020603050405020304" pitchFamily="18" charset="0"/>
              </a:rPr>
              <a:t>Zilyet, </a:t>
            </a:r>
            <a:r>
              <a:rPr lang="tr-TR" sz="3200" b="1" dirty="0">
                <a:latin typeface="Times New Roman" panose="02020603050405020304" pitchFamily="18" charset="0"/>
                <a:cs typeface="Times New Roman" panose="02020603050405020304" pitchFamily="18" charset="0"/>
              </a:rPr>
              <a:t>Malı,</a:t>
            </a:r>
            <a:r>
              <a:rPr lang="tr-TR" sz="3200" b="1" i="1" dirty="0">
                <a:latin typeface="Times New Roman" panose="02020603050405020304" pitchFamily="18" charset="0"/>
                <a:cs typeface="Times New Roman" panose="02020603050405020304" pitchFamily="18" charset="0"/>
              </a:rPr>
              <a:t> Malikin İradesiyle ele geçirmiş olmasına rağmen, onun Mülkiyetini kazanamamışsa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ona Mal üzerinde Zilyetlik sağlayan Hukuki İlişki sona ermişse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Malın geri verilmesini sağlamak için </a:t>
            </a:r>
            <a:r>
              <a:rPr lang="tr-TR" sz="3200" i="1" dirty="0">
                <a:latin typeface="Times New Roman" panose="02020603050405020304" pitchFamily="18" charset="0"/>
                <a:cs typeface="Times New Roman" panose="02020603050405020304" pitchFamily="18" charset="0"/>
              </a:rPr>
              <a:t>Taşınır Davası değil, </a:t>
            </a:r>
            <a:r>
              <a:rPr lang="tr-TR" sz="3200" b="1" i="1" u="sng" dirty="0">
                <a:latin typeface="Times New Roman" panose="02020603050405020304" pitchFamily="18" charset="0"/>
                <a:cs typeface="Times New Roman" panose="02020603050405020304" pitchFamily="18" charset="0"/>
              </a:rPr>
              <a:t>İstihkak Davası </a:t>
            </a:r>
            <a:r>
              <a:rPr lang="tr-TR" sz="3200" b="1" i="1" dirty="0">
                <a:latin typeface="Times New Roman" panose="02020603050405020304" pitchFamily="18" charset="0"/>
                <a:cs typeface="Times New Roman" panose="02020603050405020304" pitchFamily="18" charset="0"/>
              </a:rPr>
              <a:t>açılır. </a:t>
            </a:r>
          </a:p>
          <a:p>
            <a:pPr algn="just"/>
            <a:r>
              <a:rPr lang="tr-TR" sz="3200" dirty="0">
                <a:latin typeface="Times New Roman" panose="02020603050405020304" pitchFamily="18" charset="0"/>
                <a:cs typeface="Times New Roman" panose="02020603050405020304" pitchFamily="18" charset="0"/>
              </a:rPr>
              <a:t>Ayrıca </a:t>
            </a:r>
            <a:r>
              <a:rPr lang="tr-TR" sz="3200" b="1" i="1" dirty="0">
                <a:latin typeface="Times New Roman" panose="02020603050405020304" pitchFamily="18" charset="0"/>
                <a:cs typeface="Times New Roman" panose="02020603050405020304" pitchFamily="18" charset="0"/>
              </a:rPr>
              <a:t>Taşınır Davası için öngörülen Hak Düşürücü Süre geçmiş ise,</a:t>
            </a:r>
            <a:r>
              <a:rPr lang="tr-TR" sz="3200" dirty="0">
                <a:latin typeface="Times New Roman" panose="02020603050405020304" pitchFamily="18" charset="0"/>
                <a:cs typeface="Times New Roman" panose="02020603050405020304" pitchFamily="18" charset="0"/>
              </a:rPr>
              <a:t> artık </a:t>
            </a:r>
            <a:r>
              <a:rPr lang="tr-TR" sz="3200" b="1" u="sng" dirty="0">
                <a:latin typeface="Times New Roman" panose="02020603050405020304" pitchFamily="18" charset="0"/>
                <a:cs typeface="Times New Roman" panose="02020603050405020304" pitchFamily="18" charset="0"/>
              </a:rPr>
              <a:t>sadece İstihkak Davası </a:t>
            </a:r>
            <a:r>
              <a:rPr lang="tr-TR" sz="3200" b="1" dirty="0">
                <a:latin typeface="Times New Roman" panose="02020603050405020304" pitchFamily="18" charset="0"/>
                <a:cs typeface="Times New Roman" panose="02020603050405020304" pitchFamily="18" charset="0"/>
              </a:rPr>
              <a:t>açılabilecektir</a:t>
            </a:r>
            <a:r>
              <a:rPr lang="tr-TR" sz="36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8421355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Tapuda Kayıtlı Olmayan Taşınmazların İstihkak Davası Bakımından Durumu </a:t>
            </a:r>
          </a:p>
        </p:txBody>
      </p:sp>
      <p:sp>
        <p:nvSpPr>
          <p:cNvPr id="3" name="İçerik Yer Tutucusu 2"/>
          <p:cNvSpPr>
            <a:spLocks noGrp="1"/>
          </p:cNvSpPr>
          <p:nvPr>
            <p:ph idx="1"/>
          </p:nvPr>
        </p:nvSpPr>
        <p:spPr/>
        <p:txBody>
          <a:bodyPr>
            <a:normAutofit/>
          </a:bodyPr>
          <a:lstStyle/>
          <a:p>
            <a:pPr algn="just"/>
            <a:r>
              <a:rPr lang="tr-TR" b="1" u="sng" dirty="0">
                <a:latin typeface="Times New Roman" panose="02020603050405020304" pitchFamily="18" charset="0"/>
                <a:cs typeface="Times New Roman" panose="02020603050405020304" pitchFamily="18" charset="0"/>
              </a:rPr>
              <a:t>Tapuda Kayıtlı olmayan Taşınmazlar </a:t>
            </a:r>
            <a:r>
              <a:rPr lang="tr-TR" b="1" dirty="0">
                <a:latin typeface="Times New Roman" panose="02020603050405020304" pitchFamily="18" charset="0"/>
                <a:cs typeface="Times New Roman" panose="02020603050405020304" pitchFamily="18" charset="0"/>
              </a:rPr>
              <a:t>hakkında </a:t>
            </a:r>
            <a:r>
              <a:rPr lang="tr-TR" b="1" i="1" u="sng" dirty="0">
                <a:latin typeface="Times New Roman" panose="02020603050405020304" pitchFamily="18" charset="0"/>
                <a:cs typeface="Times New Roman" panose="02020603050405020304" pitchFamily="18" charset="0"/>
              </a:rPr>
              <a:t>İstihkak Davası </a:t>
            </a:r>
            <a:r>
              <a:rPr lang="tr-TR" b="1" dirty="0">
                <a:latin typeface="Times New Roman" panose="02020603050405020304" pitchFamily="18" charset="0"/>
                <a:cs typeface="Times New Roman" panose="02020603050405020304" pitchFamily="18" charset="0"/>
              </a:rPr>
              <a:t>açılıp açılamayacağı konusu üzerinde de durmak gerekir. </a:t>
            </a:r>
          </a:p>
          <a:p>
            <a:pPr algn="just"/>
            <a:r>
              <a:rPr lang="tr-TR" b="1" i="1" dirty="0">
                <a:latin typeface="Times New Roman" panose="02020603050405020304" pitchFamily="18" charset="0"/>
                <a:cs typeface="Times New Roman" panose="02020603050405020304" pitchFamily="18" charset="0"/>
              </a:rPr>
              <a:t>MK m. 713 / V hükmü gereğince</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Olağanüstü Zamanaşımı </a:t>
            </a:r>
            <a:r>
              <a:rPr lang="tr-TR" b="1" dirty="0">
                <a:latin typeface="Times New Roman" panose="02020603050405020304" pitchFamily="18" charset="0"/>
                <a:cs typeface="Times New Roman" panose="02020603050405020304" pitchFamily="18" charset="0"/>
              </a:rPr>
              <a:t>yoluyla Mülkiyet Hakkı, </a:t>
            </a:r>
            <a:r>
              <a:rPr lang="tr-TR" b="1" i="1" dirty="0">
                <a:latin typeface="Times New Roman" panose="02020603050405020304" pitchFamily="18" charset="0"/>
                <a:cs typeface="Times New Roman" panose="02020603050405020304" pitchFamily="18" charset="0"/>
              </a:rPr>
              <a:t>Tescilden Önce Maddi Şartların gerçekleşmesiyle kazanılmaktadır.</a:t>
            </a:r>
          </a:p>
          <a:p>
            <a:pPr algn="just"/>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 bağlamda</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Zamanaşımı Yoluyla Mülkiyeti kazanılmış </a:t>
            </a:r>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henüz Tapu Kütüğüne kaydedilmemiş Tapusuz Taşınmazlar </a:t>
            </a:r>
            <a:r>
              <a:rPr lang="tr-TR" dirty="0">
                <a:latin typeface="Times New Roman" panose="02020603050405020304" pitchFamily="18" charset="0"/>
                <a:cs typeface="Times New Roman" panose="02020603050405020304" pitchFamily="18" charset="0"/>
              </a:rPr>
              <a:t>hakkında da </a:t>
            </a:r>
            <a:r>
              <a:rPr lang="tr-TR" b="1" i="1" dirty="0">
                <a:latin typeface="Times New Roman" panose="02020603050405020304" pitchFamily="18" charset="0"/>
                <a:cs typeface="Times New Roman" panose="02020603050405020304" pitchFamily="18" charset="0"/>
              </a:rPr>
              <a:t>İstihkak Davası </a:t>
            </a:r>
            <a:r>
              <a:rPr lang="tr-TR" b="1" dirty="0">
                <a:latin typeface="Times New Roman" panose="02020603050405020304" pitchFamily="18" charset="0"/>
                <a:cs typeface="Times New Roman" panose="02020603050405020304" pitchFamily="18" charset="0"/>
              </a:rPr>
              <a:t>açılabilmelidir. </a:t>
            </a:r>
          </a:p>
        </p:txBody>
      </p:sp>
    </p:spTree>
    <p:extLst>
      <p:ext uri="{BB962C8B-B14F-4D97-AF65-F5344CB8AC3E}">
        <p14:creationId xmlns:p14="http://schemas.microsoft.com/office/powerpoint/2010/main" val="35426064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2426</TotalTime>
  <Words>10384</Words>
  <Application>Microsoft Office PowerPoint</Application>
  <PresentationFormat>Geniş ekran</PresentationFormat>
  <Paragraphs>564</Paragraphs>
  <Slides>165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165</vt:i4>
      </vt:variant>
    </vt:vector>
  </HeadingPairs>
  <TitlesOfParts>
    <vt:vector size="170" baseType="lpstr">
      <vt:lpstr>Arial</vt:lpstr>
      <vt:lpstr>Calibri</vt:lpstr>
      <vt:lpstr>Calibri Light</vt:lpstr>
      <vt:lpstr>Times New Roman</vt:lpstr>
      <vt:lpstr>Office Teması</vt:lpstr>
      <vt:lpstr>  A.Ü.H.F.  3/A EŞYA HUKUKU DERS NOTLARI (2.Dönem- Altıncı Hafta- 25.3.2020)  </vt:lpstr>
      <vt:lpstr> MÜLKİYET HUKUKU ve SINIRLI  AYNİ HAKLAR-  KAYNAKÇA</vt:lpstr>
      <vt:lpstr>PowerPoint Sunusu</vt:lpstr>
      <vt:lpstr>PowerPoint Sunusu</vt:lpstr>
      <vt:lpstr>MÜLKİYET (Mülkiyet Kavramı) (Sirmen, Lale; Eşya Hukuku, 7. B., Ankara 2019, s. 249 vd.; Oğuzman, M. Kemal / Seliçi, Özer / Oktay- Özdemir, Saibe;  Eşya Hukuku,19. B., İstanbul 2016, s. 273 vd. ; Eren, Fikret; Mülkiyet Hukuku, 4. Bası,  Ankara 2016, s. 3 vd.; Ertaş, Şeref; Eşya H.,11. B., İzmir 2014, s. 211 vd.; Oğuzman/ Seliçi / Oktay- Özdemir, Eşya Hukuku, Ders Kitabı, İstanbul 2018, s. 151 vd.)</vt:lpstr>
      <vt:lpstr>PowerPoint Sunusu</vt:lpstr>
      <vt:lpstr>PowerPoint Sunusu</vt:lpstr>
      <vt:lpstr>Klasik Mülkiyet Görüşü (Anlayışı)</vt:lpstr>
      <vt:lpstr>PowerPoint Sunusu</vt:lpstr>
      <vt:lpstr>Modern Mülkiyet Görüşü </vt:lpstr>
      <vt:lpstr>PowerPoint Sunusu</vt:lpstr>
      <vt:lpstr>Mülkiyet Hakkının Anayasadaki Düzenleniş Biçimi </vt:lpstr>
      <vt:lpstr>PowerPoint Sunusu</vt:lpstr>
      <vt:lpstr>PowerPoint Sunusu</vt:lpstr>
      <vt:lpstr>PowerPoint Sunusu</vt:lpstr>
      <vt:lpstr>PowerPoint Sunusu</vt:lpstr>
      <vt:lpstr>PowerPoint Sunusu</vt:lpstr>
      <vt:lpstr>PowerPoint Sunusu</vt:lpstr>
      <vt:lpstr>Mülkiyet Hakkının İçeriği </vt:lpstr>
      <vt:lpstr>PowerPoint Sunusu</vt:lpstr>
      <vt:lpstr>Olumlu Yetkiler </vt:lpstr>
      <vt:lpstr>PowerPoint Sunusu</vt:lpstr>
      <vt:lpstr>PowerPoint Sunusu</vt:lpstr>
      <vt:lpstr>PowerPoint Sunusu</vt:lpstr>
      <vt:lpstr>PowerPoint Sunusu</vt:lpstr>
      <vt:lpstr>PowerPoint Sunusu</vt:lpstr>
      <vt:lpstr>PowerPoint Sunusu</vt:lpstr>
      <vt:lpstr>PowerPoint Sunusu</vt:lpstr>
      <vt:lpstr>Koruyucu Yetkiler </vt:lpstr>
      <vt:lpstr>PowerPoint Sunusu</vt:lpstr>
      <vt:lpstr>PowerPoint Sunusu</vt:lpstr>
      <vt:lpstr>Mülkiyetin İçeriği</vt:lpstr>
      <vt:lpstr>Malikin Ödevleri (Yükümlülükleri)</vt:lpstr>
      <vt:lpstr>Malikin Ödevleri </vt:lpstr>
      <vt:lpstr>Yapmama (Kaçınma) Ödevi (Sirmen, Eşya H., 7. B., s. 252; Eren, Mülkiyet H., 4. B., s.18 vd.)  </vt:lpstr>
      <vt:lpstr>PowerPoint Sunusu</vt:lpstr>
      <vt:lpstr>Yapmama Ödevine Örnekler</vt:lpstr>
      <vt:lpstr>PowerPoint Sunusu</vt:lpstr>
      <vt:lpstr>PowerPoint Sunusu</vt:lpstr>
      <vt:lpstr>Katlanma Ödevi  (Eren, Mülkiyet H., 4. B., s. 19 vd.; Sirmen, Eşya H., 7. B., s. 252)</vt:lpstr>
      <vt:lpstr>PowerPoint Sunusu</vt:lpstr>
      <vt:lpstr>Katlanma Ödevi Örnekleri</vt:lpstr>
      <vt:lpstr>PowerPoint Sunusu</vt:lpstr>
      <vt:lpstr>PowerPoint Sunusu</vt:lpstr>
      <vt:lpstr>PowerPoint Sunusu</vt:lpstr>
      <vt:lpstr>Yapma Ödevi  (Eren, Mülkiyet H.,4. B., s. 20; Sirmen, Eşya H., 7. B., s. 252)</vt:lpstr>
      <vt:lpstr>PowerPoint Sunusu</vt:lpstr>
      <vt:lpstr>PowerPoint Sunusu</vt:lpstr>
      <vt:lpstr>Mülkiyet Hakkının Korunması  (Sirmen, Eşya H., 7. B., s. 253 vd.; Eren, Mülkiyet H., 4. B., s. 27 vd.; Esener/ Güven, Eşya Hukuku, 7. Bası, s. 179 vd. )</vt:lpstr>
      <vt:lpstr>Avrupa İnsan Hakları Sözleşmesiyle Sağlanan Koruma  (Sirmen, Eşya H., 7. B., s. 253 vd.; Gemalmaz, Burak; Avrupa İnsan Hakları Sözleşmesinde Mülkiyet Hakkı, İstanbul 2009, 2. Tıpkı Basım (2017), s. 124 vd. </vt:lpstr>
      <vt:lpstr>PowerPoint Sunusu</vt:lpstr>
      <vt:lpstr>PowerPoint Sunusu</vt:lpstr>
      <vt:lpstr>Avrupa İnsan Hakları Sözleşmesi Ek 1. Protokol 1. madde</vt:lpstr>
      <vt:lpstr>Avrupa İnsan Hakları Mahkemesinin Mülkiyet Anlayışı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Kamu Hukuku Alanında Koruma </vt:lpstr>
      <vt:lpstr>PowerPoint Sunusu</vt:lpstr>
      <vt:lpstr>Mülkiyet Hakkının Özel bir Hak Olarak Korunması </vt:lpstr>
      <vt:lpstr>Mülkiyet Hakkının Ceza Hukukunda ve İdare Hukukunda Korunması </vt:lpstr>
      <vt:lpstr>Özel Hukuk Alanında Koruma </vt:lpstr>
      <vt:lpstr>PowerPoint Sunusu</vt:lpstr>
      <vt:lpstr>PowerPoint Sunusu</vt:lpstr>
      <vt:lpstr>Mülkiyet Hakkına Dayanan Davalar</vt:lpstr>
      <vt:lpstr>İstihkak Davası (Rei Vindicatio)</vt:lpstr>
      <vt:lpstr>İstihkak Davası (İstihkak Davasının Konusu ve Şartları)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Taşınırlar Bakımından İstihkak Davasının Önemi </vt:lpstr>
      <vt:lpstr>PowerPoint Sunusu</vt:lpstr>
      <vt:lpstr>Tapuda Kayıtlı Olmayan Taşınmazların İstihkak Davası Bakımından Durumu </vt:lpstr>
      <vt:lpstr>PowerPoint Sunusu</vt:lpstr>
      <vt:lpstr>İstihkak Davasının Niteliği </vt:lpstr>
      <vt:lpstr>İstihkak Davasının Tarafları </vt:lpstr>
      <vt:lpstr>Paylı Mülkiyette Paydaşın İstihkak Davası Bakımından Durumu </vt:lpstr>
      <vt:lpstr>PowerPoint Sunusu</vt:lpstr>
      <vt:lpstr>PowerPoint Sunusu</vt:lpstr>
      <vt:lpstr>PowerPoint Sunusu</vt:lpstr>
      <vt:lpstr>PowerPoint Sunusu</vt:lpstr>
      <vt:lpstr>PowerPoint Sunusu</vt:lpstr>
      <vt:lpstr>PowerPoint Sunusu</vt:lpstr>
      <vt:lpstr>PowerPoint Sunusu</vt:lpstr>
      <vt:lpstr>İstihkak Davasının Tarafları </vt:lpstr>
      <vt:lpstr>İstihkak Davasında İspat Yükü </vt:lpstr>
      <vt:lpstr>PowerPoint Sunusu</vt:lpstr>
      <vt:lpstr>PowerPoint Sunusu</vt:lpstr>
      <vt:lpstr>PowerPoint Sunusu</vt:lpstr>
      <vt:lpstr>PowerPoint Sunusu</vt:lpstr>
      <vt:lpstr>İstihkak Talebinin Devri  </vt:lpstr>
      <vt:lpstr>İstihkak Davasında Görevli ve Yetkili Mahkeme </vt:lpstr>
      <vt:lpstr>Elatmanın Önlenmesi Davası (Müdahalenin Meni Davası – Actio Negatoria) </vt:lpstr>
      <vt:lpstr>Elatmanın Önlenmesi Davası Hakkında Genel Bilgi </vt:lpstr>
      <vt:lpstr>PowerPoint Sunusu</vt:lpstr>
      <vt:lpstr>Elatmanın Önlenmesi Davasının Ayni Niteliği</vt:lpstr>
      <vt:lpstr>Elatmanın Önlenmesi Davasının Konusu, Amacı ve Şartları </vt:lpstr>
      <vt:lpstr>Elatmanın Önlenmesi Davasının Amacı </vt:lpstr>
      <vt:lpstr>PowerPoint Sunusu</vt:lpstr>
      <vt:lpstr>PowerPoint Sunusu</vt:lpstr>
      <vt:lpstr>PowerPoint Sunusu</vt:lpstr>
      <vt:lpstr>PowerPoint Sunusu</vt:lpstr>
      <vt:lpstr>PowerPoint Sunusu</vt:lpstr>
      <vt:lpstr>PowerPoint Sunusu</vt:lpstr>
      <vt:lpstr>Elatmanın Önlenmesi Davasının Konusu ve Şartları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Davanın Niteliği</vt:lpstr>
      <vt:lpstr>PowerPoint Sunusu</vt:lpstr>
      <vt:lpstr>PowerPoint Sunusu</vt:lpstr>
      <vt:lpstr>PowerPoint Sunusu</vt:lpstr>
      <vt:lpstr>El Atmanın Önlenmesi Davasının Tarafları </vt:lpstr>
      <vt:lpstr>Davanın Tarafları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İspat Yükü </vt:lpstr>
      <vt:lpstr>PowerPoint Sunusu</vt:lpstr>
      <vt:lpstr>PowerPoint Sunusu</vt:lpstr>
      <vt:lpstr>PowerPoint Sunusu</vt:lpstr>
      <vt:lpstr>Talebin Devri </vt:lpstr>
      <vt:lpstr>Görevli ve Yetkili Mahkeme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MÜLKİYET  (Sirmen, Eşya H., 2. B., s. 271 vd.; Oğuzman / Seliçi / Oktay- Özdemir, Eşya H.,17. B., s. 271 vd. )</dc:title>
  <dc:creator>user</dc:creator>
  <cp:lastModifiedBy>seher bagaç</cp:lastModifiedBy>
  <cp:revision>953</cp:revision>
  <cp:lastPrinted>2020-03-23T20:17:46Z</cp:lastPrinted>
  <dcterms:created xsi:type="dcterms:W3CDTF">2015-03-10T08:57:16Z</dcterms:created>
  <dcterms:modified xsi:type="dcterms:W3CDTF">2020-04-17T19:56:49Z</dcterms:modified>
</cp:coreProperties>
</file>