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6"/>
  </p:notesMasterIdLst>
  <p:sldIdLst>
    <p:sldId id="257" r:id="rId2"/>
    <p:sldId id="265" r:id="rId3"/>
    <p:sldId id="266" r:id="rId4"/>
    <p:sldId id="267" r:id="rId5"/>
    <p:sldId id="268" r:id="rId6"/>
    <p:sldId id="269" r:id="rId7"/>
    <p:sldId id="270" r:id="rId8"/>
    <p:sldId id="271" r:id="rId9"/>
    <p:sldId id="272" r:id="rId10"/>
    <p:sldId id="273" r:id="rId11"/>
    <p:sldId id="274" r:id="rId12"/>
    <p:sldId id="275" r:id="rId13"/>
    <p:sldId id="277" r:id="rId14"/>
    <p:sldId id="263" r:id="rId1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447DCC-2293-4CA3-9A41-5BA36647D6A1}" type="datetimeFigureOut">
              <a:rPr lang="tr-TR" smtClean="0"/>
              <a:t>6.4.2019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6270B0-07BA-4694-B91C-E89AC4039A9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22659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04555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70052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61263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FD47E222-EFAC-4E98-9EE1-0FB622BE44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xmlns="" id="{97F22F55-CF54-4C84-A68A-97E1B444A6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C3F4C4FC-8113-4CC4-86D5-28AC2AF3B8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E22C7-BB1D-48C7-91C9-82A78679A3F8}" type="datetime1">
              <a:rPr lang="tr-TR" smtClean="0"/>
              <a:t>6.4.2019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5A4801CC-B3E4-4438-9EDB-EDF29DD6F2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05EE9B57-404D-4966-A137-CBC805634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9991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CA6CA94E-B32D-4651-B36D-CD89D3E130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xmlns="" id="{E5B0AF00-77E4-4EFA-A79C-0FDDC9F7E9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B04F8FC5-0422-48E2-843B-4F2F86A206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D3E5E-2278-4A8F-92B6-09B2A5479714}" type="datetime1">
              <a:rPr lang="tr-TR" smtClean="0"/>
              <a:t>6.4.2019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7F724320-2A3C-4B61-9C27-EBF0227EA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11F4D27C-F16E-4A56-B157-61817BC2B0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57325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xmlns="" id="{89880094-6D84-4A0A-A02A-24BFC377589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xmlns="" id="{F7181946-3729-46F8-AC39-F08D5845EE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329BDD5D-FCAA-4AE3-B5F3-E54641C4C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58DE-8A77-4098-B788-91DBF4FCA2B6}" type="datetime1">
              <a:rPr lang="tr-TR" smtClean="0"/>
              <a:t>6.4.2019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164E904D-D24B-4A54-8987-4A1EA7319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F955AA27-0E53-44CE-829C-EB35AA3AB8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2876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3FDB0222-4253-4D7D-A9B3-CE598F143F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F7334708-4DEE-4B4B-AD7D-78FE09FCD6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C98C8477-3A67-4915-AEE3-561B431CC0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64795-B0C9-4F97-8929-4664EEB1B096}" type="datetime1">
              <a:rPr lang="tr-TR" smtClean="0"/>
              <a:t>6.4.2019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E1CEB008-B42A-4F2A-81E1-27AC472E7B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C1163802-9C9D-4B33-BF7A-F9064F4A6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9846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F9C811F0-2459-4DE1-AFA6-26A97166AD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xmlns="" id="{A8FCD65B-C16D-4553-AB60-7009442693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843E5E27-149D-46EB-8BB2-6E6796A85E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3F8C0-BBB6-4628-937B-C7B1A96A65F4}" type="datetime1">
              <a:rPr lang="tr-TR" smtClean="0"/>
              <a:t>6.4.2019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90366FCF-9563-4871-BD56-BAF19AEC83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E14D2866-F762-438C-A649-BDC0B2F816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91345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DFF02F0E-3632-435D-AD33-7A9DE181DA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12C455A8-E4F5-42A3-B0CC-E7C0F864EB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xmlns="" id="{8A969280-613A-4914-9F9F-A892F4E6DD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xmlns="" id="{9177FBFE-F9E8-4016-916A-CD0A57454F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6685E-9A68-4745-8F70-8D8E9257F93C}" type="datetime1">
              <a:rPr lang="tr-TR" smtClean="0"/>
              <a:t>6.4.2019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xmlns="" id="{771BC5B2-CD53-48C7-9FA4-8FCE7CEBE6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xmlns="" id="{8C7C4495-09B5-430D-85B5-EA0FEC313C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5911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D0DF595D-8E89-424F-9F29-AE4534E94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xmlns="" id="{D413DEA5-D065-4D9B-8ABA-7EEB21F818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xmlns="" id="{A3D7F167-6541-4961-B455-0BE72494ED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xmlns="" id="{4738620C-017A-4185-9974-2685F26213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xmlns="" id="{1133783D-F2EC-466A-B98E-CF9F310C69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xmlns="" id="{336EEF35-6A30-4079-A3B1-D34245C18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1385A-FE8A-4D88-BD16-58AA71995105}" type="datetime1">
              <a:rPr lang="tr-TR" smtClean="0"/>
              <a:t>6.4.2019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xmlns="" id="{DAF33A8C-5860-4BBF-9210-BD2D83B022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xmlns="" id="{9399C27D-3025-46F4-B4AB-1577761E79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81004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122AA600-1F01-4A26-B427-9C9DD0BAA0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xmlns="" id="{49D0178F-F601-4523-B0F1-F3CC62782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18497-B50C-4FCE-A087-7381CCEC1553}" type="datetime1">
              <a:rPr lang="tr-TR" smtClean="0"/>
              <a:t>6.4.2019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xmlns="" id="{B956D79F-BF4D-423D-A496-32B88AEAAB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xmlns="" id="{AD16D4B4-99D4-4C1F-90DA-A30981914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3257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xmlns="" id="{5426BE15-D802-4763-8F94-69C981322E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9BB7A-85A1-4E58-AE51-4667449695DB}" type="datetime1">
              <a:rPr lang="tr-TR" smtClean="0"/>
              <a:t>6.4.2019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xmlns="" id="{94030729-0DC7-4FA9-9B5D-9FA7FE5C2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xmlns="" id="{F9D0265E-9DBE-4004-B1F8-823989B6E6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5502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D38B53C8-729E-4CC2-8A67-3D1B312610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150C6979-31E2-4F7D-8C26-B3AFDD2271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xmlns="" id="{D86FC20C-86F9-4D01-99B2-9A6B99C2F4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xmlns="" id="{88ACFDDE-8196-469A-BB9D-FCD552122E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B495E-CF2D-415B-A4ED-8F10400B317B}" type="datetime1">
              <a:rPr lang="tr-TR" smtClean="0"/>
              <a:t>6.4.2019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xmlns="" id="{CAF33557-97EE-4366-8977-49E6E9F60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xmlns="" id="{83C1CA4D-EDCE-4E7A-9F85-F015EEB16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40090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7D114379-B799-4072-A798-368408E67E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xmlns="" id="{5CCB73B5-63F6-42E3-A38C-C714519EEC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xmlns="" id="{D4307F50-F5E3-4D5C-BAED-D8A9EA68B6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xmlns="" id="{2D4DD3C2-5AA5-4E59-9AC3-2E585C5F4F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B4AEA-BEA8-4B85-B065-AB35A32F8996}" type="datetime1">
              <a:rPr lang="tr-TR" smtClean="0"/>
              <a:t>6.4.2019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xmlns="" id="{E4A11C98-81AA-46C6-9054-67812790E5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xmlns="" id="{1B23DFE9-E940-4DB8-9DE2-0008667614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268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xmlns="" id="{11AF88C7-29CB-432F-954B-587D70CBFF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xmlns="" id="{D9C4ABA2-95CA-4863-87EE-38E6F99756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ACCA31C9-2AD8-427A-BE70-D6FEF437FE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72B5DA-3AFB-42CE-8935-1CFF93C9C9BB}" type="datetime1">
              <a:rPr lang="tr-TR" smtClean="0"/>
              <a:t>6.4.2019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9388C7EB-5B18-4885-A7C0-484A2042AF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3DBF7DC0-85B3-48EA-B39F-D7B04977D3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7750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tr-TR" sz="5400" dirty="0"/>
              <a:t>ELE427</a:t>
            </a:r>
            <a:br>
              <a:rPr lang="tr-TR" sz="5400" dirty="0"/>
            </a:br>
            <a:r>
              <a:rPr lang="tr-TR" sz="5400" dirty="0"/>
              <a:t>COMMUNICATION THEORY – II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1600" dirty="0"/>
              <a:t>ANKARA UNIVERSITY</a:t>
            </a:r>
          </a:p>
          <a:p>
            <a:r>
              <a:rPr lang="tr-TR" sz="1600" dirty="0"/>
              <a:t>FACULTY OF ENGINEERING</a:t>
            </a:r>
          </a:p>
          <a:p>
            <a:r>
              <a:rPr lang="tr-TR" sz="1600" dirty="0"/>
              <a:t>ELECTRICAL AND ELECTRONICS ENGINEERING DEPARTMENT</a:t>
            </a:r>
          </a:p>
        </p:txBody>
      </p:sp>
    </p:spTree>
    <p:extLst>
      <p:ext uri="{BB962C8B-B14F-4D97-AF65-F5344CB8AC3E}">
        <p14:creationId xmlns:p14="http://schemas.microsoft.com/office/powerpoint/2010/main" val="33832237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>
            <a:extLst>
              <a:ext uri="{FF2B5EF4-FFF2-40B4-BE49-F238E27FC236}">
                <a16:creationId xmlns:a16="http://schemas.microsoft.com/office/drawing/2014/main" xmlns="" id="{49685FAE-89AE-4633-BCA3-B3ABBD6E2E46}"/>
              </a:ext>
            </a:extLst>
          </p:cNvPr>
          <p:cNvSpPr txBox="1"/>
          <p:nvPr/>
        </p:nvSpPr>
        <p:spPr>
          <a:xfrm>
            <a:off x="550416" y="656948"/>
            <a:ext cx="10866267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600" dirty="0" err="1"/>
              <a:t>Entropy</a:t>
            </a:r>
            <a:r>
              <a:rPr lang="tr-TR" sz="3600" dirty="0"/>
              <a:t> </a:t>
            </a:r>
            <a:r>
              <a:rPr lang="tr-TR" sz="3600" dirty="0" err="1"/>
              <a:t>and</a:t>
            </a:r>
            <a:r>
              <a:rPr lang="tr-TR" sz="3600" dirty="0"/>
              <a:t> Information Rate</a:t>
            </a:r>
          </a:p>
          <a:p>
            <a:endParaRPr lang="tr-TR" sz="36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We’ll also assume that successive symbols are statistically independent and</a:t>
            </a:r>
            <a:r>
              <a:rPr lang="tr-TR" sz="2800" dirty="0"/>
              <a:t> </a:t>
            </a:r>
            <a:r>
              <a:rPr lang="en-US" sz="2800" dirty="0"/>
              <a:t>come from the source at an average rate of </a:t>
            </a:r>
            <a:r>
              <a:rPr lang="en-US" sz="2800" i="1" dirty="0"/>
              <a:t>r </a:t>
            </a:r>
            <a:r>
              <a:rPr lang="en-US" sz="2800" dirty="0"/>
              <a:t>symbols per second. </a:t>
            </a:r>
            <a:endParaRPr lang="tr-TR" sz="2800" dirty="0"/>
          </a:p>
          <a:p>
            <a:endParaRPr lang="tr-TR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These properties</a:t>
            </a:r>
            <a:r>
              <a:rPr lang="tr-TR" sz="2800" dirty="0"/>
              <a:t> </a:t>
            </a:r>
            <a:r>
              <a:rPr lang="en-US" sz="2800" dirty="0"/>
              <a:t>define the model of a </a:t>
            </a:r>
            <a:r>
              <a:rPr lang="en-US" sz="2800" b="1" dirty="0"/>
              <a:t>discrete memoryless source.</a:t>
            </a:r>
            <a:endParaRPr lang="tr-TR" sz="2800" dirty="0"/>
          </a:p>
          <a:p>
            <a:endParaRPr lang="tr-TR" sz="2800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19718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xmlns="" id="{49685FAE-89AE-4633-BCA3-B3ABBD6E2E46}"/>
                  </a:ext>
                </a:extLst>
              </p:cNvPr>
              <p:cNvSpPr txBox="1"/>
              <p:nvPr/>
            </p:nvSpPr>
            <p:spPr>
              <a:xfrm>
                <a:off x="550416" y="656948"/>
                <a:ext cx="10866267" cy="59357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tr-TR" sz="3600" dirty="0"/>
                  <a:t>Entropy </a:t>
                </a:r>
                <a:r>
                  <a:rPr lang="tr-TR" sz="3600" dirty="0" err="1"/>
                  <a:t>and</a:t>
                </a:r>
                <a:r>
                  <a:rPr lang="tr-TR" sz="3600" dirty="0"/>
                  <a:t> Information Rate</a:t>
                </a:r>
              </a:p>
              <a:p>
                <a:endParaRPr lang="tr-TR" sz="36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tr-TR" sz="2800" dirty="0" err="1"/>
                  <a:t>The</a:t>
                </a:r>
                <a:r>
                  <a:rPr lang="tr-TR" sz="2800" dirty="0"/>
                  <a:t> </a:t>
                </a:r>
                <a:r>
                  <a:rPr lang="en-US" sz="2800" dirty="0"/>
                  <a:t>expected information per symbol is then given by the statistical average</a:t>
                </a:r>
                <a:endParaRPr lang="tr-TR" sz="2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algn="ctr"/>
                <a14:m>
                  <m:oMath xmlns:m="http://schemas.openxmlformats.org/officeDocument/2006/math"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𝐻</m:t>
                    </m:r>
                    <m:d>
                      <m:dPr>
                        <m:ctrlPr>
                          <a:rPr lang="tr-TR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d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ctrlPr>
                          <a:rPr lang="tr-TR" sz="2800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tr-TR" sz="28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𝑀</m:t>
                        </m:r>
                      </m:sup>
                      <m:e>
                        <m:sSub>
                          <m:sSubPr>
                            <m:ctrlPr>
                              <a:rPr lang="tr-TR" sz="28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tr-TR" sz="2800" b="0" i="1" smtClean="0"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tr-TR" sz="2800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sSub>
                          <m:sSubPr>
                            <m:ctrlPr>
                              <a:rPr lang="tr-TR" sz="2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tr-TR" sz="2800" b="0" i="1" smtClean="0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tr-TR" sz="2800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nary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tr-TR" sz="2800" i="1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𝑀</m:t>
                        </m:r>
                      </m:sup>
                      <m:e>
                        <m:sSub>
                          <m:sSubPr>
                            <m:ctrlPr>
                              <a:rPr lang="tr-TR" sz="2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tr-TR" sz="2800" i="1"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tr-TR" sz="2800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nary>
                  </m:oMath>
                </a14:m>
                <a:r>
                  <a:rPr lang="tr-TR" sz="2800" dirty="0"/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tr-TR" sz="2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tr-TR" sz="280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tr-TR" sz="28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fName>
                      <m:e>
                        <m:f>
                          <m:fPr>
                            <m:ctrlPr>
                              <a:rPr lang="tr-TR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tr-TR" sz="28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sSub>
                              <m:sSubPr>
                                <m:ctrlPr>
                                  <a:rPr lang="tr-TR" sz="2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tr-TR" sz="2800" i="1">
                                    <a:latin typeface="Cambria Math" panose="02040503050406030204" pitchFamily="18" charset="0"/>
                                  </a:rPr>
                                  <m:t>𝑃</m:t>
                                </m:r>
                              </m:e>
                              <m:sub>
                                <m:r>
                                  <a:rPr lang="tr-TR" sz="2800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den>
                        </m:f>
                      </m:e>
                    </m:func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𝑏𝑖𝑡𝑠</m:t>
                    </m:r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/</m:t>
                    </m:r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𝑠𝑦𝑚𝑏𝑜𝑙</m:t>
                    </m:r>
                  </m:oMath>
                </a14:m>
                <a:r>
                  <a:rPr lang="tr-TR" sz="2800" dirty="0"/>
                  <a:t> 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r>
                  <a:rPr lang="en-US" sz="2800" dirty="0"/>
                  <a:t>which is called the source </a:t>
                </a:r>
                <a:r>
                  <a:rPr lang="en-US" sz="2800" b="1" dirty="0"/>
                  <a:t>entropy.</a:t>
                </a:r>
                <a:endParaRPr lang="tr-TR" sz="2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endParaRPr lang="tr-TR" sz="2800" dirty="0"/>
              </a:p>
            </p:txBody>
          </p:sp>
        </mc:Choice>
        <mc:Fallback xmlns="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id="{49685FAE-89AE-4633-BCA3-B3ABBD6E2E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416" y="656948"/>
                <a:ext cx="10866267" cy="5935792"/>
              </a:xfrm>
              <a:prstGeom prst="rect">
                <a:avLst/>
              </a:prstGeom>
              <a:blipFill>
                <a:blip r:embed="rId2"/>
                <a:stretch>
                  <a:fillRect l="-1683" t="-1644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81936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xmlns="" id="{49685FAE-89AE-4633-BCA3-B3ABBD6E2E46}"/>
                  </a:ext>
                </a:extLst>
              </p:cNvPr>
              <p:cNvSpPr txBox="1"/>
              <p:nvPr/>
            </p:nvSpPr>
            <p:spPr>
              <a:xfrm>
                <a:off x="550416" y="656948"/>
                <a:ext cx="10866267" cy="46474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tr-TR" sz="3600" dirty="0"/>
                  <a:t>Entropy </a:t>
                </a:r>
                <a:r>
                  <a:rPr lang="tr-TR" sz="3600" dirty="0" err="1"/>
                  <a:t>and</a:t>
                </a:r>
                <a:r>
                  <a:rPr lang="tr-TR" sz="3600" dirty="0"/>
                  <a:t> Information Rate</a:t>
                </a:r>
              </a:p>
              <a:p>
                <a:endParaRPr lang="tr-TR" sz="3600" dirty="0"/>
              </a:p>
              <a:p>
                <a:pPr marL="457200" indent="-457200">
                  <a:buFont typeface="Arial" panose="020B0604020202020204" pitchFamily="34" charset="0"/>
                  <a:buChar char="•"/>
                </a:pPr>
                <a:r>
                  <a:rPr lang="tr-TR" sz="2800" dirty="0" err="1"/>
                  <a:t>We</a:t>
                </a:r>
                <a:r>
                  <a:rPr lang="tr-TR" sz="2800" dirty="0"/>
                  <a:t> define </a:t>
                </a:r>
                <a:r>
                  <a:rPr lang="tr-TR" sz="2800" dirty="0" err="1"/>
                  <a:t>the</a:t>
                </a:r>
                <a:r>
                  <a:rPr lang="tr-TR" sz="2800" dirty="0"/>
                  <a:t> </a:t>
                </a:r>
                <a:r>
                  <a:rPr lang="tr-TR" sz="2800" dirty="0" err="1"/>
                  <a:t>source</a:t>
                </a:r>
                <a:r>
                  <a:rPr lang="tr-TR" sz="2800" dirty="0"/>
                  <a:t> </a:t>
                </a:r>
                <a:r>
                  <a:rPr lang="tr-TR" sz="2800" b="1" dirty="0" err="1"/>
                  <a:t>information</a:t>
                </a:r>
                <a:r>
                  <a:rPr lang="tr-TR" sz="2800" b="1" dirty="0"/>
                  <a:t> rate</a:t>
                </a:r>
              </a:p>
              <a:p>
                <a:pPr marL="457200" indent="-457200">
                  <a:buFont typeface="Arial" panose="020B0604020202020204" pitchFamily="34" charset="0"/>
                  <a:buChar char="•"/>
                </a:pPr>
                <a:endParaRPr lang="tr-TR" sz="2800" b="1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𝑟𝐻</m:t>
                      </m:r>
                      <m:d>
                        <m:dPr>
                          <m:ctrlPr>
                            <a:rPr lang="tr-TR" sz="2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</m:d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𝑏𝑖𝑡𝑠</m:t>
                      </m:r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/</m:t>
                      </m:r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𝑠𝑒𝑐</m:t>
                      </m:r>
                    </m:oMath>
                  </m:oMathPara>
                </a14:m>
                <a:endParaRPr lang="tr-TR" sz="2800" dirty="0"/>
              </a:p>
              <a:p>
                <a:pPr marL="457200" indent="-457200">
                  <a:buFont typeface="Arial" panose="020B0604020202020204" pitchFamily="34" charset="0"/>
                  <a:buChar char="•"/>
                </a:pPr>
                <a:endParaRPr lang="tr-TR" sz="2800" b="1" dirty="0"/>
              </a:p>
              <a:p>
                <a:r>
                  <a:rPr lang="tr-TR" sz="2800" dirty="0"/>
                  <a:t>a </a:t>
                </a:r>
                <a:r>
                  <a:rPr lang="tr-TR" sz="2800" dirty="0" err="1"/>
                  <a:t>critical</a:t>
                </a:r>
                <a:r>
                  <a:rPr lang="tr-TR" sz="2800" dirty="0"/>
                  <a:t> </a:t>
                </a:r>
                <a:r>
                  <a:rPr lang="tr-TR" sz="2800" dirty="0" err="1"/>
                  <a:t>quantity</a:t>
                </a:r>
                <a:r>
                  <a:rPr lang="tr-TR" sz="2800" dirty="0"/>
                  <a:t> </a:t>
                </a:r>
                <a:r>
                  <a:rPr lang="tr-TR" sz="2800" dirty="0" err="1"/>
                  <a:t>relative</a:t>
                </a:r>
                <a:r>
                  <a:rPr lang="tr-TR" sz="2800" dirty="0"/>
                  <a:t> </a:t>
                </a:r>
                <a:r>
                  <a:rPr lang="tr-TR" sz="2800" dirty="0" err="1"/>
                  <a:t>to</a:t>
                </a:r>
                <a:r>
                  <a:rPr lang="tr-TR" sz="2800" dirty="0"/>
                  <a:t> </a:t>
                </a:r>
                <a:r>
                  <a:rPr lang="tr-TR" sz="2800" dirty="0" err="1"/>
                  <a:t>transmission</a:t>
                </a:r>
                <a:r>
                  <a:rPr lang="tr-TR" sz="2800" dirty="0"/>
                  <a:t>.</a:t>
                </a:r>
                <a:endParaRPr lang="tr-TR" sz="2800" b="1" dirty="0"/>
              </a:p>
              <a:p>
                <a:pPr marL="457200" indent="-457200">
                  <a:buFont typeface="Arial" panose="020B0604020202020204" pitchFamily="34" charset="0"/>
                  <a:buChar char="•"/>
                </a:pPr>
                <a:endParaRPr lang="tr-TR" sz="2800" b="1" dirty="0"/>
              </a:p>
              <a:p>
                <a:pPr marL="457200" indent="-457200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endParaRPr lang="tr-TR" sz="2800" dirty="0"/>
              </a:p>
            </p:txBody>
          </p:sp>
        </mc:Choice>
        <mc:Fallback xmlns="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id="{49685FAE-89AE-4633-BCA3-B3ABBD6E2E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416" y="656948"/>
                <a:ext cx="10866267" cy="4647426"/>
              </a:xfrm>
              <a:prstGeom prst="rect">
                <a:avLst/>
              </a:prstGeom>
              <a:blipFill>
                <a:blip r:embed="rId2"/>
                <a:stretch>
                  <a:fillRect l="-1683" t="-2100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75037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xmlns="" id="{49685FAE-89AE-4633-BCA3-B3ABBD6E2E46}"/>
                  </a:ext>
                </a:extLst>
              </p:cNvPr>
              <p:cNvSpPr txBox="1"/>
              <p:nvPr/>
            </p:nvSpPr>
            <p:spPr>
              <a:xfrm>
                <a:off x="550416" y="656948"/>
                <a:ext cx="10866267" cy="658314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tr-TR" sz="3600" dirty="0"/>
                  <a:t>Entropy </a:t>
                </a:r>
                <a:r>
                  <a:rPr lang="tr-TR" sz="3600" dirty="0" err="1"/>
                  <a:t>and</a:t>
                </a:r>
                <a:r>
                  <a:rPr lang="tr-TR" sz="3600" dirty="0"/>
                  <a:t> Information Rate</a:t>
                </a:r>
              </a:p>
              <a:p>
                <a:endParaRPr lang="tr-TR" sz="36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tr-TR" sz="2800" dirty="0"/>
                  <a:t>T</a:t>
                </a:r>
                <a:r>
                  <a:rPr lang="en-US" sz="2800" dirty="0"/>
                  <a:t>he source entropy always falls within the limits</a:t>
                </a:r>
                <a:endParaRPr lang="tr-TR" sz="2800" dirty="0"/>
              </a:p>
              <a:p>
                <a:endParaRPr lang="tr-TR" sz="28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tr-TR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  <m:r>
                        <a:rPr lang="tr-TR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𝐻</m:t>
                      </m:r>
                      <m:r>
                        <a:rPr lang="tr-TR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a:rPr lang="tr-TR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𝑋</m:t>
                      </m:r>
                      <m:r>
                        <a:rPr lang="tr-TR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)≤</m:t>
                      </m:r>
                      <m:func>
                        <m:funcPr>
                          <m:ctrlPr>
                            <a:rPr lang="tr-TR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tr-TR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tr-TR" sz="2800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fName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</m:e>
                      </m:func>
                    </m:oMath>
                  </m:oMathPara>
                </a14:m>
                <a:endParaRPr lang="tr-TR" sz="2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marL="457200" indent="-457200">
                  <a:buFont typeface="Arial" panose="020B0604020202020204" pitchFamily="34" charset="0"/>
                  <a:buChar char="•"/>
                </a:pPr>
                <a:r>
                  <a:rPr lang="en-US" sz="2800" dirty="0"/>
                  <a:t>The lower bound here corresponds to no uncertainty or freedom of choice, which</a:t>
                </a:r>
                <a:r>
                  <a:rPr lang="tr-TR" sz="2800" dirty="0"/>
                  <a:t> </a:t>
                </a:r>
                <a:r>
                  <a:rPr lang="en-US" sz="2800" dirty="0"/>
                  <a:t>occurs when one symbol has probability</a:t>
                </a:r>
                <a:r>
                  <a:rPr lang="tr-TR" sz="28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en-US" sz="2800" dirty="0"/>
                  <a:t> while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tr-TR" sz="28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sz="2800" dirty="0"/>
                  <a:t> for </a:t>
                </a:r>
                <a:r>
                  <a:rPr lang="en-US" sz="2800" i="1" dirty="0" err="1"/>
                  <a:t>i</a:t>
                </a:r>
                <a:r>
                  <a:rPr lang="en-US" sz="2800" i="1" dirty="0"/>
                  <a:t> </a:t>
                </a:r>
                <a14:m>
                  <m:oMath xmlns:m="http://schemas.openxmlformats.org/officeDocument/2006/math">
                    <m:r>
                      <a:rPr lang="en-US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</m:oMath>
                </a14:m>
                <a:r>
                  <a:rPr lang="en-US" sz="2800" i="1" dirty="0"/>
                  <a:t>j</a:t>
                </a:r>
                <a:r>
                  <a:rPr lang="en-US" sz="2800" dirty="0"/>
                  <a:t>.</a:t>
                </a:r>
                <a:endParaRPr lang="tr-TR" sz="2800" dirty="0"/>
              </a:p>
              <a:p>
                <a:pPr marL="457200" indent="-457200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2800" dirty="0"/>
                  <a:t>The upper bound corresponds to maximum</a:t>
                </a:r>
                <a:r>
                  <a:rPr lang="tr-TR" sz="2800" dirty="0"/>
                  <a:t> </a:t>
                </a:r>
                <a:r>
                  <a:rPr lang="en-US" sz="2800" dirty="0"/>
                  <a:t>uncertainty or freedom of choice, which occurs when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tr-TR" sz="28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tr-TR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𝑀</m:t>
                        </m:r>
                      </m:den>
                    </m:f>
                  </m:oMath>
                </a14:m>
                <a:r>
                  <a:rPr lang="tr-TR" sz="2800" dirty="0"/>
                  <a:t> </a:t>
                </a:r>
                <a:r>
                  <a:rPr lang="en-US" sz="2800" dirty="0"/>
                  <a:t>for all </a:t>
                </a:r>
                <a:r>
                  <a:rPr lang="en-US" sz="2800" i="1" dirty="0" err="1"/>
                  <a:t>i</a:t>
                </a:r>
                <a:r>
                  <a:rPr lang="tr-TR" sz="2800" i="1" dirty="0"/>
                  <a:t>.</a:t>
                </a:r>
                <a:endParaRPr lang="tr-TR" sz="2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endParaRPr lang="tr-TR" sz="2800" dirty="0"/>
              </a:p>
            </p:txBody>
          </p:sp>
        </mc:Choice>
        <mc:Fallback xmlns="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id="{49685FAE-89AE-4633-BCA3-B3ABBD6E2E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416" y="656948"/>
                <a:ext cx="10866267" cy="6583149"/>
              </a:xfrm>
              <a:prstGeom prst="rect">
                <a:avLst/>
              </a:prstGeom>
              <a:blipFill>
                <a:blip r:embed="rId2"/>
                <a:stretch>
                  <a:fillRect l="-1683" t="-1481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24672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/>
              <a:t>References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 err="1"/>
              <a:t>Communication</a:t>
            </a:r>
            <a:r>
              <a:rPr lang="tr-TR" dirty="0"/>
              <a:t> </a:t>
            </a:r>
            <a:r>
              <a:rPr lang="tr-TR" dirty="0" err="1"/>
              <a:t>Systems</a:t>
            </a:r>
            <a:r>
              <a:rPr lang="tr-TR" dirty="0"/>
              <a:t>, An </a:t>
            </a:r>
            <a:r>
              <a:rPr lang="tr-TR" dirty="0" err="1"/>
              <a:t>Introduction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Signal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Noise</a:t>
            </a:r>
            <a:r>
              <a:rPr lang="tr-TR" dirty="0"/>
              <a:t> in </a:t>
            </a:r>
            <a:r>
              <a:rPr lang="tr-TR" dirty="0" err="1"/>
              <a:t>Electrical</a:t>
            </a:r>
            <a:r>
              <a:rPr lang="tr-TR" dirty="0"/>
              <a:t> </a:t>
            </a:r>
            <a:r>
              <a:rPr lang="tr-TR" dirty="0" err="1"/>
              <a:t>Communication</a:t>
            </a:r>
            <a:r>
              <a:rPr lang="tr-TR" dirty="0"/>
              <a:t>, 5th </a:t>
            </a:r>
            <a:r>
              <a:rPr lang="tr-TR" dirty="0" err="1"/>
              <a:t>edition</a:t>
            </a:r>
            <a:r>
              <a:rPr lang="tr-TR" dirty="0"/>
              <a:t>,  A.B. </a:t>
            </a:r>
            <a:r>
              <a:rPr lang="tr-TR" dirty="0" err="1"/>
              <a:t>Carlson</a:t>
            </a:r>
            <a:r>
              <a:rPr lang="tr-TR" dirty="0"/>
              <a:t>, P.B. </a:t>
            </a:r>
            <a:r>
              <a:rPr lang="tr-TR" dirty="0" err="1"/>
              <a:t>Crilly</a:t>
            </a:r>
            <a:r>
              <a:rPr lang="tr-TR" dirty="0"/>
              <a:t>, J.C. </a:t>
            </a:r>
            <a:r>
              <a:rPr lang="tr-TR" dirty="0" err="1"/>
              <a:t>Rutledge</a:t>
            </a:r>
            <a:r>
              <a:rPr lang="tr-TR" dirty="0"/>
              <a:t>, </a:t>
            </a:r>
            <a:r>
              <a:rPr lang="tr-TR" dirty="0" err="1"/>
              <a:t>Mc</a:t>
            </a:r>
            <a:r>
              <a:rPr lang="tr-TR" dirty="0"/>
              <a:t> </a:t>
            </a:r>
            <a:r>
              <a:rPr lang="tr-TR" dirty="0" err="1"/>
              <a:t>Graw</a:t>
            </a:r>
            <a:r>
              <a:rPr lang="tr-TR" dirty="0"/>
              <a:t> </a:t>
            </a:r>
            <a:r>
              <a:rPr lang="tr-TR" dirty="0" err="1"/>
              <a:t>Hill</a:t>
            </a:r>
            <a:r>
              <a:rPr lang="tr-TR" dirty="0"/>
              <a:t>.</a:t>
            </a:r>
          </a:p>
          <a:p>
            <a:pPr marL="0" lvl="0" indent="0">
              <a:buNone/>
            </a:pPr>
            <a:endParaRPr lang="tr-TR" dirty="0"/>
          </a:p>
          <a:p>
            <a:r>
              <a:rPr lang="tr-TR" dirty="0"/>
              <a:t>An </a:t>
            </a:r>
            <a:r>
              <a:rPr lang="tr-TR" dirty="0" err="1"/>
              <a:t>Introduction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Analog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Digital</a:t>
            </a:r>
            <a:r>
              <a:rPr lang="tr-TR" dirty="0"/>
              <a:t> Communications, 2nd </a:t>
            </a:r>
            <a:r>
              <a:rPr lang="tr-TR" dirty="0" err="1"/>
              <a:t>edition</a:t>
            </a:r>
            <a:r>
              <a:rPr lang="tr-TR" dirty="0"/>
              <a:t>, S. </a:t>
            </a:r>
            <a:r>
              <a:rPr lang="tr-TR" dirty="0" err="1"/>
              <a:t>Haykin</a:t>
            </a:r>
            <a:r>
              <a:rPr lang="tr-TR" dirty="0"/>
              <a:t>, M. </a:t>
            </a:r>
            <a:r>
              <a:rPr lang="tr-TR" dirty="0" err="1"/>
              <a:t>Moher</a:t>
            </a:r>
            <a:r>
              <a:rPr lang="tr-TR" dirty="0"/>
              <a:t>, </a:t>
            </a:r>
            <a:r>
              <a:rPr lang="tr-TR" dirty="0" err="1"/>
              <a:t>Wiley</a:t>
            </a:r>
            <a:r>
              <a:rPr lang="tr-TR" dirty="0"/>
              <a:t>.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269121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122140" y="1757320"/>
            <a:ext cx="5925065" cy="1900280"/>
          </a:xfrm>
        </p:spPr>
        <p:txBody>
          <a:bodyPr>
            <a:normAutofit/>
          </a:bodyPr>
          <a:lstStyle/>
          <a:p>
            <a:pPr algn="ctr"/>
            <a:r>
              <a:rPr lang="tr-TR" sz="3600" dirty="0"/>
              <a:t>ELE427 </a:t>
            </a:r>
            <a:br>
              <a:rPr lang="tr-TR" sz="3600" dirty="0"/>
            </a:br>
            <a:r>
              <a:rPr lang="tr-TR" sz="3600" dirty="0"/>
              <a:t>COMMUNICATION THEORY - II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>
          <a:xfrm>
            <a:off x="2240691" y="3975700"/>
            <a:ext cx="8767119" cy="22026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LECTURE 1</a:t>
            </a:r>
          </a:p>
          <a:p>
            <a:pPr marL="0" indent="0">
              <a:buNone/>
            </a:pPr>
            <a:r>
              <a:rPr lang="tr-TR" dirty="0"/>
              <a:t>INTRODUCTION TO INFORMATION AND CODING THEORY: 	</a:t>
            </a:r>
            <a:r>
              <a:rPr lang="tr-TR" sz="2400" dirty="0"/>
              <a:t>ENTROPY AND INFORMATION RATE</a:t>
            </a: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Ankara University,                                                                                                               Electrical and Electronics Engineering Department, </a:t>
            </a:r>
            <a:r>
              <a:rPr lang="en-US" dirty="0" smtClean="0"/>
              <a:t>ELE</a:t>
            </a:r>
            <a:r>
              <a:rPr lang="tr-TR" dirty="0" smtClean="0"/>
              <a:t>427</a:t>
            </a:r>
            <a:r>
              <a:rPr lang="en-US" dirty="0" smtClean="0"/>
              <a:t> </a:t>
            </a:r>
            <a:r>
              <a:rPr lang="en-US" dirty="0"/>
              <a:t>Communication Theory </a:t>
            </a:r>
            <a:r>
              <a:rPr lang="en-US" dirty="0" smtClean="0"/>
              <a:t>I</a:t>
            </a:r>
            <a:r>
              <a:rPr lang="tr-TR" dirty="0" smtClean="0"/>
              <a:t>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42295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>
            <a:extLst>
              <a:ext uri="{FF2B5EF4-FFF2-40B4-BE49-F238E27FC236}">
                <a16:creationId xmlns:a16="http://schemas.microsoft.com/office/drawing/2014/main" xmlns="" id="{49685FAE-89AE-4633-BCA3-B3ABBD6E2E46}"/>
              </a:ext>
            </a:extLst>
          </p:cNvPr>
          <p:cNvSpPr txBox="1"/>
          <p:nvPr/>
        </p:nvSpPr>
        <p:spPr>
          <a:xfrm>
            <a:off x="550416" y="656948"/>
            <a:ext cx="10866267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600" dirty="0"/>
              <a:t>Information </a:t>
            </a:r>
            <a:r>
              <a:rPr lang="tr-TR" sz="3600" dirty="0" err="1"/>
              <a:t>Measure</a:t>
            </a:r>
            <a:endParaRPr lang="tr-TR" sz="3600" dirty="0"/>
          </a:p>
          <a:p>
            <a:endParaRPr lang="tr-TR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800" dirty="0"/>
              <a:t>I</a:t>
            </a:r>
            <a:r>
              <a:rPr lang="en-US" sz="2800" dirty="0" err="1"/>
              <a:t>nformation</a:t>
            </a:r>
            <a:r>
              <a:rPr lang="en-US" sz="2800" dirty="0"/>
              <a:t> is simply the commodity produced by the source for</a:t>
            </a:r>
            <a:r>
              <a:rPr lang="tr-TR" sz="2800" dirty="0"/>
              <a:t> </a:t>
            </a:r>
            <a:r>
              <a:rPr lang="en-US" sz="2800" dirty="0"/>
              <a:t>transfer to some user at the destination.</a:t>
            </a:r>
            <a:endParaRPr lang="tr-TR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The less likely the message, the more information it conveys.</a:t>
            </a:r>
            <a:endParaRPr lang="tr-TR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800" dirty="0"/>
              <a:t>I</a:t>
            </a:r>
            <a:r>
              <a:rPr lang="en-US" sz="2800" dirty="0" err="1"/>
              <a:t>nformation</a:t>
            </a:r>
            <a:r>
              <a:rPr lang="en-US" sz="2800" dirty="0"/>
              <a:t> measures the </a:t>
            </a:r>
            <a:r>
              <a:rPr lang="en-US" sz="2800" i="1" dirty="0"/>
              <a:t>freedom of choice </a:t>
            </a:r>
            <a:r>
              <a:rPr lang="en-US" sz="2800" dirty="0"/>
              <a:t>exercised by the source in selecting a</a:t>
            </a:r>
            <a:r>
              <a:rPr lang="tr-TR" sz="2800" dirty="0"/>
              <a:t> </a:t>
            </a:r>
            <a:r>
              <a:rPr lang="tr-TR" sz="2800" dirty="0" err="1"/>
              <a:t>message</a:t>
            </a:r>
            <a:r>
              <a:rPr lang="tr-TR" sz="2800" dirty="0"/>
              <a:t>.</a:t>
            </a: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66189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xmlns="" id="{49685FAE-89AE-4633-BCA3-B3ABBD6E2E46}"/>
                  </a:ext>
                </a:extLst>
              </p:cNvPr>
              <p:cNvSpPr txBox="1"/>
              <p:nvPr/>
            </p:nvSpPr>
            <p:spPr>
              <a:xfrm>
                <a:off x="550416" y="656948"/>
                <a:ext cx="10866267" cy="37856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tr-TR" sz="3600" dirty="0"/>
                  <a:t>Information </a:t>
                </a:r>
                <a:r>
                  <a:rPr lang="tr-TR" sz="3600" dirty="0" err="1"/>
                  <a:t>Measure</a:t>
                </a:r>
                <a:endParaRPr lang="tr-TR" sz="3600" dirty="0"/>
              </a:p>
              <a:p>
                <a:endParaRPr lang="tr-TR" sz="36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tr-TR" sz="2800" dirty="0" err="1"/>
                  <a:t>If</a:t>
                </a:r>
                <a:r>
                  <a:rPr lang="tr-TR" sz="28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tr-TR" sz="2800" dirty="0"/>
                  <a:t> </a:t>
                </a:r>
                <a:r>
                  <a:rPr lang="tr-TR" sz="2800" dirty="0" err="1"/>
                  <a:t>denotes</a:t>
                </a:r>
                <a:r>
                  <a:rPr lang="tr-TR" sz="2800" dirty="0"/>
                  <a:t> an </a:t>
                </a:r>
                <a:r>
                  <a:rPr lang="tr-TR" sz="2800" dirty="0" err="1"/>
                  <a:t>arbitrary</a:t>
                </a:r>
                <a:r>
                  <a:rPr lang="tr-TR" sz="2800" dirty="0"/>
                  <a:t> </a:t>
                </a:r>
                <a:r>
                  <a:rPr lang="en-US" sz="2800" dirty="0"/>
                  <a:t>message and</a:t>
                </a:r>
                <a:r>
                  <a:rPr lang="tr-TR" sz="2800" dirty="0"/>
                  <a:t> </a:t>
                </a:r>
                <a14:m>
                  <m:oMath xmlns:m="http://schemas.openxmlformats.org/officeDocument/2006/math"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tr-TR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tr-TR" sz="28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tr-TR" sz="28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tr-TR" sz="2800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tr-TR" sz="2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sz="2800" dirty="0"/>
                  <a:t> is the probability of the event that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tr-TR" sz="28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dirty="0"/>
                  <a:t>is selected </a:t>
                </a:r>
                <a:r>
                  <a:rPr lang="en-US" sz="2800" dirty="0" err="1"/>
                  <a:t>fo</a:t>
                </a:r>
                <a:r>
                  <a:rPr lang="tr-TR" sz="2800" dirty="0"/>
                  <a:t>r </a:t>
                </a:r>
                <a:r>
                  <a:rPr lang="en-US" sz="2800" dirty="0"/>
                  <a:t>transmission, then the amount of information associated with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tr-TR" sz="28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dirty="0"/>
                  <a:t>should be some</a:t>
                </a:r>
                <a:r>
                  <a:rPr lang="tr-TR" sz="2800" dirty="0"/>
                  <a:t> </a:t>
                </a:r>
                <a:r>
                  <a:rPr lang="tr-TR" sz="2800" dirty="0" err="1"/>
                  <a:t>function</a:t>
                </a:r>
                <a:r>
                  <a:rPr lang="tr-TR" sz="2800" dirty="0"/>
                  <a:t>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tr-TR" sz="2800" dirty="0"/>
                  <a:t>.</a:t>
                </a:r>
                <a:r>
                  <a:rPr lang="en-US" sz="2800" dirty="0"/>
                  <a:t> </a:t>
                </a:r>
                <a:endParaRPr lang="tr-TR" sz="2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endParaRPr lang="tr-TR" sz="2800" dirty="0"/>
              </a:p>
            </p:txBody>
          </p:sp>
        </mc:Choice>
        <mc:Fallback xmlns="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id="{49685FAE-89AE-4633-BCA3-B3ABBD6E2E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416" y="656948"/>
                <a:ext cx="10866267" cy="3785652"/>
              </a:xfrm>
              <a:prstGeom prst="rect">
                <a:avLst/>
              </a:prstGeom>
              <a:blipFill>
                <a:blip r:embed="rId2"/>
                <a:stretch>
                  <a:fillRect l="-1683" t="-2576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16233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xmlns="" id="{49685FAE-89AE-4633-BCA3-B3ABBD6E2E46}"/>
                  </a:ext>
                </a:extLst>
              </p:cNvPr>
              <p:cNvSpPr txBox="1"/>
              <p:nvPr/>
            </p:nvSpPr>
            <p:spPr>
              <a:xfrm>
                <a:off x="550416" y="656948"/>
                <a:ext cx="10866267" cy="487345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tr-TR" sz="3600" dirty="0"/>
                  <a:t>Information </a:t>
                </a:r>
                <a:r>
                  <a:rPr lang="tr-TR" sz="3600" dirty="0" err="1"/>
                  <a:t>Measure</a:t>
                </a:r>
                <a:endParaRPr lang="tr-TR" sz="3600" dirty="0"/>
              </a:p>
              <a:p>
                <a:endParaRPr lang="tr-TR" sz="36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2800" dirty="0"/>
                  <a:t>Shannon defined information measure by the logarithmic</a:t>
                </a:r>
                <a:r>
                  <a:rPr lang="tr-TR" sz="2800" dirty="0"/>
                  <a:t> </a:t>
                </a:r>
                <a:r>
                  <a:rPr lang="tr-TR" sz="2800" dirty="0" err="1"/>
                  <a:t>function</a:t>
                </a:r>
                <a:endParaRPr lang="tr-TR" sz="2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tr-TR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=−</m:t>
                    </m:r>
                    <m:func>
                      <m:funcPr>
                        <m:ctrlPr>
                          <a:rPr lang="tr-TR" sz="28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tr-TR" sz="28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tr-TR" sz="2800" b="0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tr-TR" sz="2800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sub>
                        </m:sSub>
                      </m:fName>
                      <m:e>
                        <m:sSub>
                          <m:sSubPr>
                            <m:ctrlPr>
                              <a:rPr lang="tr-TR" sz="28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tr-TR" sz="2800" b="0" i="1" smtClean="0"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tr-TR" sz="2800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=</m:t>
                        </m:r>
                      </m:e>
                    </m:func>
                  </m:oMath>
                </a14:m>
                <a:r>
                  <a:rPr lang="tr-TR" sz="28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tr-TR" sz="2800">
                            <a:latin typeface="Cambria Math" panose="02040503050406030204" pitchFamily="18" charset="0"/>
                          </a:rPr>
                          <m:t>log</m:t>
                        </m:r>
                      </m:e>
                      <m:sub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𝑏</m:t>
                        </m:r>
                      </m:sub>
                    </m:sSub>
                    <m:f>
                      <m:fPr>
                        <m:ctrlPr>
                          <a:rPr lang="tr-TR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b>
                          <m:sSubPr>
                            <m:ctrlPr>
                              <a:rPr lang="tr-TR" sz="2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tr-TR" sz="2800" i="1"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tr-TR" sz="2800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den>
                    </m:f>
                  </m:oMath>
                </a14:m>
                <a:endParaRPr lang="tr-TR" sz="2800" dirty="0"/>
              </a:p>
              <a:p>
                <a:pPr algn="ctr"/>
                <a:endParaRPr lang="tr-TR" sz="2800" dirty="0"/>
              </a:p>
              <a:p>
                <a:pPr algn="just"/>
                <a:r>
                  <a:rPr lang="en-US" sz="2800" dirty="0"/>
                  <a:t>where </a:t>
                </a:r>
                <a:r>
                  <a:rPr lang="en-US" sz="2800" i="1" dirty="0"/>
                  <a:t>b </a:t>
                </a:r>
                <a:r>
                  <a:rPr lang="en-US" sz="2800" dirty="0"/>
                  <a:t>is the logarithmic base.</a:t>
                </a:r>
                <a:endParaRPr lang="tr-TR" sz="2800" dirty="0"/>
              </a:p>
              <a:p>
                <a:pPr algn="just"/>
                <a:endParaRPr lang="tr-TR" sz="28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r>
                  <a:rPr lang="en-US" sz="2800" dirty="0"/>
                  <a:t>The quantity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tr-TR" sz="28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dirty="0"/>
                  <a:t>is called the </a:t>
                </a:r>
                <a:r>
                  <a:rPr lang="en-US" sz="2800" b="1" dirty="0"/>
                  <a:t>self-information </a:t>
                </a:r>
                <a:r>
                  <a:rPr lang="en-US" sz="2800" dirty="0"/>
                  <a:t>of message</a:t>
                </a:r>
                <a:r>
                  <a:rPr lang="tr-TR" sz="28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tr-TR" sz="2800" dirty="0"/>
                  <a:t>.</a:t>
                </a:r>
              </a:p>
              <a:p>
                <a:endParaRPr lang="tr-TR" sz="2800" dirty="0"/>
              </a:p>
            </p:txBody>
          </p:sp>
        </mc:Choice>
        <mc:Fallback xmlns="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id="{49685FAE-89AE-4633-BCA3-B3ABBD6E2E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416" y="656948"/>
                <a:ext cx="10866267" cy="4873450"/>
              </a:xfrm>
              <a:prstGeom prst="rect">
                <a:avLst/>
              </a:prstGeom>
              <a:blipFill>
                <a:blip r:embed="rId2"/>
                <a:stretch>
                  <a:fillRect l="-1683" t="-2003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83592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xmlns="" id="{49685FAE-89AE-4633-BCA3-B3ABBD6E2E46}"/>
                  </a:ext>
                </a:extLst>
              </p:cNvPr>
              <p:cNvSpPr txBox="1"/>
              <p:nvPr/>
            </p:nvSpPr>
            <p:spPr>
              <a:xfrm>
                <a:off x="550416" y="656948"/>
                <a:ext cx="10866267" cy="70827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tr-TR" sz="3600" dirty="0"/>
                  <a:t>Information </a:t>
                </a:r>
                <a:r>
                  <a:rPr lang="tr-TR" sz="3600" dirty="0" err="1"/>
                  <a:t>Measure</a:t>
                </a:r>
                <a:endParaRPr lang="tr-TR" sz="3600" dirty="0"/>
              </a:p>
              <a:p>
                <a:endParaRPr lang="tr-TR" sz="36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tr-TR" sz="2800" dirty="0"/>
                  <a:t>T</a:t>
                </a:r>
                <a:r>
                  <a:rPr lang="en-US" sz="2800" dirty="0"/>
                  <a:t>he definition </a:t>
                </a:r>
                <a:r>
                  <a:rPr lang="tr-TR" sz="2800" dirty="0"/>
                  <a:t>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sz="2800" dirty="0"/>
                  <a:t> has several important</a:t>
                </a:r>
                <a:r>
                  <a:rPr lang="tr-TR" sz="2800" dirty="0"/>
                  <a:t> </a:t>
                </a:r>
                <a:r>
                  <a:rPr lang="tr-TR" sz="2800" dirty="0" err="1"/>
                  <a:t>and</a:t>
                </a:r>
                <a:r>
                  <a:rPr lang="tr-TR" sz="2800" dirty="0"/>
                  <a:t> </a:t>
                </a:r>
                <a:r>
                  <a:rPr lang="tr-TR" sz="2800" dirty="0" err="1"/>
                  <a:t>meaningful</a:t>
                </a:r>
                <a:r>
                  <a:rPr lang="tr-TR" sz="2800" dirty="0"/>
                  <a:t> </a:t>
                </a:r>
                <a:r>
                  <a:rPr lang="tr-TR" sz="2800" dirty="0" err="1"/>
                  <a:t>consequences</a:t>
                </a:r>
                <a:r>
                  <a:rPr lang="tr-TR" sz="2800" dirty="0"/>
                  <a:t>, </a:t>
                </a:r>
                <a:r>
                  <a:rPr lang="tr-TR" sz="2800" dirty="0" err="1"/>
                  <a:t>including</a:t>
                </a:r>
                <a:endParaRPr lang="tr-TR" sz="2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tr-TR" sz="2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≥</m:t>
                      </m:r>
                      <m:r>
                        <a:rPr lang="tr-TR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0  </m:t>
                      </m:r>
                      <m:r>
                        <a:rPr lang="tr-TR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𝑓𝑜𝑟</m:t>
                      </m:r>
                      <m:r>
                        <a:rPr lang="tr-TR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0≤</m:t>
                      </m:r>
                      <m:sSub>
                        <m:sSubPr>
                          <m:ctrlPr>
                            <a:rPr lang="tr-TR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tr-TR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tr-TR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≤1</m:t>
                      </m:r>
                    </m:oMath>
                  </m:oMathPara>
                </a14:m>
                <a:endParaRPr lang="tr-TR" sz="2800" b="0" dirty="0">
                  <a:ea typeface="Cambria Math" panose="02040503050406030204" pitchFamily="18" charset="0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800" i="1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tr-TR" sz="2800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tr-TR" sz="2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</m:t>
                      </m:r>
                      <m:r>
                        <a:rPr lang="tr-TR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0  </m:t>
                      </m:r>
                      <m:r>
                        <a:rPr lang="tr-TR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𝑓𝑜𝑟</m:t>
                      </m:r>
                      <m:r>
                        <a:rPr lang="tr-TR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tr-TR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tr-TR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tr-TR" sz="2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</m:t>
                      </m:r>
                      <m:r>
                        <a:rPr lang="tr-TR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tr-TR" sz="2800" dirty="0">
                  <a:ea typeface="Cambria Math" panose="02040503050406030204" pitchFamily="18" charset="0"/>
                </a:endParaRPr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tr-TR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</m:t>
                    </m:r>
                    <m:sSub>
                      <m:sSubPr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tr-TR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𝑓𝑜𝑟</m:t>
                    </m:r>
                    <m:r>
                      <a:rPr lang="tr-TR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tr-TR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tr-TR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tr-TR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</m:oMath>
                </a14:m>
                <a:r>
                  <a:rPr lang="tr-TR" sz="28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tr-TR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𝑗</m:t>
                        </m:r>
                      </m:sub>
                    </m:sSub>
                  </m:oMath>
                </a14:m>
                <a:endParaRPr lang="tr-TR" sz="2800" dirty="0">
                  <a:ea typeface="Cambria Math" panose="02040503050406030204" pitchFamily="18" charset="0"/>
                </a:endParaRPr>
              </a:p>
              <a:p>
                <a:pPr algn="ctr"/>
                <a:endParaRPr lang="tr-TR" sz="2800" dirty="0">
                  <a:ea typeface="Cambria Math" panose="02040503050406030204" pitchFamily="18" charset="0"/>
                </a:endParaRPr>
              </a:p>
              <a:p>
                <a:pPr algn="ctr"/>
                <a:endParaRPr lang="tr-TR" sz="2800" dirty="0">
                  <a:ea typeface="Cambria Math" panose="02040503050406030204" pitchFamily="18" charset="0"/>
                </a:endParaRPr>
              </a:p>
              <a:p>
                <a:pPr algn="ctr"/>
                <a:endParaRPr lang="tr-TR" sz="2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36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3600" dirty="0"/>
              </a:p>
              <a:p>
                <a:endParaRPr lang="tr-TR" sz="2800" dirty="0"/>
              </a:p>
            </p:txBody>
          </p:sp>
        </mc:Choice>
        <mc:Fallback xmlns="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id="{49685FAE-89AE-4633-BCA3-B3ABBD6E2E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416" y="656948"/>
                <a:ext cx="10866267" cy="7082773"/>
              </a:xfrm>
              <a:prstGeom prst="rect">
                <a:avLst/>
              </a:prstGeom>
              <a:blipFill>
                <a:blip r:embed="rId2"/>
                <a:stretch>
                  <a:fillRect l="-1683" t="-1377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70131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xmlns="" id="{49685FAE-89AE-4633-BCA3-B3ABBD6E2E46}"/>
                  </a:ext>
                </a:extLst>
              </p:cNvPr>
              <p:cNvSpPr txBox="1"/>
              <p:nvPr/>
            </p:nvSpPr>
            <p:spPr>
              <a:xfrm>
                <a:off x="550416" y="656948"/>
                <a:ext cx="10866267" cy="707264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tr-TR" sz="3600" dirty="0"/>
                  <a:t>Information </a:t>
                </a:r>
                <a:r>
                  <a:rPr lang="tr-TR" sz="3600" dirty="0" err="1"/>
                  <a:t>Measure</a:t>
                </a:r>
                <a:endParaRPr lang="tr-TR" sz="3600" dirty="0"/>
              </a:p>
              <a:p>
                <a:endParaRPr lang="tr-TR" sz="36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tr-TR" sz="2800" dirty="0"/>
                  <a:t>S</a:t>
                </a:r>
                <a:r>
                  <a:rPr lang="en-US" sz="2800" dirty="0" err="1"/>
                  <a:t>uppose</a:t>
                </a:r>
                <a:r>
                  <a:rPr lang="en-US" sz="2800" dirty="0"/>
                  <a:t> a source produces two successive and independent messages,</a:t>
                </a:r>
                <a:r>
                  <a:rPr lang="tr-TR" sz="28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sz="2800" dirty="0"/>
                  <a:t> and</a:t>
                </a:r>
                <a:r>
                  <a:rPr lang="tr-TR" sz="28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</m:oMath>
                </a14:m>
                <a:r>
                  <a:rPr lang="tr-TR" sz="2800" dirty="0"/>
                  <a:t> </a:t>
                </a:r>
                <a:r>
                  <a:rPr lang="tr-TR" sz="2800" dirty="0" err="1"/>
                  <a:t>with</a:t>
                </a:r>
                <a:r>
                  <a:rPr lang="tr-TR" sz="2800" dirty="0"/>
                  <a:t> </a:t>
                </a:r>
                <a:r>
                  <a:rPr lang="tr-TR" sz="2800" dirty="0" err="1"/>
                  <a:t>joint</a:t>
                </a:r>
                <a:r>
                  <a:rPr lang="tr-TR" sz="2800" dirty="0"/>
                  <a:t> </a:t>
                </a:r>
                <a:r>
                  <a:rPr lang="tr-TR" sz="2800" dirty="0" err="1"/>
                  <a:t>probability</a:t>
                </a:r>
                <a:r>
                  <a:rPr lang="tr-TR" sz="2800" dirty="0"/>
                  <a:t> </a:t>
                </a:r>
                <a14:m>
                  <m:oMath xmlns:m="http://schemas.openxmlformats.org/officeDocument/2006/math"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tr-TR" sz="28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)=</m:t>
                    </m:r>
                    <m:sSub>
                      <m:sSubPr>
                        <m:ctrlPr>
                          <a:rPr lang="tr-TR" sz="2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tr-TR" sz="2800" dirty="0" err="1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r>
                      <a:rPr lang="tr-TR" sz="28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tr-TR" sz="2800" dirty="0"/>
                  <a:t>then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3600" dirty="0"/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tr-TR" sz="3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3600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tr-TR" sz="3600" b="0" i="1" smtClean="0">
                            <a:latin typeface="Cambria Math" panose="02040503050406030204" pitchFamily="18" charset="0"/>
                          </a:rPr>
                          <m:t>𝑖𝑗</m:t>
                        </m:r>
                      </m:sub>
                    </m:sSub>
                    <m:r>
                      <a:rPr lang="tr-TR" sz="3600" b="0" i="1" smtClean="0"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tr-TR" sz="36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tr-TR" sz="36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tr-TR" sz="3600" b="0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tr-TR" sz="3600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sub>
                        </m:sSub>
                      </m:fName>
                      <m:e>
                        <m:f>
                          <m:fPr>
                            <m:ctrlPr>
                              <a:rPr lang="tr-TR" sz="36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tr-TR" sz="36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sSub>
                              <m:sSubPr>
                                <m:ctrlPr>
                                  <a:rPr lang="tr-TR" sz="36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tr-TR" sz="3600" b="0" i="1" smtClean="0">
                                    <a:latin typeface="Cambria Math" panose="02040503050406030204" pitchFamily="18" charset="0"/>
                                  </a:rPr>
                                  <m:t>𝑃</m:t>
                                </m:r>
                              </m:e>
                              <m:sub>
                                <m:r>
                                  <a:rPr lang="tr-TR" sz="3600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tr-TR" sz="36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tr-TR" sz="3600" i="1">
                                    <a:latin typeface="Cambria Math" panose="02040503050406030204" pitchFamily="18" charset="0"/>
                                  </a:rPr>
                                  <m:t>𝑃</m:t>
                                </m:r>
                              </m:e>
                              <m:sub>
                                <m:r>
                                  <a:rPr lang="tr-TR" sz="3600" b="0" i="1" smtClean="0"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sub>
                            </m:sSub>
                          </m:den>
                        </m:f>
                      </m:e>
                    </m:func>
                    <m:r>
                      <a:rPr lang="tr-TR" sz="3600" b="0" i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tr-TR" sz="3600" dirty="0"/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tr-TR" sz="36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tr-TR" sz="3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tr-TR" sz="360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tr-TR" sz="3600" i="1">
                                <a:latin typeface="Cambria Math" panose="02040503050406030204" pitchFamily="18" charset="0"/>
                              </a:rPr>
                              <m:t>𝑏</m:t>
                            </m:r>
                          </m:sub>
                        </m:sSub>
                      </m:fName>
                      <m:e>
                        <m:f>
                          <m:fPr>
                            <m:ctrlPr>
                              <a:rPr lang="tr-TR" sz="36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tr-TR" sz="36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sSub>
                              <m:sSubPr>
                                <m:ctrlPr>
                                  <a:rPr lang="tr-TR" sz="36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tr-TR" sz="3600" i="1">
                                    <a:latin typeface="Cambria Math" panose="02040503050406030204" pitchFamily="18" charset="0"/>
                                  </a:rPr>
                                  <m:t>𝑃</m:t>
                                </m:r>
                              </m:e>
                              <m:sub>
                                <m:r>
                                  <a:rPr lang="tr-TR" sz="3600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den>
                        </m:f>
                      </m:e>
                    </m:func>
                    <m:r>
                      <a:rPr lang="tr-TR" sz="3600" b="0" i="0" smtClean="0">
                        <a:latin typeface="Cambria Math" panose="02040503050406030204" pitchFamily="18" charset="0"/>
                      </a:rPr>
                      <m:t>+</m:t>
                    </m:r>
                    <m:func>
                      <m:funcPr>
                        <m:ctrlPr>
                          <a:rPr lang="tr-TR" sz="36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tr-TR" sz="3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tr-TR" sz="360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tr-TR" sz="3600" i="1">
                                <a:latin typeface="Cambria Math" panose="02040503050406030204" pitchFamily="18" charset="0"/>
                              </a:rPr>
                              <m:t>𝑏</m:t>
                            </m:r>
                          </m:sub>
                        </m:sSub>
                      </m:fName>
                      <m:e>
                        <m:f>
                          <m:fPr>
                            <m:ctrlPr>
                              <a:rPr lang="tr-TR" sz="36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tr-TR" sz="36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sSub>
                              <m:sSubPr>
                                <m:ctrlPr>
                                  <a:rPr lang="tr-TR" sz="360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tr-TR" sz="3600" i="1">
                                    <a:latin typeface="Cambria Math" panose="02040503050406030204" pitchFamily="18" charset="0"/>
                                  </a:rPr>
                                  <m:t>𝑃</m:t>
                                </m:r>
                              </m:e>
                              <m:sub>
                                <m:r>
                                  <a:rPr lang="tr-TR" sz="3600" i="1"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sub>
                            </m:sSub>
                          </m:den>
                        </m:f>
                      </m:e>
                    </m:func>
                    <m:r>
                      <a:rPr lang="tr-TR" sz="36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tr-TR" sz="36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3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3600" i="1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tr-TR" sz="36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tr-TR" sz="3600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tr-TR" sz="3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3600" i="1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tr-TR" sz="3600" i="1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</m:oMath>
                </a14:m>
                <a:endParaRPr lang="tr-TR" sz="36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3600" dirty="0"/>
              </a:p>
              <a:p>
                <a:r>
                  <a:rPr lang="en-US" sz="2800" dirty="0"/>
                  <a:t>so the total information equals the sum of the individual message contributions.</a:t>
                </a:r>
                <a:endParaRPr lang="tr-TR" sz="2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3600" dirty="0"/>
              </a:p>
              <a:p>
                <a:endParaRPr lang="tr-TR" sz="3600" dirty="0"/>
              </a:p>
              <a:p>
                <a:endParaRPr lang="tr-TR" sz="3600" dirty="0"/>
              </a:p>
              <a:p>
                <a:endParaRPr lang="tr-TR" sz="2800" dirty="0"/>
              </a:p>
            </p:txBody>
          </p:sp>
        </mc:Choice>
        <mc:Fallback xmlns="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id="{49685FAE-89AE-4633-BCA3-B3ABBD6E2E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416" y="656948"/>
                <a:ext cx="10866267" cy="7072642"/>
              </a:xfrm>
              <a:prstGeom prst="rect">
                <a:avLst/>
              </a:prstGeom>
              <a:blipFill>
                <a:blip r:embed="rId2"/>
                <a:stretch>
                  <a:fillRect l="-1683" t="-1379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22723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xmlns="" id="{49685FAE-89AE-4633-BCA3-B3ABBD6E2E46}"/>
                  </a:ext>
                </a:extLst>
              </p:cNvPr>
              <p:cNvSpPr txBox="1"/>
              <p:nvPr/>
            </p:nvSpPr>
            <p:spPr>
              <a:xfrm>
                <a:off x="550416" y="656948"/>
                <a:ext cx="10866267" cy="50783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tr-TR" sz="3600" dirty="0"/>
                  <a:t>Entropy </a:t>
                </a:r>
                <a:r>
                  <a:rPr lang="tr-TR" sz="3600" dirty="0" err="1"/>
                  <a:t>and</a:t>
                </a:r>
                <a:r>
                  <a:rPr lang="tr-TR" sz="3600" dirty="0"/>
                  <a:t> Information Rate</a:t>
                </a:r>
              </a:p>
              <a:p>
                <a:endParaRPr lang="tr-TR" sz="36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2800" dirty="0"/>
                  <a:t>Now consider an information source that emits a sequence of symbols selected from</a:t>
                </a:r>
                <a:r>
                  <a:rPr lang="tr-TR" sz="2800" dirty="0"/>
                  <a:t> </a:t>
                </a:r>
                <a:r>
                  <a:rPr lang="en-US" sz="2800" dirty="0"/>
                  <a:t>an alphabet of </a:t>
                </a:r>
                <a:r>
                  <a:rPr lang="en-US" sz="2800" i="1" dirty="0"/>
                  <a:t>M </a:t>
                </a:r>
                <a:r>
                  <a:rPr lang="en-US" sz="2800" dirty="0"/>
                  <a:t>different symbols, i.e., an </a:t>
                </a:r>
                <a:r>
                  <a:rPr lang="en-US" sz="2800" i="1" dirty="0"/>
                  <a:t>M</a:t>
                </a:r>
                <a:r>
                  <a:rPr lang="en-US" sz="2800" dirty="0"/>
                  <a:t>-</a:t>
                </a:r>
                <a:r>
                  <a:rPr lang="en-US" sz="2800" dirty="0" err="1"/>
                  <a:t>ary</a:t>
                </a:r>
                <a:r>
                  <a:rPr lang="en-US" sz="2800" dirty="0"/>
                  <a:t> alphabet.</a:t>
                </a:r>
                <a:endParaRPr lang="tr-TR" sz="2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2800" dirty="0"/>
                  <a:t>Let </a:t>
                </a:r>
                <a:r>
                  <a:rPr lang="en-US" sz="2800" i="1" dirty="0"/>
                  <a:t>X </a:t>
                </a:r>
                <a:r>
                  <a:rPr lang="en-US" sz="2800" dirty="0"/>
                  <a:t>denote the entire</a:t>
                </a:r>
                <a:r>
                  <a:rPr lang="tr-TR" sz="2800" dirty="0"/>
                  <a:t> </a:t>
                </a:r>
                <a:r>
                  <a:rPr lang="en-US" sz="2800" dirty="0"/>
                  <a:t>set of symbols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𝑀</m:t>
                        </m:r>
                      </m:sub>
                    </m:sSub>
                  </m:oMath>
                </a14:m>
                <a:r>
                  <a:rPr lang="tr-TR" sz="2800" dirty="0"/>
                  <a:t>.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2800" dirty="0"/>
                  <a:t>We can treat each symbol as a message that occurs</a:t>
                </a:r>
                <a:r>
                  <a:rPr lang="tr-TR" sz="2800" dirty="0"/>
                  <a:t> </a:t>
                </a:r>
                <a:r>
                  <a:rPr lang="en-US" sz="2800" dirty="0"/>
                  <a:t>with probability</a:t>
                </a:r>
                <a:r>
                  <a:rPr lang="tr-TR" sz="28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sz="2800" dirty="0"/>
                  <a:t> and conveys the self-information</a:t>
                </a:r>
                <a:r>
                  <a:rPr lang="tr-TR" sz="28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endParaRPr lang="tr-TR" sz="2800" dirty="0"/>
              </a:p>
              <a:p>
                <a:endParaRPr lang="tr-TR" sz="2800" dirty="0"/>
              </a:p>
            </p:txBody>
          </p:sp>
        </mc:Choice>
        <mc:Fallback xmlns="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id="{49685FAE-89AE-4633-BCA3-B3ABBD6E2E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416" y="656948"/>
                <a:ext cx="10866267" cy="5078313"/>
              </a:xfrm>
              <a:prstGeom prst="rect">
                <a:avLst/>
              </a:prstGeom>
              <a:blipFill>
                <a:blip r:embed="rId2"/>
                <a:stretch>
                  <a:fillRect l="-1683" t="-1921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49758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xmlns="" id="{49685FAE-89AE-4633-BCA3-B3ABBD6E2E46}"/>
                  </a:ext>
                </a:extLst>
              </p:cNvPr>
              <p:cNvSpPr txBox="1"/>
              <p:nvPr/>
            </p:nvSpPr>
            <p:spPr>
              <a:xfrm>
                <a:off x="550416" y="656948"/>
                <a:ext cx="10866267" cy="48579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tr-TR" sz="3600" dirty="0"/>
                  <a:t>Entropy </a:t>
                </a:r>
                <a:r>
                  <a:rPr lang="tr-TR" sz="3600" dirty="0" err="1"/>
                  <a:t>and</a:t>
                </a:r>
                <a:r>
                  <a:rPr lang="tr-TR" sz="3600" dirty="0"/>
                  <a:t> Information Rate</a:t>
                </a:r>
              </a:p>
              <a:p>
                <a:endParaRPr lang="tr-TR" sz="36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tr-TR" sz="2800" dirty="0"/>
                  <a:t>T</a:t>
                </a:r>
                <a:r>
                  <a:rPr lang="en-US" sz="2800" dirty="0"/>
                  <a:t>he set of symbol probabilities,</a:t>
                </a:r>
                <a:r>
                  <a:rPr lang="tr-TR" sz="2800" dirty="0"/>
                  <a:t> of </a:t>
                </a:r>
                <a:r>
                  <a:rPr lang="tr-TR" sz="2800" dirty="0" err="1"/>
                  <a:t>course</a:t>
                </a:r>
                <a:r>
                  <a:rPr lang="tr-TR" sz="2800" dirty="0"/>
                  <a:t>, </a:t>
                </a:r>
                <a:r>
                  <a:rPr lang="tr-TR" sz="2800" dirty="0" err="1"/>
                  <a:t>must</a:t>
                </a:r>
                <a:r>
                  <a:rPr lang="tr-TR" sz="2800" dirty="0"/>
                  <a:t> </a:t>
                </a:r>
                <a:r>
                  <a:rPr lang="tr-TR" sz="2800" dirty="0" err="1"/>
                  <a:t>satisfy</a:t>
                </a:r>
                <a:endParaRPr lang="tr-TR" sz="2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tr-TR" sz="28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𝑀</m:t>
                          </m:r>
                        </m:sup>
                        <m:e>
                          <m:sSub>
                            <m:sSubPr>
                              <m:ctrlPr>
                                <a:rPr lang="tr-TR" sz="28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𝑄</m:t>
                              </m:r>
                            </m:sub>
                          </m:sSub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e>
                      </m:nary>
                    </m:oMath>
                  </m:oMathPara>
                </a14:m>
                <a:endParaRPr lang="tr-TR" sz="2800" dirty="0"/>
              </a:p>
              <a:p>
                <a:endParaRPr lang="tr-TR" sz="3600" dirty="0"/>
              </a:p>
              <a:p>
                <a:endParaRPr lang="tr-TR" sz="3600" dirty="0"/>
              </a:p>
              <a:p>
                <a:endParaRPr lang="tr-TR" sz="2800" dirty="0"/>
              </a:p>
            </p:txBody>
          </p:sp>
        </mc:Choice>
        <mc:Fallback xmlns="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id="{49685FAE-89AE-4633-BCA3-B3ABBD6E2E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416" y="656948"/>
                <a:ext cx="10866267" cy="4857933"/>
              </a:xfrm>
              <a:prstGeom prst="rect">
                <a:avLst/>
              </a:prstGeom>
              <a:blipFill>
                <a:blip r:embed="rId2"/>
                <a:stretch>
                  <a:fillRect l="-1683" t="-2008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06256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</TotalTime>
  <Words>473</Words>
  <Application>Microsoft Office PowerPoint</Application>
  <PresentationFormat>Geniş ekran</PresentationFormat>
  <Paragraphs>112</Paragraphs>
  <Slides>14</Slides>
  <Notes>3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Cambria Math</vt:lpstr>
      <vt:lpstr>Office Teması</vt:lpstr>
      <vt:lpstr>ELE427 COMMUNICATION THEORY – II</vt:lpstr>
      <vt:lpstr>ELE427  COMMUNICATION THEORY - II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References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ELE322  COMMUNICATION THEORY – I</dc:title>
  <dc:creator>gulerhacer13@gmail.com</dc:creator>
  <cp:lastModifiedBy>Murat Hüsnü SAZLI</cp:lastModifiedBy>
  <cp:revision>29</cp:revision>
  <dcterms:created xsi:type="dcterms:W3CDTF">2019-01-31T13:56:40Z</dcterms:created>
  <dcterms:modified xsi:type="dcterms:W3CDTF">2019-04-06T11:22:15Z</dcterms:modified>
</cp:coreProperties>
</file>