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22C7-BB1D-48C7-91C9-82A78679A3F8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3E5E-2278-4A8F-92B6-09B2A547971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58DE-8A77-4098-B788-91DBF4FCA2B6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4795-B0C9-4F97-8929-4664EEB1B096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F8C0-BBB6-4628-937B-C7B1A96A65F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685E-9A68-4745-8F70-8D8E9257F93C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385A-FE8A-4D88-BD16-58AA71995105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8497-B50C-4FCE-A087-7381CCEC1553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BB7A-85A1-4E58-AE51-4667449695DB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495E-CF2D-415B-A4ED-8F10400B317B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AEA-BEA8-4B85-B065-AB35A32F8996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B5DA-3AFB-42CE-8935-1CFF93C9C9B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/>
              <a:t>Entropy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Information Rate</a:t>
            </a:r>
          </a:p>
          <a:p>
            <a:endParaRPr lang="tr-TR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We’ll also assume that successive symbols are statistically independent and</a:t>
            </a:r>
            <a:r>
              <a:rPr lang="tr-TR" sz="2800" dirty="0"/>
              <a:t> </a:t>
            </a:r>
            <a:r>
              <a:rPr lang="en-US" sz="2800" dirty="0"/>
              <a:t>come from the source at an average rate of </a:t>
            </a:r>
            <a:r>
              <a:rPr lang="en-US" sz="2800" i="1" dirty="0"/>
              <a:t>r </a:t>
            </a:r>
            <a:r>
              <a:rPr lang="en-US" sz="2800" dirty="0"/>
              <a:t>symbols per second. </a:t>
            </a:r>
            <a:endParaRPr lang="tr-TR" sz="2800" dirty="0"/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properties</a:t>
            </a:r>
            <a:r>
              <a:rPr lang="tr-TR" sz="2800" dirty="0"/>
              <a:t> </a:t>
            </a:r>
            <a:r>
              <a:rPr lang="en-US" sz="2800" dirty="0"/>
              <a:t>define the model of a </a:t>
            </a:r>
            <a:r>
              <a:rPr lang="en-US" sz="2800" b="1" dirty="0"/>
              <a:t>discrete memoryless source.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97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935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Entropy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Information Rate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en-US" sz="2800" dirty="0"/>
                  <a:t>expected information per symbol is then given by the statistical average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r-TR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𝑏𝑖𝑡𝑠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𝑠𝑦𝑚𝑏𝑜𝑙</m:t>
                    </m:r>
                  </m:oMath>
                </a14:m>
                <a:r>
                  <a:rPr lang="tr-TR" sz="28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r>
                  <a:rPr lang="en-US" sz="2800" dirty="0"/>
                  <a:t>which is called the source </a:t>
                </a:r>
                <a:r>
                  <a:rPr lang="en-US" sz="2800" b="1" dirty="0"/>
                  <a:t>entropy.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935792"/>
              </a:xfrm>
              <a:prstGeom prst="rect">
                <a:avLst/>
              </a:prstGeom>
              <a:blipFill>
                <a:blip r:embed="rId2"/>
                <a:stretch>
                  <a:fillRect l="-1683" t="-164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93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647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Entropy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Information Rate</a:t>
                </a:r>
              </a:p>
              <a:p>
                <a:endParaRPr lang="tr-TR" sz="36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We</a:t>
                </a:r>
                <a:r>
                  <a:rPr lang="tr-TR" sz="2800" dirty="0"/>
                  <a:t> define </a:t>
                </a: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source</a:t>
                </a:r>
                <a:r>
                  <a:rPr lang="tr-TR" sz="2800" dirty="0"/>
                  <a:t> </a:t>
                </a:r>
                <a:r>
                  <a:rPr lang="tr-TR" sz="2800" b="1" dirty="0" err="1"/>
                  <a:t>information</a:t>
                </a:r>
                <a:r>
                  <a:rPr lang="tr-TR" sz="2800" b="1" dirty="0"/>
                  <a:t> rate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𝑟𝐻</m:t>
                      </m:r>
                      <m:d>
                        <m:d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𝑏𝑖𝑡𝑠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</m:oMath>
                  </m:oMathPara>
                </a14:m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b="1" dirty="0"/>
              </a:p>
              <a:p>
                <a:r>
                  <a:rPr lang="tr-TR" sz="2800" dirty="0"/>
                  <a:t>a </a:t>
                </a:r>
                <a:r>
                  <a:rPr lang="tr-TR" sz="2800" dirty="0" err="1"/>
                  <a:t>critical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quantity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relative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transmission</a:t>
                </a:r>
                <a:r>
                  <a:rPr lang="tr-TR" sz="2800" dirty="0"/>
                  <a:t>.</a:t>
                </a:r>
                <a:endParaRPr lang="tr-TR" sz="2800" b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b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647426"/>
              </a:xfrm>
              <a:prstGeom prst="rect">
                <a:avLst/>
              </a:prstGeom>
              <a:blipFill>
                <a:blip r:embed="rId2"/>
                <a:stretch>
                  <a:fillRect l="-1683" t="-21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03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583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Entropy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Information Rate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source entropy always falls within the limits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</m:oMath>
                  </m:oMathPara>
                </a14:m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lower bound here corresponds to no uncertainty or freedom of choice, which</a:t>
                </a:r>
                <a:r>
                  <a:rPr lang="tr-TR" sz="2800" dirty="0"/>
                  <a:t> </a:t>
                </a:r>
                <a:r>
                  <a:rPr lang="en-US" sz="2800" dirty="0"/>
                  <a:t>occurs when one symbol has probability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800" dirty="0"/>
                  <a:t> for </a:t>
                </a:r>
                <a:r>
                  <a:rPr lang="en-US" sz="2800" i="1" dirty="0" err="1"/>
                  <a:t>i</a:t>
                </a:r>
                <a:r>
                  <a:rPr lang="en-US" sz="2800" i="1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800" i="1" dirty="0"/>
                  <a:t>j</a:t>
                </a:r>
                <a:r>
                  <a:rPr lang="en-US" sz="2800" dirty="0"/>
                  <a:t>.</a:t>
                </a:r>
                <a:endParaRPr lang="tr-T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upper bound corresponds to maximum</a:t>
                </a:r>
                <a:r>
                  <a:rPr lang="tr-TR" sz="2800" dirty="0"/>
                  <a:t> </a:t>
                </a:r>
                <a:r>
                  <a:rPr lang="en-US" sz="2800" dirty="0"/>
                  <a:t>uncertainty or freedom of choice, which occurs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for all </a:t>
                </a:r>
                <a:r>
                  <a:rPr lang="en-US" sz="2800" i="1" dirty="0" err="1"/>
                  <a:t>i</a:t>
                </a:r>
                <a:r>
                  <a:rPr lang="tr-TR" sz="2800" i="1" dirty="0"/>
                  <a:t>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583149"/>
              </a:xfrm>
              <a:prstGeom prst="rect">
                <a:avLst/>
              </a:prstGeom>
              <a:blipFill>
                <a:blip r:embed="rId2"/>
                <a:stretch>
                  <a:fillRect l="-1683" t="-14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6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</a:t>
            </a:r>
          </a:p>
          <a:p>
            <a:pPr marL="0" indent="0">
              <a:buNone/>
            </a:pPr>
            <a:r>
              <a:rPr lang="tr-TR" dirty="0"/>
              <a:t>INTRODUCTION TO INFORMATION AND CODING THEORY: 	</a:t>
            </a:r>
            <a:r>
              <a:rPr lang="tr-TR" sz="2400" dirty="0"/>
              <a:t>ENTROPY AND INFORMATION RATE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</a:t>
            </a:r>
            <a:r>
              <a:rPr lang="en-US" dirty="0" smtClean="0"/>
              <a:t>ELE</a:t>
            </a:r>
            <a:r>
              <a:rPr lang="tr-TR" dirty="0" smtClean="0"/>
              <a:t>427</a:t>
            </a:r>
            <a:r>
              <a:rPr lang="en-US" dirty="0" smtClean="0"/>
              <a:t> </a:t>
            </a:r>
            <a:r>
              <a:rPr lang="en-US" dirty="0"/>
              <a:t>Communication Theory </a:t>
            </a:r>
            <a:r>
              <a:rPr lang="en-US" dirty="0" smtClean="0"/>
              <a:t>I</a:t>
            </a:r>
            <a:r>
              <a:rPr lang="tr-TR" dirty="0" smtClean="0"/>
              <a:t>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/>
              <a:t>Information </a:t>
            </a:r>
            <a:r>
              <a:rPr lang="tr-TR" sz="3600" dirty="0" err="1"/>
              <a:t>Measure</a:t>
            </a:r>
            <a:endParaRPr lang="tr-TR" sz="36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I</a:t>
            </a:r>
            <a:r>
              <a:rPr lang="en-US" sz="2800" dirty="0" err="1"/>
              <a:t>nformation</a:t>
            </a:r>
            <a:r>
              <a:rPr lang="en-US" sz="2800" dirty="0"/>
              <a:t> is simply the commodity produced by the source for</a:t>
            </a:r>
            <a:r>
              <a:rPr lang="tr-TR" sz="2800" dirty="0"/>
              <a:t> </a:t>
            </a:r>
            <a:r>
              <a:rPr lang="en-US" sz="2800" dirty="0"/>
              <a:t>transfer to some user at the destination.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less likely the message, the more information it conveys.</a:t>
            </a: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/>
              <a:t>I</a:t>
            </a:r>
            <a:r>
              <a:rPr lang="en-US" sz="2800" dirty="0" err="1"/>
              <a:t>nformation</a:t>
            </a:r>
            <a:r>
              <a:rPr lang="en-US" sz="2800" dirty="0"/>
              <a:t> measures the </a:t>
            </a:r>
            <a:r>
              <a:rPr lang="en-US" sz="2800" i="1" dirty="0"/>
              <a:t>freedom of choice </a:t>
            </a:r>
            <a:r>
              <a:rPr lang="en-US" sz="2800" dirty="0"/>
              <a:t>exercised by the source in selecting a</a:t>
            </a:r>
            <a:r>
              <a:rPr lang="tr-TR" sz="2800" dirty="0"/>
              <a:t> </a:t>
            </a:r>
            <a:r>
              <a:rPr lang="tr-TR" sz="2800" dirty="0" err="1"/>
              <a:t>message</a:t>
            </a:r>
            <a:r>
              <a:rPr lang="tr-TR" sz="2800" dirty="0"/>
              <a:t>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61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Information </a:t>
                </a:r>
                <a:r>
                  <a:rPr lang="tr-TR" sz="3600" dirty="0" err="1"/>
                  <a:t>Measure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If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tr-TR" sz="2800" dirty="0" err="1"/>
                  <a:t>denotes</a:t>
                </a:r>
                <a:r>
                  <a:rPr lang="tr-TR" sz="2800" dirty="0"/>
                  <a:t> an </a:t>
                </a:r>
                <a:r>
                  <a:rPr lang="tr-TR" sz="2800" dirty="0" err="1"/>
                  <a:t>arbitrary</a:t>
                </a:r>
                <a:r>
                  <a:rPr lang="tr-TR" sz="2800" dirty="0"/>
                  <a:t> </a:t>
                </a:r>
                <a:r>
                  <a:rPr lang="en-US" sz="2800" dirty="0"/>
                  <a:t>message and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is the probability of the event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selected </a:t>
                </a:r>
                <a:r>
                  <a:rPr lang="en-US" sz="2800" dirty="0" err="1"/>
                  <a:t>fo</a:t>
                </a:r>
                <a:r>
                  <a:rPr lang="tr-TR" sz="2800" dirty="0"/>
                  <a:t>r </a:t>
                </a:r>
                <a:r>
                  <a:rPr lang="en-US" sz="2800" dirty="0"/>
                  <a:t>transmission, then the amount of information associated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should be some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function</a:t>
                </a:r>
                <a:r>
                  <a:rPr lang="tr-TR" sz="280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.</a:t>
                </a:r>
                <a:r>
                  <a:rPr lang="en-US" sz="2800" dirty="0"/>
                  <a:t> 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3785652"/>
              </a:xfrm>
              <a:prstGeom prst="rect">
                <a:avLst/>
              </a:prstGeom>
              <a:blipFill>
                <a:blip r:embed="rId2"/>
                <a:stretch>
                  <a:fillRect l="-1683" t="-25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62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8734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Information </a:t>
                </a:r>
                <a:r>
                  <a:rPr lang="tr-TR" sz="3600" dirty="0" err="1"/>
                  <a:t>Measure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Shannon defined information measure by the logarithmic</a:t>
                </a:r>
                <a:r>
                  <a:rPr lang="tr-TR" sz="2800" dirty="0"/>
                  <a:t> </a:t>
                </a:r>
                <a:r>
                  <a:rPr lang="tr-TR" sz="2800" dirty="0" err="1"/>
                  <a:t>function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 sz="280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just"/>
                <a:r>
                  <a:rPr lang="en-US" sz="2800" dirty="0"/>
                  <a:t>where </a:t>
                </a:r>
                <a:r>
                  <a:rPr lang="en-US" sz="2800" i="1" dirty="0"/>
                  <a:t>b </a:t>
                </a:r>
                <a:r>
                  <a:rPr lang="en-US" sz="2800" dirty="0"/>
                  <a:t>is the logarithmic base.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quantity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called the </a:t>
                </a:r>
                <a:r>
                  <a:rPr lang="en-US" sz="2800" b="1" dirty="0"/>
                  <a:t>self-information </a:t>
                </a:r>
                <a:r>
                  <a:rPr lang="en-US" sz="2800" dirty="0"/>
                  <a:t>of message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.</a:t>
                </a:r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873450"/>
              </a:xfrm>
              <a:prstGeom prst="rect">
                <a:avLst/>
              </a:prstGeom>
              <a:blipFill>
                <a:blip r:embed="rId2"/>
                <a:stretch>
                  <a:fillRect l="-1683" t="-20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35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08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Information </a:t>
                </a:r>
                <a:r>
                  <a:rPr lang="tr-TR" sz="3600" dirty="0" err="1"/>
                  <a:t>Measure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definition </a:t>
                </a:r>
                <a:r>
                  <a:rPr lang="tr-TR" sz="280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has several important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meaningful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consequences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including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0≤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tr-TR" sz="2800" b="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0  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𝑓𝑜𝑟</m:t>
                    </m:r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082773"/>
              </a:xfrm>
              <a:prstGeom prst="rect">
                <a:avLst/>
              </a:prstGeom>
              <a:blipFill>
                <a:blip r:embed="rId2"/>
                <a:stretch>
                  <a:fillRect l="-1683" t="-13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01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072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Information </a:t>
                </a:r>
                <a:r>
                  <a:rPr lang="tr-TR" sz="3600" dirty="0" err="1"/>
                  <a:t>Measure</a:t>
                </a:r>
                <a:endParaRPr lang="tr-TR" sz="3600" dirty="0"/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S</a:t>
                </a:r>
                <a:r>
                  <a:rPr lang="en-US" sz="2800" dirty="0" err="1"/>
                  <a:t>uppose</a:t>
                </a:r>
                <a:r>
                  <a:rPr lang="en-US" sz="2800" dirty="0"/>
                  <a:t> a source produces two successive and independent messages,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and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tr-TR" sz="2800" dirty="0" err="1"/>
                  <a:t>with</a:t>
                </a:r>
                <a:r>
                  <a:rPr lang="tr-TR" sz="2800" dirty="0"/>
                  <a:t> </a:t>
                </a:r>
                <a:r>
                  <a:rPr lang="tr-TR" sz="2800" dirty="0" err="1"/>
                  <a:t>joint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probability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tr-TR" sz="2800" dirty="0" err="1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800" dirty="0"/>
                  <a:t>then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36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tr-TR" sz="3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tr-TR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3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tr-TR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r-TR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6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6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6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6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tr-TR" sz="36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36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3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tr-TR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r-TR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6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tr-TR" sz="3600" b="0" i="0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3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tr-TR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tr-TR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6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6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tr-TR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r>
                  <a:rPr lang="en-US" sz="2800" dirty="0"/>
                  <a:t>so the total information equals the sum of the individual message contributions.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072642"/>
              </a:xfrm>
              <a:prstGeom prst="rect">
                <a:avLst/>
              </a:prstGeom>
              <a:blipFill>
                <a:blip r:embed="rId2"/>
                <a:stretch>
                  <a:fillRect l="-1683" t="-137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272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Entropy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Information Rate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Now consider an information source that emits a sequence of symbols selected from</a:t>
                </a:r>
                <a:r>
                  <a:rPr lang="tr-TR" sz="2800" dirty="0"/>
                  <a:t> </a:t>
                </a:r>
                <a:r>
                  <a:rPr lang="en-US" sz="2800" dirty="0"/>
                  <a:t>an alphabet of </a:t>
                </a:r>
                <a:r>
                  <a:rPr lang="en-US" sz="2800" i="1" dirty="0"/>
                  <a:t>M </a:t>
                </a:r>
                <a:r>
                  <a:rPr lang="en-US" sz="2800" dirty="0"/>
                  <a:t>different symbols, i.e., an </a:t>
                </a:r>
                <a:r>
                  <a:rPr lang="en-US" sz="2800" i="1" dirty="0"/>
                  <a:t>M</a:t>
                </a:r>
                <a:r>
                  <a:rPr lang="en-US" sz="2800" dirty="0"/>
                  <a:t>-</a:t>
                </a:r>
                <a:r>
                  <a:rPr lang="en-US" sz="2800" dirty="0" err="1"/>
                  <a:t>ary</a:t>
                </a:r>
                <a:r>
                  <a:rPr lang="en-US" sz="2800" dirty="0"/>
                  <a:t> alphabet.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Let </a:t>
                </a:r>
                <a:r>
                  <a:rPr lang="en-US" sz="2800" i="1" dirty="0"/>
                  <a:t>X </a:t>
                </a:r>
                <a:r>
                  <a:rPr lang="en-US" sz="2800" dirty="0"/>
                  <a:t>denote the entire</a:t>
                </a:r>
                <a:r>
                  <a:rPr lang="tr-TR" sz="2800" dirty="0"/>
                  <a:t> </a:t>
                </a:r>
                <a:r>
                  <a:rPr lang="en-US" sz="2800" dirty="0"/>
                  <a:t>set of symbols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tr-TR" sz="28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We can treat each symbol as a message that occurs</a:t>
                </a:r>
                <a:r>
                  <a:rPr lang="tr-TR" sz="2800" dirty="0"/>
                  <a:t> </a:t>
                </a:r>
                <a:r>
                  <a:rPr lang="en-US" sz="2800" dirty="0"/>
                  <a:t>with probability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 and conveys the self-information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tr-TR" sz="28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078313"/>
              </a:xfrm>
              <a:prstGeom prst="rect">
                <a:avLst/>
              </a:prstGeom>
              <a:blipFill>
                <a:blip r:embed="rId2"/>
                <a:stretch>
                  <a:fillRect l="-1683" t="-19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97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4857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Entropy </a:t>
                </a:r>
                <a:r>
                  <a:rPr lang="tr-TR" sz="3600" dirty="0" err="1"/>
                  <a:t>and</a:t>
                </a:r>
                <a:r>
                  <a:rPr lang="tr-TR" sz="3600" dirty="0"/>
                  <a:t> Information Rate</a:t>
                </a:r>
              </a:p>
              <a:p>
                <a:endParaRPr lang="tr-TR" sz="3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set of symbol probabilities,</a:t>
                </a:r>
                <a:r>
                  <a:rPr lang="tr-TR" sz="2800" dirty="0"/>
                  <a:t> of </a:t>
                </a:r>
                <a:r>
                  <a:rPr lang="tr-TR" sz="2800" dirty="0" err="1"/>
                  <a:t>course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must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satisfy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  <a:p>
                <a:endParaRPr lang="tr-TR" sz="3600" dirty="0"/>
              </a:p>
              <a:p>
                <a:endParaRPr lang="tr-TR" sz="3600" dirty="0"/>
              </a:p>
              <a:p>
                <a:endParaRPr lang="tr-TR" sz="28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4857933"/>
              </a:xfrm>
              <a:prstGeom prst="rect">
                <a:avLst/>
              </a:prstGeom>
              <a:blipFill>
                <a:blip r:embed="rId2"/>
                <a:stretch>
                  <a:fillRect l="-1683" t="-20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62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473</Words>
  <Application>Microsoft Office PowerPoint</Application>
  <PresentationFormat>Geniş ekran</PresentationFormat>
  <Paragraphs>112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29</cp:revision>
  <dcterms:created xsi:type="dcterms:W3CDTF">2019-01-31T13:56:40Z</dcterms:created>
  <dcterms:modified xsi:type="dcterms:W3CDTF">2019-04-06T11:22:15Z</dcterms:modified>
</cp:coreProperties>
</file>