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4"/>
  </p:notesMasterIdLst>
  <p:sldIdLst>
    <p:sldId id="256" r:id="rId2"/>
    <p:sldId id="259" r:id="rId3"/>
    <p:sldId id="301" r:id="rId4"/>
    <p:sldId id="260" r:id="rId5"/>
    <p:sldId id="302" r:id="rId6"/>
    <p:sldId id="262" r:id="rId7"/>
    <p:sldId id="263" r:id="rId8"/>
    <p:sldId id="264" r:id="rId9"/>
    <p:sldId id="265" r:id="rId10"/>
    <p:sldId id="266" r:id="rId11"/>
    <p:sldId id="268" r:id="rId12"/>
    <p:sldId id="303" r:id="rId13"/>
    <p:sldId id="304" r:id="rId14"/>
    <p:sldId id="271" r:id="rId15"/>
    <p:sldId id="272" r:id="rId16"/>
    <p:sldId id="273" r:id="rId17"/>
    <p:sldId id="274" r:id="rId18"/>
    <p:sldId id="30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3" r:id="rId36"/>
    <p:sldId id="294" r:id="rId37"/>
    <p:sldId id="295" r:id="rId38"/>
    <p:sldId id="306" r:id="rId39"/>
    <p:sldId id="307" r:id="rId40"/>
    <p:sldId id="308" r:id="rId41"/>
    <p:sldId id="309" r:id="rId42"/>
    <p:sldId id="300" r:id="rId4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8"/>
  </p:normalViewPr>
  <p:slideViewPr>
    <p:cSldViewPr>
      <p:cViewPr varScale="1">
        <p:scale>
          <a:sx n="92" d="100"/>
          <a:sy n="92" d="100"/>
        </p:scale>
        <p:origin x="166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0CEDF5-AA34-5A4E-B480-1E841EB8B6E5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994977-9F60-3F48-960F-D9CA693296B0}">
      <dgm:prSet phldrT="[Text]"/>
      <dgm:spPr/>
      <dgm:t>
        <a:bodyPr/>
        <a:lstStyle/>
        <a:p>
          <a:r>
            <a:rPr lang="tr-TR" altLang="tr-TR" b="1" dirty="0" smtClean="0">
              <a:solidFill>
                <a:srgbClr val="0000FF"/>
              </a:solidFill>
            </a:rPr>
            <a:t>1. Sınıfın Düzenlenmesine İlişkin Uyarlamalar </a:t>
          </a:r>
          <a:endParaRPr lang="en-US" dirty="0"/>
        </a:p>
      </dgm:t>
    </dgm:pt>
    <dgm:pt modelId="{8E9379D5-4E76-774E-B345-7328383CA7A1}" type="parTrans" cxnId="{EEDE6800-DBB8-C84B-AD92-FCE200D69A76}">
      <dgm:prSet/>
      <dgm:spPr/>
      <dgm:t>
        <a:bodyPr/>
        <a:lstStyle/>
        <a:p>
          <a:endParaRPr lang="en-US"/>
        </a:p>
      </dgm:t>
    </dgm:pt>
    <dgm:pt modelId="{CB89ADAD-E605-5942-B0E4-109C8F3F3546}" type="sibTrans" cxnId="{EEDE6800-DBB8-C84B-AD92-FCE200D69A76}">
      <dgm:prSet/>
      <dgm:spPr/>
      <dgm:t>
        <a:bodyPr/>
        <a:lstStyle/>
        <a:p>
          <a:endParaRPr lang="en-US"/>
        </a:p>
      </dgm:t>
    </dgm:pt>
    <dgm:pt modelId="{E9F46BCC-9CD4-A041-B2C1-8152A8B680C0}">
      <dgm:prSet phldrT="[Text]"/>
      <dgm:spPr/>
      <dgm:t>
        <a:bodyPr/>
        <a:lstStyle/>
        <a:p>
          <a:r>
            <a:rPr lang="tr-TR" altLang="tr-TR" b="1" noProof="1" smtClean="0">
              <a:solidFill>
                <a:srgbClr val="0000FF"/>
              </a:solidFill>
            </a:rPr>
            <a:t>2. </a:t>
          </a:r>
          <a:r>
            <a:rPr lang="en-US" altLang="tr-TR" b="1" noProof="1" smtClean="0">
              <a:solidFill>
                <a:srgbClr val="0000FF"/>
              </a:solidFill>
            </a:rPr>
            <a:t>Öğretim Yöntemlerine İlişkin  Uyarlamalar</a:t>
          </a:r>
          <a:endParaRPr lang="en-US" dirty="0"/>
        </a:p>
      </dgm:t>
    </dgm:pt>
    <dgm:pt modelId="{8240BCF8-7E6B-CA47-8573-4057773C4051}" type="parTrans" cxnId="{0AAF3D1A-D9BB-9D46-A0FB-3CE0B4766B17}">
      <dgm:prSet/>
      <dgm:spPr/>
      <dgm:t>
        <a:bodyPr/>
        <a:lstStyle/>
        <a:p>
          <a:endParaRPr lang="en-US"/>
        </a:p>
      </dgm:t>
    </dgm:pt>
    <dgm:pt modelId="{83C90855-612B-7A42-9C78-74537696AAF8}" type="sibTrans" cxnId="{0AAF3D1A-D9BB-9D46-A0FB-3CE0B4766B17}">
      <dgm:prSet/>
      <dgm:spPr/>
      <dgm:t>
        <a:bodyPr/>
        <a:lstStyle/>
        <a:p>
          <a:endParaRPr lang="en-US"/>
        </a:p>
      </dgm:t>
    </dgm:pt>
    <dgm:pt modelId="{1A9F825E-5C45-FE49-951A-E9AC57645825}" type="pres">
      <dgm:prSet presAssocID="{F00CEDF5-AA34-5A4E-B480-1E841EB8B6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D07996-875D-5440-B684-618435DC3C50}" type="pres">
      <dgm:prSet presAssocID="{99994977-9F60-3F48-960F-D9CA693296B0}" presName="composite" presStyleCnt="0"/>
      <dgm:spPr/>
    </dgm:pt>
    <dgm:pt modelId="{23A9702D-D847-1643-B120-C57DBE44073E}" type="pres">
      <dgm:prSet presAssocID="{99994977-9F60-3F48-960F-D9CA693296B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51B35-4FDB-404F-8908-155F510FD606}" type="pres">
      <dgm:prSet presAssocID="{99994977-9F60-3F48-960F-D9CA693296B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774A05-1DAF-754C-870C-0B3614D19B82}" type="pres">
      <dgm:prSet presAssocID="{CB89ADAD-E605-5942-B0E4-109C8F3F3546}" presName="space" presStyleCnt="0"/>
      <dgm:spPr/>
    </dgm:pt>
    <dgm:pt modelId="{952E1337-BE46-0D48-A50E-671AB6A7F732}" type="pres">
      <dgm:prSet presAssocID="{E9F46BCC-9CD4-A041-B2C1-8152A8B680C0}" presName="composite" presStyleCnt="0"/>
      <dgm:spPr/>
    </dgm:pt>
    <dgm:pt modelId="{CDC30FDB-0A33-8543-AAB0-D735AF197C8B}" type="pres">
      <dgm:prSet presAssocID="{E9F46BCC-9CD4-A041-B2C1-8152A8B680C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30B4DB-0B47-7449-853B-F9B181EC0887}" type="pres">
      <dgm:prSet presAssocID="{E9F46BCC-9CD4-A041-B2C1-8152A8B680C0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855E54-2A4A-5540-956B-5A5BEC456738}" type="presOf" srcId="{F00CEDF5-AA34-5A4E-B480-1E841EB8B6E5}" destId="{1A9F825E-5C45-FE49-951A-E9AC57645825}" srcOrd="0" destOrd="0" presId="urn:microsoft.com/office/officeart/2005/8/layout/hList1"/>
    <dgm:cxn modelId="{0AAF3D1A-D9BB-9D46-A0FB-3CE0B4766B17}" srcId="{F00CEDF5-AA34-5A4E-B480-1E841EB8B6E5}" destId="{E9F46BCC-9CD4-A041-B2C1-8152A8B680C0}" srcOrd="1" destOrd="0" parTransId="{8240BCF8-7E6B-CA47-8573-4057773C4051}" sibTransId="{83C90855-612B-7A42-9C78-74537696AAF8}"/>
    <dgm:cxn modelId="{FB8C4D70-DCA3-6049-91F8-7C4A2E9BCC30}" type="presOf" srcId="{E9F46BCC-9CD4-A041-B2C1-8152A8B680C0}" destId="{CDC30FDB-0A33-8543-AAB0-D735AF197C8B}" srcOrd="0" destOrd="0" presId="urn:microsoft.com/office/officeart/2005/8/layout/hList1"/>
    <dgm:cxn modelId="{EEDE6800-DBB8-C84B-AD92-FCE200D69A76}" srcId="{F00CEDF5-AA34-5A4E-B480-1E841EB8B6E5}" destId="{99994977-9F60-3F48-960F-D9CA693296B0}" srcOrd="0" destOrd="0" parTransId="{8E9379D5-4E76-774E-B345-7328383CA7A1}" sibTransId="{CB89ADAD-E605-5942-B0E4-109C8F3F3546}"/>
    <dgm:cxn modelId="{F33AAAF8-5EB6-DD44-B347-99BFF90A2F9C}" type="presOf" srcId="{99994977-9F60-3F48-960F-D9CA693296B0}" destId="{23A9702D-D847-1643-B120-C57DBE44073E}" srcOrd="0" destOrd="0" presId="urn:microsoft.com/office/officeart/2005/8/layout/hList1"/>
    <dgm:cxn modelId="{371CCE12-4381-204F-957B-153290B95DDB}" type="presParOf" srcId="{1A9F825E-5C45-FE49-951A-E9AC57645825}" destId="{9DD07996-875D-5440-B684-618435DC3C50}" srcOrd="0" destOrd="0" presId="urn:microsoft.com/office/officeart/2005/8/layout/hList1"/>
    <dgm:cxn modelId="{80A151FF-9A04-1247-89D0-5B51FECB2B3B}" type="presParOf" srcId="{9DD07996-875D-5440-B684-618435DC3C50}" destId="{23A9702D-D847-1643-B120-C57DBE44073E}" srcOrd="0" destOrd="0" presId="urn:microsoft.com/office/officeart/2005/8/layout/hList1"/>
    <dgm:cxn modelId="{03E0DE3A-7074-C243-AF2A-E15DE16FCD97}" type="presParOf" srcId="{9DD07996-875D-5440-B684-618435DC3C50}" destId="{1ED51B35-4FDB-404F-8908-155F510FD606}" srcOrd="1" destOrd="0" presId="urn:microsoft.com/office/officeart/2005/8/layout/hList1"/>
    <dgm:cxn modelId="{A62B245F-F401-544C-82F2-5469E181A933}" type="presParOf" srcId="{1A9F825E-5C45-FE49-951A-E9AC57645825}" destId="{5D774A05-1DAF-754C-870C-0B3614D19B82}" srcOrd="1" destOrd="0" presId="urn:microsoft.com/office/officeart/2005/8/layout/hList1"/>
    <dgm:cxn modelId="{8B635903-0D3D-B749-8452-100531011600}" type="presParOf" srcId="{1A9F825E-5C45-FE49-951A-E9AC57645825}" destId="{952E1337-BE46-0D48-A50E-671AB6A7F732}" srcOrd="2" destOrd="0" presId="urn:microsoft.com/office/officeart/2005/8/layout/hList1"/>
    <dgm:cxn modelId="{06E0EC15-5452-6848-B5E2-10FE23A798B3}" type="presParOf" srcId="{952E1337-BE46-0D48-A50E-671AB6A7F732}" destId="{CDC30FDB-0A33-8543-AAB0-D735AF197C8B}" srcOrd="0" destOrd="0" presId="urn:microsoft.com/office/officeart/2005/8/layout/hList1"/>
    <dgm:cxn modelId="{215CD85A-6460-F74E-B782-6AEB98EF92D0}" type="presParOf" srcId="{952E1337-BE46-0D48-A50E-671AB6A7F732}" destId="{F530B4DB-0B47-7449-853B-F9B181EC088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9702D-D847-1643-B120-C57DBE44073E}">
      <dsp:nvSpPr>
        <dsp:cNvPr id="0" name=""/>
        <dsp:cNvSpPr/>
      </dsp:nvSpPr>
      <dsp:spPr>
        <a:xfrm>
          <a:off x="36" y="907485"/>
          <a:ext cx="3525105" cy="14100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800" b="1" kern="1200" dirty="0" smtClean="0">
              <a:solidFill>
                <a:srgbClr val="0000FF"/>
              </a:solidFill>
            </a:rPr>
            <a:t>1. Sınıfın Düzenlenmesine İlişkin Uyarlamalar </a:t>
          </a:r>
          <a:endParaRPr lang="en-US" sz="2800" kern="1200" dirty="0"/>
        </a:p>
      </dsp:txBody>
      <dsp:txXfrm>
        <a:off x="36" y="907485"/>
        <a:ext cx="3525105" cy="1410042"/>
      </dsp:txXfrm>
    </dsp:sp>
    <dsp:sp modelId="{1ED51B35-4FDB-404F-8908-155F510FD606}">
      <dsp:nvSpPr>
        <dsp:cNvPr id="0" name=""/>
        <dsp:cNvSpPr/>
      </dsp:nvSpPr>
      <dsp:spPr>
        <a:xfrm>
          <a:off x="36" y="2317527"/>
          <a:ext cx="3525105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30FDB-0A33-8543-AAB0-D735AF197C8B}">
      <dsp:nvSpPr>
        <dsp:cNvPr id="0" name=""/>
        <dsp:cNvSpPr/>
      </dsp:nvSpPr>
      <dsp:spPr>
        <a:xfrm>
          <a:off x="4018657" y="907485"/>
          <a:ext cx="3525105" cy="14100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800" b="1" kern="1200" noProof="1" smtClean="0">
              <a:solidFill>
                <a:srgbClr val="0000FF"/>
              </a:solidFill>
            </a:rPr>
            <a:t>2. </a:t>
          </a:r>
          <a:r>
            <a:rPr lang="en-US" altLang="tr-TR" sz="2800" b="1" kern="1200" noProof="1" smtClean="0">
              <a:solidFill>
                <a:srgbClr val="0000FF"/>
              </a:solidFill>
            </a:rPr>
            <a:t>Öğretim Yöntemlerine İlişkin  Uyarlamalar</a:t>
          </a:r>
          <a:endParaRPr lang="en-US" sz="2800" kern="1200" dirty="0"/>
        </a:p>
      </dsp:txBody>
      <dsp:txXfrm>
        <a:off x="4018657" y="907485"/>
        <a:ext cx="3525105" cy="1410042"/>
      </dsp:txXfrm>
    </dsp:sp>
    <dsp:sp modelId="{F530B4DB-0B47-7449-853B-F9B181EC0887}">
      <dsp:nvSpPr>
        <dsp:cNvPr id="0" name=""/>
        <dsp:cNvSpPr/>
      </dsp:nvSpPr>
      <dsp:spPr>
        <a:xfrm>
          <a:off x="4018657" y="2317527"/>
          <a:ext cx="3525105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18ECF-A241-4F45-87BF-599EF683647E}" type="datetimeFigureOut">
              <a:rPr lang="tr-TR" smtClean="0"/>
              <a:t>20.01.2017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60148-2999-4221-BBD7-D287B8D830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093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60148-2999-4221-BBD7-D287B8D8305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344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60148-2999-4221-BBD7-D287B8D8305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89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307900"/>
      </p:ext>
    </p:extLst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316635"/>
      </p:ext>
    </p:extLst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964970"/>
      </p:ext>
    </p:extLst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18657"/>
      </p:ext>
    </p:extLst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115038"/>
      </p:ext>
    </p:extLst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371804"/>
      </p:ext>
    </p:extLst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009149"/>
      </p:ext>
    </p:extLst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2461"/>
      </p:ext>
    </p:extLst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182259"/>
      </p:ext>
    </p:extLst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3243256"/>
      </p:ext>
    </p:extLst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973596"/>
      </p:ext>
    </p:extLst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02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randomBar dir="vert"/>
  </p:transition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7904" y="2060848"/>
            <a:ext cx="4608511" cy="2349788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ÖNCESİNDE KAYNAŞTIRMA PROGRAMLARI</a:t>
            </a:r>
            <a:endParaRPr lang="tr-TR" sz="4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6016" y="4941168"/>
            <a:ext cx="3309803" cy="111661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Doç. Dr. Hatice </a:t>
            </a:r>
            <a:r>
              <a:rPr lang="tr-T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akkaloğlu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5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4837957"/>
      </p:ext>
    </p:extLst>
  </p:cSld>
  <p:clrMapOvr>
    <a:masterClrMapping/>
  </p:clrMapOvr>
  <p:transition spd="med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395536" y="260648"/>
            <a:ext cx="8026152" cy="6120680"/>
          </a:xfrm>
        </p:spPr>
        <p:txBody>
          <a:bodyPr>
            <a:normAutofit/>
          </a:bodyPr>
          <a:lstStyle/>
          <a:p>
            <a:pPr marL="114300" indent="0" algn="just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Araç- gereçlerin seçimi</a:t>
            </a:r>
            <a:r>
              <a:rPr lang="en-US" altLang="tr-TR" dirty="0" smtClean="0">
                <a:solidFill>
                  <a:srgbClr val="3366FF"/>
                </a:solidFill>
              </a:rPr>
              <a:t> </a:t>
            </a:r>
          </a:p>
          <a:p>
            <a:pPr marL="457200" indent="-342900" algn="just" eaLnBrk="1" hangingPunct="1">
              <a:buFont typeface="Wingdings" charset="2"/>
              <a:buChar char="u"/>
            </a:pPr>
            <a:r>
              <a:rPr lang="tr-TR" altLang="tr-TR" dirty="0" smtClean="0"/>
              <a:t>Öğretim materyalleri çocuklar için </a:t>
            </a:r>
            <a:r>
              <a:rPr lang="tr-TR" altLang="tr-TR" b="1" dirty="0" smtClean="0"/>
              <a:t>ilgi çekici, öğrenmeyi destekleyici ve farklı duyulara hitap edici </a:t>
            </a:r>
            <a:r>
              <a:rPr lang="tr-TR" altLang="tr-TR" dirty="0" smtClean="0"/>
              <a:t>şekilde hazırlanmalıdır. 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>
                <a:solidFill>
                  <a:srgbClr val="FF0000"/>
                </a:solidFill>
              </a:rPr>
              <a:t>Materyal seçiminde;</a:t>
            </a:r>
            <a:r>
              <a:rPr lang="en-US" altLang="tr-TR" dirty="0">
                <a:solidFill>
                  <a:srgbClr val="FF0000"/>
                </a:solidFill>
              </a:rPr>
              <a:t> </a:t>
            </a:r>
            <a:r>
              <a:rPr lang="tr-TR" altLang="tr-TR" dirty="0" smtClean="0"/>
              <a:t>materyallerin ele alınan konuya ve çocukların gelişim düzeyine uygun olması,</a:t>
            </a:r>
            <a:r>
              <a:rPr lang="en-US" altLang="tr-TR" dirty="0"/>
              <a:t> </a:t>
            </a:r>
            <a:r>
              <a:rPr lang="tr-TR" altLang="tr-TR" dirty="0" smtClean="0"/>
              <a:t>öğrenmenin tüm duyularla desteklenmesi,</a:t>
            </a:r>
            <a:r>
              <a:rPr lang="en-US" altLang="tr-TR" dirty="0"/>
              <a:t> </a:t>
            </a:r>
            <a:r>
              <a:rPr lang="tr-TR" altLang="tr-TR" dirty="0" smtClean="0"/>
              <a:t>olabildiğince farklı materyallerin kullanılması önemlidir.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>
                <a:solidFill>
                  <a:srgbClr val="FF0000"/>
                </a:solidFill>
              </a:rPr>
              <a:t>Araçları sınıf içine yerleştirirken; </a:t>
            </a:r>
            <a:r>
              <a:rPr lang="tr-TR" altLang="tr-TR" dirty="0" smtClean="0"/>
              <a:t>aynı araçları hep aynı yerde bulundurun,</a:t>
            </a:r>
            <a:r>
              <a:rPr lang="en-US" altLang="tr-TR" dirty="0"/>
              <a:t> </a:t>
            </a:r>
            <a:r>
              <a:rPr lang="tr-TR" altLang="tr-TR" dirty="0" smtClean="0"/>
              <a:t>benzer araçları raflarda/dolapta birlikte bulundurun,</a:t>
            </a:r>
            <a:r>
              <a:rPr lang="en-US" altLang="tr-TR" dirty="0"/>
              <a:t> </a:t>
            </a:r>
            <a:r>
              <a:rPr lang="tr-TR" altLang="tr-TR" dirty="0" smtClean="0"/>
              <a:t>araçlar arasına çocukların rahatça algılaması için boşluk bırakın,</a:t>
            </a:r>
            <a:r>
              <a:rPr lang="en-US" altLang="tr-TR" dirty="0"/>
              <a:t> </a:t>
            </a:r>
            <a:r>
              <a:rPr lang="tr-TR" altLang="tr-TR" dirty="0" smtClean="0"/>
              <a:t>araçları kutu içinde ya da dolapta bulunduruyorsanız, üzerlerine içlerinde ne olduğunu gösteren yazılı etiketler yerine, çocukların anlayabileceği resimli etiketler yapıştırın.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tr-TR" altLang="tr-TR" b="1" dirty="0">
                <a:solidFill>
                  <a:srgbClr val="3366FF"/>
                </a:solidFill>
              </a:rPr>
              <a:t>Sınıftaki uyaran miktarı</a:t>
            </a:r>
            <a:endParaRPr lang="tr-TR" altLang="tr-TR" b="1" dirty="0">
              <a:solidFill>
                <a:srgbClr val="0070C0"/>
              </a:solidFill>
            </a:endParaRP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Konuyla ilişkili olmalı</a:t>
            </a: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Konuları somutlaştırmaya izin vermeli</a:t>
            </a: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Genelleme yapmaya olanak verecek materyaller</a:t>
            </a:r>
          </a:p>
          <a:p>
            <a:pPr marL="457200" indent="-342900">
              <a:buFont typeface="Wingdings" charset="2"/>
              <a:buChar char="u"/>
            </a:pPr>
            <a:r>
              <a:rPr lang="tr-TR" altLang="tr-TR" dirty="0"/>
              <a:t>Bireysel farklılıkları dikkate alan materyaller</a:t>
            </a:r>
          </a:p>
          <a:p>
            <a:pPr marL="114300" indent="0"/>
            <a:endParaRPr lang="tr-TR" altLang="tr-TR" dirty="0"/>
          </a:p>
          <a:p>
            <a:pPr marL="457200" indent="-342900" eaLnBrk="1" hangingPunct="1">
              <a:buFont typeface="Wingdings" charset="2"/>
              <a:buChar char="u"/>
            </a:pPr>
            <a:endParaRPr lang="tr-TR" altLang="tr-TR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9572632-07F9-40AF-B52F-A1667677DFA0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251779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54163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</a:rPr>
              <a:t>2. Sınıf Kurallarının Oluşturulması</a:t>
            </a:r>
            <a:r>
              <a:rPr lang="en-US" altLang="tr-TR" sz="32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594104" cy="4627984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sz="2400" b="1" dirty="0" smtClean="0">
                <a:solidFill>
                  <a:srgbClr val="FF0000"/>
                </a:solidFill>
              </a:rPr>
              <a:t>Kurallar,</a:t>
            </a:r>
            <a:r>
              <a:rPr lang="tr-TR" altLang="tr-TR" sz="2400" dirty="0" smtClean="0"/>
              <a:t> </a:t>
            </a:r>
            <a:r>
              <a:rPr lang="tr-TR" altLang="tr-TR" sz="2400" b="1" dirty="0" smtClean="0"/>
              <a:t>sınıf içinde değişik etkinlikler süresince </a:t>
            </a:r>
            <a:r>
              <a:rPr lang="tr-TR" altLang="tr-TR" sz="2400" dirty="0" smtClean="0"/>
              <a:t>(hikaye etkinlikleri, bilişsel etkinlikler, serbest etkinlikler, beslenme, yemek ve uyku saatleri) </a:t>
            </a:r>
            <a:r>
              <a:rPr lang="tr-TR" altLang="tr-TR" sz="2400" b="1" dirty="0" smtClean="0"/>
              <a:t>çocukların nasıl davranmaları gerektiğini belirler.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400" dirty="0" smtClean="0"/>
              <a:t>Kuralların </a:t>
            </a:r>
            <a:r>
              <a:rPr lang="tr-TR" altLang="tr-TR" sz="2400" b="1" dirty="0" smtClean="0"/>
              <a:t>sınıftaki tüm çocukların katılımıyla açık ve net bir biçimde belirlendiği</a:t>
            </a:r>
            <a:r>
              <a:rPr lang="tr-TR" altLang="tr-TR" sz="2400" dirty="0" smtClean="0"/>
              <a:t> ve </a:t>
            </a:r>
            <a:r>
              <a:rPr lang="tr-TR" altLang="tr-TR" sz="2400" b="1" dirty="0" smtClean="0"/>
              <a:t>tüm çocukların her kuralın ne anlama geldiğini kavradığı </a:t>
            </a:r>
            <a:r>
              <a:rPr lang="tr-TR" altLang="tr-TR" sz="2400" dirty="0" smtClean="0"/>
              <a:t>bir sınıfta, </a:t>
            </a:r>
            <a:r>
              <a:rPr lang="tr-TR" altLang="tr-TR" sz="2400" b="1" dirty="0" smtClean="0"/>
              <a:t>daha az karmaşa ve problem davranış</a:t>
            </a:r>
            <a:r>
              <a:rPr lang="tr-TR" altLang="tr-TR" sz="2400" dirty="0" smtClean="0"/>
              <a:t> beklenir. </a:t>
            </a:r>
            <a:endParaRPr lang="en-US" altLang="tr-TR" sz="2400" dirty="0" smtClean="0"/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F78FB2-4540-437A-BD1B-41B8D1F1FB4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40119251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982155"/>
          </a:xfrm>
        </p:spPr>
        <p:txBody>
          <a:bodyPr>
            <a:normAutofit/>
          </a:bodyPr>
          <a:lstStyle/>
          <a:p>
            <a:r>
              <a:rPr lang="tr-TR" altLang="tr-TR" sz="3200" b="1" dirty="0">
                <a:solidFill>
                  <a:srgbClr val="C00000"/>
                </a:solidFill>
              </a:rPr>
              <a:t>3. Sınıf İkliminin Düzenlenmesi</a:t>
            </a:r>
            <a:r>
              <a:rPr lang="en-US" altLang="tr-TR" sz="3200" b="1" dirty="0">
                <a:solidFill>
                  <a:srgbClr val="C00000"/>
                </a:solidFill>
              </a:rPr>
              <a:t>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342900">
              <a:buFont typeface="Wingdings" charset="2"/>
              <a:buChar char="u"/>
            </a:pPr>
            <a:r>
              <a:rPr lang="tr-TR" altLang="tr-TR" sz="2400" b="1" dirty="0">
                <a:solidFill>
                  <a:srgbClr val="FF0000"/>
                </a:solidFill>
              </a:rPr>
              <a:t>Sınıf iklimi,</a:t>
            </a:r>
            <a:r>
              <a:rPr lang="tr-TR" altLang="tr-TR" sz="2400" dirty="0">
                <a:solidFill>
                  <a:srgbClr val="FF0000"/>
                </a:solidFill>
              </a:rPr>
              <a:t> </a:t>
            </a:r>
            <a:r>
              <a:rPr lang="tr-TR" altLang="tr-TR" sz="2400" b="1" dirty="0"/>
              <a:t>sınıftaki tüm çocukların ve öğretmenin birbirlerine karşı gösterdiği tavır ve davranışlardır.</a:t>
            </a:r>
          </a:p>
          <a:p>
            <a:pPr marL="457200" indent="-342900">
              <a:buFont typeface="Wingdings" charset="2"/>
              <a:buChar char="u"/>
            </a:pPr>
            <a:r>
              <a:rPr lang="en-US" altLang="tr-TR" sz="2400" dirty="0" err="1"/>
              <a:t>Olumlu</a:t>
            </a:r>
            <a:r>
              <a:rPr lang="en-US" altLang="tr-TR" sz="2400" dirty="0"/>
              <a:t> </a:t>
            </a:r>
            <a:r>
              <a:rPr lang="en-US" altLang="tr-TR" sz="2400" dirty="0" err="1"/>
              <a:t>sınıf</a:t>
            </a:r>
            <a:r>
              <a:rPr lang="en-US" altLang="tr-TR" sz="2400" dirty="0"/>
              <a:t> </a:t>
            </a:r>
            <a:r>
              <a:rPr lang="en-US" altLang="tr-TR" sz="2400" dirty="0" err="1"/>
              <a:t>iklimi</a:t>
            </a:r>
            <a:r>
              <a:rPr lang="tr-TR" altLang="tr-TR" sz="2400" dirty="0" err="1"/>
              <a:t>nde</a:t>
            </a:r>
            <a:r>
              <a:rPr lang="tr-TR" altLang="tr-TR" sz="2400" dirty="0"/>
              <a:t> </a:t>
            </a:r>
            <a:r>
              <a:rPr lang="tr-TR" altLang="tr-TR" sz="2400" b="1" dirty="0"/>
              <a:t>bireyler birbirlerini kabul ederler, birbirlerini desteklerler.</a:t>
            </a:r>
            <a:endParaRPr lang="en-US" altLang="tr-TR" sz="2400" b="1" dirty="0"/>
          </a:p>
          <a:p>
            <a:pPr marL="457200" indent="-342900">
              <a:buFont typeface="Wingdings" charset="2"/>
              <a:buChar char="u"/>
            </a:pPr>
            <a:r>
              <a:rPr lang="en-US" altLang="tr-TR" sz="2400" dirty="0" err="1"/>
              <a:t>Olumlu</a:t>
            </a:r>
            <a:r>
              <a:rPr lang="en-US" altLang="tr-TR" sz="2400" dirty="0"/>
              <a:t> </a:t>
            </a:r>
            <a:r>
              <a:rPr lang="en-US" altLang="tr-TR" sz="2400" dirty="0" err="1"/>
              <a:t>sınıf</a:t>
            </a:r>
            <a:r>
              <a:rPr lang="en-US" altLang="tr-TR" sz="2400" dirty="0"/>
              <a:t> </a:t>
            </a:r>
            <a:r>
              <a:rPr lang="en-US" altLang="tr-TR" sz="2400" dirty="0" err="1"/>
              <a:t>iklimi</a:t>
            </a:r>
            <a:r>
              <a:rPr lang="tr-TR" altLang="tr-TR" sz="2400" dirty="0" err="1"/>
              <a:t>nde</a:t>
            </a:r>
            <a:r>
              <a:rPr lang="tr-TR" altLang="tr-TR" sz="2400" dirty="0"/>
              <a:t> </a:t>
            </a:r>
            <a:r>
              <a:rPr lang="tr-TR" altLang="tr-TR" sz="2400" b="1" dirty="0"/>
              <a:t>y</a:t>
            </a:r>
            <a:r>
              <a:rPr lang="en-US" altLang="tr-TR" sz="2400" b="1" dirty="0" err="1"/>
              <a:t>arış</a:t>
            </a:r>
            <a:r>
              <a:rPr lang="tr-TR" altLang="tr-TR" sz="2400" b="1" dirty="0" err="1"/>
              <a:t>ma</a:t>
            </a:r>
            <a:r>
              <a:rPr lang="tr-TR" altLang="tr-TR" sz="2400" b="1" dirty="0"/>
              <a:t> ve rekabetten </a:t>
            </a:r>
            <a:r>
              <a:rPr lang="en-US" altLang="tr-TR" sz="2400" b="1" dirty="0" err="1"/>
              <a:t>daha</a:t>
            </a:r>
            <a:r>
              <a:rPr lang="en-US" altLang="tr-TR" sz="2400" b="1" dirty="0"/>
              <a:t> </a:t>
            </a:r>
            <a:r>
              <a:rPr lang="en-US" altLang="tr-TR" sz="2400" b="1" dirty="0" err="1"/>
              <a:t>çok</a:t>
            </a:r>
            <a:r>
              <a:rPr lang="en-US" altLang="tr-TR" sz="2400" b="1" dirty="0"/>
              <a:t> </a:t>
            </a:r>
            <a:r>
              <a:rPr lang="en-US" altLang="tr-TR" sz="2400" b="1" dirty="0" err="1"/>
              <a:t>dayanışma</a:t>
            </a:r>
            <a:r>
              <a:rPr lang="tr-TR" altLang="tr-TR" sz="2400" b="1" dirty="0"/>
              <a:t> ve işbirliği vardır.</a:t>
            </a:r>
            <a:endParaRPr lang="en-US" altLang="tr-TR" sz="2400" b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12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4618367"/>
      </p:ext>
    </p:extLst>
  </p:cSld>
  <p:clrMapOvr>
    <a:masterClrMapping/>
  </p:clrMapOvr>
  <p:transition spd="med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543800" cy="648073"/>
          </a:xfrm>
        </p:spPr>
        <p:txBody>
          <a:bodyPr>
            <a:normAutofit/>
          </a:bodyPr>
          <a:lstStyle/>
          <a:p>
            <a:r>
              <a:rPr lang="tr-TR" altLang="tr-TR" sz="3200" b="1" dirty="0">
                <a:solidFill>
                  <a:srgbClr val="C00000"/>
                </a:solidFill>
              </a:rPr>
              <a:t>4. Sınıf İşleyişinin Düzenlenmesi</a:t>
            </a:r>
            <a:r>
              <a:rPr lang="en-US" altLang="tr-TR" sz="3200" b="1" dirty="0">
                <a:solidFill>
                  <a:srgbClr val="C00000"/>
                </a:solidFill>
              </a:rPr>
              <a:t>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charset="2"/>
              <a:buChar char="u"/>
            </a:pPr>
            <a:r>
              <a:rPr lang="tr-TR" altLang="tr-TR" sz="2400" b="1" dirty="0"/>
              <a:t>Çocukların sabah sınıfa gelişlerinden başlayıp, akşam sınıftan ayrılacağı zamana kadar yapılan tüm çalışmaların kısacası tüm akışın düzenlenmesidir.</a:t>
            </a:r>
            <a:endParaRPr lang="en-US" altLang="tr-TR" sz="2400" b="1" dirty="0"/>
          </a:p>
          <a:p>
            <a:pPr>
              <a:buFont typeface="Wingdings" charset="2"/>
              <a:buChar char="u"/>
            </a:pPr>
            <a:r>
              <a:rPr lang="tr-TR" altLang="tr-TR" sz="2400" dirty="0"/>
              <a:t>Günlük planlar</a:t>
            </a:r>
          </a:p>
          <a:p>
            <a:pPr>
              <a:buFont typeface="Wingdings" charset="2"/>
              <a:buChar char="u"/>
            </a:pPr>
            <a:r>
              <a:rPr lang="tr-TR" altLang="tr-TR" sz="2400" dirty="0"/>
              <a:t>BEP hedeflerinin planlanmasıdır. </a:t>
            </a:r>
            <a:endParaRPr lang="en-US" altLang="tr-T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13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13489358"/>
      </p:ext>
    </p:extLst>
  </p:cSld>
  <p:clrMapOvr>
    <a:masterClrMapping/>
  </p:clrMapOvr>
  <p:transition spd="med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909836" y="764704"/>
            <a:ext cx="7694612" cy="668338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</a:rPr>
              <a:t>5. Öğrenci Gruplarının Oluşturulması</a:t>
            </a:r>
            <a:endParaRPr lang="en-US" altLang="tr-TR" sz="5400" b="1" dirty="0" smtClean="0">
              <a:solidFill>
                <a:srgbClr val="C00000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99592" y="1772817"/>
            <a:ext cx="8013576" cy="4392488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sz="2400" dirty="0" smtClean="0"/>
              <a:t>Sınıftaki </a:t>
            </a:r>
            <a:r>
              <a:rPr lang="tr-TR" altLang="tr-TR" sz="2400" b="1" dirty="0" smtClean="0"/>
              <a:t>çocuklar farklı öğrenme özelliklerine </a:t>
            </a:r>
            <a:r>
              <a:rPr lang="tr-TR" altLang="tr-TR" sz="2400" dirty="0" smtClean="0"/>
              <a:t>sahiptir.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400" b="1" dirty="0" smtClean="0"/>
              <a:t>Öğrenme sürecinde ortaya çıkan bireysel farklılıkları azaltmak </a:t>
            </a:r>
            <a:r>
              <a:rPr lang="tr-TR" altLang="tr-TR" sz="2400" dirty="0" smtClean="0"/>
              <a:t>için öğrenci grupları oluşturulur.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400" b="1" dirty="0" smtClean="0"/>
              <a:t>Öğrenci grupları,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dirty="0" smtClean="0"/>
              <a:t>çocukların </a:t>
            </a:r>
            <a:r>
              <a:rPr lang="tr-TR" altLang="tr-TR" sz="2400" b="1" dirty="0" smtClean="0"/>
              <a:t>öğrenme yeteneklerine</a:t>
            </a:r>
            <a:r>
              <a:rPr lang="tr-TR" altLang="tr-TR" sz="2400" dirty="0" smtClean="0"/>
              <a:t>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b="1" dirty="0" smtClean="0"/>
              <a:t>öğrenme hızlarına</a:t>
            </a:r>
            <a:r>
              <a:rPr lang="tr-TR" altLang="tr-TR" sz="2400" dirty="0" smtClean="0"/>
              <a:t>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b="1" dirty="0" smtClean="0"/>
              <a:t>öğrenme biçimlerine</a:t>
            </a:r>
            <a:r>
              <a:rPr lang="tr-TR" altLang="tr-TR" sz="2400" dirty="0" smtClean="0"/>
              <a:t> göre </a:t>
            </a:r>
            <a:r>
              <a:rPr lang="tr-TR" altLang="tr-TR" sz="2400" b="1" dirty="0" smtClean="0"/>
              <a:t>benzer </a:t>
            </a:r>
            <a:r>
              <a:rPr lang="tr-TR" altLang="tr-TR" sz="2400" dirty="0" smtClean="0"/>
              <a:t>ya da </a:t>
            </a:r>
            <a:r>
              <a:rPr lang="tr-TR" altLang="tr-TR" sz="2400" b="1" dirty="0" smtClean="0"/>
              <a:t>farklı özellikteki çocukları</a:t>
            </a:r>
            <a:r>
              <a:rPr lang="tr-TR" altLang="tr-TR" sz="2400" dirty="0" smtClean="0"/>
              <a:t> bir araya getirerek (homojen ya da heterojen) oluşturulacağı gibi,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tr-TR" sz="2400" dirty="0" smtClean="0"/>
              <a:t>sınıf içinde kullanılan </a:t>
            </a:r>
            <a:r>
              <a:rPr lang="tr-TR" altLang="tr-TR" sz="2400" b="1" dirty="0" smtClean="0"/>
              <a:t>öğrenme yöntemine</a:t>
            </a:r>
            <a:r>
              <a:rPr lang="tr-TR" altLang="tr-TR" sz="2400" dirty="0" smtClean="0"/>
              <a:t> göre de oluşturulabilir. </a:t>
            </a:r>
            <a:endParaRPr lang="en-US" altLang="tr-TR" sz="2400" dirty="0" smtClean="0"/>
          </a:p>
        </p:txBody>
      </p:sp>
      <p:sp>
        <p:nvSpPr>
          <p:cNvPr id="1741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DDA16D-4C2D-4302-B843-10CAD2BA2AD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8400978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620000" cy="7731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3366FF"/>
                </a:solidFill>
              </a:rPr>
              <a:t>Büyük Grup Öğretimi</a:t>
            </a:r>
            <a:endParaRPr lang="en-US" altLang="tr-TR" sz="2800" dirty="0" smtClean="0">
              <a:solidFill>
                <a:srgbClr val="3366FF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99592" y="1772817"/>
            <a:ext cx="7331968" cy="4536504"/>
          </a:xfrm>
        </p:spPr>
        <p:txBody>
          <a:bodyPr>
            <a:normAutofit/>
          </a:bodyPr>
          <a:lstStyle/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Sınıftaki çocukların tamamıyla, aynı hedefleri gerçekleştirmek için yapılan öğretimdir.</a:t>
            </a:r>
            <a:r>
              <a:rPr lang="en-US" altLang="tr-TR" b="1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en-US" altLang="tr-TR" b="1" dirty="0" err="1" smtClean="0"/>
              <a:t>Tüm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sınıf</a:t>
            </a:r>
            <a:r>
              <a:rPr lang="en-US" altLang="tr-TR" b="1" dirty="0" smtClean="0"/>
              <a:t> </a:t>
            </a:r>
            <a:r>
              <a:rPr lang="en-US" altLang="tr-TR" dirty="0" err="1" smtClean="0"/>
              <a:t>öğretmenin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kontrolü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altındadır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charset="2"/>
              <a:buChar char="u"/>
            </a:pPr>
            <a:r>
              <a:rPr lang="en-US" altLang="tr-TR" b="1" dirty="0" err="1" smtClean="0"/>
              <a:t>Özel</a:t>
            </a:r>
            <a:r>
              <a:rPr lang="en-US" altLang="tr-TR" b="1" dirty="0" smtClean="0"/>
              <a:t> gereksinimli </a:t>
            </a:r>
            <a:r>
              <a:rPr lang="en-US" altLang="tr-TR" b="1" dirty="0" err="1" smtClean="0"/>
              <a:t>öğrenci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grubun</a:t>
            </a:r>
            <a:r>
              <a:rPr lang="en-US" altLang="tr-TR" b="1" dirty="0" smtClean="0"/>
              <a:t> bir </a:t>
            </a:r>
            <a:r>
              <a:rPr lang="en-US" altLang="tr-TR" b="1" dirty="0" err="1" smtClean="0"/>
              <a:t>parçasıdır</a:t>
            </a:r>
            <a:r>
              <a:rPr lang="en-US" altLang="tr-TR" b="1" dirty="0" smtClean="0"/>
              <a:t>.</a:t>
            </a:r>
            <a:r>
              <a:rPr lang="tr-TR" altLang="tr-TR" dirty="0" smtClean="0"/>
              <a:t> Diğer çocuklardan ayrılmadan grubun bir üyesi olur.</a:t>
            </a:r>
            <a:r>
              <a:rPr lang="en-US" altLang="tr-TR" b="1" dirty="0" smtClean="0"/>
              <a:t> </a:t>
            </a:r>
          </a:p>
        </p:txBody>
      </p:sp>
      <p:sp>
        <p:nvSpPr>
          <p:cNvPr id="1843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73E9CA5-2380-47D5-B2AE-69E48E91349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5600056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620000" cy="9461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3366FF"/>
                </a:solidFill>
              </a:rPr>
              <a:t>Küçük Grup Öğretimi</a:t>
            </a:r>
            <a:r>
              <a:rPr lang="en-US" altLang="tr-TR" sz="2800" dirty="0" smtClean="0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560840" cy="4536504"/>
          </a:xfrm>
        </p:spPr>
        <p:txBody>
          <a:bodyPr>
            <a:normAutofit/>
          </a:bodyPr>
          <a:lstStyle/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Program hedeflerine </a:t>
            </a:r>
            <a:r>
              <a:rPr lang="tr-TR" altLang="tr-TR" b="1" dirty="0" smtClean="0"/>
              <a:t>akranlarıyla aynı zamanda ulaşmada güçlüğü olan çocuklar</a:t>
            </a:r>
            <a:r>
              <a:rPr lang="tr-TR" altLang="tr-TR" dirty="0" smtClean="0"/>
              <a:t> için uygundur.</a:t>
            </a:r>
          </a:p>
          <a:p>
            <a:pPr marL="617220" lvl="1" indent="-457200" eaLnBrk="1" hangingPunct="1">
              <a:buClr>
                <a:schemeClr val="accent1"/>
              </a:buClr>
              <a:buFont typeface="Wingdings" charset="2"/>
              <a:buChar char="Ø"/>
            </a:pPr>
            <a:r>
              <a:rPr lang="tr-TR" altLang="tr-TR" sz="2000" dirty="0" smtClean="0"/>
              <a:t>Çocuk sayısı iki ile altı arasındadır.</a:t>
            </a:r>
            <a:r>
              <a:rPr lang="en-US" altLang="tr-TR" sz="2000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Küçük gruplar; </a:t>
            </a:r>
          </a:p>
          <a:p>
            <a:pPr marL="502920" lvl="1" indent="-342900" eaLnBrk="1" hangingPunct="1">
              <a:buFont typeface="Wingdings" charset="2"/>
              <a:buChar char="Ø"/>
            </a:pPr>
            <a:r>
              <a:rPr lang="tr-TR" altLang="tr-TR" sz="2000" dirty="0" smtClean="0">
                <a:solidFill>
                  <a:srgbClr val="FF0000"/>
                </a:solidFill>
              </a:rPr>
              <a:t>aynı beceri düzeyinde </a:t>
            </a:r>
            <a:r>
              <a:rPr lang="tr-TR" altLang="tr-TR" sz="2000" dirty="0" smtClean="0"/>
              <a:t>olan çocuklardan</a:t>
            </a:r>
          </a:p>
          <a:p>
            <a:pPr marL="502920" lvl="1" indent="-342900" eaLnBrk="1" hangingPunct="1">
              <a:buFont typeface="Wingdings" charset="2"/>
              <a:buChar char="Ø"/>
            </a:pPr>
            <a:r>
              <a:rPr lang="tr-TR" altLang="tr-TR" sz="2000" dirty="0" smtClean="0"/>
              <a:t>daha fazla desteğe ve tekrar gereksinim duyan çocuklar</a:t>
            </a:r>
          </a:p>
          <a:p>
            <a:pPr marL="445770" lvl="1" indent="-285750" eaLnBrk="1" hangingPunct="1">
              <a:buFont typeface="Wingdings" charset="2"/>
              <a:buChar char="Ø"/>
            </a:pPr>
            <a:r>
              <a:rPr lang="tr-TR" altLang="tr-TR" sz="2000" dirty="0" smtClean="0">
                <a:solidFill>
                  <a:srgbClr val="FF0000"/>
                </a:solidFill>
              </a:rPr>
              <a:t>farklı beceri düzeyinde </a:t>
            </a:r>
            <a:r>
              <a:rPr lang="tr-TR" altLang="tr-TR" sz="2000" dirty="0" smtClean="0"/>
              <a:t>olan çocuklardan</a:t>
            </a:r>
          </a:p>
          <a:p>
            <a:pPr marL="445770" lvl="1" indent="-285750" eaLnBrk="1" hangingPunct="1">
              <a:buFont typeface="Wingdings" charset="2"/>
              <a:buChar char="Ø"/>
            </a:pPr>
            <a:r>
              <a:rPr lang="tr-TR" altLang="tr-TR" sz="2000" dirty="0"/>
              <a:t>d</a:t>
            </a:r>
            <a:r>
              <a:rPr lang="tr-TR" altLang="tr-TR" sz="2000" dirty="0" smtClean="0"/>
              <a:t>aha fazla desteğe gereksinim duyan çocuk ile o konuda başarılı olan çocuklar</a:t>
            </a:r>
          </a:p>
        </p:txBody>
      </p:sp>
      <p:sp>
        <p:nvSpPr>
          <p:cNvPr id="1946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1067AC-3038-4A59-B20D-D0D8ED2E2386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3074822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620000" cy="6936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3366FF"/>
                </a:solidFill>
              </a:rPr>
              <a:t>Bireysel Öğretim</a:t>
            </a:r>
            <a:endParaRPr lang="en-US" altLang="tr-TR" sz="2400" dirty="0" smtClean="0">
              <a:solidFill>
                <a:srgbClr val="3366FF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795072" cy="5537200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ÖG çocuk ile bireysel olarak gerçekleştirilen öğretimdir.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Sınıf öğretmeni ya da yardımcı öğretmen ile çalışılır.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Bireysel öğretimde diğer çocuklar okul öncesi programı izlerken, özel gereksinimli çocuk </a:t>
            </a:r>
            <a:r>
              <a:rPr lang="tr-TR" altLang="tr-TR" dirty="0" err="1" smtClean="0"/>
              <a:t>BEP</a:t>
            </a:r>
            <a:r>
              <a:rPr lang="tr-TR" altLang="en-US" dirty="0" err="1" smtClean="0"/>
              <a:t>’</a:t>
            </a:r>
            <a:r>
              <a:rPr lang="tr-TR" altLang="tr-TR" dirty="0" err="1" smtClean="0"/>
              <a:t>inde</a:t>
            </a:r>
            <a:r>
              <a:rPr lang="tr-TR" altLang="tr-TR" dirty="0" smtClean="0"/>
              <a:t> yer alan hedefleri gerçekleştirmek üzere çalışmalara katılır.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Düzenli ve sistematik yapılması önemlidir.</a:t>
            </a:r>
            <a:endParaRPr lang="tr-TR" altLang="tr-TR" b="1" dirty="0" smtClean="0"/>
          </a:p>
          <a:p>
            <a:pPr eaLnBrk="1" hangingPunct="1"/>
            <a:endParaRPr lang="en-US" altLang="tr-T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tr-TR" dirty="0" smtClean="0"/>
          </a:p>
        </p:txBody>
      </p:sp>
      <p:sp>
        <p:nvSpPr>
          <p:cNvPr id="2048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3E513E-C5AF-4FB2-B0E7-D44DCEFB088B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2216510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48679"/>
            <a:ext cx="7543800" cy="792089"/>
          </a:xfrm>
        </p:spPr>
        <p:txBody>
          <a:bodyPr>
            <a:normAutofit/>
          </a:bodyPr>
          <a:lstStyle/>
          <a:p>
            <a:r>
              <a:rPr lang="tr-TR" altLang="tr-TR" sz="3200" b="1" dirty="0">
                <a:solidFill>
                  <a:srgbClr val="C00000"/>
                </a:solidFill>
              </a:rPr>
              <a:t>6. Zamanın Etkili 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Kullanılması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tr-TR" altLang="tr-TR" sz="2400" dirty="0"/>
              <a:t>Bir okul gününde tüm öğrencilerle yapılacak çalışmaların planlanmasıdır.</a:t>
            </a:r>
          </a:p>
          <a:p>
            <a:pPr>
              <a:buFont typeface="Wingdings" charset="2"/>
              <a:buChar char="u"/>
            </a:pPr>
            <a:r>
              <a:rPr lang="tr-TR" altLang="tr-TR" sz="2400" dirty="0"/>
              <a:t>ÖG çocuk için ne zaman ve nasıl zaman ayıracağım</a:t>
            </a:r>
            <a:r>
              <a:rPr lang="tr-TR" altLang="tr-TR" sz="2400" dirty="0" smtClean="0"/>
              <a:t>?</a:t>
            </a:r>
            <a:endParaRPr lang="tr-TR" altLang="tr-T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18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58437168"/>
      </p:ext>
    </p:extLst>
  </p:cSld>
  <p:clrMapOvr>
    <a:masterClrMapping/>
  </p:clrMapOvr>
  <p:transition spd="med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177608" cy="785812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  <a:latin typeface="+mn-lt"/>
              </a:rPr>
              <a:t>2. Öğretim Yöntemlerine İlişkin Uyarlamalar</a:t>
            </a:r>
            <a:r>
              <a:rPr lang="tr-TR" altLang="tr-TR" sz="3200" b="1" dirty="0" smtClean="0">
                <a:solidFill>
                  <a:srgbClr val="3366FF"/>
                </a:solidFill>
              </a:rPr>
              <a:t> </a:t>
            </a:r>
            <a:endParaRPr lang="en-US" altLang="tr-TR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177608" cy="462798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b="1" dirty="0" smtClean="0">
                <a:solidFill>
                  <a:srgbClr val="FF0000"/>
                </a:solidFill>
              </a:rPr>
              <a:t>Öğretim yöntemine,</a:t>
            </a:r>
            <a:r>
              <a:rPr lang="tr-TR" altLang="tr-TR" sz="2400" dirty="0" smtClean="0"/>
              <a:t> </a:t>
            </a:r>
            <a:r>
              <a:rPr lang="tr-TR" altLang="tr-TR" sz="2400" b="1" dirty="0" smtClean="0"/>
              <a:t>çocukların gereksinimleri ve öğretilecek konunun özelliğine </a:t>
            </a:r>
            <a:r>
              <a:rPr lang="tr-TR" altLang="tr-TR" sz="2400" dirty="0" smtClean="0"/>
              <a:t>göre karar verilir: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Sıklıkla kullanılan öğretim yöntemleri: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Doğrudan öğretim yöntemi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İşbirliğine dayalı öğretim yöntemi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Keşif yoluyla öğretim</a:t>
            </a:r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Gömülü öğretim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tr-TR" altLang="tr-TR" sz="2400" dirty="0" smtClean="0"/>
          </a:p>
        </p:txBody>
      </p:sp>
      <p:sp>
        <p:nvSpPr>
          <p:cNvPr id="2253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3D8A21F-1F77-44C5-A4A8-650336BF2A8F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7471513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544" y="313633"/>
            <a:ext cx="7024744" cy="667095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DERS İÇERİĞİ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772816"/>
            <a:ext cx="8208912" cy="4464496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6F9500"/>
                </a:solidFill>
              </a:rPr>
              <a:t>ÜNİTE I.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KAYNAŞTIRMA MODELİ VE ÖZEL GEREKSİNİMLİ ÇOCUKLARIN ÖZELLİKLERİ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II.</a:t>
            </a:r>
            <a:r>
              <a:rPr lang="tr-TR" dirty="0" smtClean="0">
                <a:solidFill>
                  <a:srgbClr val="6F9500"/>
                </a:solidFill>
              </a:rPr>
              <a:t> </a:t>
            </a:r>
            <a:r>
              <a:rPr lang="tr-TR" dirty="0" smtClean="0"/>
              <a:t>OKUL ÖNCESİNDE PERFORMANS DEĞERLENDİRME VE BİREYSELLEŞTİRİLMİŞ EĞİTİM PLANLARININ HAZIRLANMASI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ÜNİTE III.</a:t>
            </a:r>
            <a:r>
              <a:rPr lang="tr-TR" dirty="0" smtClean="0">
                <a:solidFill>
                  <a:srgbClr val="FF0000"/>
                </a:solidFill>
              </a:rPr>
              <a:t> OKUL ÖNCESİNDE ÖĞRETİMİN BİREYSELLEŞTİRİLMESİ VE ÖĞRETİMSEL UYARLAMALAR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IV.</a:t>
            </a:r>
            <a:r>
              <a:rPr lang="tr-TR" dirty="0" smtClean="0"/>
              <a:t> OKUL ÖNCESİ SINIFLARDA SINIF YÖNETİMİ VE PROBLEM DAVRANIŞLARIN KONTROLÜ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V.</a:t>
            </a:r>
            <a:r>
              <a:rPr lang="tr-TR" dirty="0" smtClean="0"/>
              <a:t> OKUL ÖNCESİ KAYNAŞTIRMA ORTAMLARINDA DOĞAL ÖĞRETİM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VI.</a:t>
            </a:r>
            <a:r>
              <a:rPr lang="tr-TR" dirty="0" smtClean="0">
                <a:solidFill>
                  <a:srgbClr val="6F9500"/>
                </a:solidFill>
              </a:rPr>
              <a:t> </a:t>
            </a:r>
            <a:r>
              <a:rPr lang="tr-TR" dirty="0" smtClean="0"/>
              <a:t>OKUL ÖNCESİ KAYNAŞTIRMA ORTAMLARINDA DİL VE KONUŞMANIN DESTEKLENMESİ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VII.</a:t>
            </a:r>
            <a:r>
              <a:rPr lang="tr-TR" dirty="0" smtClean="0"/>
              <a:t> OKUL ÖNCESİ KAYNAŞTIRMA UYGULAMALARINDA AİLELERLE İLETİŞİM VE İŞBİRLİĞİ</a:t>
            </a:r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3986068"/>
      </p:ext>
    </p:extLst>
  </p:cSld>
  <p:clrMapOvr>
    <a:masterClrMapping/>
  </p:clrMapOvr>
  <p:transition spd="med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000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1. Doğrudan Öğretim Yöntemi</a:t>
            </a:r>
            <a:endParaRPr lang="en-US" altLang="tr-TR" sz="2800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908719"/>
            <a:ext cx="7975600" cy="568734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Doğrudan öğretim=açık anlatım=aktif öğretim=duyarlı öğretim=veri tabanlı öğretim....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tr-TR" altLang="tr-TR" b="1" dirty="0" smtClean="0">
                <a:solidFill>
                  <a:srgbClr val="0000FF"/>
                </a:solidFill>
              </a:rPr>
              <a:t>Doğrudan öğretim;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b="1" dirty="0" smtClean="0"/>
              <a:t>konuları küçük basamaklarla </a:t>
            </a:r>
            <a:r>
              <a:rPr lang="tr-TR" altLang="tr-TR" sz="1900" dirty="0" smtClean="0"/>
              <a:t>sunan ve 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çocukların sunumlardan ne kadar yararlandıklarını belirlemek için </a:t>
            </a:r>
            <a:r>
              <a:rPr lang="tr-TR" altLang="tr-TR" sz="1900" b="1" dirty="0" smtClean="0"/>
              <a:t>sürekli değerlendirme </a:t>
            </a:r>
            <a:r>
              <a:rPr lang="tr-TR" altLang="tr-TR" sz="1900" dirty="0" smtClean="0"/>
              <a:t>yapmayı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gerektiren</a:t>
            </a:r>
            <a:r>
              <a:rPr lang="en-US" altLang="tr-TR" sz="1900" dirty="0" smtClean="0"/>
              <a:t> bir </a:t>
            </a:r>
            <a:r>
              <a:rPr lang="en-US" altLang="tr-TR" sz="1900" dirty="0" err="1" smtClean="0"/>
              <a:t>yöntemdir</a:t>
            </a:r>
            <a:r>
              <a:rPr lang="en-US" altLang="tr-TR" sz="19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Öğretimde s</a:t>
            </a:r>
            <a:r>
              <a:rPr lang="en-US" altLang="tr-TR" b="1" dirty="0" err="1" smtClean="0"/>
              <a:t>orumluluk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öğretmenden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başlayarak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aşamalı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olarak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çocuğa</a:t>
            </a:r>
            <a:r>
              <a:rPr lang="en-US" altLang="tr-TR" b="1" dirty="0" smtClean="0"/>
              <a:t> </a:t>
            </a:r>
            <a:r>
              <a:rPr lang="en-US" altLang="tr-TR" dirty="0" err="1" smtClean="0"/>
              <a:t>aktarılır</a:t>
            </a:r>
            <a:r>
              <a:rPr lang="en-US" altLang="tr-TR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altLang="tr-TR" b="1" dirty="0" err="1" smtClean="0">
                <a:solidFill>
                  <a:srgbClr val="0000FF"/>
                </a:solidFill>
              </a:rPr>
              <a:t>Doğrudan</a:t>
            </a:r>
            <a:r>
              <a:rPr lang="en-US" altLang="tr-TR" b="1" dirty="0" smtClean="0">
                <a:solidFill>
                  <a:srgbClr val="0000FF"/>
                </a:solidFill>
              </a:rPr>
              <a:t> </a:t>
            </a:r>
            <a:r>
              <a:rPr lang="en-US" altLang="tr-TR" b="1" dirty="0" err="1" smtClean="0">
                <a:solidFill>
                  <a:srgbClr val="0000FF"/>
                </a:solidFill>
              </a:rPr>
              <a:t>öğretimin</a:t>
            </a:r>
            <a:r>
              <a:rPr lang="en-US" altLang="tr-TR" b="1" dirty="0" smtClean="0">
                <a:solidFill>
                  <a:srgbClr val="0000FF"/>
                </a:solidFill>
              </a:rPr>
              <a:t> </a:t>
            </a:r>
            <a:r>
              <a:rPr lang="en-US" altLang="tr-TR" b="1" dirty="0" err="1" smtClean="0">
                <a:solidFill>
                  <a:srgbClr val="0000FF"/>
                </a:solidFill>
              </a:rPr>
              <a:t>ilkeleri</a:t>
            </a:r>
            <a:r>
              <a:rPr lang="en-US" altLang="tr-TR" b="1" dirty="0" smtClean="0">
                <a:solidFill>
                  <a:srgbClr val="0000FF"/>
                </a:solidFill>
              </a:rPr>
              <a:t>: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en-US" altLang="tr-TR" sz="1900" dirty="0" err="1" smtClean="0"/>
              <a:t>Önceki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derste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yapılan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çalışmaların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ya</a:t>
            </a:r>
            <a:r>
              <a:rPr lang="en-US" altLang="tr-TR" sz="1900" dirty="0" smtClean="0"/>
              <a:t> da </a:t>
            </a:r>
            <a:r>
              <a:rPr lang="en-US" altLang="tr-TR" sz="1900" dirty="0" err="1" smtClean="0"/>
              <a:t>konuya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ilişkin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önceki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bilgilerinin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kontrol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edilmesi</a:t>
            </a:r>
            <a:r>
              <a:rPr lang="en-US" altLang="tr-TR" sz="1900" dirty="0" smtClean="0"/>
              <a:t> ve </a:t>
            </a:r>
            <a:r>
              <a:rPr lang="en-US" altLang="tr-TR" sz="1900" dirty="0" err="1" smtClean="0"/>
              <a:t>özetlenmesi</a:t>
            </a:r>
            <a:endParaRPr lang="en-US" altLang="tr-TR" sz="1900" dirty="0" smtClean="0"/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Yeni içeriğin sunumu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en-US" altLang="tr-TR" sz="1900" dirty="0" err="1" smtClean="0"/>
              <a:t>Rehberli</a:t>
            </a:r>
            <a:r>
              <a:rPr lang="en-US" altLang="tr-TR" sz="1900" dirty="0" smtClean="0"/>
              <a:t> </a:t>
            </a:r>
            <a:r>
              <a:rPr lang="tr-TR" altLang="tr-TR" sz="1900" dirty="0" smtClean="0"/>
              <a:t>u</a:t>
            </a:r>
            <a:r>
              <a:rPr lang="en-US" altLang="tr-TR" sz="1900" dirty="0" err="1" smtClean="0"/>
              <a:t>ygulamaların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sunulması</a:t>
            </a:r>
            <a:r>
              <a:rPr lang="en-US" altLang="tr-TR" sz="1900" dirty="0" smtClean="0"/>
              <a:t> (</a:t>
            </a:r>
            <a:r>
              <a:rPr lang="tr-TR" altLang="tr-TR" sz="1900" dirty="0" smtClean="0"/>
              <a:t>e</a:t>
            </a:r>
            <a:r>
              <a:rPr lang="en-US" altLang="tr-TR" sz="1900" dirty="0" smtClean="0"/>
              <a:t>le </a:t>
            </a:r>
            <a:r>
              <a:rPr lang="en-US" altLang="tr-TR" sz="1900" dirty="0" err="1" smtClean="0"/>
              <a:t>alınan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konunun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kavranması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için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çocuklara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rehberlik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edilmesi</a:t>
            </a:r>
            <a:r>
              <a:rPr lang="en-US" altLang="tr-TR" sz="1900" dirty="0" smtClean="0"/>
              <a:t> ve </a:t>
            </a:r>
            <a:r>
              <a:rPr lang="en-US" altLang="tr-TR" sz="1900" dirty="0" err="1" smtClean="0"/>
              <a:t>anlayıp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anlamadıklarının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kontrol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edilmesi</a:t>
            </a:r>
            <a:r>
              <a:rPr lang="tr-TR" altLang="tr-TR" sz="1900" dirty="0" smtClean="0"/>
              <a:t>)</a:t>
            </a:r>
            <a:endParaRPr lang="en-US" altLang="tr-TR" sz="1900" dirty="0" smtClean="0"/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en-US" altLang="tr-TR" sz="1900" dirty="0" smtClean="0"/>
              <a:t>Geri </a:t>
            </a:r>
            <a:r>
              <a:rPr lang="en-US" altLang="tr-TR" sz="1900" dirty="0" err="1" smtClean="0"/>
              <a:t>bildirim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ver</a:t>
            </a:r>
            <a:r>
              <a:rPr lang="tr-TR" altLang="tr-TR" sz="1900" dirty="0" smtClean="0"/>
              <a:t>ilmesi</a:t>
            </a:r>
            <a:r>
              <a:rPr lang="en-US" altLang="tr-TR" sz="1900" dirty="0" smtClean="0"/>
              <a:t> (</a:t>
            </a:r>
            <a:r>
              <a:rPr lang="tr-TR" altLang="tr-TR" sz="1900" dirty="0" smtClean="0"/>
              <a:t>hataların d</a:t>
            </a:r>
            <a:r>
              <a:rPr lang="en-US" altLang="tr-TR" sz="1900" dirty="0" err="1" smtClean="0"/>
              <a:t>üzelt</a:t>
            </a:r>
            <a:r>
              <a:rPr lang="tr-TR" altLang="tr-TR" sz="1900" dirty="0" smtClean="0"/>
              <a:t>ilmesi</a:t>
            </a:r>
            <a:r>
              <a:rPr lang="en-US" altLang="tr-TR" sz="1900" dirty="0" smtClean="0"/>
              <a:t> ve </a:t>
            </a:r>
            <a:r>
              <a:rPr lang="en-US" altLang="tr-TR" sz="1900" dirty="0" err="1" smtClean="0"/>
              <a:t>gerektiğinde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yeniden</a:t>
            </a:r>
            <a:r>
              <a:rPr lang="en-US" altLang="tr-TR" sz="1900" dirty="0" smtClean="0"/>
              <a:t> </a:t>
            </a:r>
            <a:r>
              <a:rPr lang="en-US" altLang="tr-TR" sz="1900" dirty="0" err="1" smtClean="0"/>
              <a:t>öğret</a:t>
            </a:r>
            <a:r>
              <a:rPr lang="tr-TR" altLang="tr-TR" sz="1900" dirty="0" smtClean="0"/>
              <a:t>im yapılması</a:t>
            </a:r>
            <a:r>
              <a:rPr lang="en-US" altLang="tr-TR" sz="1900" dirty="0" smtClean="0"/>
              <a:t>)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Çocuğa bağımsız alıştırmalar yapma fırsatı verilmesi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Char char="u"/>
            </a:pPr>
            <a:r>
              <a:rPr lang="tr-TR" altLang="tr-TR" sz="1900" dirty="0" smtClean="0"/>
              <a:t>Değerlendirme</a:t>
            </a:r>
            <a:r>
              <a:rPr lang="en-US" altLang="tr-TR" sz="1900" dirty="0" smtClean="0"/>
              <a:t> </a:t>
            </a:r>
            <a:endParaRPr lang="tr-TR" altLang="tr-TR" sz="1900" dirty="0" smtClean="0"/>
          </a:p>
          <a:p>
            <a:pPr lvl="1" eaLnBrk="1" hangingPunct="1">
              <a:lnSpc>
                <a:spcPct val="80000"/>
              </a:lnSpc>
            </a:pPr>
            <a:endParaRPr lang="en-US" altLang="tr-TR" sz="2200" dirty="0" smtClean="0"/>
          </a:p>
        </p:txBody>
      </p:sp>
      <p:sp>
        <p:nvSpPr>
          <p:cNvPr id="2355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D030268-3146-40F6-8368-C847FC0863EE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0947888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23825"/>
            <a:ext cx="7620000" cy="4857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Doğrudan öğretim yönteminin uygulaması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33374" y="609600"/>
            <a:ext cx="8415089" cy="5843736"/>
          </a:xfrm>
        </p:spPr>
        <p:txBody>
          <a:bodyPr>
            <a:noAutofit/>
          </a:bodyPr>
          <a:lstStyle/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>
                <a:solidFill>
                  <a:srgbClr val="3366FF"/>
                </a:solidFill>
              </a:rPr>
              <a:t>Uygulama Öncesinde  Yapmanız Gerekenler: </a:t>
            </a:r>
            <a:endParaRPr lang="en-US" altLang="tr-TR" dirty="0" smtClean="0">
              <a:solidFill>
                <a:srgbClr val="3366FF"/>
              </a:solidFill>
            </a:endParaRPr>
          </a:p>
          <a:p>
            <a:pPr marL="749808" lvl="1" indent="-34290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Analiz: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/>
              <a:t>Konuyu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analiz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etme</a:t>
            </a:r>
            <a:r>
              <a:rPr lang="en-US" altLang="tr-TR" dirty="0" smtClean="0"/>
              <a:t> ve </a:t>
            </a:r>
            <a:r>
              <a:rPr lang="en-US" altLang="tr-TR" dirty="0" err="1" smtClean="0"/>
              <a:t>basitten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zora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doğru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sıraya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koyma</a:t>
            </a:r>
            <a:endParaRPr lang="en-US" altLang="tr-TR" dirty="0" smtClean="0"/>
          </a:p>
          <a:p>
            <a:pPr marL="749808" lvl="1" indent="-34290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Performans belirleme, amaç yazma, ders planı hazırlama</a:t>
            </a:r>
            <a:r>
              <a:rPr lang="en-US" altLang="tr-TR" b="1" dirty="0" smtClean="0">
                <a:solidFill>
                  <a:srgbClr val="FF0000"/>
                </a:solidFill>
              </a:rPr>
              <a:t>: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/>
              <a:t>Çocuğu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değerlendirme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amaçları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belirleme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ders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planı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hazırlama</a:t>
            </a:r>
            <a:endParaRPr lang="tr-TR" altLang="tr-TR" b="1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>
                <a:solidFill>
                  <a:srgbClr val="3366FF"/>
                </a:solidFill>
              </a:rPr>
              <a:t>Uygulama Aşamasında Yapmanız Gerekenler:</a:t>
            </a: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Günlük gözden geçirme:</a:t>
            </a:r>
            <a:r>
              <a:rPr lang="tr-TR" altLang="tr-TR" b="1" i="1" dirty="0" smtClean="0"/>
              <a:t> </a:t>
            </a:r>
            <a:r>
              <a:rPr lang="tr-TR" altLang="tr-TR" dirty="0" smtClean="0"/>
              <a:t>Önceki bilgileri kontrol etme</a:t>
            </a: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Konuların sunumu:</a:t>
            </a:r>
            <a:r>
              <a:rPr lang="en-US" altLang="tr-TR" b="1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/>
              <a:t>Konuyu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siz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aktif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sunarken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çocuğun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pasif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izlemesini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sağlama</a:t>
            </a:r>
            <a:endParaRPr lang="en-US" altLang="tr-TR" b="1" dirty="0" smtClean="0">
              <a:solidFill>
                <a:srgbClr val="FF0000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Güdülenme ve dikkat:</a:t>
            </a:r>
            <a:r>
              <a:rPr lang="en-US" altLang="tr-TR" i="1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Çocuğun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dikkatini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çekme</a:t>
            </a:r>
            <a:r>
              <a:rPr lang="en-US" altLang="tr-TR" dirty="0" smtClean="0">
                <a:solidFill>
                  <a:srgbClr val="2F2B20"/>
                </a:solidFill>
              </a:rPr>
              <a:t>, </a:t>
            </a:r>
            <a:r>
              <a:rPr lang="en-US" altLang="tr-TR" dirty="0" err="1" smtClean="0">
                <a:solidFill>
                  <a:srgbClr val="2F2B20"/>
                </a:solidFill>
              </a:rPr>
              <a:t>ilgilene</a:t>
            </a:r>
            <a:r>
              <a:rPr lang="tr-TR" altLang="tr-TR" dirty="0" smtClean="0">
                <a:solidFill>
                  <a:srgbClr val="2F2B20"/>
                </a:solidFill>
              </a:rPr>
              <a:t>n</a:t>
            </a:r>
            <a:r>
              <a:rPr lang="en-US" altLang="tr-TR" dirty="0" err="1" smtClean="0">
                <a:solidFill>
                  <a:srgbClr val="2F2B20"/>
                </a:solidFill>
              </a:rPr>
              <a:t>leri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pekiştirme</a:t>
            </a:r>
            <a:endParaRPr lang="en-US" altLang="tr-TR" dirty="0" smtClean="0">
              <a:solidFill>
                <a:srgbClr val="2F2B20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en-US" altLang="tr-TR" b="1" i="1" dirty="0" smtClean="0">
                <a:solidFill>
                  <a:srgbClr val="FF0000"/>
                </a:solidFill>
              </a:rPr>
              <a:t>R</a:t>
            </a:r>
            <a:r>
              <a:rPr lang="tr-TR" altLang="tr-TR" b="1" i="1" dirty="0" err="1" smtClean="0">
                <a:solidFill>
                  <a:srgbClr val="FF0000"/>
                </a:solidFill>
              </a:rPr>
              <a:t>ehberli</a:t>
            </a:r>
            <a:r>
              <a:rPr lang="tr-TR" altLang="tr-TR" b="1" i="1" dirty="0" smtClean="0">
                <a:solidFill>
                  <a:srgbClr val="FF0000"/>
                </a:solidFill>
              </a:rPr>
              <a:t> alıştırmalar: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smtClean="0"/>
              <a:t>Yardımı çekerek beceriyi bağımsız yapmasını hedefleme</a:t>
            </a:r>
          </a:p>
          <a:p>
            <a:pPr marL="692658" lvl="1" indent="-285750">
              <a:buFont typeface="Wingdings" charset="2"/>
              <a:buChar char="Ø"/>
            </a:pPr>
            <a:r>
              <a:rPr lang="en-US" altLang="tr-TR" b="1" i="1" dirty="0" err="1" smtClean="0">
                <a:solidFill>
                  <a:srgbClr val="FF0000"/>
                </a:solidFill>
              </a:rPr>
              <a:t>Pekiştirme</a:t>
            </a:r>
            <a:r>
              <a:rPr lang="en-US" altLang="tr-TR" b="1" i="1" dirty="0" smtClean="0">
                <a:solidFill>
                  <a:srgbClr val="FF0000"/>
                </a:solidFill>
              </a:rPr>
              <a:t> ve </a:t>
            </a:r>
            <a:r>
              <a:rPr lang="en-US" altLang="tr-TR" b="1" i="1" dirty="0" err="1" smtClean="0">
                <a:solidFill>
                  <a:srgbClr val="FF0000"/>
                </a:solidFill>
              </a:rPr>
              <a:t>düzeltme</a:t>
            </a:r>
            <a:r>
              <a:rPr lang="en-US" altLang="tr-TR" b="1" i="1" dirty="0" smtClean="0">
                <a:solidFill>
                  <a:srgbClr val="FF0000"/>
                </a:solidFill>
              </a:rPr>
              <a:t>: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Doğru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davranıştan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sonra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hemen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pekiştirme</a:t>
            </a:r>
            <a:r>
              <a:rPr lang="en-US" altLang="tr-TR" dirty="0" smtClean="0">
                <a:solidFill>
                  <a:srgbClr val="2F2B20"/>
                </a:solidFill>
              </a:rPr>
              <a:t>, </a:t>
            </a:r>
            <a:r>
              <a:rPr lang="en-US" altLang="tr-TR" dirty="0" err="1" smtClean="0">
                <a:solidFill>
                  <a:srgbClr val="2F2B20"/>
                </a:solidFill>
              </a:rPr>
              <a:t>yanlış</a:t>
            </a:r>
            <a:r>
              <a:rPr lang="en-US" altLang="tr-TR" dirty="0" smtClean="0">
                <a:solidFill>
                  <a:srgbClr val="2F2B20"/>
                </a:solidFill>
              </a:rPr>
              <a:t> ve </a:t>
            </a:r>
            <a:r>
              <a:rPr lang="en-US" altLang="tr-TR" dirty="0" err="1" smtClean="0">
                <a:solidFill>
                  <a:srgbClr val="2F2B20"/>
                </a:solidFill>
              </a:rPr>
              <a:t>yetersiz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davranışlar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için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geribildirim</a:t>
            </a:r>
            <a:r>
              <a:rPr lang="en-US" altLang="tr-TR" dirty="0" smtClean="0">
                <a:solidFill>
                  <a:srgbClr val="2F2B20"/>
                </a:solidFill>
              </a:rPr>
              <a:t> </a:t>
            </a:r>
            <a:r>
              <a:rPr lang="en-US" altLang="tr-TR" dirty="0" err="1" smtClean="0">
                <a:solidFill>
                  <a:srgbClr val="2F2B20"/>
                </a:solidFill>
              </a:rPr>
              <a:t>sunma</a:t>
            </a:r>
            <a:endParaRPr lang="en-US" altLang="tr-TR" dirty="0" smtClean="0">
              <a:solidFill>
                <a:srgbClr val="2F2B20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Bağımsız alıştırmalar:</a:t>
            </a:r>
            <a:r>
              <a:rPr lang="tr-TR" altLang="tr-TR" dirty="0" smtClean="0">
                <a:solidFill>
                  <a:srgbClr val="2F2B20"/>
                </a:solidFill>
              </a:rPr>
              <a:t> Çocuk aktifken, pasif </a:t>
            </a:r>
            <a:r>
              <a:rPr lang="tr-TR" altLang="tr-TR" noProof="1" smtClean="0">
                <a:solidFill>
                  <a:srgbClr val="2F2B20"/>
                </a:solidFill>
              </a:rPr>
              <a:t>olarak</a:t>
            </a:r>
            <a:r>
              <a:rPr lang="tr-TR" altLang="tr-TR" dirty="0" smtClean="0">
                <a:solidFill>
                  <a:srgbClr val="2F2B20"/>
                </a:solidFill>
              </a:rPr>
              <a:t> çocuğu izleme, yardımsız yapmasını sağlama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>
                <a:solidFill>
                  <a:srgbClr val="3366FF"/>
                </a:solidFill>
              </a:rPr>
              <a:t>Uygulama Sonrası Yapmanız Gerekenler:</a:t>
            </a:r>
            <a:endParaRPr lang="en-US" altLang="tr-TR" b="1" i="1" dirty="0" smtClean="0">
              <a:solidFill>
                <a:srgbClr val="3366FF"/>
              </a:solidFill>
            </a:endParaRP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Öğretim sonu değerlendirme:</a:t>
            </a:r>
            <a:r>
              <a:rPr lang="tr-TR" altLang="tr-TR" b="1" dirty="0" smtClean="0">
                <a:solidFill>
                  <a:srgbClr val="FF0000"/>
                </a:solidFill>
              </a:rPr>
              <a:t> </a:t>
            </a:r>
            <a:r>
              <a:rPr lang="tr-TR" altLang="tr-TR" dirty="0" smtClean="0">
                <a:solidFill>
                  <a:srgbClr val="2F2B20"/>
                </a:solidFill>
              </a:rPr>
              <a:t>Çocuğun öğretim amaçlarını gerçekleşip gerçekleşmediğini değerlendirme</a:t>
            </a:r>
          </a:p>
          <a:p>
            <a:pPr marL="692658" lvl="1" indent="-285750">
              <a:buFont typeface="Wingdings" charset="2"/>
              <a:buChar char="Ø"/>
            </a:pPr>
            <a:r>
              <a:rPr lang="tr-TR" altLang="tr-TR" b="1" i="1" dirty="0" smtClean="0">
                <a:solidFill>
                  <a:srgbClr val="FF0000"/>
                </a:solidFill>
              </a:rPr>
              <a:t>Haftalık ve aylık gözden geçirme: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smtClean="0">
                <a:solidFill>
                  <a:srgbClr val="2F2B20"/>
                </a:solidFill>
              </a:rPr>
              <a:t>Öğretilen konuyu izleme</a:t>
            </a: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F31CB28-1FA4-4DDC-B8ED-DBCA17657611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14450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US" altLang="tr-TR" sz="2800" b="1" dirty="0" smtClean="0">
                <a:solidFill>
                  <a:srgbClr val="FF0000"/>
                </a:solidFill>
              </a:rPr>
              <a:t>2.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İşbirliğine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Dayalı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Öğretim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800" b="1" dirty="0" err="1" smtClean="0">
                <a:solidFill>
                  <a:srgbClr val="FF0000"/>
                </a:solidFill>
              </a:rPr>
              <a:t>Yöntemi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980727"/>
            <a:ext cx="7951788" cy="548039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dirty="0" smtClean="0"/>
              <a:t>Çocukların </a:t>
            </a:r>
            <a:r>
              <a:rPr lang="tr-TR" altLang="tr-TR" sz="2000" b="1" dirty="0" smtClean="0"/>
              <a:t>yarışma ya da  bireysel çalışma </a:t>
            </a:r>
            <a:r>
              <a:rPr lang="tr-TR" altLang="tr-TR" sz="2000" dirty="0" smtClean="0"/>
              <a:t>yerine, </a:t>
            </a:r>
            <a:r>
              <a:rPr lang="tr-TR" altLang="tr-TR" sz="2000" b="1" dirty="0" smtClean="0"/>
              <a:t>ortak bir amaç için birlikte çalışmaları</a:t>
            </a:r>
            <a:r>
              <a:rPr lang="tr-TR" altLang="tr-TR" sz="2000" dirty="0" smtClean="0"/>
              <a:t> ilkesine dayanır.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dirty="0" smtClean="0"/>
              <a:t>Öğretmenin görevi, </a:t>
            </a:r>
            <a:r>
              <a:rPr lang="tr-TR" altLang="tr-TR" sz="2000" b="1" dirty="0" smtClean="0"/>
              <a:t>çocukları grup amaçlarına ulaşmaları için yönlendirmektir.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/>
              <a:t>Çocuklar bir yandan ortak bir ürün oluşturmak için çaba harcarlar, diğer yandan birbirlerinin performansını artırmaya çalışırlar.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Farklı gereksinimleri olan çocukların </a:t>
            </a:r>
            <a:r>
              <a:rPr lang="tr-TR" altLang="tr-TR" sz="2000" b="1" dirty="0" smtClean="0"/>
              <a:t>bilişsel becerilerini geliştirmekle kalmayıp, arkadaşlık ilişkilerini geliştirme, birbirlerinin başarılarını takdir etme, başarılı olmak için birbirlerini teşvik etme ve grup etkinliklerine katılma gibi davranışlarını desteklemek </a:t>
            </a:r>
            <a:r>
              <a:rPr lang="tr-TR" altLang="tr-TR" sz="2000" dirty="0" smtClean="0"/>
              <a:t>için de etkilidir.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İşbirliği gruplarının </a:t>
            </a:r>
            <a:r>
              <a:rPr lang="tr-TR" altLang="tr-TR" sz="2000" b="1" dirty="0" smtClean="0"/>
              <a:t>olabildiğince farklı özellikteki çocuklardan oluşturulmasına </a:t>
            </a:r>
            <a:r>
              <a:rPr lang="tr-TR" altLang="tr-TR" sz="2000" dirty="0" smtClean="0"/>
              <a:t>dikkat edilmelidir.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sz="2000" b="1" dirty="0" err="1" smtClean="0">
                <a:solidFill>
                  <a:srgbClr val="FF0000"/>
                </a:solidFill>
              </a:rPr>
              <a:t>Cinsiyet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,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yetenek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,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öğrenme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stili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,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özel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gereksinimleri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ve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sosyo</a:t>
            </a:r>
            <a:r>
              <a:rPr lang="tr-TR" altLang="tr-TR" sz="2000" b="1" dirty="0" smtClean="0">
                <a:solidFill>
                  <a:srgbClr val="FF0000"/>
                </a:solidFill>
              </a:rPr>
              <a:t>-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ekonomik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>
                <a:solidFill>
                  <a:srgbClr val="FF0000"/>
                </a:solidFill>
              </a:rPr>
              <a:t>statü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000" b="1" dirty="0" err="1" smtClean="0"/>
              <a:t>açısından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birbirinden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farklı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özelliklere</a:t>
            </a:r>
            <a:r>
              <a:rPr lang="en-US" altLang="tr-TR" sz="2000" b="1" dirty="0" smtClean="0"/>
              <a:t> </a:t>
            </a:r>
            <a:r>
              <a:rPr lang="en-US" altLang="tr-TR" sz="2000" b="1" dirty="0" err="1" smtClean="0"/>
              <a:t>sahip</a:t>
            </a:r>
            <a:r>
              <a:rPr lang="en-US" altLang="tr-TR" sz="2000" b="1" dirty="0" smtClean="0"/>
              <a:t> </a:t>
            </a:r>
            <a:r>
              <a:rPr lang="tr-TR" altLang="tr-TR" sz="2000" b="1" dirty="0" smtClean="0"/>
              <a:t>çocuklardan oluşturulmalıdır.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dirty="0" smtClean="0"/>
              <a:t>Aksi durumda </a:t>
            </a:r>
            <a:r>
              <a:rPr lang="tr-TR" altLang="tr-TR" sz="2000" b="1" dirty="0" smtClean="0"/>
              <a:t>kızlar-erkekler, çalışkanlar- tembeller, uslular-yaramazlar </a:t>
            </a:r>
            <a:r>
              <a:rPr lang="tr-TR" altLang="tr-TR" sz="2000" dirty="0" smtClean="0"/>
              <a:t>gibi grupları ortaya çıkacaktır.</a:t>
            </a:r>
          </a:p>
        </p:txBody>
      </p:sp>
      <p:sp>
        <p:nvSpPr>
          <p:cNvPr id="2560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AC3088-58BA-4ED5-B709-8BC3F3786FE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237604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69888" y="149225"/>
            <a:ext cx="8062912" cy="4603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İşbirliğine dayalı öğrenme gruplarının elemanları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69888" y="980728"/>
            <a:ext cx="8062912" cy="5400600"/>
          </a:xfrm>
        </p:spPr>
        <p:txBody>
          <a:bodyPr>
            <a:normAutofit/>
          </a:bodyPr>
          <a:lstStyle/>
          <a:p>
            <a:pPr marL="342900" lvl="1" indent="-342900"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Olumlu karşılıklı dayanışma </a:t>
            </a:r>
            <a:r>
              <a:rPr lang="tr-TR" altLang="tr-TR" sz="2000" dirty="0" smtClean="0"/>
              <a:t>(</a:t>
            </a:r>
            <a:r>
              <a:rPr lang="en-US" altLang="tr-TR" sz="2000" dirty="0" smtClean="0"/>
              <a:t>Ben </a:t>
            </a:r>
            <a:r>
              <a:rPr lang="en-US" altLang="tr-TR" sz="2000" dirty="0" err="1" smtClean="0"/>
              <a:t>yerine</a:t>
            </a:r>
            <a:r>
              <a:rPr lang="en-US" altLang="tr-TR" sz="2000" dirty="0" smtClean="0"/>
              <a:t> biz)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ortak amaçların oluşması ya da amaçlarda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görev dağılımında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materyallerin, bilginin ve kaynakların çocuklar arasında paylaşılması için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çocuklara verilen farklı roller için dayanışma</a:t>
            </a:r>
          </a:p>
          <a:p>
            <a:pPr marL="708025" lvl="2" indent="-342900" eaLnBrk="1" hangingPunct="1">
              <a:buFont typeface="Wingdings" charset="2"/>
              <a:buChar char="Ø"/>
            </a:pPr>
            <a:r>
              <a:rPr lang="tr-TR" altLang="tr-TR" sz="1600" dirty="0" smtClean="0"/>
              <a:t>grup amaçlarına ulaşılması durumunda verilen ödül için dayanışma</a:t>
            </a:r>
            <a:endParaRPr lang="tr-TR" altLang="tr-TR" sz="1600" b="1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Bireysel sorumluluk</a:t>
            </a:r>
            <a:r>
              <a:rPr lang="tr-TR" altLang="tr-TR" sz="2000" dirty="0" smtClean="0"/>
              <a:t> (Her çocuğun gruba katkı sağlaması)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İşbirliği yapma becerileri</a:t>
            </a:r>
            <a:r>
              <a:rPr lang="tr-TR" altLang="tr-TR" sz="2000" dirty="0" smtClean="0"/>
              <a:t> (Grup içinde işbirliği yapma becerileri sergileme)</a:t>
            </a:r>
            <a:endParaRPr lang="en-US" altLang="tr-TR" sz="2000" dirty="0" smtClean="0"/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materyalleri paylaşmak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konuşurken sıra beklemek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birbirinin konuşmasını söz kesmeden dinlemek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yardım etmek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yardım istemek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uygun biçimde birbirini takdir etmek</a:t>
            </a:r>
          </a:p>
          <a:p>
            <a:pPr marL="708660" lvl="3" indent="-342900">
              <a:buFont typeface="Wingdings" charset="2"/>
              <a:buChar char="Ø"/>
            </a:pPr>
            <a:r>
              <a:rPr lang="tr-TR" altLang="tr-TR" sz="1600" dirty="0" smtClean="0"/>
              <a:t>alçak sesle konuşmak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sz="2000" b="1" dirty="0" smtClean="0">
                <a:solidFill>
                  <a:srgbClr val="FF0000"/>
                </a:solidFill>
              </a:rPr>
              <a:t>Grup içinde eşit haklara sahip olma</a:t>
            </a:r>
            <a:r>
              <a:rPr lang="en-US" altLang="tr-TR" sz="2000" dirty="0" smtClean="0">
                <a:solidFill>
                  <a:srgbClr val="2F2B20"/>
                </a:solidFill>
              </a:rPr>
              <a:t> (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Başarı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için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eşit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haklara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sahip</a:t>
            </a:r>
            <a:r>
              <a:rPr lang="en-US" altLang="tr-TR" sz="2000" dirty="0" smtClean="0">
                <a:solidFill>
                  <a:srgbClr val="2F2B20"/>
                </a:solidFill>
              </a:rPr>
              <a:t> </a:t>
            </a:r>
            <a:r>
              <a:rPr lang="en-US" altLang="tr-TR" sz="2000" dirty="0" err="1" smtClean="0">
                <a:solidFill>
                  <a:srgbClr val="2F2B20"/>
                </a:solidFill>
              </a:rPr>
              <a:t>olma</a:t>
            </a:r>
            <a:r>
              <a:rPr lang="en-US" altLang="tr-TR" sz="2000" dirty="0" smtClean="0">
                <a:solidFill>
                  <a:srgbClr val="2F2B20"/>
                </a:solidFill>
              </a:rPr>
              <a:t>)</a:t>
            </a:r>
          </a:p>
          <a:p>
            <a:pPr marL="342900" lvl="1" indent="-342900" eaLnBrk="1" hangingPunct="1">
              <a:buFont typeface="Arial" panose="020B0604020202020204" pitchFamily="34" charset="0"/>
              <a:buNone/>
            </a:pPr>
            <a:endParaRPr lang="en-US" altLang="tr-TR" dirty="0" smtClean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3C783E-C50B-4C7E-BFAF-6D5938D8A9D8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6866829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323528" y="123825"/>
            <a:ext cx="8072760" cy="59055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İşbirliğine dayalı öğrenme teknikleri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784728" cy="504056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400" b="1" dirty="0" smtClean="0">
                <a:solidFill>
                  <a:srgbClr val="3366FF"/>
                </a:solidFill>
                <a:latin typeface="+mj-lt"/>
              </a:rPr>
              <a:t>Akran öğretimi</a:t>
            </a:r>
            <a:r>
              <a:rPr lang="en-US" altLang="tr-TR" sz="2400" b="1" dirty="0" smtClean="0">
                <a:solidFill>
                  <a:srgbClr val="3366FF"/>
                </a:solidFill>
                <a:latin typeface="+mj-lt"/>
              </a:rPr>
              <a:t> </a:t>
            </a:r>
            <a:endParaRPr lang="tr-TR" altLang="tr-TR" sz="2400" b="1" dirty="0" smtClean="0">
              <a:solidFill>
                <a:srgbClr val="3366FF"/>
              </a:solidFill>
              <a:latin typeface="+mj-lt"/>
            </a:endParaRPr>
          </a:p>
          <a:p>
            <a:pPr eaLnBrk="1" hangingPunct="1"/>
            <a:r>
              <a:rPr lang="tr-TR" altLang="tr-TR" sz="2200" b="1" dirty="0" smtClean="0"/>
              <a:t>Bir konuda/beceride  daha başarılı olan bir çocuğun,  aynı konuda desteğe gereksinimi olan bir başka çocuk ile birlikte çalışmasıdır.</a:t>
            </a:r>
          </a:p>
          <a:p>
            <a:pPr eaLnBrk="1" hangingPunct="1"/>
            <a:r>
              <a:rPr lang="tr-TR" altLang="tr-TR" sz="2200" b="1" dirty="0" smtClean="0">
                <a:solidFill>
                  <a:srgbClr val="FF0000"/>
                </a:solidFill>
              </a:rPr>
              <a:t>İlkeleri: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Çocukların  </a:t>
            </a:r>
            <a:r>
              <a:rPr lang="tr-TR" altLang="tr-TR" sz="1900" dirty="0" smtClean="0">
                <a:solidFill>
                  <a:srgbClr val="2F2B20"/>
                </a:solidFill>
              </a:rPr>
              <a:t>birlikte çalışacakları </a:t>
            </a:r>
            <a:r>
              <a:rPr lang="tr-TR" altLang="tr-TR" sz="1900" b="1" dirty="0" smtClean="0">
                <a:solidFill>
                  <a:srgbClr val="2F2B20"/>
                </a:solidFill>
              </a:rPr>
              <a:t>amacı </a:t>
            </a:r>
            <a:r>
              <a:rPr lang="tr-TR" altLang="tr-TR" sz="1900" dirty="0" smtClean="0">
                <a:solidFill>
                  <a:srgbClr val="2F2B20"/>
                </a:solidFill>
              </a:rPr>
              <a:t>(kağıt kesme) belirleyin. </a:t>
            </a:r>
            <a:endParaRPr lang="en-US" altLang="tr-TR" sz="1900" dirty="0" smtClean="0">
              <a:solidFill>
                <a:srgbClr val="2F2B20"/>
              </a:solidFill>
            </a:endParaRP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Öğrenme </a:t>
            </a:r>
            <a:r>
              <a:rPr lang="tr-TR" altLang="tr-TR" sz="1900" b="1" dirty="0" smtClean="0"/>
              <a:t>etkinliğini planlayıp, uygun araç-gereci </a:t>
            </a:r>
            <a:r>
              <a:rPr lang="tr-TR" altLang="tr-TR" sz="1900" dirty="0" smtClean="0"/>
              <a:t>hazırlayın.</a:t>
            </a:r>
            <a:endParaRPr lang="en-US" altLang="tr-TR" sz="19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Öğretilecek beceride yeterli performans gösteren, </a:t>
            </a:r>
            <a:r>
              <a:rPr lang="tr-TR" altLang="tr-TR" sz="1900" b="1" dirty="0" smtClean="0"/>
              <a:t>öğreten çocuğu</a:t>
            </a:r>
            <a:r>
              <a:rPr lang="tr-TR" altLang="tr-TR" sz="1900" dirty="0" smtClean="0"/>
              <a:t> seçin.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Çocuklara </a:t>
            </a:r>
            <a:r>
              <a:rPr lang="tr-TR" altLang="tr-TR" sz="1900" b="1" dirty="0" smtClean="0"/>
              <a:t>birbiriyle nasıl iletişim kuracaklarını, birbiriyle nasıl çalışacaklarını, birlikte çalışırken birbirinin sözünü kesmemeyi, birbirine teşekkür etmeyi </a:t>
            </a:r>
            <a:r>
              <a:rPr lang="tr-TR" altLang="tr-TR" sz="1900" dirty="0" smtClean="0"/>
              <a:t>öğretin.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b="1" dirty="0" smtClean="0"/>
              <a:t>Öğreten çocuğun, öğrenen çocuğa üstünlük taslamamasına dikkat edin.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Her iki öğrencinin de verilen </a:t>
            </a:r>
            <a:r>
              <a:rPr lang="tr-TR" altLang="tr-TR" sz="1900" b="1" dirty="0" smtClean="0"/>
              <a:t>görevde başarılı olması durumunda ödüllendirileceklerini </a:t>
            </a:r>
            <a:r>
              <a:rPr lang="tr-TR" altLang="tr-TR" sz="1900" dirty="0" smtClean="0"/>
              <a:t>belirtin.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Her iki çocuğun da </a:t>
            </a:r>
            <a:r>
              <a:rPr lang="tr-TR" altLang="tr-TR" sz="1900" b="1" dirty="0" smtClean="0"/>
              <a:t>akran öğretim sürecine istekle katılmasına</a:t>
            </a:r>
            <a:r>
              <a:rPr lang="tr-TR" altLang="tr-TR" sz="1900" dirty="0" smtClean="0"/>
              <a:t> özen gösterin.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dirty="0" smtClean="0"/>
              <a:t>Her iki çocuğun da </a:t>
            </a:r>
            <a:r>
              <a:rPr lang="tr-TR" altLang="tr-TR" sz="1900" b="1" dirty="0" smtClean="0"/>
              <a:t>birlikte çalışma süresinin haftada üç gün 30</a:t>
            </a:r>
            <a:r>
              <a:rPr lang="tr-TR" altLang="en-US" sz="1900" b="1" dirty="0" smtClean="0"/>
              <a:t>’</a:t>
            </a:r>
            <a:r>
              <a:rPr lang="tr-TR" altLang="tr-TR" sz="1900" b="1" dirty="0" smtClean="0"/>
              <a:t>ar dakikayı aşmamasına </a:t>
            </a:r>
            <a:r>
              <a:rPr lang="tr-TR" altLang="tr-TR" sz="1900" dirty="0" smtClean="0"/>
              <a:t>dikkat edin.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b="1" dirty="0" smtClean="0"/>
              <a:t>Öğretim sürecini düzenli olarak izleyip, uygun şekilde yürümesi için çocuklara sürekli geri bildirim</a:t>
            </a:r>
            <a:r>
              <a:rPr lang="tr-TR" altLang="tr-TR" sz="1900" dirty="0" smtClean="0"/>
              <a:t> verin.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1900" b="1" dirty="0" smtClean="0"/>
              <a:t>Her çocuğun yeterlikleri doğrultusunda öğreten olmasını </a:t>
            </a:r>
            <a:r>
              <a:rPr lang="tr-TR" altLang="tr-TR" sz="1900" dirty="0" smtClean="0"/>
              <a:t>sağlayın.</a:t>
            </a:r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EC5711F-A7C8-4046-B173-4227FE8901E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5984014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971600" y="1772815"/>
            <a:ext cx="7464375" cy="4353347"/>
          </a:xfrm>
        </p:spPr>
        <p:txBody>
          <a:bodyPr>
            <a:normAutofit/>
          </a:bodyPr>
          <a:lstStyle/>
          <a:p>
            <a:r>
              <a:rPr lang="tr-TR" altLang="tr-TR" b="1" dirty="0">
                <a:solidFill>
                  <a:srgbClr val="3366FF"/>
                </a:solidFill>
              </a:rPr>
              <a:t>Sınıf genelinde akran öğretimi</a:t>
            </a:r>
            <a:r>
              <a:rPr lang="en-US" altLang="tr-TR" b="1" dirty="0">
                <a:solidFill>
                  <a:srgbClr val="3366FF"/>
                </a:solidFill>
              </a:rPr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Amaçları</a:t>
            </a:r>
            <a:r>
              <a:rPr lang="tr-TR" altLang="tr-TR" dirty="0" smtClean="0"/>
              <a:t> belirleyin.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Sınıftaki çocukları </a:t>
            </a:r>
            <a:r>
              <a:rPr lang="tr-TR" altLang="tr-TR" b="1" dirty="0" smtClean="0"/>
              <a:t>4-5</a:t>
            </a:r>
            <a:r>
              <a:rPr lang="tr-TR" altLang="en-US" b="1" dirty="0" smtClean="0"/>
              <a:t>’</a:t>
            </a:r>
            <a:r>
              <a:rPr lang="tr-TR" altLang="tr-TR" b="1" dirty="0" smtClean="0"/>
              <a:t>er kişilik gruplara </a:t>
            </a:r>
            <a:r>
              <a:rPr lang="tr-TR" altLang="tr-TR" dirty="0" smtClean="0"/>
              <a:t>ayırın.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Oluşturulan işbirliği gruplarında </a:t>
            </a:r>
            <a:r>
              <a:rPr lang="tr-TR" altLang="tr-TR" b="1" dirty="0" smtClean="0"/>
              <a:t>gruptaki her bir  çocuğun sırayla öğreten rolünü üstlenmesi için görev dağılımı </a:t>
            </a:r>
            <a:r>
              <a:rPr lang="tr-TR" altLang="tr-TR" dirty="0" smtClean="0"/>
              <a:t>yapın.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Çocuklara </a:t>
            </a:r>
            <a:r>
              <a:rPr lang="tr-TR" altLang="tr-TR" b="1" dirty="0" smtClean="0"/>
              <a:t>birlikte çalışırken nasıl davranacaklarını </a:t>
            </a:r>
            <a:r>
              <a:rPr lang="tr-TR" altLang="tr-TR" dirty="0" smtClean="0"/>
              <a:t>açıklayın.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Grupları izleyip, </a:t>
            </a:r>
            <a:r>
              <a:rPr lang="tr-TR" altLang="tr-TR" b="1" dirty="0" smtClean="0"/>
              <a:t>sürece uygun davranan grubu ödüllendirin.</a:t>
            </a:r>
            <a:r>
              <a:rPr lang="tr-TR" altLang="tr-TR" dirty="0" smtClean="0"/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Grupları oluştururken </a:t>
            </a:r>
            <a:r>
              <a:rPr lang="tr-TR" altLang="tr-TR" b="1" dirty="0" smtClean="0"/>
              <a:t>yüksek, orta ve düşük performansa sahip çocukları dengeli bir biçimde gruplara </a:t>
            </a:r>
            <a:r>
              <a:rPr lang="tr-TR" altLang="tr-TR" dirty="0" smtClean="0"/>
              <a:t>dağıtın.</a:t>
            </a:r>
            <a:endParaRPr lang="en-US" altLang="tr-TR" dirty="0" smtClean="0"/>
          </a:p>
        </p:txBody>
      </p:sp>
      <p:sp>
        <p:nvSpPr>
          <p:cNvPr id="2867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4CE28B-B9EB-41AE-BEF7-3D296B15E43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7852774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22960" y="1772816"/>
            <a:ext cx="7609839" cy="4789909"/>
          </a:xfrm>
        </p:spPr>
        <p:txBody>
          <a:bodyPr>
            <a:normAutofit/>
          </a:bodyPr>
          <a:lstStyle/>
          <a:p>
            <a:r>
              <a:rPr lang="tr-TR" altLang="tr-TR" b="1" dirty="0">
                <a:solidFill>
                  <a:srgbClr val="3366FF"/>
                </a:solidFill>
              </a:rPr>
              <a:t>Parçadan bütüne (yap-boz/</a:t>
            </a:r>
            <a:r>
              <a:rPr lang="tr-TR" altLang="tr-TR" b="1" dirty="0" err="1">
                <a:solidFill>
                  <a:srgbClr val="3366FF"/>
                </a:solidFill>
              </a:rPr>
              <a:t>puzzle</a:t>
            </a:r>
            <a:r>
              <a:rPr lang="tr-TR" altLang="tr-TR" b="1" dirty="0">
                <a:solidFill>
                  <a:srgbClr val="3366FF"/>
                </a:solidFill>
              </a:rPr>
              <a:t>) öğretim tekniği </a:t>
            </a:r>
            <a:endParaRPr lang="en-US" altLang="tr-TR" b="1" dirty="0">
              <a:solidFill>
                <a:srgbClr val="3366FF"/>
              </a:solidFill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b="1" dirty="0" err="1" smtClean="0"/>
              <a:t>Sınıfın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gruplara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ayrılması</a:t>
            </a:r>
            <a:r>
              <a:rPr lang="en-US" altLang="tr-TR" b="1" dirty="0" smtClean="0"/>
              <a:t> </a:t>
            </a:r>
            <a:r>
              <a:rPr lang="en-US" altLang="tr-TR" dirty="0" err="1" smtClean="0"/>
              <a:t>esasına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dayanır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b="1" dirty="0" err="1" smtClean="0"/>
              <a:t>Amaca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yönelik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konu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ya</a:t>
            </a:r>
            <a:r>
              <a:rPr lang="en-US" altLang="tr-TR" b="1" dirty="0" smtClean="0"/>
              <a:t> da </a:t>
            </a:r>
            <a:r>
              <a:rPr lang="en-US" altLang="tr-TR" b="1" dirty="0" err="1" smtClean="0"/>
              <a:t>temayı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belirleyin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Gruptaki çocukların kendi yeterliklerine göre </a:t>
            </a:r>
            <a:r>
              <a:rPr lang="tr-TR" altLang="tr-TR" b="1" dirty="0" smtClean="0"/>
              <a:t>konunun bir parçasını seçmelerini</a:t>
            </a:r>
            <a:r>
              <a:rPr lang="tr-TR" altLang="tr-TR" dirty="0" smtClean="0"/>
              <a:t> sağlayın.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Her çocuğun kendi seçtiği konuya ilişkin çalışmayı tamamlayınca parçaları bir araya getirerek bütünü oluşturmalarını</a:t>
            </a:r>
            <a:r>
              <a:rPr lang="tr-TR" altLang="tr-TR" dirty="0" smtClean="0"/>
              <a:t> sağlayın.</a:t>
            </a:r>
          </a:p>
        </p:txBody>
      </p:sp>
      <p:sp>
        <p:nvSpPr>
          <p:cNvPr id="2970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A4B46EF-8A5F-4734-90D8-CD3B58B4546A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8259173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7620000" cy="566737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İşbirliğine dayalı öğretimin uygulaması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412775"/>
            <a:ext cx="7951788" cy="4824537"/>
          </a:xfrm>
        </p:spPr>
        <p:txBody>
          <a:bodyPr/>
          <a:lstStyle/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Amaçların belirleyin</a:t>
            </a:r>
            <a:r>
              <a:rPr lang="en-US" altLang="tr-TR" dirty="0" smtClean="0"/>
              <a:t> (</a:t>
            </a:r>
            <a:r>
              <a:rPr lang="tr-TR" altLang="tr-TR" dirty="0" smtClean="0"/>
              <a:t>Hem akademik hem de işbirliği becerileri için)</a:t>
            </a:r>
            <a:endParaRPr lang="en-US" altLang="tr-TR" dirty="0" smtClean="0"/>
          </a:p>
          <a:p>
            <a:pPr lvl="1" eaLnBrk="1" hangingPunct="1">
              <a:buFont typeface="Wingdings" charset="2"/>
              <a:buChar char="Ø"/>
            </a:pPr>
            <a:r>
              <a:rPr lang="tr-TR" altLang="en-US" sz="1800" dirty="0" smtClean="0"/>
              <a:t>“</a:t>
            </a:r>
            <a:r>
              <a:rPr lang="tr-TR" altLang="tr-TR" sz="1800" dirty="0" smtClean="0"/>
              <a:t>1' den 10'a kadar olan nesne grupları ile rakamlar arasında ilişki kurar.</a:t>
            </a:r>
            <a:r>
              <a:rPr lang="tr-TR" altLang="en-US" sz="1800" dirty="0" smtClean="0"/>
              <a:t>”</a:t>
            </a:r>
            <a:r>
              <a:rPr lang="en-US" altLang="ja-JP" sz="1800" dirty="0" smtClean="0"/>
              <a:t> </a:t>
            </a:r>
          </a:p>
          <a:p>
            <a:pPr lvl="1" eaLnBrk="1" hangingPunct="1">
              <a:buFont typeface="Wingdings" charset="2"/>
              <a:buChar char="Ø"/>
            </a:pPr>
            <a:r>
              <a:rPr lang="tr-TR" altLang="en-US" sz="1800" dirty="0" smtClean="0"/>
              <a:t>“</a:t>
            </a:r>
            <a:r>
              <a:rPr lang="tr-TR" altLang="tr-TR" sz="1800" dirty="0" smtClean="0"/>
              <a:t>Ç</a:t>
            </a:r>
            <a:r>
              <a:rPr lang="tr-TR" altLang="ja-JP" sz="1800" dirty="0" smtClean="0"/>
              <a:t>ocuklar, birbirlerinin öğrenmelerine yardım ederek birlikte çalışma becerisi kazanır.</a:t>
            </a:r>
            <a:r>
              <a:rPr lang="tr-TR" altLang="en-US" sz="1800" dirty="0" smtClean="0"/>
              <a:t>”</a:t>
            </a:r>
            <a:endParaRPr lang="en-US" altLang="ja-JP" sz="1800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Çocukları gruplara ayırın</a:t>
            </a:r>
            <a:r>
              <a:rPr lang="en-US" altLang="tr-TR" dirty="0" smtClean="0"/>
              <a:t> (</a:t>
            </a:r>
            <a:r>
              <a:rPr lang="en-US" altLang="tr-TR" dirty="0" err="1" smtClean="0"/>
              <a:t>Farklı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özellikteki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çocuklardan</a:t>
            </a:r>
            <a:r>
              <a:rPr lang="en-US" altLang="tr-TR" dirty="0" smtClean="0"/>
              <a:t>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Hangi gelişim alanı ve hedefi için işbirliği grupları oluşturacağınıza karar verin </a:t>
            </a:r>
            <a:r>
              <a:rPr lang="tr-TR" altLang="tr-TR" dirty="0" smtClean="0"/>
              <a:t>(Amaç gerçekleşince başka gruplar)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Sınıfı ve materyalleri düzenleyin</a:t>
            </a:r>
            <a:r>
              <a:rPr lang="en-US" altLang="tr-TR" b="1" dirty="0" smtClean="0"/>
              <a:t> </a:t>
            </a:r>
            <a:r>
              <a:rPr lang="en-US" altLang="tr-TR" dirty="0" smtClean="0"/>
              <a:t>(</a:t>
            </a:r>
            <a:r>
              <a:rPr lang="en-US" altLang="tr-TR" dirty="0" err="1" smtClean="0"/>
              <a:t>Yardım</a:t>
            </a:r>
            <a:r>
              <a:rPr lang="en-US" altLang="tr-TR" dirty="0" smtClean="0"/>
              <a:t>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Bireysel sorumluluk vererek ve katılımı sağlayın</a:t>
            </a:r>
            <a:r>
              <a:rPr lang="en-US" altLang="tr-TR" b="1" dirty="0" smtClean="0"/>
              <a:t> </a:t>
            </a:r>
            <a:r>
              <a:rPr lang="en-US" altLang="tr-TR" dirty="0" smtClean="0"/>
              <a:t>(Her </a:t>
            </a:r>
            <a:r>
              <a:rPr lang="en-US" altLang="tr-TR" dirty="0" err="1" smtClean="0"/>
              <a:t>çocuğun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katılımı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için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bireysel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sorumluluk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ödev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rol</a:t>
            </a:r>
            <a:r>
              <a:rPr lang="en-US" altLang="tr-TR" dirty="0" smtClean="0"/>
              <a:t>)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İşbirliği yapma becerisini öğretin</a:t>
            </a:r>
            <a:r>
              <a:rPr lang="tr-TR" altLang="tr-TR" dirty="0" smtClean="0"/>
              <a:t> (Sosyal ve iletişim becerileri)</a:t>
            </a:r>
            <a:endParaRPr lang="en-US" altLang="tr-TR" b="1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b="1" i="1" dirty="0" smtClean="0"/>
              <a:t>İşbirliği yapma becerisini izleyin ve değerlendirin</a:t>
            </a:r>
            <a:r>
              <a:rPr lang="en-US" altLang="tr-TR" b="1" dirty="0" smtClean="0"/>
              <a:t> </a:t>
            </a:r>
            <a:r>
              <a:rPr lang="en-US" altLang="tr-TR" dirty="0" smtClean="0"/>
              <a:t>(</a:t>
            </a:r>
            <a:r>
              <a:rPr lang="en-US" altLang="tr-TR" dirty="0" err="1" smtClean="0"/>
              <a:t>Sürece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uygun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davranışları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izleme</a:t>
            </a:r>
            <a:r>
              <a:rPr lang="en-US" altLang="tr-TR" dirty="0" smtClean="0"/>
              <a:t> ve </a:t>
            </a:r>
            <a:r>
              <a:rPr lang="en-US" altLang="tr-TR" dirty="0" err="1" smtClean="0"/>
              <a:t>pekiştirme</a:t>
            </a:r>
            <a:r>
              <a:rPr lang="en-US" altLang="tr-TR" dirty="0" smtClean="0"/>
              <a:t>)</a:t>
            </a:r>
            <a:endParaRPr lang="tr-TR" altLang="tr-TR" b="1" dirty="0" smtClean="0"/>
          </a:p>
          <a:p>
            <a:pPr eaLnBrk="1" hangingPunct="1"/>
            <a:endParaRPr lang="en-US" altLang="tr-TR" sz="2400" b="1" dirty="0" smtClean="0"/>
          </a:p>
        </p:txBody>
      </p:sp>
      <p:sp>
        <p:nvSpPr>
          <p:cNvPr id="3072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5FBF8A-A3F7-4F3D-911F-965E70D4A36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1560442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620000" cy="684212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3. Keşif Yoluyla Öğrenme Yöntemi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673281" cy="4536504"/>
          </a:xfrm>
        </p:spPr>
        <p:txBody>
          <a:bodyPr/>
          <a:lstStyle/>
          <a:p>
            <a:pPr eaLnBrk="1" hangingPunct="1"/>
            <a:r>
              <a:rPr lang="tr-TR" altLang="tr-TR" sz="2400" b="1" dirty="0" smtClean="0">
                <a:solidFill>
                  <a:srgbClr val="0000FF"/>
                </a:solidFill>
              </a:rPr>
              <a:t>Keşif yoluyla öğrenme=keşfedici öğrenme;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dirty="0" smtClean="0"/>
              <a:t>çocukların </a:t>
            </a:r>
            <a:r>
              <a:rPr lang="tr-TR" altLang="tr-TR" sz="2400" b="1" dirty="0" smtClean="0"/>
              <a:t>aktif bir öğrenen </a:t>
            </a:r>
            <a:r>
              <a:rPr lang="tr-TR" altLang="tr-TR" sz="2400" dirty="0" smtClean="0"/>
              <a:t>olduklarını, 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b="1" dirty="0" smtClean="0"/>
              <a:t>uygun öğretimsel çevre sağlandığında doğal olarak öğreneceklerini </a:t>
            </a:r>
            <a:r>
              <a:rPr lang="tr-TR" altLang="tr-TR" sz="2400" dirty="0" smtClean="0"/>
              <a:t>ve 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b="1" dirty="0" smtClean="0"/>
              <a:t>karşılaştıkları problemleri kendi gelişim düzeyine uygun yollarla çözeceklerini</a:t>
            </a:r>
            <a:r>
              <a:rPr lang="tr-TR" altLang="tr-TR" sz="2400" dirty="0" smtClean="0"/>
              <a:t> ifade eder.</a:t>
            </a:r>
            <a:r>
              <a:rPr lang="en-US" altLang="tr-TR" sz="2400" dirty="0" smtClean="0"/>
              <a:t> </a:t>
            </a:r>
          </a:p>
          <a:p>
            <a:pPr eaLnBrk="1" hangingPunct="1"/>
            <a:r>
              <a:rPr lang="en-US" altLang="tr-TR" sz="2400" b="1" dirty="0" err="1" smtClean="0">
                <a:solidFill>
                  <a:srgbClr val="0000FF"/>
                </a:solidFill>
              </a:rPr>
              <a:t>Öğretmenin</a:t>
            </a:r>
            <a:r>
              <a:rPr lang="en-US" altLang="tr-TR" sz="2400" b="1" dirty="0" smtClean="0">
                <a:solidFill>
                  <a:srgbClr val="0000FF"/>
                </a:solidFill>
              </a:rPr>
              <a:t> </a:t>
            </a:r>
            <a:r>
              <a:rPr lang="en-US" altLang="tr-TR" sz="2400" b="1" dirty="0" err="1" smtClean="0">
                <a:solidFill>
                  <a:srgbClr val="0000FF"/>
                </a:solidFill>
              </a:rPr>
              <a:t>görevi</a:t>
            </a:r>
            <a:r>
              <a:rPr lang="en-US" altLang="tr-TR" sz="2400" b="1" dirty="0" smtClean="0">
                <a:solidFill>
                  <a:srgbClr val="0000FF"/>
                </a:solidFill>
              </a:rPr>
              <a:t>; 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dirty="0" smtClean="0"/>
              <a:t>çocuğa kendi keşfini yapması için </a:t>
            </a:r>
            <a:r>
              <a:rPr lang="tr-TR" altLang="tr-TR" sz="2400" b="1" dirty="0" smtClean="0"/>
              <a:t>yol gösterici,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dirty="0" smtClean="0"/>
              <a:t>öğrenmeyi </a:t>
            </a:r>
            <a:r>
              <a:rPr lang="tr-TR" altLang="tr-TR" sz="2400" b="1" dirty="0" smtClean="0"/>
              <a:t>kolaylaştırıcı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400" b="1" dirty="0" smtClean="0"/>
              <a:t> rehberlik edici </a:t>
            </a:r>
            <a:r>
              <a:rPr lang="tr-TR" altLang="tr-TR" sz="2400" dirty="0" smtClean="0"/>
              <a:t>olmaktır</a:t>
            </a:r>
            <a:r>
              <a:rPr lang="en-US" altLang="tr-TR" sz="2400" dirty="0" smtClean="0"/>
              <a:t>.</a:t>
            </a:r>
          </a:p>
          <a:p>
            <a:pPr eaLnBrk="1" hangingPunct="1"/>
            <a:endParaRPr lang="en-US" altLang="tr-TR" sz="2400" dirty="0" smtClean="0"/>
          </a:p>
        </p:txBody>
      </p:sp>
      <p:sp>
        <p:nvSpPr>
          <p:cNvPr id="3174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455E497-2F4F-4887-9C8B-0F6A01AD66CB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088158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27585" y="548680"/>
            <a:ext cx="7560840" cy="760412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Keşif yoluyla öğrenme yönteminin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varsayımları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899592" y="1844824"/>
            <a:ext cx="7177608" cy="4555976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>
                <a:solidFill>
                  <a:srgbClr val="FF0000"/>
                </a:solidFill>
              </a:rPr>
              <a:t>Her çocuğun;</a:t>
            </a: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düşünme yeteneği olduğu, 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ipuçlarını kullanabildiği, 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daha önceki bilgisini değerlendirebildiği,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daha önce öğrendiği konular arasında bağlantı kurabildiği ve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çözümleri genelleyebildiği </a:t>
            </a:r>
            <a:r>
              <a:rPr lang="tr-TR" altLang="tr-TR" sz="2000" dirty="0" smtClean="0"/>
              <a:t>varsayımlarını benimser. </a:t>
            </a:r>
            <a:endParaRPr lang="en-US" altLang="tr-TR" sz="2000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ÖG çocukların bu becerilerde farklı düzeylerde sınırlılıkları </a:t>
            </a:r>
            <a:r>
              <a:rPr lang="tr-TR" altLang="tr-TR" dirty="0" smtClean="0"/>
              <a:t>olabilmesine karşın, </a:t>
            </a:r>
            <a:r>
              <a:rPr lang="tr-TR" altLang="tr-TR" b="1" dirty="0" smtClean="0"/>
              <a:t>düşünme ve problem çözme becerilerini kazandırmada etkili </a:t>
            </a:r>
            <a:r>
              <a:rPr lang="tr-TR" altLang="tr-TR" dirty="0" smtClean="0"/>
              <a:t>bir yöntemdir.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b="1" dirty="0" smtClean="0"/>
              <a:t>Uygun uyarlamalar yapıldığında, </a:t>
            </a:r>
            <a:r>
              <a:rPr lang="tr-TR" altLang="tr-TR" dirty="0" smtClean="0"/>
              <a:t>ÖG çocuklarda keşfedici öğretimden yararlanabilir.</a:t>
            </a:r>
          </a:p>
        </p:txBody>
      </p:sp>
      <p:sp>
        <p:nvSpPr>
          <p:cNvPr id="3277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89E2E98-B510-4A5F-9AAE-1AC614FF963E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83695382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ÜNİTE III.</a:t>
            </a:r>
            <a:r>
              <a:rPr lang="tr-TR" sz="3600" dirty="0">
                <a:solidFill>
                  <a:srgbClr val="FF0000"/>
                </a:solidFill>
              </a:rPr>
              <a:t> OKUL ÖNCESİNDE ÖĞRETİMİN BİREYSELLEŞTİRİLMESİ VE ÖĞRETİMSEL </a:t>
            </a:r>
            <a:r>
              <a:rPr lang="tr-TR" sz="3600" dirty="0" smtClean="0">
                <a:solidFill>
                  <a:srgbClr val="FF0000"/>
                </a:solidFill>
              </a:rPr>
              <a:t>UYARLAMALAR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KISIM: Giriş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Sınıfın Düzenlenmesine İlişkin Uyarlamalar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Öğretim Yöntemlerine İlişkin Uyarlamalar</a:t>
            </a:r>
          </a:p>
          <a:p>
            <a:r>
              <a:rPr lang="tr-TR" dirty="0" smtClean="0"/>
              <a:t>2. KISIM: Okul Öncesinde Etkinliklerde Öğretimin Bireyselleştirilmesi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Okula Geliş ve Okuldan Ayrılış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Serbest Oyun Etkinlikleri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Masa Başı ve Sanat Etkinlikleri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Beslenme Saati</a:t>
            </a:r>
          </a:p>
          <a:p>
            <a:pPr marL="544068" lvl="1" indent="-342900">
              <a:buFont typeface="+mj-lt"/>
              <a:buAutoNum type="arabicPeriod"/>
            </a:pPr>
            <a:r>
              <a:rPr lang="tr-TR" dirty="0" smtClean="0"/>
              <a:t>Müzik Etkinlikleri</a:t>
            </a:r>
          </a:p>
          <a:p>
            <a:r>
              <a:rPr lang="tr-TR" dirty="0" smtClean="0"/>
              <a:t>3. KISIM: Örnek Olay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3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464635"/>
      </p:ext>
    </p:extLst>
  </p:cSld>
  <p:clrMapOvr>
    <a:masterClrMapping/>
  </p:clrMapOvr>
  <p:transition spd="med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620000" cy="620713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4. Gömülü Öğretim Yöntemi </a:t>
            </a:r>
            <a:endParaRPr lang="en-US" altLang="tr-TR" sz="2800" dirty="0" smtClean="0">
              <a:solidFill>
                <a:srgbClr val="FF0000"/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99592" y="1772817"/>
            <a:ext cx="7964488" cy="4536504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b="1" dirty="0" smtClean="0">
                <a:solidFill>
                  <a:srgbClr val="0000FF"/>
                </a:solidFill>
              </a:rPr>
              <a:t>Gömülü öğretim yönteminde, </a:t>
            </a:r>
            <a:r>
              <a:rPr lang="tr-TR" altLang="tr-TR" sz="2400" b="1" dirty="0" smtClean="0"/>
              <a:t>çocuk için </a:t>
            </a:r>
            <a:r>
              <a:rPr lang="tr-TR" altLang="tr-TR" sz="2400" b="1" dirty="0" err="1" smtClean="0"/>
              <a:t>BEP</a:t>
            </a:r>
            <a:r>
              <a:rPr lang="tr-TR" altLang="en-US" sz="2400" b="1" dirty="0" err="1" smtClean="0"/>
              <a:t>’</a:t>
            </a:r>
            <a:r>
              <a:rPr lang="tr-TR" altLang="tr-TR" sz="2400" b="1" dirty="0" err="1" smtClean="0"/>
              <a:t>te</a:t>
            </a:r>
            <a:r>
              <a:rPr lang="tr-TR" altLang="tr-TR" sz="2400" b="1" dirty="0" smtClean="0"/>
              <a:t> belirlenen hedefler, devam etmekte olan günlük etkinlikler ve rutinler içine gömülür.</a:t>
            </a:r>
            <a:r>
              <a:rPr lang="en-US" altLang="tr-TR" sz="2400" b="1" dirty="0" smtClean="0"/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Gömülü öğretim yöntemi ile </a:t>
            </a:r>
            <a:r>
              <a:rPr lang="tr-TR" altLang="tr-TR" sz="2400" b="1" dirty="0" smtClean="0"/>
              <a:t>pek çok hedef davranış, yapılandırılmış bir biçimde çalışılmaksızın doğal akış içinde </a:t>
            </a:r>
            <a:r>
              <a:rPr lang="tr-TR" altLang="tr-TR" sz="2400" dirty="0" smtClean="0"/>
              <a:t>kazandırılabilir</a:t>
            </a:r>
            <a:r>
              <a:rPr lang="en-US" altLang="tr-TR" sz="2400" dirty="0" smtClean="0"/>
              <a:t> (</a:t>
            </a:r>
            <a:r>
              <a:rPr lang="en-US" altLang="tr-TR" sz="2400" dirty="0" err="1" smtClean="0"/>
              <a:t>örneğin</a:t>
            </a:r>
            <a:r>
              <a:rPr lang="en-US" altLang="tr-TR" sz="2400" dirty="0" smtClean="0"/>
              <a:t>, </a:t>
            </a:r>
            <a:r>
              <a:rPr lang="en-US" altLang="tr-TR" sz="2400" dirty="0" err="1" smtClean="0"/>
              <a:t>teşekkür</a:t>
            </a:r>
            <a:r>
              <a:rPr lang="en-US" altLang="tr-TR" sz="2400" dirty="0" smtClean="0"/>
              <a:t> </a:t>
            </a:r>
            <a:r>
              <a:rPr lang="en-US" altLang="tr-TR" sz="2400" dirty="0" err="1" smtClean="0"/>
              <a:t>etme</a:t>
            </a:r>
            <a:r>
              <a:rPr lang="en-US" altLang="tr-TR" sz="2400" dirty="0" smtClean="0"/>
              <a:t>, </a:t>
            </a:r>
            <a:r>
              <a:rPr lang="en-US" altLang="tr-TR" sz="2400" dirty="0" err="1" smtClean="0"/>
              <a:t>lütfen</a:t>
            </a:r>
            <a:r>
              <a:rPr lang="en-US" altLang="tr-TR" sz="2400" dirty="0" smtClean="0"/>
              <a:t>, vb.).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sz="2400" b="1" dirty="0" err="1" smtClean="0"/>
              <a:t>Çocuklar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için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eğlenceli</a:t>
            </a:r>
            <a:r>
              <a:rPr lang="en-US" altLang="tr-TR" sz="2400" b="1" dirty="0" smtClean="0"/>
              <a:t>, </a:t>
            </a:r>
            <a:r>
              <a:rPr lang="en-US" altLang="tr-TR" sz="2400" b="1" dirty="0" err="1" smtClean="0"/>
              <a:t>doğalarına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uygundur</a:t>
            </a:r>
            <a:r>
              <a:rPr lang="tr-TR" altLang="tr-TR" sz="2400" b="1" dirty="0" smtClean="0"/>
              <a:t>; öğretmen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için</a:t>
            </a:r>
            <a:r>
              <a:rPr lang="tr-TR" altLang="tr-TR" sz="2400" b="1" dirty="0" smtClean="0"/>
              <a:t> </a:t>
            </a:r>
            <a:r>
              <a:rPr lang="en-US" altLang="tr-TR" sz="2400" b="1" dirty="0" smtClean="0"/>
              <a:t>de </a:t>
            </a:r>
            <a:r>
              <a:rPr lang="en-US" altLang="tr-TR" sz="2400" b="1" dirty="0" err="1" smtClean="0"/>
              <a:t>zamandan</a:t>
            </a:r>
            <a:r>
              <a:rPr lang="en-US" altLang="tr-TR" sz="2400" b="1" dirty="0" smtClean="0"/>
              <a:t> </a:t>
            </a:r>
            <a:r>
              <a:rPr lang="en-US" altLang="tr-TR" sz="2400" b="1" dirty="0" err="1" smtClean="0"/>
              <a:t>tasarruf</a:t>
            </a:r>
            <a:r>
              <a:rPr lang="en-US" altLang="tr-TR" sz="2400" dirty="0" smtClean="0"/>
              <a:t> </a:t>
            </a:r>
            <a:r>
              <a:rPr lang="en-US" altLang="tr-TR" sz="2400" dirty="0" err="1" smtClean="0"/>
              <a:t>sağlar</a:t>
            </a:r>
            <a:r>
              <a:rPr lang="en-US" altLang="tr-TR" sz="2400" dirty="0" smtClean="0"/>
              <a:t>.</a:t>
            </a:r>
          </a:p>
        </p:txBody>
      </p:sp>
      <p:sp>
        <p:nvSpPr>
          <p:cNvPr id="3379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53C09-0EAE-4CA4-8013-A91CEF05700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4893831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97155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Gömülü öğretimin yerleştirebileceği etkinlikler </a:t>
            </a:r>
            <a:endParaRPr lang="en-US" altLang="tr-TR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99592" y="1772815"/>
            <a:ext cx="7522096" cy="453650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0070C0"/>
                </a:solidFill>
              </a:rPr>
              <a:t>Günlük rutin etkinlikler: </a:t>
            </a:r>
            <a:r>
              <a:rPr lang="tr-TR" altLang="tr-TR" sz="2000" b="1" dirty="0" smtClean="0"/>
              <a:t>Günlük yaşamda her gün karşı karşıya olunan </a:t>
            </a:r>
            <a:r>
              <a:rPr lang="tr-TR" altLang="tr-TR" sz="2000" dirty="0" smtClean="0"/>
              <a:t>etkinliklerdir.</a:t>
            </a:r>
            <a:endParaRPr lang="tr-TR" altLang="tr-TR" sz="2000" b="1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tr-TR" altLang="tr-TR" sz="1800" dirty="0" smtClean="0"/>
              <a:t>Beslenme saati, temizlik, giyinme, öğlen yemeği, okula geliş ve gidiş etkinlikleri.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0070C0"/>
                </a:solidFill>
              </a:rPr>
              <a:t>Planlanmış etkinlikler: </a:t>
            </a:r>
            <a:r>
              <a:rPr lang="tr-TR" altLang="tr-TR" sz="2000" b="1" dirty="0" smtClean="0"/>
              <a:t>Bir yetişkinin yönlendirmesi olmaksızın kendiliğinden ortaya çıkmayacak olan </a:t>
            </a:r>
            <a:r>
              <a:rPr lang="tr-TR" altLang="tr-TR" sz="2000" dirty="0" smtClean="0"/>
              <a:t>etkinliklerdir.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altLang="tr-TR" sz="1800" dirty="0" smtClean="0"/>
              <a:t>Top oyunları, müzik ve şarkı, kurallı oyun, vb.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000" b="1" dirty="0" smtClean="0">
                <a:solidFill>
                  <a:srgbClr val="0070C0"/>
                </a:solidFill>
              </a:rPr>
              <a:t>Çocuk tarafından başlatılan etkinlikler:</a:t>
            </a:r>
            <a:r>
              <a:rPr lang="tr-TR" altLang="tr-TR" sz="2000" i="1" dirty="0" smtClean="0">
                <a:solidFill>
                  <a:srgbClr val="0070C0"/>
                </a:solidFill>
              </a:rPr>
              <a:t> </a:t>
            </a:r>
            <a:r>
              <a:rPr lang="tr-TR" altLang="tr-TR" sz="2000" b="1" dirty="0" smtClean="0"/>
              <a:t>Eğer çocuk bir etkinliğe yönelir ve bu etkinlikte ısrar ederse; </a:t>
            </a:r>
            <a:r>
              <a:rPr lang="tr-TR" altLang="tr-TR" sz="2000" dirty="0" smtClean="0"/>
              <a:t>hedefler çocuk tarafından başlatılan bu etkinliklerin içine yerleştirilir.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altLang="tr-TR" sz="1800" dirty="0" smtClean="0"/>
              <a:t>Evcilik oyunu, kitaba bakma, vb.</a:t>
            </a:r>
            <a:endParaRPr lang="en-US" altLang="tr-TR" sz="1800" dirty="0" smtClean="0"/>
          </a:p>
        </p:txBody>
      </p:sp>
      <p:sp>
        <p:nvSpPr>
          <p:cNvPr id="3482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40160D0-87D9-494A-8159-6C0022B84EC6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358771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620000" cy="995362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2800" b="1" i="1" dirty="0" smtClean="0">
                <a:solidFill>
                  <a:srgbClr val="00B050"/>
                </a:solidFill>
              </a:rPr>
              <a:t>Gömülü öğretim yönteminin uygulamasında dikkat edilecek noktalar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496696" cy="4627984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Seçilen etkinlikler </a:t>
            </a:r>
            <a:r>
              <a:rPr lang="tr-TR" altLang="tr-TR" b="1" dirty="0" smtClean="0"/>
              <a:t>çocuk için anlamlı </a:t>
            </a:r>
            <a:r>
              <a:rPr lang="tr-TR" altLang="tr-TR" dirty="0" smtClean="0"/>
              <a:t>olmalıdır.</a:t>
            </a:r>
            <a:r>
              <a:rPr lang="en-US" altLang="tr-TR" dirty="0" smtClean="0"/>
              <a:t>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Etkinlikler çocuk için </a:t>
            </a:r>
            <a:r>
              <a:rPr lang="tr-TR" altLang="tr-TR" b="1" dirty="0" smtClean="0"/>
              <a:t>ilgi çekici </a:t>
            </a:r>
            <a:r>
              <a:rPr lang="tr-TR" altLang="tr-TR" dirty="0" smtClean="0"/>
              <a:t>olmalıdır. </a:t>
            </a:r>
            <a:endParaRPr lang="en-US" altLang="tr-TR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dirty="0" smtClean="0"/>
              <a:t>Seçilen etkinlikler </a:t>
            </a:r>
            <a:r>
              <a:rPr lang="tr-TR" altLang="tr-TR" b="1" dirty="0" smtClean="0"/>
              <a:t>çocuğun gelişim düzeyine uygun, </a:t>
            </a:r>
            <a:r>
              <a:rPr lang="tr-TR" altLang="tr-TR" b="1" dirty="0" err="1" smtClean="0"/>
              <a:t>BEP</a:t>
            </a:r>
            <a:r>
              <a:rPr lang="tr-TR" altLang="en-US" b="1" dirty="0" err="1" smtClean="0"/>
              <a:t>’</a:t>
            </a:r>
            <a:r>
              <a:rPr lang="tr-TR" altLang="tr-TR" b="1" dirty="0" err="1" smtClean="0"/>
              <a:t>te</a:t>
            </a:r>
            <a:r>
              <a:rPr lang="tr-TR" altLang="tr-TR" b="1" dirty="0" smtClean="0"/>
              <a:t> yer alan bir sonraki hedefi kazandırmak için destekleyici </a:t>
            </a:r>
            <a:r>
              <a:rPr lang="tr-TR" altLang="tr-TR" dirty="0" smtClean="0"/>
              <a:t>olmalıdır.</a:t>
            </a:r>
            <a:endParaRPr lang="tr-TR" altLang="tr-TR" b="1" dirty="0" smtClean="0"/>
          </a:p>
        </p:txBody>
      </p:sp>
      <p:sp>
        <p:nvSpPr>
          <p:cNvPr id="3584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3BB620-DB2F-4B41-9ECA-E4B7453773BC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5698513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709480" cy="982156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  <a:latin typeface="+mn-lt"/>
              </a:rPr>
              <a:t>2. KISIM: Okul Öncesi Etkinliklerde Öğretimin Bireyselleştirilmesi </a:t>
            </a:r>
            <a:endParaRPr lang="en-US" altLang="tr-TR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620000" cy="4464496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Bir okul gününde yer alan etkinlikler;</a:t>
            </a:r>
            <a:endParaRPr lang="en-US" altLang="tr-TR" sz="24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Okula geliş ve okuldan ayrılış 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Serbest oyun etkinlikleri 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Grup etkinlikleri 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Masa başı ve sanat etkinlikleri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Beslenme saati</a:t>
            </a:r>
            <a:endParaRPr lang="en-US" altLang="tr-TR" sz="2200" dirty="0" smtClean="0"/>
          </a:p>
          <a:p>
            <a:pPr marL="749808" lvl="1" indent="-457200">
              <a:buFont typeface="+mj-lt"/>
              <a:buAutoNum type="arabicPeriod"/>
            </a:pPr>
            <a:r>
              <a:rPr lang="tr-TR" altLang="tr-TR" sz="2200" dirty="0" smtClean="0"/>
              <a:t> Müzik ve </a:t>
            </a:r>
            <a:r>
              <a:rPr lang="tr-TR" altLang="tr-TR" sz="2200" dirty="0" err="1" smtClean="0"/>
              <a:t>ritm</a:t>
            </a:r>
            <a:r>
              <a:rPr lang="tr-TR" altLang="tr-TR" sz="2200" dirty="0" smtClean="0"/>
              <a:t> etkinlikleri</a:t>
            </a:r>
            <a:r>
              <a:rPr lang="en-US" altLang="tr-TR" sz="2200" dirty="0" smtClean="0"/>
              <a:t> </a:t>
            </a:r>
          </a:p>
        </p:txBody>
      </p:sp>
      <p:sp>
        <p:nvSpPr>
          <p:cNvPr id="3686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A8704C6-A0C2-4883-BF9E-B575CA5701E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7394676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620000" cy="80645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800" b="1" dirty="0" smtClean="0">
                <a:solidFill>
                  <a:srgbClr val="FF0000"/>
                </a:solidFill>
              </a:rPr>
              <a:t>1. Okula Geliş ve Okuldan Ayrılış</a:t>
            </a:r>
            <a:endParaRPr lang="en-US" altLang="tr-TR" sz="2800" dirty="0" smtClean="0">
              <a:solidFill>
                <a:srgbClr val="FF0000"/>
              </a:solidFill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899593" y="1772816"/>
            <a:ext cx="7488832" cy="453650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sz="2400" b="1" dirty="0" smtClean="0">
                <a:solidFill>
                  <a:srgbClr val="0000FF"/>
                </a:solidFill>
                <a:latin typeface="+mj-lt"/>
              </a:rPr>
              <a:t>Okula yeni başlayan çocuklar için öğretmen olarak sizlerin, </a:t>
            </a:r>
            <a:endParaRPr lang="en-US" altLang="tr-TR" sz="2400" b="1" dirty="0" smtClean="0">
              <a:solidFill>
                <a:srgbClr val="0000FF"/>
              </a:solidFill>
              <a:latin typeface="+mj-lt"/>
            </a:endParaRPr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Çocuğu sınıfın/okulun kapısında karşılamanız,</a:t>
            </a:r>
            <a:endParaRPr lang="en-US" altLang="tr-TR" sz="2400" dirty="0" smtClean="0"/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Aile ile selamlaşmanız,</a:t>
            </a:r>
            <a:endParaRPr lang="en-US" altLang="tr-TR" sz="2400" dirty="0" smtClean="0"/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Çocuk ile selamlaşmanız,</a:t>
            </a:r>
            <a:endParaRPr lang="en-US" altLang="tr-TR" sz="2400" dirty="0" smtClean="0"/>
          </a:p>
          <a:p>
            <a:pPr lvl="2">
              <a:buFont typeface="Wingdings" charset="2"/>
              <a:buChar char="u"/>
            </a:pPr>
            <a:r>
              <a:rPr lang="tr-TR" altLang="tr-TR" sz="2400" dirty="0" smtClean="0"/>
              <a:t>Çocuğun anne-babasından vedalaşarak ayrılması ve tüm bu davranışlarda tutarlı davranmanız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uyum süresinin kısalmasına </a:t>
            </a:r>
            <a:r>
              <a:rPr lang="tr-TR" altLang="tr-TR" sz="2400" dirty="0" smtClean="0"/>
              <a:t>yardım edecektir. </a:t>
            </a:r>
            <a:endParaRPr lang="en-US" altLang="tr-TR" sz="2400" dirty="0" smtClean="0"/>
          </a:p>
          <a:p>
            <a:pPr marL="114300" indent="0">
              <a:buNone/>
            </a:pPr>
            <a:r>
              <a:rPr lang="tr-TR" altLang="tr-TR" sz="2400" b="1" dirty="0">
                <a:solidFill>
                  <a:srgbClr val="3366FF"/>
                </a:solidFill>
                <a:latin typeface="+mj-lt"/>
              </a:rPr>
              <a:t>Okula/Sınıfa Gelişteki Öğrenme Fırsatları</a:t>
            </a:r>
            <a:endParaRPr lang="en-US" altLang="tr-TR" sz="2400" dirty="0">
              <a:solidFill>
                <a:srgbClr val="3366FF"/>
              </a:solidFill>
              <a:latin typeface="+mj-lt"/>
            </a:endParaRP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Aile ile selamlaşın</a:t>
            </a:r>
            <a:r>
              <a:rPr lang="en-US" altLang="tr-TR" sz="2400" dirty="0"/>
              <a:t> 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Çocuk ile selamlaşın</a:t>
            </a:r>
            <a:r>
              <a:rPr lang="en-US" altLang="tr-TR" sz="2400" dirty="0"/>
              <a:t> 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Çocuğa giyinme, soyunma becerileri için yardım edin ve eşyalarını koyması gereken askı ve dolabı gösterin</a:t>
            </a:r>
            <a:r>
              <a:rPr lang="en-US" altLang="tr-TR" sz="2400" dirty="0"/>
              <a:t>.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2400" dirty="0"/>
              <a:t>Çocuğu serbest oyun alanına geçmesi için teşvik edin</a:t>
            </a:r>
            <a:r>
              <a:rPr lang="en-US" altLang="tr-TR" sz="2400" dirty="0"/>
              <a:t>.</a:t>
            </a:r>
            <a:r>
              <a:rPr lang="tr-TR" altLang="tr-TR" sz="2400" b="1" dirty="0"/>
              <a:t> </a:t>
            </a:r>
            <a:endParaRPr lang="en-US" altLang="tr-TR" sz="2400" dirty="0"/>
          </a:p>
          <a:p>
            <a:pPr eaLnBrk="1" hangingPunct="1"/>
            <a:endParaRPr lang="en-US" altLang="tr-TR" dirty="0" smtClean="0"/>
          </a:p>
        </p:txBody>
      </p:sp>
      <p:sp>
        <p:nvSpPr>
          <p:cNvPr id="3789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2819780-2575-4EB3-AA0D-D0FCC422D766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5771091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6127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altLang="tr-TR" sz="2400" b="1" dirty="0" smtClean="0">
                <a:solidFill>
                  <a:srgbClr val="3366FF"/>
                </a:solidFill>
              </a:rPr>
              <a:t>Okuldan/Sınıftan Ayrılıştaki Öğrenme Fırsatları</a:t>
            </a:r>
            <a:r>
              <a:rPr lang="en-US" altLang="tr-TR" sz="2400" b="1" dirty="0" smtClean="0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887413"/>
            <a:ext cx="7951788" cy="5421907"/>
          </a:xfrm>
        </p:spPr>
        <p:txBody>
          <a:bodyPr>
            <a:normAutofit fontScale="92500" lnSpcReduction="20000"/>
          </a:bodyPr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sz="2400" dirty="0" smtClean="0">
                <a:solidFill>
                  <a:srgbClr val="FF0000"/>
                </a:solidFill>
              </a:rPr>
              <a:t>Eğer çocuk sınıftan diğer çocuklarla birlikte ayrılmıyorsa, anne- yada baba tarafından alınıyorsa...</a:t>
            </a:r>
            <a:endParaRPr lang="en-US" altLang="tr-TR" sz="2400" dirty="0" smtClean="0">
              <a:solidFill>
                <a:srgbClr val="FF0000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Çocuğa </a:t>
            </a:r>
            <a:r>
              <a:rPr lang="tr-TR" altLang="tr-TR" sz="1800" b="1" dirty="0" smtClean="0"/>
              <a:t>anne-babasının geliş saati </a:t>
            </a:r>
            <a:r>
              <a:rPr lang="tr-TR" altLang="tr-TR" sz="1800" dirty="0" smtClean="0"/>
              <a:t>olduğunu hatırlatın.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b="1" dirty="0" smtClean="0"/>
              <a:t>Materyalleri toplaması </a:t>
            </a:r>
            <a:r>
              <a:rPr lang="tr-TR" altLang="tr-TR" sz="1800" dirty="0" smtClean="0"/>
              <a:t>için yardım edin.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b="1" dirty="0" smtClean="0"/>
              <a:t>Eve götüreceği etkinlikleri </a:t>
            </a:r>
            <a:r>
              <a:rPr lang="tr-TR" altLang="tr-TR" sz="1800" dirty="0" smtClean="0"/>
              <a:t>hatırlatın.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b="1" dirty="0" smtClean="0"/>
              <a:t>Arkadaşları ile vedalaşması </a:t>
            </a:r>
            <a:r>
              <a:rPr lang="tr-TR" altLang="tr-TR" sz="1800" dirty="0" smtClean="0"/>
              <a:t>için teşvik edin.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Bir sonraki gün yapacağı </a:t>
            </a:r>
            <a:r>
              <a:rPr lang="tr-TR" altLang="tr-TR" sz="1800" b="1" dirty="0" smtClean="0"/>
              <a:t>etkinlikle ilgili ipucu </a:t>
            </a:r>
            <a:r>
              <a:rPr lang="tr-TR" altLang="tr-TR" sz="1800" dirty="0" smtClean="0"/>
              <a:t>verin ya da bir sonraki gün </a:t>
            </a:r>
            <a:r>
              <a:rPr lang="tr-TR" altLang="tr-TR" sz="1800" b="1" dirty="0" smtClean="0"/>
              <a:t>sevdiği bir yiyecek yenilecekse </a:t>
            </a:r>
            <a:r>
              <a:rPr lang="tr-TR" altLang="tr-TR" sz="1800" dirty="0" smtClean="0"/>
              <a:t>hatırların. </a:t>
            </a:r>
            <a:r>
              <a:rPr lang="tr-TR" altLang="en-US" sz="1800" dirty="0" smtClean="0"/>
              <a:t>“</a:t>
            </a:r>
            <a:r>
              <a:rPr lang="tr-TR" altLang="tr-TR" sz="1800" dirty="0" smtClean="0"/>
              <a:t>Yarın çikolatalı puding yiyeceğiz.</a:t>
            </a:r>
            <a:r>
              <a:rPr lang="tr-TR" altLang="en-US" sz="1800" dirty="0" smtClean="0"/>
              <a:t>”</a:t>
            </a:r>
            <a:r>
              <a:rPr lang="tr-TR" altLang="tr-TR" sz="1800" dirty="0" smtClean="0"/>
              <a:t> gibi.</a:t>
            </a:r>
            <a:endParaRPr lang="en-US" altLang="tr-TR" sz="1800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sz="2400" dirty="0" smtClean="0">
                <a:solidFill>
                  <a:srgbClr val="FF0000"/>
                </a:solidFill>
              </a:rPr>
              <a:t>Eğer çocuklar sınıftan hep birlikte ayrılıyorlarsa...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İçinde ÖG çocuğunda bulunduğu </a:t>
            </a:r>
            <a:r>
              <a:rPr lang="tr-TR" altLang="tr-TR" sz="1800" b="1" dirty="0" smtClean="0"/>
              <a:t>vedalaşma grubu </a:t>
            </a:r>
            <a:r>
              <a:rPr lang="tr-TR" altLang="tr-TR" sz="1800" dirty="0" smtClean="0"/>
              <a:t>düzenleyin.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O gün yapılan </a:t>
            </a:r>
            <a:r>
              <a:rPr lang="tr-TR" altLang="tr-TR" sz="1800" b="1" dirty="0" smtClean="0"/>
              <a:t>çalışmaları özetleyin </a:t>
            </a:r>
            <a:r>
              <a:rPr lang="tr-TR" altLang="tr-TR" sz="1800" dirty="0" smtClean="0"/>
              <a:t>ve çocuklara yaptıkları </a:t>
            </a:r>
            <a:r>
              <a:rPr lang="tr-TR" altLang="tr-TR" sz="1800" b="1" dirty="0" smtClean="0"/>
              <a:t>olumlu davranışları </a:t>
            </a:r>
            <a:r>
              <a:rPr lang="tr-TR" altLang="tr-TR" sz="1800" dirty="0" smtClean="0"/>
              <a:t>hatırlatın. Örneğin </a:t>
            </a:r>
            <a:r>
              <a:rPr lang="tr-TR" altLang="en-US" sz="1800" dirty="0" smtClean="0"/>
              <a:t>“</a:t>
            </a:r>
            <a:r>
              <a:rPr lang="tr-TR" altLang="tr-TR" sz="1800" dirty="0" smtClean="0"/>
              <a:t>Ece bugün çok güzel boyama yaptı.</a:t>
            </a:r>
            <a:r>
              <a:rPr lang="tr-TR" altLang="en-US" sz="1800" dirty="0" smtClean="0"/>
              <a:t>”</a:t>
            </a:r>
            <a:r>
              <a:rPr lang="tr-TR" altLang="tr-TR" sz="1800" dirty="0" smtClean="0"/>
              <a:t> gibi. 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Çocuklara </a:t>
            </a:r>
            <a:r>
              <a:rPr lang="tr-TR" altLang="tr-TR" sz="1800" b="1" dirty="0" smtClean="0"/>
              <a:t>çalışmalarını tamamlamalarını, materyalleri toplamalarını ve eve götürecekleri etkinlikleri </a:t>
            </a:r>
            <a:r>
              <a:rPr lang="tr-TR" altLang="tr-TR" sz="1800" dirty="0" smtClean="0"/>
              <a:t>hatırlatın. 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Çocuklardan </a:t>
            </a:r>
            <a:r>
              <a:rPr lang="tr-TR" altLang="tr-TR" sz="1800" b="1" dirty="0" smtClean="0"/>
              <a:t>birbirleriyle vedalaşmalarını </a:t>
            </a:r>
            <a:r>
              <a:rPr lang="tr-TR" altLang="tr-TR" sz="1800" dirty="0" smtClean="0"/>
              <a:t>isteyin. </a:t>
            </a:r>
            <a:endParaRPr lang="en-US" altLang="tr-TR" sz="1800" dirty="0" smtClean="0"/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sz="1800" dirty="0" smtClean="0"/>
              <a:t>Bütün bunları yaparken </a:t>
            </a:r>
            <a:r>
              <a:rPr lang="tr-TR" altLang="tr-TR" sz="1800" b="1" dirty="0" smtClean="0"/>
              <a:t>ÖG çocuğun daha çok zamana gereksinimi olacağını </a:t>
            </a:r>
            <a:r>
              <a:rPr lang="tr-TR" altLang="tr-TR" sz="1800" dirty="0" smtClean="0"/>
              <a:t>göz önünde bulundurun ve </a:t>
            </a:r>
            <a:r>
              <a:rPr lang="tr-TR" altLang="tr-TR" sz="1800" b="1" dirty="0" smtClean="0"/>
              <a:t>acele etmeyin.</a:t>
            </a:r>
            <a:endParaRPr lang="en-US" altLang="tr-TR" sz="1800" b="1" dirty="0" smtClean="0"/>
          </a:p>
        </p:txBody>
      </p:sp>
      <p:sp>
        <p:nvSpPr>
          <p:cNvPr id="3994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2A0C82-D60A-4A4D-B881-DF942AE0E42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08912765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884105" y="764704"/>
            <a:ext cx="8229600" cy="6000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b="1" dirty="0" smtClean="0">
                <a:solidFill>
                  <a:srgbClr val="FF0000"/>
                </a:solidFill>
                <a:ea typeface="ＭＳ Ｐゴシック" charset="0"/>
              </a:rPr>
              <a:t>2. Serbest </a:t>
            </a:r>
            <a:r>
              <a:rPr lang="tr-TR" sz="2800" b="1" dirty="0">
                <a:solidFill>
                  <a:srgbClr val="FF0000"/>
                </a:solidFill>
                <a:ea typeface="ＭＳ Ｐゴシック" charset="0"/>
              </a:rPr>
              <a:t>Oyun Etkinlikleri </a:t>
            </a:r>
            <a:endParaRPr lang="en-US" sz="2800" dirty="0">
              <a:solidFill>
                <a:srgbClr val="FF0000"/>
              </a:solidFill>
              <a:ea typeface="ＭＳ Ｐゴシック" charset="0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581404" cy="4685134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dirty="0" smtClean="0"/>
              <a:t>Serbest oyun etkinlikleri </a:t>
            </a:r>
            <a:r>
              <a:rPr lang="tr-TR" altLang="tr-TR" sz="2400" b="1" dirty="0" smtClean="0"/>
              <a:t>ÖG çocukların arkadaşlık, yardımlaşma gibi sosyal becerilerini ve yetersiz olduğu alanlarda akademik becerilerini </a:t>
            </a:r>
            <a:r>
              <a:rPr lang="tr-TR" altLang="tr-TR" sz="2400" dirty="0" smtClean="0"/>
              <a:t>geliştirmede en etkili etkinlik türlerinden biri olmasına karşın</a:t>
            </a:r>
            <a:r>
              <a:rPr lang="tr-TR" altLang="tr-TR" sz="2400" dirty="0"/>
              <a:t> </a:t>
            </a:r>
            <a:r>
              <a:rPr lang="tr-TR" altLang="tr-TR" sz="2400" dirty="0" smtClean="0"/>
              <a:t>aynı zamanda </a:t>
            </a:r>
            <a:r>
              <a:rPr lang="tr-TR" altLang="tr-TR" sz="2400" b="1" dirty="0" smtClean="0"/>
              <a:t>güçlük yaşadıkları etkinlikler </a:t>
            </a:r>
            <a:r>
              <a:rPr lang="tr-TR" altLang="tr-TR" sz="2400" dirty="0" smtClean="0"/>
              <a:t>arasındadır.</a:t>
            </a:r>
            <a:endParaRPr lang="en-US" altLang="tr-TR" sz="2400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2400" b="1" dirty="0">
                <a:solidFill>
                  <a:srgbClr val="FF0000"/>
                </a:solidFill>
              </a:rPr>
              <a:t>S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orunların nedenleri</a:t>
            </a:r>
            <a:r>
              <a:rPr lang="en-US" altLang="tr-TR" sz="2400" b="1" dirty="0" smtClean="0">
                <a:solidFill>
                  <a:srgbClr val="FF0000"/>
                </a:solidFill>
              </a:rPr>
              <a:t>:</a:t>
            </a:r>
            <a:endParaRPr lang="en-US" altLang="tr-TR" b="1" dirty="0" smtClean="0">
              <a:solidFill>
                <a:srgbClr val="FF0000"/>
              </a:solidFill>
            </a:endParaRPr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Oyun oynama </a:t>
            </a:r>
            <a:r>
              <a:rPr lang="tr-TR" altLang="tr-TR" sz="2000" dirty="0" smtClean="0"/>
              <a:t>becerilerine sahip olmama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Oyuncaklarla nasıl oynayacağını </a:t>
            </a:r>
            <a:r>
              <a:rPr lang="tr-TR" altLang="tr-TR" sz="2000" dirty="0" smtClean="0"/>
              <a:t>bilememe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Kısa dikkat süresine </a:t>
            </a:r>
            <a:r>
              <a:rPr lang="tr-TR" altLang="tr-TR" sz="2000" dirty="0" smtClean="0"/>
              <a:t>sahip olma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Oyunu başlatmada güçlüğe </a:t>
            </a:r>
            <a:r>
              <a:rPr lang="tr-TR" altLang="tr-TR" sz="2000" dirty="0" smtClean="0"/>
              <a:t>sahip olma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dirty="0" smtClean="0"/>
              <a:t>Serbest etkinlik saatinin daha </a:t>
            </a:r>
            <a:r>
              <a:rPr lang="tr-TR" altLang="tr-TR" sz="2000" b="1" dirty="0" smtClean="0"/>
              <a:t>gürültülü olması nedeniyle, gürültüye karşı aşırı duyarlılığa</a:t>
            </a:r>
            <a:r>
              <a:rPr lang="tr-TR" altLang="tr-TR" sz="2000" dirty="0" smtClean="0"/>
              <a:t> sahip olma</a:t>
            </a:r>
            <a:endParaRPr lang="en-US" altLang="tr-TR" sz="2000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Arkadaş edinememe</a:t>
            </a:r>
            <a:endParaRPr lang="en-US" altLang="tr-TR" sz="2000" b="1" dirty="0" smtClean="0"/>
          </a:p>
          <a:p>
            <a:pPr lvl="1" eaLnBrk="1" hangingPunct="1">
              <a:buFont typeface="Wingdings" charset="2"/>
              <a:buChar char="u"/>
            </a:pPr>
            <a:r>
              <a:rPr lang="tr-TR" altLang="tr-TR" sz="2000" b="1" dirty="0" smtClean="0"/>
              <a:t>Arkadaşlarıyla ilişkiyi sürdürememe</a:t>
            </a:r>
            <a:endParaRPr lang="en-US" altLang="tr-TR" sz="2000" dirty="0" smtClean="0"/>
          </a:p>
          <a:p>
            <a:pPr eaLnBrk="1" hangingPunct="1"/>
            <a:endParaRPr lang="en-US" altLang="tr-TR" sz="2400" dirty="0" smtClean="0"/>
          </a:p>
        </p:txBody>
      </p:sp>
      <p:sp>
        <p:nvSpPr>
          <p:cNvPr id="40965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1CAA321-0A97-4887-8C33-3F9BDC7E671D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37784417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620000" cy="879475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altLang="tr-TR" sz="2800" b="1" i="1" dirty="0" smtClean="0">
                <a:solidFill>
                  <a:srgbClr val="00B050"/>
                </a:solidFill>
              </a:rPr>
              <a:t>Bu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sorunlarla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başa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çıkmak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 </a:t>
            </a:r>
            <a:r>
              <a:rPr lang="en-US" altLang="tr-TR" sz="2800" b="1" i="1" dirty="0" err="1" smtClean="0">
                <a:solidFill>
                  <a:srgbClr val="00B050"/>
                </a:solidFill>
              </a:rPr>
              <a:t>için</a:t>
            </a:r>
            <a:r>
              <a:rPr lang="en-US" altLang="tr-TR" sz="2800" b="1" i="1" dirty="0" smtClean="0">
                <a:solidFill>
                  <a:srgbClr val="00B050"/>
                </a:solidFill>
              </a:rPr>
              <a:t>;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827584" y="1844823"/>
            <a:ext cx="7581404" cy="4749651"/>
          </a:xfrm>
        </p:spPr>
        <p:txBody>
          <a:bodyPr>
            <a:normAutofit/>
          </a:bodyPr>
          <a:lstStyle/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Çocuğa </a:t>
            </a:r>
            <a:r>
              <a:rPr lang="tr-TR" altLang="tr-TR" b="1" dirty="0" smtClean="0"/>
              <a:t>oyuncaklarla nasıl oynayacağını </a:t>
            </a:r>
            <a:r>
              <a:rPr lang="tr-TR" altLang="tr-TR" dirty="0" smtClean="0"/>
              <a:t>öğretin</a:t>
            </a:r>
            <a:r>
              <a:rPr lang="en-US" altLang="tr-TR" dirty="0" smtClean="0"/>
              <a:t>.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Başlangıçta çocukla bire-bir oyun </a:t>
            </a:r>
            <a:r>
              <a:rPr lang="tr-TR" altLang="tr-TR" dirty="0" smtClean="0"/>
              <a:t>oynayın.</a:t>
            </a:r>
            <a:r>
              <a:rPr lang="tr-TR" altLang="tr-TR" u="sng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Çocuğun serbest oyun etkinliğindeki </a:t>
            </a:r>
            <a:r>
              <a:rPr lang="tr-TR" altLang="tr-TR" b="1" dirty="0" smtClean="0"/>
              <a:t>gürültüye duyarlılığıyla baş etmesi için aşamalı bir yol </a:t>
            </a:r>
            <a:r>
              <a:rPr lang="tr-TR" altLang="tr-TR" dirty="0" smtClean="0"/>
              <a:t>izleyin.</a:t>
            </a:r>
            <a:r>
              <a:rPr lang="en-US" altLang="tr-TR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Materyal seçimine </a:t>
            </a:r>
            <a:r>
              <a:rPr lang="tr-TR" altLang="tr-TR" dirty="0" smtClean="0"/>
              <a:t>özen gösterin.</a:t>
            </a:r>
            <a:endParaRPr lang="tr-TR" altLang="tr-TR" u="sng" dirty="0" smtClean="0"/>
          </a:p>
          <a:p>
            <a:pPr eaLnBrk="1" hangingPunct="1">
              <a:buFont typeface="Wingdings" charset="2"/>
              <a:buChar char="u"/>
            </a:pPr>
            <a:r>
              <a:rPr lang="tr-TR" altLang="tr-TR" dirty="0" smtClean="0"/>
              <a:t>Seçtiğiniz </a:t>
            </a:r>
            <a:r>
              <a:rPr lang="tr-TR" altLang="tr-TR" b="1" dirty="0" smtClean="0"/>
              <a:t>oyun ve oyuncakların çocuğun gelişim düzeyine uygun</a:t>
            </a:r>
            <a:r>
              <a:rPr lang="tr-TR" altLang="tr-TR" dirty="0" smtClean="0"/>
              <a:t> olmasına özen gösterin.</a:t>
            </a:r>
            <a:r>
              <a:rPr lang="en-US" altLang="tr-TR" dirty="0" smtClean="0"/>
              <a:t> </a:t>
            </a:r>
          </a:p>
          <a:p>
            <a:pPr eaLnBrk="1" hangingPunct="1">
              <a:buFont typeface="Wingdings" charset="2"/>
              <a:buChar char="u"/>
            </a:pPr>
            <a:r>
              <a:rPr lang="tr-TR" altLang="tr-TR" b="1" dirty="0" smtClean="0"/>
              <a:t>Serbest oyun etkinliklerini çocuğun </a:t>
            </a:r>
            <a:r>
              <a:rPr lang="tr-TR" altLang="tr-TR" b="1" dirty="0" err="1" smtClean="0"/>
              <a:t>BEP</a:t>
            </a:r>
            <a:r>
              <a:rPr lang="tr-TR" altLang="en-US" b="1" dirty="0" err="1" smtClean="0"/>
              <a:t>’</a:t>
            </a:r>
            <a:r>
              <a:rPr lang="tr-TR" altLang="tr-TR" b="1" dirty="0" err="1" smtClean="0"/>
              <a:t>inde</a:t>
            </a:r>
            <a:r>
              <a:rPr lang="tr-TR" altLang="tr-TR" b="1" dirty="0" smtClean="0"/>
              <a:t> yer alan hedefleri gerçekleştirmek için değerli eğitsel fırsatlar </a:t>
            </a:r>
            <a:r>
              <a:rPr lang="tr-TR" altLang="tr-TR" dirty="0" smtClean="0"/>
              <a:t>olarak görün.</a:t>
            </a:r>
            <a:r>
              <a:rPr lang="en-US" altLang="tr-TR" dirty="0" smtClean="0"/>
              <a:t> </a:t>
            </a:r>
          </a:p>
        </p:txBody>
      </p:sp>
      <p:sp>
        <p:nvSpPr>
          <p:cNvPr id="4198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46699F-23BC-48A9-A997-E2B03DDF6084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56842662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563" y="1052736"/>
            <a:ext cx="7543800" cy="576065"/>
          </a:xfrm>
        </p:spPr>
        <p:txBody>
          <a:bodyPr>
            <a:normAutofit/>
          </a:bodyPr>
          <a:lstStyle/>
          <a:p>
            <a:r>
              <a:rPr lang="tr-TR" altLang="tr-TR" sz="2400" b="1" dirty="0" smtClean="0">
                <a:solidFill>
                  <a:srgbClr val="FF0000"/>
                </a:solidFill>
                <a:latin typeface="+mn-lt"/>
              </a:rPr>
              <a:t>Grup </a:t>
            </a:r>
            <a:r>
              <a:rPr lang="tr-TR" altLang="tr-TR" sz="2400" b="1" dirty="0">
                <a:solidFill>
                  <a:srgbClr val="FF0000"/>
                </a:solidFill>
                <a:latin typeface="+mn-lt"/>
              </a:rPr>
              <a:t>Etkinlikleri</a:t>
            </a:r>
            <a:r>
              <a:rPr lang="en-US" altLang="tr-TR" sz="2400" dirty="0">
                <a:solidFill>
                  <a:srgbClr val="FF0000"/>
                </a:solidFill>
                <a:latin typeface="+mn-lt"/>
              </a:rPr>
              <a:t> </a:t>
            </a:r>
            <a:endParaRPr lang="en-US" sz="2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İyi planlanmış grup etkinliklerinde </a:t>
            </a:r>
            <a:r>
              <a:rPr lang="tr-TR" altLang="tr-TR" sz="2400" b="1" dirty="0"/>
              <a:t>ÖG çocukların BEP hedefleri doğrultusunda yönlendirilmeleri </a:t>
            </a:r>
            <a:r>
              <a:rPr lang="tr-TR" altLang="tr-TR" sz="2400" dirty="0"/>
              <a:t>yapılmalıdır. </a:t>
            </a:r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Grup etkinliklerine </a:t>
            </a:r>
            <a:r>
              <a:rPr lang="tr-TR" altLang="tr-TR" sz="2400" b="1" dirty="0"/>
              <a:t>çocuğu;</a:t>
            </a:r>
          </a:p>
          <a:p>
            <a:pPr lvl="2">
              <a:buFont typeface="Wingdings" charset="2"/>
              <a:buChar char="u"/>
            </a:pPr>
            <a:r>
              <a:rPr lang="tr-TR" altLang="tr-TR" sz="2000" dirty="0"/>
              <a:t>daha kolay yönlendirebileceğiniz, </a:t>
            </a:r>
          </a:p>
          <a:p>
            <a:pPr lvl="2">
              <a:buFont typeface="Wingdings" charset="2"/>
              <a:buChar char="u"/>
            </a:pPr>
            <a:r>
              <a:rPr lang="tr-TR" altLang="tr-TR" sz="2000" dirty="0"/>
              <a:t>gerektiğinde etkinliği izlemesi için destek olabileceğiniz, </a:t>
            </a:r>
          </a:p>
          <a:p>
            <a:pPr lvl="2">
              <a:buFont typeface="Wingdings" charset="2"/>
              <a:buChar char="u"/>
            </a:pPr>
            <a:r>
              <a:rPr lang="tr-TR" altLang="tr-TR" sz="2000" dirty="0"/>
              <a:t>olası davranış sorunlarını önleyebileceğiniz  </a:t>
            </a:r>
            <a:r>
              <a:rPr lang="tr-TR" altLang="tr-TR" sz="2000" b="1" dirty="0"/>
              <a:t>bir yere oturtmanız </a:t>
            </a:r>
            <a:r>
              <a:rPr lang="tr-TR" altLang="tr-TR" sz="2000" dirty="0"/>
              <a:t>işinizi daha kolaylaştıracaktır</a:t>
            </a:r>
            <a:r>
              <a:rPr lang="tr-TR" altLang="tr-TR" dirty="0"/>
              <a:t>. </a:t>
            </a:r>
            <a:endParaRPr lang="en-US" altLang="tr-TR" dirty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Grup etkinlikleri </a:t>
            </a:r>
            <a:r>
              <a:rPr lang="tr-TR" altLang="tr-TR" sz="2400" b="1" dirty="0"/>
              <a:t>kavram, sosyal beceri, öğrenmeye hazırlık becerilerinin </a:t>
            </a:r>
            <a:r>
              <a:rPr lang="tr-TR" altLang="tr-TR" sz="2400" dirty="0"/>
              <a:t>öğretimi için </a:t>
            </a:r>
            <a:r>
              <a:rPr lang="tr-TR" altLang="tr-TR" sz="2400" dirty="0" smtClean="0"/>
              <a:t>idealdir</a:t>
            </a:r>
            <a:r>
              <a:rPr lang="tr-TR" altLang="tr-TR" sz="2400" dirty="0"/>
              <a:t>.</a:t>
            </a:r>
            <a:endParaRPr lang="tr-TR" alt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38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97531091"/>
      </p:ext>
    </p:extLst>
  </p:cSld>
  <p:clrMapOvr>
    <a:masterClrMapping/>
  </p:clrMapOvr>
  <p:transition spd="med">
    <p:randomBa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563" y="257393"/>
            <a:ext cx="7543800" cy="622116"/>
          </a:xfrm>
        </p:spPr>
        <p:txBody>
          <a:bodyPr>
            <a:normAutofit/>
          </a:bodyPr>
          <a:lstStyle/>
          <a:p>
            <a:r>
              <a:rPr lang="tr-TR" altLang="tr-TR" sz="2800" b="1" dirty="0">
                <a:solidFill>
                  <a:srgbClr val="FF0000"/>
                </a:solidFill>
              </a:rPr>
              <a:t>3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. </a:t>
            </a:r>
            <a:r>
              <a:rPr lang="tr-TR" altLang="tr-TR" sz="2800" b="1" dirty="0">
                <a:solidFill>
                  <a:srgbClr val="FF0000"/>
                </a:solidFill>
              </a:rPr>
              <a:t>Masa Başı ve Sanat 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Etkinlikleri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611184" cy="5040560"/>
          </a:xfrm>
        </p:spPr>
        <p:txBody>
          <a:bodyPr>
            <a:noAutofit/>
          </a:bodyPr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b="1" dirty="0">
                <a:solidFill>
                  <a:srgbClr val="FF0000"/>
                </a:solidFill>
              </a:rPr>
              <a:t>Masa başı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etkinlikler:</a:t>
            </a:r>
            <a:endParaRPr lang="tr-TR" altLang="tr-TR" sz="2400" b="1" dirty="0">
              <a:solidFill>
                <a:srgbClr val="FF0000"/>
              </a:solidFill>
            </a:endParaRP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ince motor, </a:t>
            </a: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bir işe başlama sürdürme sonlandırma, </a:t>
            </a: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neden-sonuç ilişkisi kurma, </a:t>
            </a: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dil  ve kavram becerileri gibi becerilerin desteklenmesinde oldukça etkili olan etkinliklerdir</a:t>
            </a:r>
            <a:r>
              <a:rPr lang="tr-TR" altLang="tr-TR" sz="1600" dirty="0"/>
              <a:t>.</a:t>
            </a:r>
            <a:endParaRPr lang="en-US" altLang="tr-TR" sz="1600" dirty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b="1" dirty="0">
                <a:solidFill>
                  <a:srgbClr val="FF0000"/>
                </a:solidFill>
              </a:rPr>
              <a:t>ÖG çocuğun eğitiminde masa başı etkinliklerini etkili bir biçimde kullanabilmeniz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için:</a:t>
            </a:r>
            <a:endParaRPr lang="en-US" altLang="tr-TR" sz="2400" b="1" dirty="0">
              <a:solidFill>
                <a:srgbClr val="FF0000"/>
              </a:solidFill>
            </a:endParaRPr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Öncelikle çocuğun </a:t>
            </a:r>
            <a:r>
              <a:rPr lang="tr-TR" altLang="tr-TR" sz="1800" b="1" dirty="0"/>
              <a:t>BEP hedefleri doğrultusunda gereksinimlerinin </a:t>
            </a:r>
            <a:r>
              <a:rPr lang="tr-TR" altLang="tr-TR" sz="1800" dirty="0"/>
              <a:t>neler olduğunu belirlemelisiniz.</a:t>
            </a:r>
            <a:endParaRPr lang="en-US" altLang="tr-TR" sz="1800" dirty="0"/>
          </a:p>
          <a:p>
            <a:pPr lvl="2">
              <a:buFont typeface="Wingdings" charset="2"/>
              <a:buChar char="u"/>
            </a:pPr>
            <a:r>
              <a:rPr lang="tr-TR" altLang="tr-TR" sz="1800" dirty="0"/>
              <a:t>Ardından </a:t>
            </a:r>
            <a:r>
              <a:rPr lang="tr-TR" altLang="tr-TR" sz="1800" b="1" dirty="0"/>
              <a:t>bu hedefleri gerçekleştirebilmek için çocuğun ne tür materyal ve fiziksel çevre uyarlamalarına gereksinim duyduğunu </a:t>
            </a:r>
            <a:r>
              <a:rPr lang="tr-TR" altLang="tr-TR" sz="1800" dirty="0"/>
              <a:t>belirlemelisiniz.</a:t>
            </a:r>
            <a:endParaRPr lang="en-US" altLang="tr-TR" sz="1800" dirty="0"/>
          </a:p>
          <a:p>
            <a:pPr lvl="2">
              <a:buFont typeface="Wingdings" charset="2"/>
              <a:buChar char="u"/>
            </a:pPr>
            <a:r>
              <a:rPr lang="tr-TR" altLang="tr-TR" sz="1800" b="1" dirty="0"/>
              <a:t>Ele aldığınız becerinin çocuk tarafından nasıl gerçekleştirileceğini gösteren beceri basamaklarını </a:t>
            </a:r>
            <a:r>
              <a:rPr lang="tr-TR" altLang="tr-TR" sz="1800" dirty="0"/>
              <a:t>oluşturmalısınız.</a:t>
            </a:r>
            <a:endParaRPr lang="en-US" altLang="tr-TR" sz="1800" dirty="0"/>
          </a:p>
          <a:p>
            <a:pPr lvl="2">
              <a:buFont typeface="Wingdings" charset="2"/>
              <a:buChar char="u"/>
            </a:pPr>
            <a:r>
              <a:rPr lang="tr-TR" altLang="tr-TR" sz="1800" b="1" dirty="0"/>
              <a:t>Etkinlikleri çocuğu bir sonraki aşamaya geçirecek biçimde seçmeli ve etkinlik seçiminde belli bir sıra </a:t>
            </a:r>
            <a:r>
              <a:rPr lang="tr-TR" altLang="tr-TR" sz="1800" dirty="0" smtClean="0"/>
              <a:t>izlemelisiniz</a:t>
            </a:r>
            <a:r>
              <a:rPr lang="tr-TR" altLang="tr-TR" sz="1800" dirty="0"/>
              <a:t>.</a:t>
            </a:r>
            <a:endParaRPr lang="en-US" altLang="tr-TR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39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96264088"/>
      </p:ext>
    </p:extLst>
  </p:cSld>
  <p:clrMapOvr>
    <a:masterClrMapping/>
  </p:clrMapOvr>
  <p:transition spd="med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827584" y="0"/>
            <a:ext cx="7620000" cy="980728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altLang="tr-TR" sz="3200" b="1" dirty="0">
                <a:solidFill>
                  <a:srgbClr val="C00000"/>
                </a:solidFill>
                <a:latin typeface="+mn-lt"/>
              </a:rPr>
              <a:t>1. KISIM: </a:t>
            </a:r>
            <a:r>
              <a:rPr lang="tr-TR" altLang="tr-TR" sz="3200" b="1" dirty="0" smtClean="0">
                <a:solidFill>
                  <a:srgbClr val="C00000"/>
                </a:solidFill>
                <a:latin typeface="+mn-lt"/>
              </a:rPr>
              <a:t>Giriş</a:t>
            </a:r>
            <a:r>
              <a:rPr lang="tr-TR" altLang="tr-TR" sz="3200" b="1" dirty="0" smtClean="0">
                <a:solidFill>
                  <a:srgbClr val="FF0000"/>
                </a:solidFill>
              </a:rPr>
              <a:t/>
            </a:r>
            <a:br>
              <a:rPr lang="tr-TR" altLang="tr-TR" sz="3200" b="1" dirty="0" smtClean="0">
                <a:solidFill>
                  <a:srgbClr val="FF0000"/>
                </a:solidFill>
              </a:rPr>
            </a:br>
            <a:r>
              <a:rPr lang="tr-TR" altLang="tr-TR" sz="3200" b="1" dirty="0" smtClean="0">
                <a:solidFill>
                  <a:srgbClr val="C00000"/>
                </a:solidFill>
              </a:rPr>
              <a:t>Öğretimin Bireyselleştirilmesi</a:t>
            </a:r>
            <a:endParaRPr lang="en-US" altLang="tr-TR" sz="3200" dirty="0" smtClean="0">
              <a:solidFill>
                <a:srgbClr val="C00000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256585"/>
          </a:xfrm>
        </p:spPr>
        <p:txBody>
          <a:bodyPr>
            <a:no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b="1" dirty="0" smtClean="0">
                <a:solidFill>
                  <a:srgbClr val="FF0000"/>
                </a:solidFill>
              </a:rPr>
              <a:t>Öğretmenlerin en temel amacı, </a:t>
            </a:r>
            <a:r>
              <a:rPr lang="tr-TR" altLang="tr-TR" sz="1800" b="1" dirty="0" smtClean="0"/>
              <a:t>sınıftaki tüm çocukların gelişimlerini en üst düzeye </a:t>
            </a:r>
            <a:r>
              <a:rPr lang="tr-TR" altLang="tr-TR" sz="1800" dirty="0" smtClean="0"/>
              <a:t>çıkarmaktır.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dirty="0" smtClean="0"/>
              <a:t>Ancak her çocuk aynı hızda öğrenemez ve gelişemez.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dirty="0" smtClean="0"/>
              <a:t>Sınıftaki tüm çocuklar sadece fiziksel değil sosyal, duygusal ve zihinsel olarak ta birbirlerinden farklıdır.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tr-TR" altLang="tr-TR" sz="2400" b="1" dirty="0" smtClean="0">
                <a:solidFill>
                  <a:srgbClr val="008000"/>
                </a:solidFill>
              </a:rPr>
              <a:t>Bir beden herkese uymaz!!!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800" b="1" dirty="0" smtClean="0">
                <a:solidFill>
                  <a:srgbClr val="FF0000"/>
                </a:solidFill>
              </a:rPr>
              <a:t>Öğretimin bireyselleştirilmesi, </a:t>
            </a:r>
            <a:r>
              <a:rPr lang="tr-TR" altLang="tr-TR" sz="1800" dirty="0" smtClean="0"/>
              <a:t>akranlarından </a:t>
            </a:r>
            <a:r>
              <a:rPr lang="tr-TR" altLang="tr-TR" sz="1800" b="1" dirty="0" smtClean="0"/>
              <a:t>farklı eğitim gereksinimleri olan öğrencilerin sınıf içinde gerçekleştirilen etkinliklere katılımını artırmak için çeşitli düzenlemelerin/uyarlamaların </a:t>
            </a:r>
            <a:r>
              <a:rPr lang="tr-TR" altLang="tr-TR" sz="1800" dirty="0" smtClean="0"/>
              <a:t>yapılması sürecidir.</a:t>
            </a:r>
            <a:endParaRPr lang="en-US" altLang="tr-TR" sz="1800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tr-TR" sz="1800" dirty="0" smtClean="0"/>
              <a:t>Bu </a:t>
            </a:r>
            <a:r>
              <a:rPr lang="en-US" altLang="tr-TR" sz="1800" dirty="0" err="1" smtClean="0"/>
              <a:t>düzenlemeler</a:t>
            </a:r>
            <a:r>
              <a:rPr lang="en-US" altLang="tr-TR" sz="1800" dirty="0" smtClean="0"/>
              <a:t>;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sınıfın düzenlenmesi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sınıf kurallarının oluşturulması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sınıf ikliminin ve sınıf işleyişinin düzenlenmesi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öğrenci gruplarının oluşturulması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farklı öğretim yöntemlerinin kullanılması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1600" dirty="0" smtClean="0"/>
              <a:t>zamanın etkili kullanılması</a:t>
            </a:r>
            <a:endParaRPr lang="en-US" altLang="tr-TR" sz="1600" dirty="0" smtClean="0"/>
          </a:p>
        </p:txBody>
      </p:sp>
      <p:sp>
        <p:nvSpPr>
          <p:cNvPr id="614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E82C65-03B9-44A6-BC79-04B3ABB2C523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611417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543800" cy="478099"/>
          </a:xfrm>
        </p:spPr>
        <p:txBody>
          <a:bodyPr>
            <a:normAutofit/>
          </a:bodyPr>
          <a:lstStyle/>
          <a:p>
            <a:r>
              <a:rPr lang="tr-TR" altLang="tr-TR" sz="2800" b="1" dirty="0">
                <a:solidFill>
                  <a:srgbClr val="FF0000"/>
                </a:solidFill>
              </a:rPr>
              <a:t>4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. </a:t>
            </a:r>
            <a:r>
              <a:rPr lang="tr-TR" altLang="tr-TR" sz="2800" b="1" dirty="0">
                <a:solidFill>
                  <a:srgbClr val="FF0000"/>
                </a:solidFill>
              </a:rPr>
              <a:t>Beslenme 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Saati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7" y="692696"/>
            <a:ext cx="7992888" cy="5688632"/>
          </a:xfrm>
        </p:spPr>
        <p:txBody>
          <a:bodyPr>
            <a:noAutofit/>
          </a:bodyPr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>
                <a:solidFill>
                  <a:srgbClr val="3366FF"/>
                </a:solidFill>
              </a:rPr>
              <a:t>Kendi başına yemek yeme becerileri</a:t>
            </a:r>
            <a:r>
              <a:rPr lang="en-US" altLang="tr-TR" dirty="0">
                <a:solidFill>
                  <a:srgbClr val="3366FF"/>
                </a:solidFill>
              </a:rPr>
              <a:t> </a:t>
            </a:r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>
                <a:solidFill>
                  <a:srgbClr val="3366FF"/>
                </a:solidFill>
              </a:rPr>
              <a:t>Günlük yaşam </a:t>
            </a:r>
            <a:r>
              <a:rPr lang="tr-TR" altLang="tr-TR" b="1" dirty="0" smtClean="0">
                <a:solidFill>
                  <a:srgbClr val="3366FF"/>
                </a:solidFill>
              </a:rPr>
              <a:t>becerileri:</a:t>
            </a:r>
            <a:endParaRPr lang="en-US" altLang="tr-TR" dirty="0">
              <a:solidFill>
                <a:srgbClr val="3366FF"/>
              </a:solidFill>
            </a:endParaRPr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Beslenme saati, çatal-kaşık–bıçak- bardak </a:t>
            </a:r>
            <a:r>
              <a:rPr lang="tr-TR" altLang="tr-TR" sz="1600" b="1" dirty="0" smtClean="0"/>
              <a:t>kullanma</a:t>
            </a:r>
            <a:endParaRPr lang="tr-TR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Masa </a:t>
            </a:r>
            <a:r>
              <a:rPr lang="tr-TR" altLang="tr-TR" sz="1600" b="1" dirty="0" smtClean="0"/>
              <a:t>hazırlama</a:t>
            </a:r>
            <a:endParaRPr lang="tr-TR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Sürahi, şişe ya da karton kutudan su/meyve suyu </a:t>
            </a:r>
            <a:r>
              <a:rPr lang="tr-TR" altLang="tr-TR" sz="1600" b="1" dirty="0" smtClean="0"/>
              <a:t>doldurma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Şişe yada karton kutu </a:t>
            </a:r>
            <a:r>
              <a:rPr lang="tr-TR" altLang="tr-TR" sz="1600" b="1" dirty="0" smtClean="0"/>
              <a:t>açma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Peçete </a:t>
            </a:r>
            <a:r>
              <a:rPr lang="tr-TR" altLang="tr-TR" sz="1600" b="1" dirty="0" smtClean="0"/>
              <a:t>kullanma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Masa toplama ve </a:t>
            </a:r>
            <a:r>
              <a:rPr lang="tr-TR" altLang="tr-TR" sz="1600" b="1" dirty="0" smtClean="0"/>
              <a:t>temizleme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Tabakları ve diğer çöpleri </a:t>
            </a:r>
            <a:r>
              <a:rPr lang="tr-TR" altLang="tr-TR" sz="1600" b="1" dirty="0" smtClean="0"/>
              <a:t>temizleme</a:t>
            </a:r>
            <a:endParaRPr lang="tr-TR" altLang="tr-TR" sz="1600" dirty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>
                <a:solidFill>
                  <a:srgbClr val="3366FF"/>
                </a:solidFill>
              </a:rPr>
              <a:t>Sosyal beceriler</a:t>
            </a:r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Yemek sırasını </a:t>
            </a:r>
            <a:r>
              <a:rPr lang="tr-TR" altLang="tr-TR" sz="1600" b="1" dirty="0" smtClean="0"/>
              <a:t>bekleme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Teşekkür </a:t>
            </a:r>
            <a:r>
              <a:rPr lang="tr-TR" altLang="tr-TR" sz="1600" b="1" dirty="0" smtClean="0"/>
              <a:t>etme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Tuz, su peçete gibi masada bulunan nesneleri </a:t>
            </a:r>
            <a:r>
              <a:rPr lang="tr-TR" altLang="tr-TR" sz="1600" b="1" dirty="0" smtClean="0"/>
              <a:t>isteme</a:t>
            </a:r>
            <a:endParaRPr lang="en-US" altLang="tr-TR" sz="1600" b="1" dirty="0"/>
          </a:p>
          <a:p>
            <a:pPr marL="578358" lvl="1" indent="-171450">
              <a:buFont typeface="Wingdings" charset="2"/>
              <a:buChar char="u"/>
            </a:pPr>
            <a:r>
              <a:rPr lang="tr-TR" altLang="tr-TR" sz="1600" b="1" dirty="0"/>
              <a:t>Yemek yeme kurallarına </a:t>
            </a:r>
            <a:r>
              <a:rPr lang="tr-TR" altLang="tr-TR" sz="1600" b="1" dirty="0" smtClean="0"/>
              <a:t>uyma</a:t>
            </a:r>
            <a:endParaRPr lang="en-US" altLang="tr-TR" sz="1600" dirty="0" smtClean="0"/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b="1" dirty="0" smtClean="0">
                <a:solidFill>
                  <a:srgbClr val="3366FF"/>
                </a:solidFill>
              </a:rPr>
              <a:t>İletişim becerileri</a:t>
            </a:r>
          </a:p>
          <a:p>
            <a:pPr marL="692658" lvl="1" indent="-285750">
              <a:buFont typeface="Wingdings" charset="2"/>
              <a:buChar char="u"/>
            </a:pPr>
            <a:r>
              <a:rPr lang="tr-TR" altLang="tr-TR" sz="1600" dirty="0" smtClean="0"/>
              <a:t>Çocukları </a:t>
            </a:r>
            <a:r>
              <a:rPr lang="tr-TR" altLang="tr-TR" sz="1600" b="1" dirty="0"/>
              <a:t>yemek seçimi, çatal- kaşık- tuz isteme, ekmek- peçete gibi diğer yemeğe ilişkin nesneleri isimlendirme, yediği yemeğin lezzeti/özellikleri </a:t>
            </a:r>
            <a:r>
              <a:rPr lang="tr-TR" altLang="tr-TR" sz="1600" dirty="0"/>
              <a:t>(sıcak-soğuk- </a:t>
            </a:r>
            <a:r>
              <a:rPr lang="tr-TR" altLang="tr-TR" sz="1600" dirty="0" smtClean="0"/>
              <a:t>tatlı-ek)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40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85935853"/>
      </p:ext>
    </p:extLst>
  </p:cSld>
  <p:clrMapOvr>
    <a:masterClrMapping/>
  </p:clrMapOvr>
  <p:transition spd="med">
    <p:randomBar dir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54164"/>
          </a:xfrm>
        </p:spPr>
        <p:txBody>
          <a:bodyPr>
            <a:normAutofit/>
          </a:bodyPr>
          <a:lstStyle/>
          <a:p>
            <a:r>
              <a:rPr lang="tr-TR" altLang="tr-TR" sz="2800" b="1" dirty="0">
                <a:solidFill>
                  <a:srgbClr val="FF0000"/>
                </a:solidFill>
              </a:rPr>
              <a:t>5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. </a:t>
            </a:r>
            <a:r>
              <a:rPr lang="tr-TR" altLang="tr-TR" sz="2800" b="1" dirty="0">
                <a:solidFill>
                  <a:srgbClr val="FF0000"/>
                </a:solidFill>
              </a:rPr>
              <a:t>Müzik 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Etkinlikleri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Müzik ve </a:t>
            </a:r>
            <a:r>
              <a:rPr lang="tr-TR" altLang="tr-TR" sz="2400" dirty="0" err="1"/>
              <a:t>ritm</a:t>
            </a:r>
            <a:r>
              <a:rPr lang="tr-TR" altLang="tr-TR" sz="2400" dirty="0"/>
              <a:t> etkinlikleri, </a:t>
            </a:r>
            <a:r>
              <a:rPr lang="tr-TR" altLang="tr-TR" sz="2400" b="1" dirty="0"/>
              <a:t>daha çok eğlenmek için kullanılan etkinlikler olarak düşünülse de öğrenme için doğal fırsatlar </a:t>
            </a:r>
            <a:r>
              <a:rPr lang="tr-TR" altLang="tr-TR" sz="2400" dirty="0"/>
              <a:t>sağlayan etkinlikleridir.</a:t>
            </a:r>
          </a:p>
          <a:p>
            <a:pPr marL="457200" indent="-342900">
              <a:buFont typeface="Wingdings" panose="05000000000000000000" pitchFamily="2" charset="2"/>
              <a:buChar char="v"/>
            </a:pPr>
            <a:r>
              <a:rPr lang="tr-TR" altLang="tr-TR" sz="2400" dirty="0"/>
              <a:t>Bu </a:t>
            </a:r>
            <a:r>
              <a:rPr lang="tr-TR" altLang="tr-TR" sz="2400" b="1" dirty="0">
                <a:solidFill>
                  <a:srgbClr val="FF0000"/>
                </a:solidFill>
              </a:rPr>
              <a:t>öğrenme fırsatları </a:t>
            </a:r>
            <a:r>
              <a:rPr lang="tr-TR" altLang="tr-TR" sz="2400" dirty="0"/>
              <a:t>aşağıdaki gibi sıralanabilir:</a:t>
            </a:r>
            <a:endParaRPr lang="en-US" altLang="tr-TR" sz="2400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Akranları ile birlikte oyun oynama becerisini </a:t>
            </a:r>
            <a:r>
              <a:rPr lang="tr-TR" altLang="tr-TR" dirty="0" smtClean="0"/>
              <a:t>geliştirme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Çok hareketli çocukların hareketlerini kabul edilir yollarla ifade </a:t>
            </a:r>
            <a:r>
              <a:rPr lang="tr-TR" altLang="tr-TR" dirty="0" smtClean="0"/>
              <a:t>etme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Çok yavaş hareket eden çocukları daha aktif hale </a:t>
            </a:r>
            <a:r>
              <a:rPr lang="tr-TR" altLang="tr-TR" dirty="0" smtClean="0"/>
              <a:t>getirme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Dikkati belli hareketler ve </a:t>
            </a:r>
            <a:r>
              <a:rPr lang="tr-TR" altLang="tr-TR" dirty="0" err="1"/>
              <a:t>ritm</a:t>
            </a:r>
            <a:r>
              <a:rPr lang="tr-TR" altLang="tr-TR" dirty="0"/>
              <a:t> ile </a:t>
            </a:r>
            <a:r>
              <a:rPr lang="tr-TR" altLang="tr-TR" dirty="0" smtClean="0"/>
              <a:t>sürdürme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Müzik eşliğinde dil gelişimini </a:t>
            </a:r>
            <a:r>
              <a:rPr lang="tr-TR" altLang="tr-TR" dirty="0" smtClean="0"/>
              <a:t>destekleme</a:t>
            </a:r>
            <a:endParaRPr lang="en-US" altLang="tr-TR" dirty="0"/>
          </a:p>
          <a:p>
            <a:pPr lvl="1">
              <a:buFont typeface="Wingdings" charset="2"/>
              <a:buChar char="u"/>
            </a:pPr>
            <a:r>
              <a:rPr lang="tr-TR" altLang="tr-TR" dirty="0"/>
              <a:t>Müzik ve </a:t>
            </a:r>
            <a:r>
              <a:rPr lang="tr-TR" altLang="tr-TR" dirty="0" err="1"/>
              <a:t>ritm</a:t>
            </a:r>
            <a:r>
              <a:rPr lang="tr-TR" altLang="tr-TR" dirty="0"/>
              <a:t> ile beden farkındalığını </a:t>
            </a:r>
            <a:r>
              <a:rPr lang="tr-TR" altLang="tr-TR" dirty="0" smtClean="0"/>
              <a:t>geliştirme</a:t>
            </a:r>
            <a:endParaRPr lang="en-US" altLang="tr-TR" dirty="0"/>
          </a:p>
          <a:p>
            <a:pPr marL="114300" indent="0"/>
            <a:endParaRPr lang="en-US" altLang="tr-TR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41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52366106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7620000" cy="6192688"/>
          </a:xfrm>
        </p:spPr>
        <p:txBody>
          <a:bodyPr/>
          <a:lstStyle/>
          <a:p>
            <a:pPr marL="114300" indent="0" algn="ctr">
              <a:buFont typeface="Arial" panose="020B0604020202020204" pitchFamily="34" charset="0"/>
              <a:buNone/>
            </a:pPr>
            <a:r>
              <a:rPr lang="tr-TR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ÖRNEK</a:t>
            </a:r>
            <a:r>
              <a:rPr lang="en-US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tr-TR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OLAY</a:t>
            </a:r>
            <a:r>
              <a:rPr lang="en-US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NE </a:t>
            </a:r>
            <a:r>
              <a:rPr lang="tr-TR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DİYOR</a:t>
            </a:r>
            <a:r>
              <a:rPr lang="en-US" altLang="tr-TR" sz="115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?</a:t>
            </a: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97923EA-7DFB-4610-98E4-64FF204E5AC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41732983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069529"/>
              </p:ext>
            </p:extLst>
          </p:nvPr>
        </p:nvGraphicFramePr>
        <p:xfrm>
          <a:off x="899592" y="1340768"/>
          <a:ext cx="7543800" cy="4454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5</a:t>
            </a:fld>
            <a:endParaRPr lang="tr-T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43800" cy="972657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altLang="tr-TR" sz="3200" b="1" i="1" dirty="0" smtClean="0">
                <a:solidFill>
                  <a:srgbClr val="C00000"/>
                </a:solidFill>
              </a:rPr>
              <a:t>Öğretimin Bireyselleştirilmesine Olanak Veren Uyarlamalar Nelerdir?</a:t>
            </a:r>
            <a:endParaRPr lang="en-US" altLang="tr-TR" sz="3200" i="1" dirty="0" smtClean="0">
              <a:solidFill>
                <a:srgbClr val="C00000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86316801"/>
      </p:ext>
    </p:extLst>
  </p:cSld>
  <p:clrMapOvr>
    <a:masterClrMapping/>
  </p:clrMapOvr>
  <p:transition spd="med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704856" cy="5651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altLang="tr-TR" sz="3200" b="1" dirty="0">
                <a:solidFill>
                  <a:srgbClr val="C00000"/>
                </a:solidFill>
              </a:rPr>
              <a:t>1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. Sınıfın Düzenlenmesine İlişkin Uyarlamalar</a:t>
            </a:r>
            <a:endParaRPr lang="en-US" altLang="tr-TR" sz="3200" dirty="0" smtClean="0">
              <a:solidFill>
                <a:srgbClr val="C00000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859216" cy="452638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tr-TR" altLang="tr-TR" sz="3000" b="1" noProof="1" smtClean="0">
                <a:solidFill>
                  <a:srgbClr val="FF0000"/>
                </a:solidFill>
              </a:rPr>
              <a:t>Amaç,</a:t>
            </a:r>
            <a:r>
              <a:rPr lang="tr-TR" altLang="tr-TR" sz="3000" noProof="1" smtClean="0"/>
              <a:t> sınıfın </a:t>
            </a:r>
            <a:r>
              <a:rPr lang="tr-TR" altLang="tr-TR" sz="3000" b="1" noProof="1" smtClean="0"/>
              <a:t>fiziksel ve psikolojik olarak, tüm öğrencilerin gereksinimine cevap verecek bir niteliğe</a:t>
            </a:r>
            <a:r>
              <a:rPr lang="tr-TR" altLang="tr-TR" sz="3000" noProof="1" smtClean="0"/>
              <a:t> sahip olmasını sağlamaktır.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tr-TR" altLang="tr-TR" sz="3000" noProof="1" smtClean="0"/>
              <a:t>Sınıfın düzenlenmesine ilişkin uyarlamalar;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Sınıfın fiziksel çevresinin düzenlenmesi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 kuralların oluşturulması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 ikliminin düzenlenmesi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Sınıf işleyişin düzenlenmesi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Öğrenci gruplarının oluşturulması</a:t>
            </a:r>
          </a:p>
          <a:p>
            <a:pPr marL="925513" lvl="1" indent="-514350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tr-TR" altLang="tr-TR" sz="2800" noProof="1" smtClean="0"/>
              <a:t>Zamanın etkili kullaılması</a:t>
            </a:r>
          </a:p>
        </p:txBody>
      </p:sp>
      <p:sp>
        <p:nvSpPr>
          <p:cNvPr id="819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136B65C-842E-4065-84B6-7C8FBA57EDA9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463538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620000" cy="741362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C00000"/>
                </a:solidFill>
              </a:rPr>
              <a:t>1. Sınıfın Fiziksel Çevresinde Yapılan Uyarlamalar</a:t>
            </a:r>
            <a:r>
              <a:rPr lang="en-US" altLang="tr-TR" sz="32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27584" y="1772816"/>
            <a:ext cx="7568704" cy="462798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charset="2"/>
              <a:buChar char="u"/>
            </a:pPr>
            <a:r>
              <a:rPr lang="tr-TR" altLang="tr-TR" sz="2400" dirty="0" smtClean="0"/>
              <a:t>Sınıfın fiziksel çevresinde yapılacak düzenlemeler için </a:t>
            </a:r>
            <a:r>
              <a:rPr lang="tr-TR" altLang="tr-TR" sz="2400" b="1" dirty="0" smtClean="0"/>
              <a:t>çok az çaba </a:t>
            </a:r>
            <a:r>
              <a:rPr lang="tr-TR" altLang="tr-TR" sz="2400" dirty="0" smtClean="0"/>
              <a:t>gerekir. Ancak çoğu zaman bu önemsenmez.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u"/>
            </a:pPr>
            <a:r>
              <a:rPr lang="tr-TR" altLang="tr-TR" sz="2400" b="1" dirty="0" smtClean="0"/>
              <a:t>Öğrenme, fiziksel bir çevrede gerçekleşir ve fiziksel çevrenin özelliklerinden etkilenir.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u"/>
            </a:pPr>
            <a:r>
              <a:rPr lang="tr-TR" altLang="tr-TR" sz="2400" dirty="0" smtClean="0"/>
              <a:t>Sınıfın fiziksel çevresinde yapılan uyarlamalar;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Sınıfın ısısı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Sınıftaki ışık miktarı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Sınıftaki  gürültü düzeyi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Sınıfın büyüklüğü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Ulaşılabilirlik, 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Çocukların oturma yerleri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Araç-gereçlerin seçimi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tr-TR" altLang="tr-TR" sz="2200" dirty="0" smtClean="0"/>
              <a:t>Sınıftaki uyaran miktarı </a:t>
            </a:r>
            <a:endParaRPr lang="en-US" altLang="tr-TR" sz="2200" dirty="0" smtClean="0"/>
          </a:p>
        </p:txBody>
      </p:sp>
      <p:sp>
        <p:nvSpPr>
          <p:cNvPr id="9221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91CCC8-EFA7-46F4-9037-1BB09DE14051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9078543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798537" y="1646191"/>
            <a:ext cx="7522096" cy="4800882"/>
          </a:xfrm>
        </p:spPr>
        <p:txBody>
          <a:bodyPr>
            <a:normAutofit/>
          </a:bodyPr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Sınıfın ısısı</a:t>
            </a:r>
            <a:endParaRPr lang="en-US" altLang="tr-TR" b="1" dirty="0" smtClean="0">
              <a:solidFill>
                <a:srgbClr val="3366FF"/>
              </a:solidFill>
            </a:endParaRP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b="1" dirty="0" smtClean="0"/>
              <a:t>Isının gerekenden fazla ya da az olması, </a:t>
            </a:r>
            <a:r>
              <a:rPr lang="tr-TR" altLang="tr-TR" dirty="0" smtClean="0"/>
              <a:t>çocukların öğrenmelerini ve sınıfa/etkinliklere katılımlarını olumsuz etkiler. 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/>
              <a:t>Soğuk bir sınıf, çocukların dikkatlerini konuya vermelerini engelleyeceği gibi, daha fazla hareket etme ihtiyacı yaratır.</a:t>
            </a: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/>
              <a:t>Sıcak bir sınıf ise, çocukların fazla rahatlamalarına sebep olur.</a:t>
            </a:r>
            <a:endParaRPr lang="en-US" altLang="tr-TR" b="1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en-US" altLang="tr-TR" b="1" dirty="0" smtClean="0">
                <a:solidFill>
                  <a:srgbClr val="3366FF"/>
                </a:solidFill>
              </a:rPr>
              <a:t>S</a:t>
            </a:r>
            <a:r>
              <a:rPr lang="tr-TR" altLang="tr-TR" b="1" dirty="0" err="1" smtClean="0">
                <a:solidFill>
                  <a:srgbClr val="3366FF"/>
                </a:solidFill>
              </a:rPr>
              <a:t>ınıftaki</a:t>
            </a:r>
            <a:r>
              <a:rPr lang="tr-TR" altLang="tr-TR" b="1" dirty="0" smtClean="0">
                <a:solidFill>
                  <a:srgbClr val="3366FF"/>
                </a:solidFill>
              </a:rPr>
              <a:t> ışık miktarı</a:t>
            </a:r>
            <a:endParaRPr lang="en-US" altLang="tr-TR" b="1" dirty="0" smtClean="0">
              <a:solidFill>
                <a:srgbClr val="3366FF"/>
              </a:solidFill>
            </a:endParaRPr>
          </a:p>
          <a:p>
            <a:pPr marL="457200" indent="-342900" eaLnBrk="1" hangingPunct="1">
              <a:buFont typeface="Wingdings" charset="2"/>
              <a:buChar char="u"/>
            </a:pPr>
            <a:r>
              <a:rPr lang="en-US" altLang="tr-TR" dirty="0" smtClean="0"/>
              <a:t>Öğrenme </a:t>
            </a:r>
            <a:r>
              <a:rPr lang="en-US" altLang="tr-TR" dirty="0" err="1" smtClean="0"/>
              <a:t>için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yeterli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ışık</a:t>
            </a:r>
            <a:r>
              <a:rPr lang="tr-TR" altLang="tr-TR" dirty="0" smtClean="0"/>
              <a:t> (işitme ya da görme yetersizlikleri…)</a:t>
            </a:r>
            <a:endParaRPr lang="en-US" altLang="tr-TR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en-US" altLang="tr-TR" b="1" dirty="0" smtClean="0">
                <a:solidFill>
                  <a:srgbClr val="3366FF"/>
                </a:solidFill>
              </a:rPr>
              <a:t>S</a:t>
            </a:r>
            <a:r>
              <a:rPr lang="tr-TR" altLang="tr-TR" b="1" dirty="0" err="1" smtClean="0">
                <a:solidFill>
                  <a:srgbClr val="3366FF"/>
                </a:solidFill>
              </a:rPr>
              <a:t>ınıftaki</a:t>
            </a:r>
            <a:r>
              <a:rPr lang="tr-TR" altLang="tr-TR" b="1" dirty="0" smtClean="0">
                <a:solidFill>
                  <a:srgbClr val="3366FF"/>
                </a:solidFill>
              </a:rPr>
              <a:t>  gürültü düzeyi</a:t>
            </a:r>
            <a:endParaRPr lang="en-US" altLang="tr-TR" b="1" dirty="0" smtClean="0">
              <a:solidFill>
                <a:srgbClr val="3366FF"/>
              </a:solidFill>
            </a:endParaRPr>
          </a:p>
          <a:p>
            <a:pPr marL="457200" indent="-342900" eaLnBrk="1" hangingPunct="1">
              <a:buFont typeface="Wingdings" charset="2"/>
              <a:buChar char="u"/>
            </a:pPr>
            <a:r>
              <a:rPr lang="tr-TR" altLang="tr-TR" dirty="0" smtClean="0"/>
              <a:t>Trafik, konuşma seslerini uygun biçimde ayarlayamama, iyi bir dinleyici olamama (işitme yetersizlikleri, otizm, öğrenme ya da dikkat dağınıklığı…)</a:t>
            </a:r>
            <a:endParaRPr lang="en-US" altLang="tr-TR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endParaRPr lang="en-US" altLang="tr-TR" b="1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endParaRPr lang="en-US" altLang="tr-TR" b="1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A9664A-52AB-4D9D-9A34-A478C2443DCB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0"/>
            <a:ext cx="1475655" cy="1951925"/>
          </a:xfrm>
          <a:prstGeom prst="rect">
            <a:avLst/>
          </a:prstGeom>
        </p:spPr>
      </p:pic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9481072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539552" y="116632"/>
            <a:ext cx="8496944" cy="6192688"/>
          </a:xfrm>
        </p:spPr>
        <p:txBody>
          <a:bodyPr>
            <a:noAutofit/>
          </a:bodyPr>
          <a:lstStyle/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Sınıfın büyüklüğü</a:t>
            </a:r>
            <a:r>
              <a:rPr lang="tr-TR" altLang="tr-TR" dirty="0" smtClean="0">
                <a:solidFill>
                  <a:srgbClr val="3366FF"/>
                </a:solidFill>
              </a:rPr>
              <a:t> </a:t>
            </a:r>
            <a:endParaRPr lang="en-US" altLang="tr-TR" dirty="0" smtClean="0">
              <a:solidFill>
                <a:srgbClr val="3366FF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Öğrenmeyi kolaylaştı</a:t>
            </a:r>
            <a:r>
              <a:rPr lang="en-US" altLang="tr-TR" dirty="0" smtClean="0"/>
              <a:t>r</a:t>
            </a:r>
            <a:r>
              <a:rPr lang="tr-TR" altLang="tr-TR" dirty="0" smtClean="0"/>
              <a:t>an büyüklük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/>
              <a:t>Çok küçük sınıflar rahat hareket etmeyi </a:t>
            </a:r>
            <a:r>
              <a:rPr lang="tr-TR" altLang="tr-TR" dirty="0" smtClean="0"/>
              <a:t>engellerken, </a:t>
            </a:r>
            <a:r>
              <a:rPr lang="tr-TR" altLang="tr-TR" b="1" dirty="0" smtClean="0"/>
              <a:t>çok büyük sınıflar sınıf kontrolünü ve çocukların etkinliklere odaklanmalarını engeller ve konuşma seslerinin dağılmasına </a:t>
            </a:r>
            <a:r>
              <a:rPr lang="tr-TR" altLang="tr-TR" dirty="0" smtClean="0"/>
              <a:t>neden olur (işitme yetersizliği…)</a:t>
            </a:r>
            <a:endParaRPr lang="en-US" altLang="tr-TR" dirty="0" smtClean="0"/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Ulaşılabilirlik</a:t>
            </a:r>
            <a:endParaRPr lang="tr-TR" altLang="tr-TR" dirty="0" smtClean="0">
              <a:solidFill>
                <a:srgbClr val="3366FF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/>
              <a:t>Etkinliklere katılımı ve öğrenmeyi artırır.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Sınıf içinde bulunan </a:t>
            </a:r>
            <a:r>
              <a:rPr lang="tr-TR" altLang="tr-TR" b="1" dirty="0" smtClean="0"/>
              <a:t>öğretim  materyallerinin</a:t>
            </a:r>
            <a:r>
              <a:rPr lang="tr-TR" altLang="tr-TR" dirty="0" smtClean="0"/>
              <a:t>, </a:t>
            </a:r>
            <a:r>
              <a:rPr lang="tr-TR" altLang="tr-TR" b="1" dirty="0" smtClean="0"/>
              <a:t>yazı tahtasının</a:t>
            </a:r>
            <a:r>
              <a:rPr lang="tr-TR" altLang="tr-TR" dirty="0" smtClean="0"/>
              <a:t>, </a:t>
            </a:r>
            <a:r>
              <a:rPr lang="tr-TR" altLang="tr-TR" b="1" dirty="0" smtClean="0"/>
              <a:t>oyuncakların </a:t>
            </a:r>
            <a:r>
              <a:rPr lang="tr-TR" altLang="tr-TR" dirty="0" smtClean="0"/>
              <a:t>ve </a:t>
            </a:r>
            <a:r>
              <a:rPr lang="tr-TR" altLang="tr-TR" b="1" dirty="0" smtClean="0"/>
              <a:t>kitap dolabı</a:t>
            </a:r>
            <a:r>
              <a:rPr lang="tr-TR" altLang="tr-TR" dirty="0" smtClean="0"/>
              <a:t> gibi diğer malzemelerin tüm özel gereksinimli çocuklar tarafından </a:t>
            </a:r>
            <a:r>
              <a:rPr lang="tr-TR" altLang="tr-TR" b="1" dirty="0" smtClean="0"/>
              <a:t>ulaşılabilir</a:t>
            </a:r>
            <a:r>
              <a:rPr lang="tr-TR" altLang="tr-TR" dirty="0" smtClean="0"/>
              <a:t> olmasıdır.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b="1" dirty="0" smtClean="0"/>
              <a:t>Fiziksel çevreye ait her türlü engelin ortadan kaldırılmasıdır</a:t>
            </a:r>
            <a:r>
              <a:rPr lang="tr-TR" altLang="tr-TR" dirty="0" smtClean="0"/>
              <a:t> (tekerlekli sandalye ya da koltuk değneği kullanan, görme engelli çocuklar…)</a:t>
            </a: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Sınıftaki materyallerin yerlerinin değişmesi</a:t>
            </a:r>
          </a:p>
          <a:p>
            <a:pPr marL="114300" indent="0" eaLnBrk="1" hangingPunct="1">
              <a:buFont typeface="Arial" panose="020B0604020202020204" pitchFamily="34" charset="0"/>
              <a:buNone/>
            </a:pPr>
            <a:r>
              <a:rPr lang="tr-TR" altLang="tr-TR" b="1" dirty="0" smtClean="0">
                <a:solidFill>
                  <a:srgbClr val="3366FF"/>
                </a:solidFill>
              </a:rPr>
              <a:t>Çocukların oturma yerleri</a:t>
            </a:r>
            <a:r>
              <a:rPr lang="en-US" altLang="tr-TR" dirty="0" smtClean="0">
                <a:solidFill>
                  <a:srgbClr val="3366FF"/>
                </a:solidFill>
              </a:rPr>
              <a:t> </a:t>
            </a:r>
            <a:endParaRPr lang="tr-TR" altLang="tr-TR" dirty="0" smtClean="0">
              <a:solidFill>
                <a:srgbClr val="3366FF"/>
              </a:solidFill>
            </a:endParaRPr>
          </a:p>
          <a:p>
            <a:pPr marL="400050" indent="-285750" eaLnBrk="1" hangingPunct="1">
              <a:buFont typeface="Wingdings" charset="2"/>
              <a:buChar char="u"/>
            </a:pPr>
            <a:r>
              <a:rPr lang="tr-TR" altLang="tr-TR" dirty="0" smtClean="0"/>
              <a:t>Özel gereksinimli çocuk için oturma yeri seçerken, </a:t>
            </a:r>
            <a:r>
              <a:rPr lang="tr-TR" altLang="tr-TR" b="1" dirty="0" smtClean="0"/>
              <a:t>bu yerin ona rahatlıkla ulaşabileceğiniz, davranışlarını kontrol edebileceğiniz</a:t>
            </a:r>
            <a:r>
              <a:rPr lang="tr-TR" altLang="tr-TR" dirty="0" smtClean="0"/>
              <a:t> yer olmasına ve </a:t>
            </a:r>
            <a:r>
              <a:rPr lang="tr-TR" altLang="tr-TR" b="1" dirty="0" smtClean="0"/>
              <a:t>yanında oturan arkadaşının özelliklerine </a:t>
            </a:r>
            <a:r>
              <a:rPr lang="tr-TR" altLang="tr-TR" dirty="0" smtClean="0"/>
              <a:t>de dikkat etmelisiniz.</a:t>
            </a:r>
            <a:endParaRPr lang="en-US" altLang="tr-TR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FA62B5-3CB8-46E8-9135-0579C5691FC5}" type="slidenum"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6153638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TM02900769[[fn=Geçmişe bakış]]</Template>
  <TotalTime>423</TotalTime>
  <Words>3301</Words>
  <Application>Microsoft Macintosh PowerPoint</Application>
  <PresentationFormat>On-screen Show (4:3)</PresentationFormat>
  <Paragraphs>430</Paragraphs>
  <Slides>42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Calibri</vt:lpstr>
      <vt:lpstr>Calibri Light</vt:lpstr>
      <vt:lpstr>MS PGothic</vt:lpstr>
      <vt:lpstr>ＭＳ Ｐゴシック</vt:lpstr>
      <vt:lpstr>Wingdings</vt:lpstr>
      <vt:lpstr>Arial</vt:lpstr>
      <vt:lpstr>Geçmişe bakış</vt:lpstr>
      <vt:lpstr>OKUL ÖNCESİNDE KAYNAŞTIRMA PROGRAMLARI</vt:lpstr>
      <vt:lpstr>DERS İÇERİĞİ</vt:lpstr>
      <vt:lpstr>ÜNİTE III. OKUL ÖNCESİNDE ÖĞRETİMİN BİREYSELLEŞTİRİLMESİ VE ÖĞRETİMSEL UYARLAMALAR</vt:lpstr>
      <vt:lpstr>1. KISIM: Giriş Öğretimin Bireyselleştirilmesi</vt:lpstr>
      <vt:lpstr>Öğretimin Bireyselleştirilmesine Olanak Veren Uyarlamalar Nelerdir?</vt:lpstr>
      <vt:lpstr>1. Sınıfın Düzenlenmesine İlişkin Uyarlamalar</vt:lpstr>
      <vt:lpstr>1. Sınıfın Fiziksel Çevresinde Yapılan Uyarlamalar </vt:lpstr>
      <vt:lpstr>PowerPoint Presentation</vt:lpstr>
      <vt:lpstr>PowerPoint Presentation</vt:lpstr>
      <vt:lpstr>PowerPoint Presentation</vt:lpstr>
      <vt:lpstr>2. Sınıf Kurallarının Oluşturulması </vt:lpstr>
      <vt:lpstr>3. Sınıf İkliminin Düzenlenmesi </vt:lpstr>
      <vt:lpstr>4. Sınıf İşleyişinin Düzenlenmesi </vt:lpstr>
      <vt:lpstr>5. Öğrenci Gruplarının Oluşturulması</vt:lpstr>
      <vt:lpstr>Büyük Grup Öğretimi</vt:lpstr>
      <vt:lpstr>Küçük Grup Öğretimi </vt:lpstr>
      <vt:lpstr>Bireysel Öğretim</vt:lpstr>
      <vt:lpstr>6. Zamanın Etkili Kullanılması</vt:lpstr>
      <vt:lpstr>2. Öğretim Yöntemlerine İlişkin Uyarlamalar </vt:lpstr>
      <vt:lpstr>1. Doğrudan Öğretim Yöntemi</vt:lpstr>
      <vt:lpstr>Doğrudan öğretim yönteminin uygulaması</vt:lpstr>
      <vt:lpstr>2. İşbirliğine Dayalı Öğretim Yöntemi </vt:lpstr>
      <vt:lpstr>İşbirliğine dayalı öğrenme gruplarının elemanları</vt:lpstr>
      <vt:lpstr>İşbirliğine dayalı öğrenme teknikleri </vt:lpstr>
      <vt:lpstr>PowerPoint Presentation</vt:lpstr>
      <vt:lpstr>PowerPoint Presentation</vt:lpstr>
      <vt:lpstr>İşbirliğine dayalı öğretimin uygulaması </vt:lpstr>
      <vt:lpstr>3. Keşif Yoluyla Öğrenme Yöntemi </vt:lpstr>
      <vt:lpstr>Keşif yoluyla öğrenme yönteminin varsayımları</vt:lpstr>
      <vt:lpstr>4. Gömülü Öğretim Yöntemi </vt:lpstr>
      <vt:lpstr>Gömülü öğretimin yerleştirebileceği etkinlikler </vt:lpstr>
      <vt:lpstr>Gömülü öğretim yönteminin uygulamasında dikkat edilecek noktalar </vt:lpstr>
      <vt:lpstr>2. KISIM: Okul Öncesi Etkinliklerde Öğretimin Bireyselleştirilmesi </vt:lpstr>
      <vt:lpstr>1. Okula Geliş ve Okuldan Ayrılış</vt:lpstr>
      <vt:lpstr>Okuldan/Sınıftan Ayrılıştaki Öğrenme Fırsatları </vt:lpstr>
      <vt:lpstr>2. Serbest Oyun Etkinlikleri </vt:lpstr>
      <vt:lpstr>Bu sorunlarla başa çıkmak için;</vt:lpstr>
      <vt:lpstr>Grup Etkinlikleri </vt:lpstr>
      <vt:lpstr>3. Masa Başı ve Sanat Etkinlikleri</vt:lpstr>
      <vt:lpstr>4. Beslenme Saati</vt:lpstr>
      <vt:lpstr>5. Müzik Etkinlikleri</vt:lpstr>
      <vt:lpstr>PowerPoint Presentation</vt:lpstr>
    </vt:vector>
  </TitlesOfParts>
  <Company>HP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Kaynaştırma Modeli ve Özel Gereksinimli Çocukların Özellikleri</dc:title>
  <dc:creator>bulbin sucuoglu</dc:creator>
  <cp:lastModifiedBy>Ahmet Turan Acungil</cp:lastModifiedBy>
  <cp:revision>85</cp:revision>
  <dcterms:created xsi:type="dcterms:W3CDTF">2012-11-20T07:49:03Z</dcterms:created>
  <dcterms:modified xsi:type="dcterms:W3CDTF">2017-01-20T12:16:24Z</dcterms:modified>
</cp:coreProperties>
</file>