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70" r:id="rId12"/>
    <p:sldId id="265" r:id="rId13"/>
    <p:sldId id="266" r:id="rId14"/>
    <p:sldId id="267" r:id="rId15"/>
    <p:sldId id="268" r:id="rId16"/>
    <p:sldId id="271" r:id="rId17"/>
    <p:sldId id="272" r:id="rId18"/>
    <p:sldId id="307" r:id="rId19"/>
    <p:sldId id="308" r:id="rId20"/>
    <p:sldId id="309" r:id="rId21"/>
    <p:sldId id="273" r:id="rId22"/>
    <p:sldId id="310" r:id="rId23"/>
    <p:sldId id="311" r:id="rId24"/>
    <p:sldId id="312" r:id="rId25"/>
    <p:sldId id="274" r:id="rId26"/>
    <p:sldId id="313" r:id="rId27"/>
    <p:sldId id="318" r:id="rId28"/>
    <p:sldId id="314" r:id="rId29"/>
    <p:sldId id="315" r:id="rId30"/>
    <p:sldId id="275" r:id="rId31"/>
    <p:sldId id="316" r:id="rId32"/>
    <p:sldId id="320" r:id="rId33"/>
    <p:sldId id="317" r:id="rId34"/>
    <p:sldId id="338" r:id="rId35"/>
    <p:sldId id="322" r:id="rId36"/>
    <p:sldId id="276" r:id="rId37"/>
    <p:sldId id="319" r:id="rId38"/>
    <p:sldId id="327" r:id="rId39"/>
    <p:sldId id="277" r:id="rId40"/>
    <p:sldId id="321" r:id="rId41"/>
    <p:sldId id="328" r:id="rId42"/>
    <p:sldId id="339" r:id="rId43"/>
    <p:sldId id="323" r:id="rId44"/>
    <p:sldId id="278" r:id="rId45"/>
    <p:sldId id="326" r:id="rId46"/>
    <p:sldId id="279" r:id="rId47"/>
    <p:sldId id="329" r:id="rId48"/>
    <p:sldId id="330" r:id="rId49"/>
    <p:sldId id="280" r:id="rId50"/>
    <p:sldId id="351" r:id="rId51"/>
    <p:sldId id="281" r:id="rId52"/>
    <p:sldId id="282" r:id="rId53"/>
    <p:sldId id="334" r:id="rId54"/>
    <p:sldId id="283" r:id="rId55"/>
    <p:sldId id="335" r:id="rId56"/>
    <p:sldId id="284" r:id="rId57"/>
    <p:sldId id="324" r:id="rId58"/>
    <p:sldId id="325" r:id="rId59"/>
    <p:sldId id="285" r:id="rId60"/>
    <p:sldId id="336" r:id="rId61"/>
    <p:sldId id="337" r:id="rId62"/>
    <p:sldId id="286" r:id="rId63"/>
    <p:sldId id="348" r:id="rId64"/>
    <p:sldId id="287" r:id="rId65"/>
    <p:sldId id="288" r:id="rId66"/>
    <p:sldId id="289" r:id="rId67"/>
    <p:sldId id="290" r:id="rId68"/>
    <p:sldId id="291" r:id="rId69"/>
    <p:sldId id="340" r:id="rId70"/>
    <p:sldId id="341" r:id="rId71"/>
    <p:sldId id="343" r:id="rId72"/>
    <p:sldId id="292" r:id="rId73"/>
    <p:sldId id="349" r:id="rId74"/>
    <p:sldId id="350" r:id="rId75"/>
    <p:sldId id="342" r:id="rId76"/>
    <p:sldId id="293" r:id="rId77"/>
    <p:sldId id="294" r:id="rId78"/>
    <p:sldId id="295" r:id="rId79"/>
    <p:sldId id="296" r:id="rId80"/>
    <p:sldId id="352" r:id="rId81"/>
    <p:sldId id="353" r:id="rId82"/>
    <p:sldId id="297" r:id="rId83"/>
    <p:sldId id="298" r:id="rId84"/>
    <p:sldId id="354" r:id="rId85"/>
    <p:sldId id="299" r:id="rId86"/>
    <p:sldId id="346" r:id="rId87"/>
    <p:sldId id="347" r:id="rId88"/>
    <p:sldId id="345" r:id="rId89"/>
    <p:sldId id="355" r:id="rId90"/>
    <p:sldId id="34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767"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aahbr.tmgrup.com.tr/54b243/0/0/0/0/0/0?u=https://iahbr.tmgrup.com.tr/album/2017/10/29/birbirinden-tuhaf-bitkiler-sebze-ve-meyveler-1509262368454.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iaahbr.tmgrup.com.tr/7f46d2/0/0/0/0/0/0?u=https://iahbr.tmgrup.com.tr/album/2017/10/29/birbirinden-tuhaf-bitkiler-sebze-ve-meyveler-1509262372295.jp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Gray">
          <a:xfrm>
            <a:off x="457200" y="914400"/>
            <a:ext cx="8229600" cy="3657600"/>
          </a:xfrm>
          <a:ln>
            <a:noFill/>
          </a:ln>
        </p:spPr>
        <p:txBody>
          <a:bodyPr/>
          <a:lstStyle/>
          <a:p>
            <a:r>
              <a:rPr lang="tr-TR" b="1" dirty="0" smtClean="0">
                <a:solidFill>
                  <a:srgbClr val="FF0000"/>
                </a:solidFill>
              </a:rPr>
              <a:t>CANLILARIN YAYILIŞI VE GÖÇÜ (</a:t>
            </a:r>
            <a:r>
              <a:rPr lang="tr-TR" dirty="0" smtClean="0">
                <a:solidFill>
                  <a:srgbClr val="FF0000"/>
                </a:solidFill>
              </a:rPr>
              <a:t>KOROLOJİ)</a:t>
            </a:r>
            <a:endParaRPr lang="tr-T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tr-TR" dirty="0" smtClean="0"/>
              <a:t>Birçok bitki koloniler oluşturarak büyük bir yayılma gösterebilir. Örneğin </a:t>
            </a:r>
            <a:r>
              <a:rPr lang="tr-TR" b="1" i="1" dirty="0" smtClean="0"/>
              <a:t>Phragmites communis </a:t>
            </a:r>
            <a:r>
              <a:rPr lang="tr-TR" dirty="0" smtClean="0"/>
              <a:t>(su kamışı) dünyanın büyük bir kısmında yayılmıştır. Su kamışı bu yayılmayı tüysü meyvesi ile rüzgarlarla ve az çok yüzebilen ribozomlarla su ile de yapabilirler.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961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Phragmites communis </a:t>
            </a:r>
            <a:r>
              <a:rPr lang="tr-TR" dirty="0" smtClean="0"/>
              <a:t>(su kamışı)</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algn="just"/>
            <a:r>
              <a:rPr lang="tr-TR" sz="3300" dirty="0" smtClean="0"/>
              <a:t>Bir kısım bitkiler çok fazla yayılma olanaklarına sahip iken, bir kısmı bundan yoksundur. Bitki türlerinin coğrafi alanlara yayılış şekilleri ordo, familya, cins ve türlere göre çok değişiktir. Yayılma ve çoğalma imkanları en fazla olan talli bitkileridir (mantarlar, bakteriler ve algler). Buna karşılık Fanerogamların (çiçekli bitkiler) yayılma ve çoğalma olanakları daha sınırlıdır. Tohumlu bitkiler </a:t>
            </a:r>
            <a:r>
              <a:rPr lang="tr-TR" sz="3300" b="1" dirty="0" smtClean="0"/>
              <a:t>aktif </a:t>
            </a:r>
            <a:r>
              <a:rPr lang="tr-TR" sz="3300" dirty="0" smtClean="0"/>
              <a:t>ve </a:t>
            </a:r>
            <a:r>
              <a:rPr lang="tr-TR" sz="3300" b="1" dirty="0" smtClean="0"/>
              <a:t>pasif </a:t>
            </a:r>
            <a:r>
              <a:rPr lang="tr-TR" sz="3300" dirty="0" smtClean="0"/>
              <a:t>olmak üzere iki şekilde yayılırlar.</a:t>
            </a:r>
          </a:p>
          <a:p>
            <a:pPr algn="just"/>
            <a:r>
              <a:rPr lang="tr-TR" sz="3300" b="1" dirty="0" smtClean="0">
                <a:solidFill>
                  <a:srgbClr val="FF0000"/>
                </a:solidFill>
              </a:rPr>
              <a:t>Aktif yayılma (otokori): </a:t>
            </a:r>
            <a:r>
              <a:rPr lang="tr-TR" sz="3300" dirty="0" smtClean="0"/>
              <a:t>Bitkiden oluşan tohumun yine aynı bitkinin kendi olanaklarını kullanarak yere düşüp etrafa yayılması ile olur.</a:t>
            </a:r>
          </a:p>
          <a:p>
            <a:pPr algn="just"/>
            <a:r>
              <a:rPr lang="tr-TR" sz="3300" b="1" dirty="0" smtClean="0">
                <a:solidFill>
                  <a:srgbClr val="FF0000"/>
                </a:solidFill>
              </a:rPr>
              <a:t>Pasif yayılma (allokori):</a:t>
            </a:r>
            <a:r>
              <a:rPr lang="tr-TR" sz="3300" b="1" dirty="0" smtClean="0"/>
              <a:t> </a:t>
            </a:r>
            <a:r>
              <a:rPr lang="tr-TR" sz="3300" dirty="0" smtClean="0"/>
              <a:t>Tohumların taşıyıcılar tarafından başka yere götürülmesi ile olur.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819400"/>
          </a:xfrm>
        </p:spPr>
        <p:txBody>
          <a:bodyPr/>
          <a:lstStyle/>
          <a:p>
            <a:r>
              <a:rPr lang="tr-TR" b="1" dirty="0" smtClean="0">
                <a:solidFill>
                  <a:srgbClr val="FF0000"/>
                </a:solidFill>
              </a:rPr>
              <a:t>Başlıca pasif yayılma şekilleri </a:t>
            </a:r>
            <a:endParaRPr lang="tr-T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0"/>
          </a:xfrm>
        </p:spPr>
        <p:txBody>
          <a:bodyPr>
            <a:normAutofit/>
          </a:bodyPr>
          <a:lstStyle/>
          <a:p>
            <a:r>
              <a:rPr lang="tr-TR" sz="4000" b="1" dirty="0" smtClean="0"/>
              <a:t>RÜZGARLARLA DAĞILMA (ANEMOKORİ)</a:t>
            </a:r>
            <a:r>
              <a:rPr lang="tr-TR" dirty="0" smtClean="0"/>
              <a:t/>
            </a:r>
            <a:br>
              <a:rPr lang="tr-TR" dirty="0" smtClean="0"/>
            </a:b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r>
              <a:rPr lang="tr-TR" sz="3500" dirty="0" smtClean="0"/>
              <a:t>Bu dağılışa en iyi adapte olanlar çok hafif diasporlardır. Bunlar çok hafif bir rüzgarla ana bitkiden çok uzaklara gidebilirler. Örneğin; </a:t>
            </a:r>
            <a:r>
              <a:rPr lang="tr-TR" sz="3500" b="1" i="1" dirty="0" smtClean="0"/>
              <a:t>Epilobium </a:t>
            </a:r>
            <a:r>
              <a:rPr lang="tr-TR" sz="3500" dirty="0" smtClean="0"/>
              <a:t>(yakı otu) ve </a:t>
            </a:r>
            <a:r>
              <a:rPr lang="tr-TR" sz="3500" b="1" i="1" dirty="0" smtClean="0"/>
              <a:t>Asclepias</a:t>
            </a:r>
            <a:r>
              <a:rPr lang="tr-TR" sz="3500" dirty="0" smtClean="0"/>
              <a:t> (ipek otu) gibi tüysü tohumlar </a:t>
            </a:r>
            <a:r>
              <a:rPr lang="tr-TR" sz="3500" b="1" i="1" dirty="0" smtClean="0"/>
              <a:t>Taraxacum</a:t>
            </a:r>
            <a:r>
              <a:rPr lang="tr-TR" sz="3500" dirty="0" smtClean="0"/>
              <a:t> (karahindiba) gibi paraşütlü meyveler ve </a:t>
            </a:r>
            <a:r>
              <a:rPr lang="tr-TR" sz="3500" i="1" dirty="0" smtClean="0"/>
              <a:t>Compositae</a:t>
            </a:r>
            <a:r>
              <a:rPr lang="tr-TR" sz="3500" dirty="0" smtClean="0"/>
              <a:t> familyasının diğer üyeleri gibi. Bakteri ve mantarların mikroskobik sporları hava akımları ile kolaylıkla dağılırlar ve türbulansla atmosferin üst tabakalarına kadar çıkarlar. Oldukça büyük çaplı ve ağır olan diasporlar ancak büyük fırtınalarla uzaklara taşınabilirler.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lvl="0" algn="just"/>
            <a:r>
              <a:rPr lang="tr-TR" sz="5200" b="1" dirty="0" smtClean="0">
                <a:solidFill>
                  <a:srgbClr val="FF0000"/>
                </a:solidFill>
              </a:rPr>
              <a:t>Sporlar</a:t>
            </a:r>
            <a:r>
              <a:rPr lang="tr-TR" dirty="0" smtClean="0"/>
              <a:t>; bunlar </a:t>
            </a:r>
            <a:r>
              <a:rPr lang="tr-TR" b="1" i="1" dirty="0" smtClean="0"/>
              <a:t>Pteridium</a:t>
            </a:r>
            <a:r>
              <a:rPr lang="tr-TR" dirty="0" smtClean="0"/>
              <a:t>‘lar (eğrelti otu) dahil ekseri basit yapılı bitkilerdir ve son derece fazla sayıda spor üretirler. Örneğin </a:t>
            </a:r>
            <a:r>
              <a:rPr lang="tr-TR" b="1" i="1" dirty="0" smtClean="0"/>
              <a:t>Agaricus campestris</a:t>
            </a:r>
            <a:r>
              <a:rPr lang="tr-TR" dirty="0" smtClean="0"/>
              <a:t> (yenen şapkalı mantar) 18 x 10</a:t>
            </a:r>
            <a:r>
              <a:rPr lang="tr-TR" baseline="30000" dirty="0" smtClean="0"/>
              <a:t>7</a:t>
            </a:r>
            <a:r>
              <a:rPr lang="tr-TR" dirty="0" smtClean="0"/>
              <a:t>, yine yenen şapkalı mantar </a:t>
            </a:r>
            <a:r>
              <a:rPr lang="tr-TR" b="1" i="1" dirty="0" smtClean="0"/>
              <a:t>Coprinus comatus</a:t>
            </a:r>
            <a:r>
              <a:rPr lang="tr-TR" dirty="0" smtClean="0"/>
              <a:t> ise 524x 10</a:t>
            </a:r>
            <a:r>
              <a:rPr lang="tr-TR" baseline="30000" dirty="0" smtClean="0"/>
              <a:t>7</a:t>
            </a:r>
            <a:r>
              <a:rPr lang="tr-TR" dirty="0" smtClean="0"/>
              <a:t> sayıda spor üretir.</a:t>
            </a:r>
          </a:p>
          <a:p>
            <a:pPr algn="just"/>
            <a:r>
              <a:rPr lang="tr-TR" dirty="0" smtClean="0"/>
              <a:t>Bazı mantar cinsleri ise bu sayının birkaç misli spor üretirler. Boyu ve şekli çok değişik olmakla beraber sporlar çok küçüktürler ve kolaylıkla rüzgarlarla taşınabilirler. Bakteriler ve diğer küçük hücreliler, sporlarla aynı kategoriye girerler. Bir çok bakteriler, mantarlar ve diğer sporlu bitkilerin büyük bir yayılış göstermelerinin birinci sebebi rüzgarlarla kolayca dağılmalarından ileri gelir. İkinci nedense bunların çevre koşullarında çok geniş bir toleransa ve çok basit bir yaşama şekline sahip olmalarından ileri gelir.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tr-TR" b="1" i="1" dirty="0" smtClean="0"/>
              <a:t>Agaricus campestris</a:t>
            </a: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 y="685800"/>
            <a:ext cx="9144000" cy="6172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961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867400"/>
          </a:xfrm>
        </p:spPr>
        <p:txBody>
          <a:bodyPr>
            <a:normAutofit fontScale="90000"/>
          </a:bodyPr>
          <a:lstStyle/>
          <a:p>
            <a:pPr algn="just"/>
            <a:r>
              <a:rPr lang="tr-TR" sz="2800" dirty="0" smtClean="0"/>
              <a:t>Koroloji (</a:t>
            </a:r>
            <a:r>
              <a:rPr lang="tr-TR" sz="2800" b="1" dirty="0" smtClean="0"/>
              <a:t>de choreo</a:t>
            </a:r>
            <a:r>
              <a:rPr lang="tr-TR" sz="2800" dirty="0" smtClean="0"/>
              <a:t>= yayılış, dağılış) 1866 yılında ERNEST HAECKEL tarafından şöyle tanımlanmıştır; belirli fauna ve flora alanlarındaki sistematik birimlerin (familya, cins, tür) coğrafi dağılışları, kökenleri ve bunların değişimlerinin araştırılmasıdır. Canlılarda yayılma ve göçlerin başlıca nedeni genellikle populasyonun artması ve çevresinin değişikliğe uğramasıdır.</a:t>
            </a:r>
            <a:br>
              <a:rPr lang="tr-TR" sz="2800" dirty="0" smtClean="0"/>
            </a:br>
            <a:r>
              <a:rPr lang="tr-TR" sz="2800" dirty="0" smtClean="0"/>
              <a:t/>
            </a:r>
            <a:br>
              <a:rPr lang="tr-TR" sz="2800" dirty="0" smtClean="0"/>
            </a:br>
            <a:r>
              <a:rPr lang="tr-TR" sz="2800" dirty="0" smtClean="0"/>
              <a:t>Canlıların dünya üzerinde yayılışında önemli olan husus </a:t>
            </a:r>
            <a:r>
              <a:rPr lang="tr-TR" sz="2800" b="1" dirty="0" smtClean="0"/>
              <a:t>alan kazanılması</a:t>
            </a:r>
            <a:r>
              <a:rPr lang="tr-TR" sz="2800" dirty="0" smtClean="0"/>
              <a:t> yani canlıların belirli veya yeni bölgelere yerleştirilmeleridir. Bir türün yayılış kapasitesi iki faktöre bağlıdır: birincisi </a:t>
            </a:r>
            <a:r>
              <a:rPr lang="tr-TR" sz="2800" b="1" dirty="0" smtClean="0"/>
              <a:t>türün çoğalma miktarına</a:t>
            </a:r>
            <a:r>
              <a:rPr lang="tr-TR" sz="2800" dirty="0" smtClean="0"/>
              <a:t>, ikincisi de bunun </a:t>
            </a:r>
            <a:r>
              <a:rPr lang="tr-TR" sz="2800" b="1" dirty="0" smtClean="0"/>
              <a:t>dağılma olanağına</a:t>
            </a:r>
            <a:r>
              <a:rPr lang="tr-TR" sz="2800" dirty="0" smtClean="0"/>
              <a:t>. Biyocoğrafyacıların başlıca amaçlarından biri taksonomik birimlerin dağılış alanlarını tanımlamaktır.</a:t>
            </a:r>
            <a:r>
              <a:rPr lang="tr-TR" dirty="0" smtClean="0"/>
              <a:t/>
            </a:r>
            <a:br>
              <a:rPr lang="tr-TR" dirty="0" smtClean="0"/>
            </a:b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Xylaria polymorpha, (ölü adamın parmakları)</a:t>
            </a:r>
            <a:endParaRPr lang="tr-TR" dirty="0"/>
          </a:p>
        </p:txBody>
      </p:sp>
      <p:pic>
        <p:nvPicPr>
          <p:cNvPr id="4" name="Content Placeholder 3" descr="Birbirinden tuhaf bitkiler, sebze ve meyveler...">
            <a:hlinkClick r:id="rId2"/>
          </p:cNvPr>
          <p:cNvPicPr>
            <a:picLocks noGrp="1"/>
          </p:cNvPicPr>
          <p:nvPr>
            <p:ph idx="1"/>
          </p:nvPr>
        </p:nvPicPr>
        <p:blipFill>
          <a:blip r:embed="rId3" cstate="print"/>
          <a:srcRect/>
          <a:stretch>
            <a:fillRect/>
          </a:stretch>
        </p:blipFill>
        <p:spPr bwMode="auto">
          <a:xfrm>
            <a:off x="0" y="1447800"/>
            <a:ext cx="9143999" cy="5410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lvl="0" algn="just"/>
            <a:r>
              <a:rPr lang="tr-TR" sz="4000" b="1" dirty="0" smtClean="0">
                <a:solidFill>
                  <a:srgbClr val="FF0000"/>
                </a:solidFill>
              </a:rPr>
              <a:t>Çok küçük tohum ve meyveler</a:t>
            </a:r>
            <a:r>
              <a:rPr lang="tr-TR" b="1" dirty="0" smtClean="0"/>
              <a:t>; </a:t>
            </a:r>
            <a:r>
              <a:rPr lang="tr-TR" dirty="0" smtClean="0"/>
              <a:t>bir çok bitkinin tohumu örneğin; </a:t>
            </a:r>
            <a:r>
              <a:rPr lang="tr-TR" b="1" i="1" dirty="0" smtClean="0"/>
              <a:t>Orchidaceae</a:t>
            </a:r>
            <a:r>
              <a:rPr lang="tr-TR" dirty="0" smtClean="0"/>
              <a:t> (Sahlepgiller) ve tropikal bölgelerde parazit olarak yaşayan </a:t>
            </a:r>
            <a:r>
              <a:rPr lang="tr-TR" b="1" i="1" dirty="0" smtClean="0"/>
              <a:t>Balanophoraceae </a:t>
            </a:r>
            <a:r>
              <a:rPr lang="tr-TR" dirty="0" smtClean="0"/>
              <a:t>familyasının tek tohumlu meyveleri çok küçük, son derece hafif ve bazen de kanatlıdır. Epifit bir sahlep olan </a:t>
            </a:r>
            <a:r>
              <a:rPr lang="tr-TR" b="1" i="1" dirty="0" smtClean="0"/>
              <a:t>Dendrobium atteniatum</a:t>
            </a:r>
            <a:r>
              <a:rPr lang="tr-TR" dirty="0" smtClean="0"/>
              <a:t> tohumları 0,006 mg, Alplerde yetişen bir </a:t>
            </a:r>
            <a:r>
              <a:rPr lang="tr-TR" b="1" i="1" dirty="0" smtClean="0"/>
              <a:t>Rhododendron’</a:t>
            </a:r>
            <a:r>
              <a:rPr lang="tr-TR" dirty="0" smtClean="0"/>
              <a:t>un (orman gülü) ise 0,025 mg. ağırlığındadır. Böylece mikroskobik olan bu tohumların rüzgarlarla taşınması çok kolay olur ve taşınabilme mesafeleri 40 km’yi bulur.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tr-TR" b="1" i="1" dirty="0" smtClean="0"/>
              <a:t>Dendrobium atteniatum</a:t>
            </a:r>
            <a:endParaRPr lang="tr-T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685800"/>
            <a:ext cx="9144000" cy="621776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Rhododendron sp.</a:t>
            </a:r>
            <a:endParaRPr lang="tr-T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smtClean="0"/>
              <a:t>Rhododendron sp. Meyve ve tohum</a:t>
            </a:r>
            <a:endParaRPr lang="tr-T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1" y="1219200"/>
            <a:ext cx="8382000" cy="557128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tr-TR" b="1" dirty="0" smtClean="0">
                <a:solidFill>
                  <a:srgbClr val="FF0000"/>
                </a:solidFill>
              </a:rPr>
              <a:t>Sorguçlu veya Tuğ içeren tohumlular</a:t>
            </a:r>
            <a:r>
              <a:rPr lang="tr-TR" b="1" dirty="0" smtClean="0"/>
              <a:t>;</a:t>
            </a:r>
            <a:r>
              <a:rPr lang="tr-TR" dirty="0" smtClean="0"/>
              <a:t> genellikle sarılıcı veya otsu bitkilerde örneğin </a:t>
            </a:r>
            <a:r>
              <a:rPr lang="tr-TR" b="1" i="1" dirty="0" smtClean="0"/>
              <a:t>Asclepias</a:t>
            </a:r>
            <a:r>
              <a:rPr lang="tr-TR" dirty="0" smtClean="0"/>
              <a:t> (ipek otu) ve </a:t>
            </a:r>
            <a:r>
              <a:rPr lang="tr-TR" b="1" i="1" dirty="0" smtClean="0"/>
              <a:t>Epilobium</a:t>
            </a:r>
            <a:r>
              <a:rPr lang="tr-TR" dirty="0" smtClean="0"/>
              <a:t> (yakı otu) tohumlarında olduğu gibi. Bunlar kapsülleri açıldığında tohumların üzerinde taç şeklinde hafif bir tüy yığını taşırlar ve kolaylıkla dışarı çıkarak dağılırlar.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tr-TR" b="1" i="1" dirty="0" smtClean="0"/>
              <a:t>Asclepias</a:t>
            </a:r>
            <a:r>
              <a:rPr lang="tr-TR" dirty="0" smtClean="0"/>
              <a:t> sp. (ipek otu)</a:t>
            </a:r>
            <a:endParaRPr lang="tr-TR" dirty="0"/>
          </a:p>
        </p:txBody>
      </p:sp>
      <p:pic>
        <p:nvPicPr>
          <p:cNvPr id="11267" name="Picture 3"/>
          <p:cNvPicPr>
            <a:picLocks noGrp="1" noChangeAspect="1" noChangeArrowheads="1"/>
          </p:cNvPicPr>
          <p:nvPr>
            <p:ph idx="1"/>
          </p:nvPr>
        </p:nvPicPr>
        <p:blipFill>
          <a:blip r:embed="rId2" cstate="print"/>
          <a:srcRect/>
          <a:stretch>
            <a:fillRect/>
          </a:stretch>
        </p:blipFill>
        <p:spPr bwMode="auto">
          <a:xfrm>
            <a:off x="0" y="1062832"/>
            <a:ext cx="9144000" cy="577214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2209800" y="152400"/>
            <a:ext cx="5257800" cy="64674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Epilobium</a:t>
            </a:r>
            <a:r>
              <a:rPr lang="tr-TR" dirty="0" smtClean="0"/>
              <a:t> (yakı otu)</a:t>
            </a:r>
            <a:endParaRPr lang="tr-TR"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0" y="1119982"/>
            <a:ext cx="9144000" cy="573801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743200" y="152400"/>
            <a:ext cx="4495800" cy="6705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BİTKİLERİN YAYILIŞI VE GÖÇÜ</a:t>
            </a:r>
            <a:endParaRPr lang="tr-TR" dirty="0"/>
          </a:p>
        </p:txBody>
      </p:sp>
      <p:sp>
        <p:nvSpPr>
          <p:cNvPr id="3" name="Content Placeholder 2"/>
          <p:cNvSpPr>
            <a:spLocks noGrp="1"/>
          </p:cNvSpPr>
          <p:nvPr>
            <p:ph idx="1"/>
          </p:nvPr>
        </p:nvSpPr>
        <p:spPr/>
        <p:txBody>
          <a:bodyPr/>
          <a:lstStyle/>
          <a:p>
            <a:pPr algn="just"/>
            <a:r>
              <a:rPr lang="tr-TR" dirty="0" smtClean="0"/>
              <a:t>Bitkiler uygun çevre koşullarını bulduğu yerleri örterek yaşama alanlarını çizmiş olurlar. Böylece türlerin yayılmaya başladığı ilk yere </a:t>
            </a:r>
            <a:r>
              <a:rPr lang="tr-TR" b="1" dirty="0" smtClean="0"/>
              <a:t>gen merkezi</a:t>
            </a:r>
            <a:r>
              <a:rPr lang="tr-TR" dirty="0" smtClean="0"/>
              <a:t> (çıkış merkezi) adı verilir. </a:t>
            </a:r>
          </a:p>
          <a:p>
            <a:pPr algn="just">
              <a:buNone/>
            </a:pPr>
            <a:endParaRPr lang="tr-TR" dirty="0" smtClean="0"/>
          </a:p>
          <a:p>
            <a:pPr algn="just"/>
            <a:r>
              <a:rPr lang="tr-TR" dirty="0" smtClean="0"/>
              <a:t>Örneğin </a:t>
            </a:r>
            <a:r>
              <a:rPr lang="tr-TR" b="1" i="1" dirty="0" smtClean="0"/>
              <a:t>Verbascum </a:t>
            </a:r>
            <a:r>
              <a:rPr lang="tr-TR" dirty="0" smtClean="0"/>
              <a:t>(sığır kuyruğu)’un gen merkezi Orta Anadolu’dur.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lgn="just"/>
            <a:r>
              <a:rPr lang="tr-TR" sz="4000" b="1" dirty="0" smtClean="0">
                <a:solidFill>
                  <a:srgbClr val="FF0000"/>
                </a:solidFill>
              </a:rPr>
              <a:t>Sorguçlu meyveler</a:t>
            </a:r>
            <a:r>
              <a:rPr lang="tr-TR" b="1" dirty="0" smtClean="0"/>
              <a:t>;</a:t>
            </a:r>
            <a:r>
              <a:rPr lang="tr-TR" dirty="0" smtClean="0"/>
              <a:t> bu grup paraşüt şeklinde meyveleri olan </a:t>
            </a:r>
            <a:r>
              <a:rPr lang="tr-TR" b="1" i="1" dirty="0" smtClean="0"/>
              <a:t>Taraxacum</a:t>
            </a:r>
            <a:r>
              <a:rPr lang="tr-TR" dirty="0" smtClean="0"/>
              <a:t> (Karahindibağ), uzun tüysü meyveleri olan </a:t>
            </a:r>
            <a:r>
              <a:rPr lang="tr-TR" b="1" i="1" dirty="0" smtClean="0"/>
              <a:t>Geum</a:t>
            </a:r>
            <a:r>
              <a:rPr lang="tr-TR" dirty="0" smtClean="0"/>
              <a:t> (Meryem otu) türlerini </a:t>
            </a:r>
            <a:r>
              <a:rPr lang="tr-TR" i="1" dirty="0" smtClean="0"/>
              <a:t>Cyperaceae</a:t>
            </a:r>
            <a:r>
              <a:rPr lang="tr-TR" dirty="0" smtClean="0"/>
              <a:t> (Fukara saçı) ve uzun tüylü </a:t>
            </a:r>
            <a:r>
              <a:rPr lang="tr-TR" b="1" i="1" dirty="0" smtClean="0"/>
              <a:t>Eriophorum</a:t>
            </a:r>
            <a:r>
              <a:rPr lang="tr-TR" dirty="0" smtClean="0"/>
              <a:t> meyvelerini (Perigon uzun ve tüy şeklini almıştır) içerir. Bu bitkiler meyveleri üzerindeki bu kuyruklar yardımıyla çok uzak mesafelere taşınabilirler.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Taraxacum</a:t>
            </a:r>
            <a:r>
              <a:rPr lang="tr-TR" dirty="0" smtClean="0"/>
              <a:t> sp. (Karahindibağ)</a:t>
            </a:r>
            <a:endParaRPr lang="tr-T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 y="1524001"/>
            <a:ext cx="9144000" cy="5334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828800" y="0"/>
            <a:ext cx="50292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Fatmagül\Desktop\0 2018 DERS\resim\biyocoğrafya\10628155_10152326927952750_829391407517543556_n.jpg"/>
          <p:cNvPicPr>
            <a:picLocks noChangeAspect="1" noChangeArrowheads="1"/>
          </p:cNvPicPr>
          <p:nvPr/>
        </p:nvPicPr>
        <p:blipFill>
          <a:blip r:embed="rId2" cstate="print"/>
          <a:srcRect/>
          <a:stretch>
            <a:fillRect/>
          </a:stretch>
        </p:blipFill>
        <p:spPr bwMode="auto">
          <a:xfrm>
            <a:off x="1295400" y="838200"/>
            <a:ext cx="7086600" cy="5181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23872" cy="6858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tr-TR" sz="4000" b="1" dirty="0" smtClean="0">
                <a:solidFill>
                  <a:srgbClr val="FF0000"/>
                </a:solidFill>
              </a:rPr>
              <a:t>Kanatlı tohumlar</a:t>
            </a:r>
            <a:r>
              <a:rPr lang="tr-TR" b="1" dirty="0" smtClean="0"/>
              <a:t>;</a:t>
            </a:r>
            <a:r>
              <a:rPr lang="tr-TR" dirty="0" smtClean="0"/>
              <a:t> bu tip tohumlar başlıca ağaç, ağaççık ve sarılıcı bitkilerde görülür. </a:t>
            </a:r>
            <a:r>
              <a:rPr lang="tr-TR" i="1" dirty="0" smtClean="0"/>
              <a:t>Bignoniaceae</a:t>
            </a:r>
            <a:r>
              <a:rPr lang="tr-TR" dirty="0" smtClean="0"/>
              <a:t> ve </a:t>
            </a:r>
            <a:r>
              <a:rPr lang="tr-TR" i="1" dirty="0" smtClean="0"/>
              <a:t>Pinaceae</a:t>
            </a:r>
            <a:r>
              <a:rPr lang="tr-TR" dirty="0" smtClean="0"/>
              <a:t> familyasına ait çam, göknar ve diğer birçok türlerde olduğu gibi.</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Göknar tohumu</a:t>
            </a:r>
            <a:endParaRPr lang="tr-TR"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 y="1371600"/>
            <a:ext cx="9144000" cy="553124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828800" y="0"/>
            <a:ext cx="5715000"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tr-TR" sz="4000" b="1" dirty="0" smtClean="0">
                <a:solidFill>
                  <a:srgbClr val="FF0000"/>
                </a:solidFill>
              </a:rPr>
              <a:t>Kanatlı meyveler</a:t>
            </a:r>
            <a:r>
              <a:rPr lang="tr-TR" dirty="0" smtClean="0"/>
              <a:t>; bu tip meyveler başlıca ağaç ve ağaççıklarda bulunur her meyve (</a:t>
            </a:r>
            <a:r>
              <a:rPr lang="tr-TR" b="1" i="1" dirty="0" smtClean="0"/>
              <a:t>Betula</a:t>
            </a:r>
            <a:r>
              <a:rPr lang="tr-TR" dirty="0" smtClean="0"/>
              <a:t> (Huş) olduğu gibi) veya her meyvenin yarısı </a:t>
            </a:r>
            <a:r>
              <a:rPr lang="tr-TR" b="1" i="1" dirty="0" smtClean="0"/>
              <a:t>Acer</a:t>
            </a:r>
            <a:r>
              <a:rPr lang="tr-TR" dirty="0" smtClean="0"/>
              <a:t> (Akçaağaç)’de olduğu gibi bir tek tohum içerir.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Verbascum</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57400" y="1143000"/>
            <a:ext cx="4953000" cy="5768181"/>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Acer sp.</a:t>
            </a:r>
            <a:r>
              <a:rPr lang="tr-TR" dirty="0" smtClean="0"/>
              <a:t> (Akçaağaç)</a:t>
            </a:r>
            <a:endParaRPr lang="tr-TR" dirty="0"/>
          </a:p>
        </p:txBody>
      </p:sp>
      <p:pic>
        <p:nvPicPr>
          <p:cNvPr id="23554" name="Picture 2" descr="C:\Users\Fatmagül\Desktop\0 2018 DERS\0 bahardersSUNUM-Düzenledim\bicoğrafya\resm\maple-fruit-7189_960_720.jpg"/>
          <p:cNvPicPr>
            <a:picLocks noGrp="1" noChangeAspect="1" noChangeArrowheads="1"/>
          </p:cNvPicPr>
          <p:nvPr>
            <p:ph idx="1"/>
          </p:nvPr>
        </p:nvPicPr>
        <p:blipFill>
          <a:blip r:embed="rId2" cstate="print"/>
          <a:srcRect/>
          <a:stretch>
            <a:fillRect/>
          </a:stretch>
        </p:blipFill>
        <p:spPr bwMode="auto">
          <a:xfrm>
            <a:off x="1" y="1219200"/>
            <a:ext cx="9144000" cy="578723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Fatmagül\Desktop\0 2018 DERS\0 bahardersSUNUM-Düzenledim\bicoğrafya\resm\samara.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Fatmagül\Desktop\0 2018 DERS\resim\biyocoğrafya\2657542_orig.jpg"/>
          <p:cNvPicPr>
            <a:picLocks noChangeAspect="1" noChangeArrowheads="1"/>
          </p:cNvPicPr>
          <p:nvPr/>
        </p:nvPicPr>
        <p:blipFill>
          <a:blip r:embed="rId2" cstate="print"/>
          <a:srcRect/>
          <a:stretch>
            <a:fillRect/>
          </a:stretch>
        </p:blipFill>
        <p:spPr bwMode="auto">
          <a:xfrm>
            <a:off x="762001" y="762000"/>
            <a:ext cx="7086600" cy="5943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1974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pPr lvl="0" algn="just"/>
            <a:r>
              <a:rPr lang="tr-TR" sz="4000" b="1" dirty="0" smtClean="0">
                <a:solidFill>
                  <a:srgbClr val="FF0000"/>
                </a:solidFill>
              </a:rPr>
              <a:t>Uzun tüylü meyve ve tohumlar</a:t>
            </a:r>
            <a:r>
              <a:rPr lang="tr-TR" b="1" dirty="0" smtClean="0"/>
              <a:t>;</a:t>
            </a:r>
            <a:r>
              <a:rPr lang="tr-TR" dirty="0" smtClean="0"/>
              <a:t> </a:t>
            </a:r>
            <a:r>
              <a:rPr lang="tr-TR" sz="3600" dirty="0" smtClean="0"/>
              <a:t>bunlar c ve d şıkkında gördüklerimize benzemek tedirler. Çünkü bunların yüzeyi uzun tüylerle kaplıdır. Bu tip diasporlar kilometrelerce uzağa gidebilirler. Örneği </a:t>
            </a:r>
            <a:r>
              <a:rPr lang="tr-TR" sz="3600" b="1" i="1" dirty="0" smtClean="0"/>
              <a:t>Salix</a:t>
            </a:r>
            <a:r>
              <a:rPr lang="tr-TR" sz="3600" dirty="0" smtClean="0"/>
              <a:t> (Söğüt), </a:t>
            </a:r>
            <a:r>
              <a:rPr lang="tr-TR" sz="3600" b="1" i="1" dirty="0" smtClean="0"/>
              <a:t>Gossypium</a:t>
            </a:r>
            <a:r>
              <a:rPr lang="tr-TR" sz="3600" dirty="0" smtClean="0"/>
              <a:t> (Pamuk) ve </a:t>
            </a:r>
            <a:r>
              <a:rPr lang="tr-TR" sz="3600" b="1" i="1" dirty="0" smtClean="0"/>
              <a:t>Populus</a:t>
            </a:r>
            <a:r>
              <a:rPr lang="tr-TR" sz="3600" dirty="0" smtClean="0"/>
              <a:t> (kavak) tohumları ile </a:t>
            </a:r>
            <a:r>
              <a:rPr lang="tr-TR" sz="3600" b="1" i="1" dirty="0" smtClean="0"/>
              <a:t>Anemone</a:t>
            </a:r>
            <a:r>
              <a:rPr lang="tr-TR" sz="3600" dirty="0" smtClean="0"/>
              <a:t> (dağ lalesi) meyveleri bu gruba iyi birer örnek oluştururlar.</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Gossypium </a:t>
            </a:r>
            <a:r>
              <a:rPr lang="tr-TR" b="1" i="1" dirty="0" smtClean="0"/>
              <a:t>hirsutum</a:t>
            </a:r>
            <a:endParaRPr lang="tr-TR" i="1" dirty="0"/>
          </a:p>
        </p:txBody>
      </p:sp>
      <p:pic>
        <p:nvPicPr>
          <p:cNvPr id="25602" name="Picture 2" descr="C:\Users\Fatmagül\Desktop\0 2018 DERS\0 bahardersSUNUM-Düzenledim\bicoğrafya\resm\5e1df4950bc99e5d416971a088c4801b81393109.jpg"/>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10000"/>
          </a:bodyPr>
          <a:lstStyle/>
          <a:p>
            <a:pPr lvl="0" algn="just"/>
            <a:r>
              <a:rPr lang="tr-TR" sz="4300" b="1" dirty="0" smtClean="0">
                <a:solidFill>
                  <a:srgbClr val="FF0000"/>
                </a:solidFill>
              </a:rPr>
              <a:t>Yuvarlanan bitkiler</a:t>
            </a:r>
            <a:r>
              <a:rPr lang="tr-TR" b="1" dirty="0" smtClean="0"/>
              <a:t>;</a:t>
            </a:r>
            <a:r>
              <a:rPr lang="tr-TR" dirty="0" smtClean="0"/>
              <a:t> bu bitkiler açık arazide tohumları taşıyan bir kısmı veya tamamı ayrılmış olarak yuvarlanarak rüzgarla sürüklenirler. Bunlar genellikle kısa ömürlü bitkilerdir. Bunların esas gövdeleri çok sayıda dalları içermektedir ve yuvarlak bir şekildedirler.  Dolayısıyla toprak sathında kolaylıkla yuvarlanabilirler. Stepler, çöller ve savanalarda olduğu gibi; </a:t>
            </a:r>
            <a:r>
              <a:rPr lang="tr-TR" b="1" i="1" dirty="0" smtClean="0"/>
              <a:t>Salsola kali</a:t>
            </a:r>
            <a:r>
              <a:rPr lang="tr-TR" dirty="0" smtClean="0"/>
              <a:t> (Tuz otu=Soda otu), </a:t>
            </a:r>
            <a:r>
              <a:rPr lang="tr-TR" b="1" i="1" dirty="0" smtClean="0"/>
              <a:t>Eryngium campestre</a:t>
            </a:r>
            <a:r>
              <a:rPr lang="tr-TR" dirty="0" smtClean="0"/>
              <a:t> (Eşek dikeni), </a:t>
            </a:r>
            <a:r>
              <a:rPr lang="tr-TR" b="1" i="1" dirty="0" smtClean="0"/>
              <a:t>Alhagi camelorum</a:t>
            </a:r>
            <a:r>
              <a:rPr lang="tr-TR" dirty="0" smtClean="0"/>
              <a:t> (deve dikeni), </a:t>
            </a:r>
            <a:r>
              <a:rPr lang="tr-TR" b="1" i="1" dirty="0" smtClean="0"/>
              <a:t>Crambe tatarica</a:t>
            </a:r>
            <a:r>
              <a:rPr lang="tr-TR" dirty="0" smtClean="0"/>
              <a:t>, </a:t>
            </a:r>
            <a:r>
              <a:rPr lang="tr-TR" b="1" i="1" dirty="0" smtClean="0"/>
              <a:t>Centaurea </a:t>
            </a:r>
            <a:r>
              <a:rPr lang="tr-TR" dirty="0" smtClean="0"/>
              <a:t>(Peygamber çiçeği) vb. gibi.</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tr-TR" b="1" i="1" dirty="0" smtClean="0"/>
              <a:t>Crambe tatarica</a:t>
            </a:r>
            <a:endParaRPr lang="tr-TR" dirty="0"/>
          </a:p>
        </p:txBody>
      </p:sp>
      <p:pic>
        <p:nvPicPr>
          <p:cNvPr id="27650" name="Picture 2" descr="C:\Users\Fatmagül\Desktop\0 2018 DERS\0 bahardersSUNUM-Düzenledim\bicoğrafya\resm\Crambe_tatarica_PDB.jpg"/>
          <p:cNvPicPr>
            <a:picLocks noGrp="1" noChangeAspect="1" noChangeArrowheads="1"/>
          </p:cNvPicPr>
          <p:nvPr>
            <p:ph idx="1"/>
          </p:nvPr>
        </p:nvPicPr>
        <p:blipFill>
          <a:blip r:embed="rId2" cstate="print"/>
          <a:srcRect/>
          <a:stretch>
            <a:fillRect/>
          </a:stretch>
        </p:blipFill>
        <p:spPr bwMode="auto">
          <a:xfrm>
            <a:off x="0" y="838200"/>
            <a:ext cx="9143999" cy="6019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Fatmagül\Desktop\0 2018 DERS\0 bahardersSUNUM-Düzenledim\bicoğrafya\resm\ekran-alc4b1ntc4b1sc4b1.jpg"/>
          <p:cNvPicPr>
            <a:picLocks noChangeAspect="1" noChangeArrowheads="1"/>
          </p:cNvPicPr>
          <p:nvPr/>
        </p:nvPicPr>
        <p:blipFill>
          <a:blip r:embed="rId2" cstate="print"/>
          <a:srcRect/>
          <a:stretch>
            <a:fillRect/>
          </a:stretch>
        </p:blipFill>
        <p:spPr bwMode="auto">
          <a:xfrm>
            <a:off x="-75416" y="0"/>
            <a:ext cx="9219415"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tr-TR" sz="4000" b="1" dirty="0" smtClean="0">
                <a:solidFill>
                  <a:srgbClr val="FF0000"/>
                </a:solidFill>
              </a:rPr>
              <a:t>Fırlatmalar</a:t>
            </a:r>
            <a:r>
              <a:rPr lang="tr-TR" dirty="0" smtClean="0"/>
              <a:t>;</a:t>
            </a:r>
            <a:r>
              <a:rPr lang="tr-TR" b="1" dirty="0" smtClean="0"/>
              <a:t> </a:t>
            </a:r>
            <a:r>
              <a:rPr lang="tr-TR" dirty="0" smtClean="0"/>
              <a:t>Burada söz konusu olan </a:t>
            </a:r>
            <a:r>
              <a:rPr lang="tr-TR" b="1" i="1" dirty="0" smtClean="0"/>
              <a:t>Papaver </a:t>
            </a:r>
            <a:r>
              <a:rPr lang="tr-TR" dirty="0" smtClean="0"/>
              <a:t>(Gelincik). </a:t>
            </a:r>
            <a:r>
              <a:rPr lang="tr-TR" b="1" i="1" dirty="0" smtClean="0"/>
              <a:t>Verbascum </a:t>
            </a:r>
            <a:r>
              <a:rPr lang="tr-TR" dirty="0" smtClean="0"/>
              <a:t>(sığır kuyruğu), gibi bitkilerin gövde uçlarındaki kapsüllerinden rüzgarla veya bir hayvanın çarpmasıyla tohumların dışarıya fırlatılmasıdır.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just"/>
            <a:r>
              <a:rPr lang="tr-TR" sz="3600" dirty="0" smtClean="0"/>
              <a:t>Bitkilerin dağılışı ve göçü her ne kadar birbirine sıkıca bağlı isede faaliyetleri farklıdır.</a:t>
            </a:r>
            <a:br>
              <a:rPr lang="tr-TR" sz="3600" dirty="0" smtClean="0"/>
            </a:br>
            <a:r>
              <a:rPr lang="tr-TR" sz="3600" dirty="0" smtClean="0"/>
              <a:t> </a:t>
            </a:r>
            <a:br>
              <a:rPr lang="tr-TR" sz="3600" dirty="0" smtClean="0"/>
            </a:br>
            <a:r>
              <a:rPr lang="tr-TR" sz="3600" b="1" dirty="0" smtClean="0"/>
              <a:t>Dağılış</a:t>
            </a:r>
            <a:r>
              <a:rPr lang="tr-TR" sz="3600" dirty="0" smtClean="0"/>
              <a:t>; bitkinin bulunduğu çevreden tohumlarla yayılması ve yeni yerlere ulaşmasıdır. Halbuki </a:t>
            </a:r>
            <a:r>
              <a:rPr lang="tr-TR" sz="3600" b="1" dirty="0" smtClean="0"/>
              <a:t>göç </a:t>
            </a:r>
            <a:r>
              <a:rPr lang="tr-TR" sz="3600" dirty="0" smtClean="0"/>
              <a:t>bir gelişmeyi içerir.</a:t>
            </a:r>
            <a:br>
              <a:rPr lang="tr-TR" sz="3600" dirty="0" smtClean="0"/>
            </a:br>
            <a:r>
              <a:rPr lang="tr-TR" sz="3600" dirty="0" smtClean="0"/>
              <a:t> </a:t>
            </a:r>
            <a:br>
              <a:rPr lang="tr-TR" sz="3600" dirty="0" smtClean="0"/>
            </a:br>
            <a:r>
              <a:rPr lang="tr-TR" sz="3600" dirty="0" smtClean="0"/>
              <a:t>Dolayısıyla dağılış, göçün gerekli habercisidir ve yeni çevre kazanılmasının sona ermesidir.</a:t>
            </a:r>
            <a:endParaRPr lang="tr-TR"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52400" y="1676400"/>
            <a:ext cx="8991600" cy="3505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038600"/>
          </a:xfrm>
        </p:spPr>
        <p:txBody>
          <a:bodyPr>
            <a:normAutofit/>
          </a:bodyPr>
          <a:lstStyle/>
          <a:p>
            <a:r>
              <a:rPr lang="tr-TR" b="1" dirty="0" smtClean="0">
                <a:solidFill>
                  <a:srgbClr val="FF0000"/>
                </a:solidFill>
              </a:rPr>
              <a:t>SU VE BUZULLARLA DAĞILMA (HİDROKORİ)</a:t>
            </a:r>
            <a:r>
              <a:rPr lang="tr-TR" dirty="0" smtClean="0"/>
              <a:t/>
            </a:r>
            <a:br>
              <a:rPr lang="tr-TR" dirty="0" smtClean="0"/>
            </a:b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algn="just"/>
            <a:r>
              <a:rPr lang="tr-TR" sz="2800" dirty="0" smtClean="0"/>
              <a:t>Bitki hayatı ilk kez sularda başlamış olup, dağılışları da su içinde olmuştur. Su bitkilerinin, özellikle su yanında veya su içinde yaşayan bitkilerin dağılışında su her zaman önemli rol oynar. Pratik olarak tüm hafif diasporlar germinatif kısımlarını korumak suretiyle su içinde yüzerek dağılabilirler. Su ile dağılmada başlıca uygun koşullar önce diasporun yüzme kapasitesine sonra suyu yeterince geçirmeyişine bağlıdır. Alglerde ve birçok yüksek bitkilerde (Örneğin bir su bitkisi olan </a:t>
            </a:r>
            <a:r>
              <a:rPr lang="tr-TR" sz="2800" b="1" i="1" dirty="0" smtClean="0"/>
              <a:t>Elodea canadensis</a:t>
            </a:r>
            <a:r>
              <a:rPr lang="tr-TR" sz="2800" dirty="0" smtClean="0"/>
              <a:t>) olduğu gibi normal olarak su içinde yaşayan bitkilerde diasporun geçirgen olmayışı önemli değildir.</a:t>
            </a:r>
            <a:endParaRPr lang="tr-T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atmagül\Desktop\0 2018 DERS\0 bahardersSUNUM-Düzenledim\bicoğrafya\resm\Image12AKlarge.jpg"/>
          <p:cNvPicPr>
            <a:picLocks noChangeAspect="1" noChangeArrowheads="1"/>
          </p:cNvPicPr>
          <p:nvPr/>
        </p:nvPicPr>
        <p:blipFill>
          <a:blip r:embed="rId2" cstate="print"/>
          <a:srcRect/>
          <a:stretch>
            <a:fillRect/>
          </a:stretch>
        </p:blipFill>
        <p:spPr bwMode="auto">
          <a:xfrm>
            <a:off x="476250" y="700088"/>
            <a:ext cx="8191500" cy="54578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gn="just"/>
            <a:r>
              <a:rPr lang="tr-TR" dirty="0" smtClean="0"/>
              <a:t>Bitki veya diaspor akan su tarafından sürüklenir. Örneğin </a:t>
            </a:r>
            <a:r>
              <a:rPr lang="tr-TR" b="1" i="1" dirty="0" smtClean="0"/>
              <a:t>Lemna</a:t>
            </a:r>
            <a:r>
              <a:rPr lang="tr-TR" dirty="0" smtClean="0"/>
              <a:t> (su mercimeği) ve suda yaşayan düğün çiçeği (</a:t>
            </a:r>
            <a:r>
              <a:rPr lang="tr-TR" b="1" i="1" dirty="0" smtClean="0"/>
              <a:t>Ranunculus</a:t>
            </a:r>
            <a:r>
              <a:rPr lang="tr-TR" dirty="0" smtClean="0"/>
              <a:t>) ve bu arada su üstünde yüzen ve yaprak sapları özel olarak genişlemiş olan ve kışı su altında geçiren </a:t>
            </a:r>
            <a:r>
              <a:rPr lang="tr-TR" b="1" i="1" dirty="0" smtClean="0"/>
              <a:t>Eichornia crassipes</a:t>
            </a:r>
            <a:r>
              <a:rPr lang="tr-TR" dirty="0" smtClean="0"/>
              <a:t> gibi serbest yüzen su bitkileri büyük bir yayılma gösterir. Fakat hemen belirtelim ki bir bitkinin su ile dağılması için mutlaka su içinde olması gerekmez. Su içine giren tohum ve meyveler çimleneceği zaman su yüzüne çıkarlar. Bir kısım bitkiler şiddetli sağanak yağışlardan sonra oluşan sel suları ile taşınırlar. Kutup bölgeleriyle Alpin bölgelerde eriyen karlar ise kısa mesafer de taşınmayı gerçekleştirirler.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Lemna minor</a:t>
            </a:r>
            <a:endParaRPr lang="tr-TR" dirty="0"/>
          </a:p>
        </p:txBody>
      </p:sp>
      <p:pic>
        <p:nvPicPr>
          <p:cNvPr id="32770" name="Picture 2" descr="C:\Users\Fatmagül\Desktop\0 2018 DERS\0 bahardersSUNUM-Düzenledim\bicoğrafya\resm\Kleine_Wasserlinse_(Entengrütze).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85000" lnSpcReduction="10000"/>
          </a:bodyPr>
          <a:lstStyle/>
          <a:p>
            <a:pPr lvl="0" algn="just"/>
            <a:r>
              <a:rPr lang="tr-TR" sz="4700" b="1" dirty="0" smtClean="0">
                <a:solidFill>
                  <a:srgbClr val="FF0000"/>
                </a:solidFill>
              </a:rPr>
              <a:t>Denizel akıntılar</a:t>
            </a:r>
            <a:r>
              <a:rPr lang="tr-TR" b="1" dirty="0" smtClean="0"/>
              <a:t>;</a:t>
            </a:r>
            <a:r>
              <a:rPr lang="tr-TR" dirty="0" smtClean="0"/>
              <a:t> oldukça etkili olan bu dağılma şekli ile diasporlar 1600 km kadar uzağa sürüklenebilirler. Bu halde diasporlar uzun süre su geçirmeden yüzebilme yeteneğine sahiptirler. Bu gibi bitkilere örnek olarak boreal ve ılıman bölgelerde yaşayan </a:t>
            </a:r>
            <a:r>
              <a:rPr lang="tr-TR" i="1" dirty="0" smtClean="0"/>
              <a:t>Boraginaceae </a:t>
            </a:r>
            <a:r>
              <a:rPr lang="tr-TR" dirty="0" smtClean="0"/>
              <a:t>familyasından </a:t>
            </a:r>
            <a:r>
              <a:rPr lang="tr-TR" b="1" i="1" dirty="0" smtClean="0"/>
              <a:t>Mertensia maritima</a:t>
            </a:r>
            <a:r>
              <a:rPr lang="tr-TR" dirty="0" smtClean="0"/>
              <a:t>, </a:t>
            </a:r>
            <a:r>
              <a:rPr lang="tr-TR" b="1" i="1" dirty="0" smtClean="0"/>
              <a:t>Arenaria peploides</a:t>
            </a:r>
            <a:r>
              <a:rPr lang="tr-TR" dirty="0" smtClean="0"/>
              <a:t> ile Senegal, Madagaskar, Komor, Seylan, Malezya ve Formoza gibi tropikal bölgelerin denizel bataklık bölgelerinde yaşayan </a:t>
            </a:r>
            <a:r>
              <a:rPr lang="tr-TR" b="1" i="1" dirty="0" smtClean="0"/>
              <a:t>Mangrove</a:t>
            </a:r>
            <a:r>
              <a:rPr lang="tr-TR" dirty="0" smtClean="0"/>
              <a:t>’lerden </a:t>
            </a:r>
            <a:r>
              <a:rPr lang="tr-TR" b="1" i="1" dirty="0" smtClean="0"/>
              <a:t>Rhizophora</a:t>
            </a:r>
            <a:r>
              <a:rPr lang="tr-TR" dirty="0" smtClean="0"/>
              <a:t> ve </a:t>
            </a:r>
            <a:r>
              <a:rPr lang="tr-TR" b="1" i="1" dirty="0" smtClean="0"/>
              <a:t>Avicennia</a:t>
            </a:r>
            <a:r>
              <a:rPr lang="tr-TR" dirty="0" smtClean="0"/>
              <a:t>’lar bu gruba çok güzel örnekler oluşturur. Ayrıca denizel alg’ler ve </a:t>
            </a:r>
            <a:r>
              <a:rPr lang="tr-TR" b="1" i="1" dirty="0" smtClean="0"/>
              <a:t>Angiosperm</a:t>
            </a:r>
            <a:r>
              <a:rPr lang="tr-TR" dirty="0" smtClean="0"/>
              <a:t>’lere ait denizel otsu bitkiler de denizel akıntılarla dağılır. </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Hindistan cevizi</a:t>
            </a:r>
            <a:r>
              <a:rPr lang="tr-TR" dirty="0" smtClean="0"/>
              <a:t> (Cocos nucifera)</a:t>
            </a:r>
            <a:endParaRPr lang="tr-TR" dirty="0"/>
          </a:p>
        </p:txBody>
      </p:sp>
      <p:pic>
        <p:nvPicPr>
          <p:cNvPr id="4" name="Content Placeholder 3" descr="Birbirinden tuhaf bitkiler, sebze ve meyveler...">
            <a:hlinkClick r:id="rId2"/>
          </p:cNvPr>
          <p:cNvPicPr>
            <a:picLocks noGrp="1"/>
          </p:cNvPicPr>
          <p:nvPr>
            <p:ph idx="1"/>
          </p:nvPr>
        </p:nvPicPr>
        <p:blipFill>
          <a:blip r:embed="rId3" cstate="print"/>
          <a:srcRect/>
          <a:stretch>
            <a:fillRect/>
          </a:stretch>
        </p:blipFill>
        <p:spPr bwMode="auto">
          <a:xfrm>
            <a:off x="2057400" y="1143000"/>
            <a:ext cx="4800600" cy="5715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676400" y="0"/>
            <a:ext cx="5791200" cy="676656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10000"/>
          </a:bodyPr>
          <a:lstStyle/>
          <a:p>
            <a:pPr lvl="0" algn="just"/>
            <a:r>
              <a:rPr lang="tr-TR" sz="4700" b="1" dirty="0" smtClean="0">
                <a:solidFill>
                  <a:srgbClr val="FF0000"/>
                </a:solidFill>
              </a:rPr>
              <a:t>Irmaklar ve su akıntıları</a:t>
            </a:r>
            <a:r>
              <a:rPr lang="tr-TR" b="1" dirty="0" smtClean="0"/>
              <a:t>;</a:t>
            </a:r>
            <a:r>
              <a:rPr lang="tr-TR" dirty="0" smtClean="0"/>
              <a:t> bu şekilde bitkilerin bir kısmı, tohumları veya meyveleri ırmağın kaynağından denizlere kadar taşınabilirler. Tabii bu şekildeki dağılma ırmağın akış yönünde olur. Diğer bir halde su baskınına uğrayan yerler de dağılışa yardım eder. Bu şekildeki yayılmalara örnek olarak çok küçük meyveleri olan </a:t>
            </a:r>
            <a:r>
              <a:rPr lang="tr-TR" b="1" i="1" dirty="0" smtClean="0"/>
              <a:t>Potamogeton</a:t>
            </a:r>
            <a:r>
              <a:rPr lang="tr-TR" dirty="0" smtClean="0"/>
              <a:t>’ları, büyük etli meyvesi olan ve tohumlarını dibe bırakan sarı Nilüfer (</a:t>
            </a:r>
            <a:r>
              <a:rPr lang="tr-TR" b="1" i="1" dirty="0" smtClean="0"/>
              <a:t>Nymphaea lutea</a:t>
            </a:r>
            <a:r>
              <a:rPr lang="tr-TR" dirty="0" smtClean="0"/>
              <a:t>), </a:t>
            </a:r>
            <a:r>
              <a:rPr lang="tr-TR" b="1" i="1" dirty="0" smtClean="0"/>
              <a:t>Leucojum aestivum </a:t>
            </a:r>
            <a:r>
              <a:rPr lang="tr-TR" dirty="0" smtClean="0"/>
              <a:t>(bir cins kardelen) ayrıca kuzey bölgelerinde yaşayan Çoban değneğigiller (Polygonaceae), </a:t>
            </a:r>
            <a:r>
              <a:rPr lang="tr-TR" b="1" i="1" dirty="0" smtClean="0"/>
              <a:t>Oxyria digyna, </a:t>
            </a:r>
            <a:r>
              <a:rPr lang="tr-TR" dirty="0" smtClean="0"/>
              <a:t>gövdesi bulunmayan bir Nakil bitkisi olan </a:t>
            </a:r>
            <a:r>
              <a:rPr lang="tr-TR" b="1" i="1" dirty="0" smtClean="0"/>
              <a:t>Silene acaulis</a:t>
            </a:r>
            <a:r>
              <a:rPr lang="tr-TR" dirty="0" smtClean="0"/>
              <a:t> ve çok sayıda </a:t>
            </a:r>
            <a:r>
              <a:rPr lang="tr-TR" b="1" i="1" dirty="0" smtClean="0"/>
              <a:t>Saxifraga</a:t>
            </a:r>
            <a:r>
              <a:rPr lang="tr-TR" dirty="0" smtClean="0"/>
              <a:t> (Taşkıran otu) verilebilir.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algn="just"/>
            <a:r>
              <a:rPr lang="tr-TR" dirty="0" smtClean="0"/>
              <a:t>Tabiatta tohumla yayılma yapan taksonomik birimlerin oranı azdır. Yayılmayı ve göçü sağlayan bitki kısımlarına kısaca </a:t>
            </a:r>
            <a:r>
              <a:rPr lang="tr-TR" b="1" dirty="0" smtClean="0"/>
              <a:t>diaspor</a:t>
            </a:r>
            <a:r>
              <a:rPr lang="tr-TR" dirty="0" smtClean="0"/>
              <a:t> denir.</a:t>
            </a:r>
          </a:p>
          <a:p>
            <a:pPr algn="just"/>
            <a:r>
              <a:rPr lang="tr-TR" dirty="0" smtClean="0"/>
              <a:t>Diasporlar, yer değiştirme yeteneğinde olup genellikle üreme organlarıdır. Örneğin spor, tohum veya meyve gibi. Diasporlar, vejetatif kökenli özel organlar olabileceği gibi bitkinin değişikliğe uğramış kısımları, bitkinin tümü veya bitki grupları da olabilir. </a:t>
            </a:r>
            <a:r>
              <a:rPr lang="tr-TR" dirty="0" smtClean="0">
                <a:solidFill>
                  <a:srgbClr val="FF0000"/>
                </a:solidFill>
              </a:rPr>
              <a:t>Özetle diasporlar </a:t>
            </a:r>
            <a:r>
              <a:rPr lang="tr-TR" dirty="0" smtClean="0"/>
              <a:t>yeni bir birey meydana getirebilen ve dağılıma fazında aktif bir görev yapan birçok spor, tohum, meyve, gövde veya bitkinin diğer kısımlarıdır.</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Leucojum aestivum</a:t>
            </a:r>
            <a:endParaRPr lang="tr-TR" dirty="0"/>
          </a:p>
        </p:txBody>
      </p:sp>
      <p:pic>
        <p:nvPicPr>
          <p:cNvPr id="33794" name="Picture 2" descr="C:\Users\Fatmagül\Desktop\0 2018 DERS\0 bahardersSUNUM-Düzenledim\bicoğrafya\resm\leucojum-03.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Fatmagül\Desktop\0 2018 DERS\0 bahardersSUNUM-Düzenledim\bicoğrafya\resm\leucojum-aestivum-fr-jcrellin.jpg"/>
          <p:cNvPicPr>
            <a:picLocks noChangeAspect="1" noChangeArrowheads="1"/>
          </p:cNvPicPr>
          <p:nvPr/>
        </p:nvPicPr>
        <p:blipFill>
          <a:blip r:embed="rId2" cstate="print"/>
          <a:srcRect/>
          <a:stretch>
            <a:fillRect/>
          </a:stretch>
        </p:blipFill>
        <p:spPr bwMode="auto">
          <a:xfrm>
            <a:off x="1752600" y="0"/>
            <a:ext cx="5715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pPr lvl="0" algn="just"/>
            <a:r>
              <a:rPr lang="tr-TR" sz="4300" b="1" dirty="0" smtClean="0">
                <a:solidFill>
                  <a:srgbClr val="FF0000"/>
                </a:solidFill>
              </a:rPr>
              <a:t>Yağışlar, su baskınları ve göller</a:t>
            </a:r>
            <a:r>
              <a:rPr lang="tr-TR" b="1" dirty="0" smtClean="0"/>
              <a:t>; </a:t>
            </a:r>
            <a:r>
              <a:rPr lang="tr-TR" dirty="0" smtClean="0"/>
              <a:t>kuzey bölgelerinde ilkbaharda karlar erimeye başladığı zaman toprak henüz donmuş ve su geçirmez bir durumda olduğundan büyük akıntılar meydana gelir; bu suların üzerine düşen diasporlar uzun mesafelere taşınmış olur. Göllerde dağılma ve taşınma su akıntılarınkine benzer fakat dağılma burada daha sınırlıdır ve kısa mesafelerde olur. Genellikle diasporların suda yüzmesini sağlayan dokunun mantar kısmı ve diğer hava içeren kısımlardır.</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lvl="0" algn="just"/>
            <a:r>
              <a:rPr lang="tr-TR" sz="4700" b="1" dirty="0" smtClean="0">
                <a:solidFill>
                  <a:srgbClr val="FF0000"/>
                </a:solidFill>
              </a:rPr>
              <a:t>Yüzen buzlar ve Aysberg’ler</a:t>
            </a:r>
            <a:r>
              <a:rPr lang="tr-TR" b="1" dirty="0" smtClean="0"/>
              <a:t>;</a:t>
            </a:r>
            <a:r>
              <a:rPr lang="tr-TR" dirty="0" smtClean="0"/>
              <a:t> </a:t>
            </a:r>
            <a:r>
              <a:rPr lang="tr-TR" sz="3300" dirty="0" smtClean="0"/>
              <a:t>bunlar özellikle kutup ve kutupaltı bölgelerde görülmektedir. Rüzgar ve ilkbaharda oluşan su akıntılarıyla Aysberg ve yüzen buz kütleleri üzerine düşen çeşitli maddeler çok yıllık bitkiler ve diasporlar gene oldukça uzak mesafelere taşınabilirler. Şüphesiz buzullar üzerinde bulunan karasal bitki diasporları uygun çevre koşullarını bulduğu yerde gene gelişebilirler. Yüzen buzullar üzerinde bulunan </a:t>
            </a:r>
            <a:r>
              <a:rPr lang="tr-TR" sz="3300" b="1" i="1" dirty="0" smtClean="0"/>
              <a:t>Diatome</a:t>
            </a:r>
            <a:r>
              <a:rPr lang="tr-TR" sz="3300" dirty="0" smtClean="0"/>
              <a:t>’lerin dağılışı binlerce km’yi bulur; bu önemli ve sık sık meydana gelen bir durumdur. Ayrıca </a:t>
            </a:r>
            <a:r>
              <a:rPr lang="tr-TR" sz="3300" b="1" i="1" dirty="0" smtClean="0"/>
              <a:t>Puccinellia phryganodes</a:t>
            </a:r>
            <a:r>
              <a:rPr lang="tr-TR" sz="3300" dirty="0" smtClean="0"/>
              <a:t> gibi deniz kıyısında yaşayan bitkiler buz üzerinde kapalı iken kıyıya geçince gelişir ve bulundukları kuzey bölgelerden güneye doğru uzak mesafelere taşınmış olur.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lgn="just"/>
            <a:r>
              <a:rPr lang="tr-TR" dirty="0" smtClean="0"/>
              <a:t>Nehirde yüzen buzullarla veya rüzgarlarla göllere taşınan ve yüzemeyen diasporlar da önemli yer tutar. Kuzey kutup bölgelerinde buz gölleri üzerinde yapılan araştırmalarda, bu bitki  gruplarının yüzlerce km’ye dağıldığı görülmüştür; bu bitki parçalarının çoğu ölüdür fakat bunların 2500 km’ye kadar yayıldığı görülmüştür. Bunun yanında ince bir tacı olan </a:t>
            </a:r>
            <a:r>
              <a:rPr lang="tr-TR" b="1" i="1" dirty="0" smtClean="0"/>
              <a:t>Hygrohypnum polare</a:t>
            </a:r>
            <a:r>
              <a:rPr lang="tr-TR" dirty="0" smtClean="0"/>
              <a:t> canlı türler arasındadır. Diğer taraftan denizler veya büyük göller yüzemeyen diasporlar için önemli birer engel oluştururlar. Ayrıca diasporlar buralara taşınmış olsa bile taşındığı yerde iklimin uygun olmayışı nedeniyle gelişemezler.</a:t>
            </a:r>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05400"/>
          </a:xfrm>
        </p:spPr>
        <p:txBody>
          <a:bodyPr>
            <a:normAutofit/>
          </a:bodyPr>
          <a:lstStyle/>
          <a:p>
            <a:r>
              <a:rPr lang="tr-TR" b="1" dirty="0" smtClean="0">
                <a:solidFill>
                  <a:srgbClr val="FF0000"/>
                </a:solidFill>
              </a:rPr>
              <a:t>İNSANLAR VE HAYVANLARLA OLAN DAĞILMA (=ZOOKORİ)</a:t>
            </a:r>
            <a:r>
              <a:rPr lang="tr-TR" dirty="0" smtClean="0"/>
              <a:t/>
            </a:r>
            <a:br>
              <a:rPr lang="tr-TR" dirty="0" smtClean="0"/>
            </a:b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algn="just"/>
            <a:r>
              <a:rPr lang="tr-TR" dirty="0" smtClean="0"/>
              <a:t>Hayvanlarla olan dağılmada diasporlar ya hayvanın bir organı üzerine (</a:t>
            </a:r>
            <a:r>
              <a:rPr lang="tr-TR" b="1" dirty="0" smtClean="0"/>
              <a:t>epizookori</a:t>
            </a:r>
            <a:r>
              <a:rPr lang="tr-TR" dirty="0" smtClean="0"/>
              <a:t>) veya bunun sindirim sisteminde (</a:t>
            </a:r>
            <a:r>
              <a:rPr lang="tr-TR" b="1" dirty="0" smtClean="0"/>
              <a:t>endozookori</a:t>
            </a:r>
            <a:r>
              <a:rPr lang="tr-TR" dirty="0" smtClean="0"/>
              <a:t>) olmak üzere iki şekilde gerçekleşir. Endozookor’da tohum, meyve  ve tüm diasporlar değişikliğe uğrarlar. Epizookor’da ise diaspor’lar ya hayvana yapışık veya asılı olarak taşınırlar.  Özellikle çöl ve step bitkileri yapışkan sıvı salgılayan tohum ve meyvelerini, hayvanların tüylerine yapıştırırlar. Kuşların yuva yapımı sırasında taşınan maddelere yapışan diasporlarla Akdeniz’i geçen milyonlarca bıldırcının gaga ve ayaklarındaki çamura yapışmış olan diasporlar uzak mesafelere taşınabilir. Ayrıca tavşanların kürküne yapışan tohumlar belirli bir yere kadar taşınabilir.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55000" lnSpcReduction="20000"/>
          </a:bodyPr>
          <a:lstStyle/>
          <a:p>
            <a:pPr lvl="0" algn="just"/>
            <a:r>
              <a:rPr lang="tr-TR" sz="5700" b="1" dirty="0" smtClean="0">
                <a:solidFill>
                  <a:srgbClr val="FF0000"/>
                </a:solidFill>
              </a:rPr>
              <a:t>Kuşlar</a:t>
            </a:r>
            <a:r>
              <a:rPr lang="tr-TR" b="1" dirty="0" smtClean="0"/>
              <a:t>: </a:t>
            </a:r>
            <a:r>
              <a:rPr lang="tr-TR" sz="4500" dirty="0" smtClean="0"/>
              <a:t>Dünya üzerinde kuşların çokluğu ve uzun mesafelere uçmaları göz önünde bulundurulacak olursa tohumların dağılışındaki önemi kendiliğinden anlaşılır. RIDLEY birçok su bitkisinin bataklık ve göllere yayılmasını kuşların gerçekleştirdiğini ispatlamışlardır. KERNER, ise kırlangıç, su çulluğu, çobanaldatan ve alakarga gibi kuşların gaga, ayak ve tüylerine yapışan çamurlarla önemli ölçüde tohum taşıdığını göstermiştir. Hemen hatırlatalım ki güvercin ve turna kuşu saatte 60-70 km, kırlangıç, doğu şahini ise 150 km uçtuğu göz önüne alınırsa, bu kuşların tohum ve meyveleri çok kısa bir süre içinde farklı enlem derecelerine taşıyabilirler. Deniz kuşlarının büyük bir kısmı Yeni Zelanda, Güney Amerika, Güney Kutupaltı bölgelerinde yaşamaktadır. Ayrıca birçok ada habitatları örneğin dağların üzeri, Arktik alanda açık yerler dışarıdan göçlere uygun değildir.</a:t>
            </a:r>
          </a:p>
          <a:p>
            <a:pPr algn="just"/>
            <a:endParaRPr lang="tr-TR" sz="45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Fatmagül\Desktop\0 2018 DERS\resim\biyocoğrafya\2513383_orig.jpg"/>
          <p:cNvPicPr>
            <a:picLocks noChangeAspect="1" noChangeArrowheads="1"/>
          </p:cNvPicPr>
          <p:nvPr/>
        </p:nvPicPr>
        <p:blipFill>
          <a:blip r:embed="rId2" cstate="print"/>
          <a:srcRect/>
          <a:stretch>
            <a:fillRect/>
          </a:stretch>
        </p:blipFill>
        <p:spPr bwMode="auto">
          <a:xfrm>
            <a:off x="680235" y="241554"/>
            <a:ext cx="7701765" cy="60068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lgn="just"/>
            <a:r>
              <a:rPr lang="tr-TR" dirty="0" smtClean="0"/>
              <a:t>Çoğu kez aynı bitki veya aynı birey değişik tipte diaspor meydana getirebilir. Kuzey yarım kürenin ılıman bölgelerindeki orman ağaçlarının büyük bir kısmı örneğin meşe ve göknar türleri normal olarak tohum üretirler, fakat bunlar dip sürgünü, çelik veya diğer aktif olan vejetatif kısımlarla da üreyebilirler. </a:t>
            </a: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Fatmagül\Desktop\0 2018 DERS\resim\biyocoğrafya\7840170_orig.jpg"/>
          <p:cNvPicPr>
            <a:picLocks noChangeAspect="1" noChangeArrowheads="1"/>
          </p:cNvPicPr>
          <p:nvPr/>
        </p:nvPicPr>
        <p:blipFill>
          <a:blip r:embed="rId2" cstate="print"/>
          <a:srcRect/>
          <a:stretch>
            <a:fillRect/>
          </a:stretch>
        </p:blipFill>
        <p:spPr bwMode="auto">
          <a:xfrm>
            <a:off x="1371600" y="818965"/>
            <a:ext cx="6934199" cy="565507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7391" y="1"/>
            <a:ext cx="9191391" cy="7011108"/>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lvl="0" algn="just"/>
            <a:r>
              <a:rPr lang="tr-TR" sz="5200" b="1" dirty="0" smtClean="0">
                <a:solidFill>
                  <a:srgbClr val="FF0000"/>
                </a:solidFill>
              </a:rPr>
              <a:t>Memeliler</a:t>
            </a:r>
            <a:r>
              <a:rPr lang="tr-TR" b="1" dirty="0" smtClean="0"/>
              <a:t>: </a:t>
            </a:r>
            <a:r>
              <a:rPr lang="tr-TR" dirty="0" smtClean="0"/>
              <a:t>Yayılmada önemi kuşlar kadardır. Memeli hayvanlar küçük tohumlu birçok otsu bitkilerin dağılışında birer önemli etkendir. Birçok kürklü hayvan diasporların taşınmasında birer önemli etkendir. RIDLEY, özellikle hayvanın bağırsaklarından geçtikten sonra tohumların daha iyi çimlendiğini göstermiştir.</a:t>
            </a:r>
          </a:p>
          <a:p>
            <a:pPr algn="just"/>
            <a:r>
              <a:rPr lang="tr-TR" dirty="0" smtClean="0"/>
              <a:t>Karnivor olan Reptillerin yarısına yakın kısmı yedikleri meyvelerin tohumlarını etrafa saçarlar. Fakat tatlı suda yaşayan balıklar özellikle önemlidir. Çünkü bunlar bitki ile beslenirler ve su bitkilerinin tohumlarını yutarlar.</a:t>
            </a:r>
            <a:r>
              <a:rPr lang="tr-TR" b="1" i="1" dirty="0" smtClean="0"/>
              <a:t> Potamogeton </a:t>
            </a:r>
            <a:r>
              <a:rPr lang="tr-TR" dirty="0" smtClean="0"/>
              <a:t>ve tatlı su yoncası gibi bazı su bitkilerinin tohum ve meyveleri tatlı su balıkları tarafından yenir ve birkaç gün vücutlarının içinde kaldıktan sonra dışarı atılırlar. Diğer taraftan balıklar. Avcı Kartal, Balıkçıl kuşu ve Kaşıkçı kuşu gibi predatörler tarafından yendikten bir süre sonra dışkılarıyla dışarı atılırlar, birçok alg ve su mantarı bu yolla yayılır. Bu yayılma yüzlerce kilometreyi bulur.</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762000" y="533399"/>
            <a:ext cx="7620000" cy="5105401"/>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143000" y="0"/>
            <a:ext cx="6934200" cy="6858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52400" y="152400"/>
            <a:ext cx="8991600" cy="64770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tr-TR" dirty="0" smtClean="0"/>
              <a:t>Diğer taraftan böcekler, diasporların yayılışında (özellikle çok küçük olan mantar sporları) önemli bir grubu oluşturur. Örneğin patates’te görülen virüs hastalıkları, yaprak bitleri vasıtasıyla olur. </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pPr algn="just"/>
            <a:r>
              <a:rPr lang="tr-TR" dirty="0" smtClean="0"/>
              <a:t>İnsan bugün tabii vejetasyonun değişmesinde ve bitkilerin dağılışında en aktif bir aracıdır. Büyük ormanların tahrip edilmesinde erozyonun artmasında, kültür bitkileriyle birlikte tarla yabancı otların çoğalmasında önemli rol oynar. Kara seyahatları ve uçak yolculukları da diasporların dağılmasında özellikle etkili olmaktadır. Böylece Avrupa’da çok iyi bilinen bazı tarla yabancı otlarıyla, Aralık bitkileri örneğin </a:t>
            </a:r>
            <a:r>
              <a:rPr lang="tr-TR" b="1" i="1" dirty="0" smtClean="0"/>
              <a:t>Capsella bursa-pastoris, Stellaria media</a:t>
            </a:r>
            <a:r>
              <a:rPr lang="tr-TR" dirty="0" smtClean="0"/>
              <a:t> ve</a:t>
            </a:r>
            <a:r>
              <a:rPr lang="tr-TR" b="1" i="1" dirty="0" smtClean="0"/>
              <a:t> Poa annua </a:t>
            </a:r>
            <a:r>
              <a:rPr lang="tr-TR" dirty="0" smtClean="0"/>
              <a:t>gibi bitkiler kozmopolit duruma gelmişlerdir.</a:t>
            </a:r>
          </a:p>
          <a:p>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algn="just"/>
            <a:r>
              <a:rPr lang="tr-TR" sz="3600" dirty="0" smtClean="0"/>
              <a:t>İnsanlar, süs bitkilerini bahçelerinde yetiştirmek için birçok bitki türünün tohumlarını bir yerden başka bir yere taşımışlardır. Bunların bir kısmı geliştikten birkaç yıl sonra yok olmuşlar, bazıları ise çok fazla gelişerek büyük alanlara yayılmışlardır. Hatta bazı durumlarda getirilen bitki türlerini tabii floradan ayırmak zorlaşmıştır. Bu duruma örnek olarak İngiltere’de 17. yüzyılın sonunda Oxford Botanik Bahçesine getirilen </a:t>
            </a:r>
            <a:r>
              <a:rPr lang="tr-TR" sz="3600" b="1" i="1" dirty="0" smtClean="0"/>
              <a:t>Senecio Squalidus</a:t>
            </a:r>
            <a:r>
              <a:rPr lang="tr-TR" sz="3600" dirty="0" smtClean="0"/>
              <a:t> 19. asra kadar çok fazla üreyerek demiryolları boyunca yayılmışlardır. İnsanın (</a:t>
            </a:r>
            <a:r>
              <a:rPr lang="tr-TR" sz="3600" b="1" dirty="0" smtClean="0"/>
              <a:t>Antropokori</a:t>
            </a:r>
            <a:r>
              <a:rPr lang="tr-TR" sz="3600" dirty="0" smtClean="0"/>
              <a:t>) bitki yayılışına yardım etmesi, tarım, plantasyon ve silvikültür faaliyetleri şeklinde olur. Tarım faaliyetleriyle tahıllar yayılmıştır. Tahıllar bilindiği gibi insan için başlıca besin maddesi kaynağı olmuş ve dolayısıyla insanlar ekim alanını devamlı olarak genişletmişler ve yeni türlerin yetiştirilmesi yanında yeni türlerin ıslahına gitmişlerdir.</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lgn="just"/>
            <a:r>
              <a:rPr lang="tr-TR" dirty="0" smtClean="0"/>
              <a:t>Plantasyon faaliyetleri, özellikle kültür bitkileri yanında bahçe, park ve caddelerin ağaçlandırılması şeklinde olmuştur. Silvikültür faaliyetleri tabii orman örtüsünün korunması ve bozulmuş orman alanlarının yeniden ağaçlandırılması şeklinde olmuştur. Nihayet bitki yayılışları üzerinde savaşların, göçlerin, ticaret ve ulaşımın rolü olmuştur.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smtClean="0"/>
              <a:t>Quercus robur</a:t>
            </a:r>
            <a:endParaRPr lang="tr-TR" i="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295400"/>
            <a:ext cx="8000999" cy="55626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0"/>
            <a:ext cx="9149173" cy="68580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762000"/>
            <a:ext cx="9144000" cy="563880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0"/>
          </a:xfrm>
        </p:spPr>
        <p:txBody>
          <a:bodyPr>
            <a:normAutofit/>
          </a:bodyPr>
          <a:lstStyle/>
          <a:p>
            <a:r>
              <a:rPr lang="tr-TR" b="1" dirty="0" smtClean="0">
                <a:solidFill>
                  <a:srgbClr val="FF0000"/>
                </a:solidFill>
              </a:rPr>
              <a:t>MEKANİK DAĞILMA</a:t>
            </a:r>
            <a:r>
              <a:rPr lang="tr-TR" dirty="0" smtClean="0"/>
              <a:t/>
            </a:r>
            <a:br>
              <a:rPr lang="tr-TR" dirty="0" smtClean="0"/>
            </a:b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Autofit/>
          </a:bodyPr>
          <a:lstStyle/>
          <a:p>
            <a:pPr algn="just"/>
            <a:r>
              <a:rPr lang="tr-TR" sz="2800" dirty="0" smtClean="0"/>
              <a:t>Kısa mesafelerde olmakla beraber, yayılmada mekanik fırlatmalar da etkili olmaktadır. Bazı mantar sporlarını veya spor organlarını 5 m’ye kadar fırlatabilirler. Bazı </a:t>
            </a:r>
            <a:r>
              <a:rPr lang="tr-TR" sz="2800" b="1" i="1" dirty="0" smtClean="0"/>
              <a:t>Lycopodium</a:t>
            </a:r>
            <a:r>
              <a:rPr lang="tr-TR" sz="2800" dirty="0" smtClean="0"/>
              <a:t>’larda bu mesafe 1 m dolayındadır.</a:t>
            </a:r>
            <a:r>
              <a:rPr lang="tr-TR" sz="2800" b="1" dirty="0" smtClean="0"/>
              <a:t> </a:t>
            </a:r>
            <a:r>
              <a:rPr lang="tr-TR" sz="2800" dirty="0" smtClean="0"/>
              <a:t>Mekanik fırlatmada rekor, tropikal bölgelerde </a:t>
            </a:r>
            <a:r>
              <a:rPr lang="tr-TR" sz="2800" b="1" i="1" dirty="0" smtClean="0"/>
              <a:t>Euphorbia </a:t>
            </a:r>
            <a:r>
              <a:rPr lang="tr-TR" sz="2800" dirty="0" smtClean="0"/>
              <a:t>(Sütleğen) üzerinde parazit olarak yaşayan ve</a:t>
            </a:r>
            <a:r>
              <a:rPr lang="tr-TR" sz="2800" i="1" dirty="0" smtClean="0"/>
              <a:t> Loranthaceae</a:t>
            </a:r>
            <a:r>
              <a:rPr lang="tr-TR" sz="2800" dirty="0" smtClean="0"/>
              <a:t> familyasına ait küçük bir bitki olan </a:t>
            </a:r>
            <a:r>
              <a:rPr lang="tr-TR" sz="2800" b="1" i="1" dirty="0" smtClean="0"/>
              <a:t>Arceuthobium </a:t>
            </a:r>
            <a:r>
              <a:rPr lang="tr-TR" sz="2800" dirty="0" smtClean="0"/>
              <a:t>ve </a:t>
            </a:r>
            <a:r>
              <a:rPr lang="tr-TR" sz="2800" b="1" i="1" dirty="0" smtClean="0"/>
              <a:t>Hura crepitans</a:t>
            </a:r>
            <a:r>
              <a:rPr lang="tr-TR" sz="2800" dirty="0" smtClean="0"/>
              <a:t> tohumlarını 10-12 m’ye, ayrıca</a:t>
            </a:r>
            <a:r>
              <a:rPr lang="tr-TR" sz="2800" b="1" i="1" dirty="0" smtClean="0"/>
              <a:t> Hevea brasiliensis </a:t>
            </a:r>
            <a:r>
              <a:rPr lang="tr-TR" sz="2800" dirty="0" smtClean="0"/>
              <a:t>bitkisi de 13 m ’ye kadar tohumlarını fırlatabilir.</a:t>
            </a:r>
            <a:r>
              <a:rPr lang="tr-TR" sz="2800" b="1" dirty="0" smtClean="0"/>
              <a:t> </a:t>
            </a:r>
            <a:r>
              <a:rPr lang="tr-TR" sz="2800" i="1" dirty="0" smtClean="0"/>
              <a:t>Acanthaceae</a:t>
            </a:r>
            <a:r>
              <a:rPr lang="tr-TR" sz="2800" dirty="0" smtClean="0"/>
              <a:t> familyasında ait bitkilerin tamamı, kuru sert meyvelerin patlamasıyla tohumlarını 10 m ‘ye kadar fırlatabilmektedir. Aynı durum </a:t>
            </a:r>
            <a:r>
              <a:rPr lang="tr-TR" sz="2800" b="1" i="1" dirty="0" smtClean="0"/>
              <a:t>Claytonia, Montia, Hamamelis</a:t>
            </a:r>
            <a:r>
              <a:rPr lang="tr-TR" sz="2800" dirty="0" smtClean="0"/>
              <a:t> ve bazı </a:t>
            </a:r>
            <a:r>
              <a:rPr lang="tr-TR" sz="2800" b="1" i="1" dirty="0" smtClean="0"/>
              <a:t>Phlox</a:t>
            </a:r>
            <a:r>
              <a:rPr lang="tr-TR" sz="2800" dirty="0" smtClean="0"/>
              <a:t> türlerin de görülür.</a:t>
            </a:r>
            <a:endParaRPr lang="tr-TR"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smtClean="0"/>
              <a:t>Hevea brasiliensis</a:t>
            </a:r>
            <a:endParaRPr lang="tr-TR"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2590800" y="1143000"/>
            <a:ext cx="3945016" cy="57150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algn="just"/>
            <a:r>
              <a:rPr lang="tr-TR" sz="3400" dirty="0" smtClean="0"/>
              <a:t>Mekanik fırlatmaya vereceğimiz aşağıdaki örnekler yukarıdakilere oranla daha kısa mesafelere gidebilmektedir. Örneğin </a:t>
            </a:r>
            <a:r>
              <a:rPr lang="tr-TR" sz="3400" b="1" i="1" dirty="0" smtClean="0"/>
              <a:t>Ecbalium elaterium</a:t>
            </a:r>
            <a:r>
              <a:rPr lang="tr-TR" sz="3400" dirty="0" smtClean="0"/>
              <a:t> (acı dülek veya eşek hıyarı) meyvesi olgunlaştığında sapından ayrılarak yarılır ve bol bir yapışkan madde ile tohumlar 1 m ’ ye kadar veya biraz daha uzağa gidebilir.</a:t>
            </a:r>
            <a:r>
              <a:rPr lang="tr-TR" sz="3400" b="1" i="1" dirty="0" smtClean="0"/>
              <a:t> Impatiens</a:t>
            </a:r>
            <a:r>
              <a:rPr lang="tr-TR" sz="3400" dirty="0" smtClean="0"/>
              <a:t> (camgüzeli) bitkisinde meyve çeperi 3 tabakalıdır; en içteki tabaka turgorlu hücrelerden meydana gelir; meyve olgunlaşınca dokunulacak olursa, çeperi birden 3 parçaya ayrılarak içerde kuvvetli bir hareket olur ve bu sırada tohumlar 6 m’ye kadar fırlayabilir.</a:t>
            </a:r>
            <a:r>
              <a:rPr lang="tr-TR" sz="3400" b="1" dirty="0" smtClean="0"/>
              <a:t> </a:t>
            </a:r>
            <a:r>
              <a:rPr lang="tr-TR" sz="3400" dirty="0" smtClean="0"/>
              <a:t>Birçok </a:t>
            </a:r>
            <a:r>
              <a:rPr lang="tr-TR" sz="3400" b="1" i="1" dirty="0" smtClean="0"/>
              <a:t>Viola </a:t>
            </a:r>
            <a:r>
              <a:rPr lang="tr-TR" sz="3400" dirty="0" smtClean="0"/>
              <a:t>(menekşe) cinslerinde meyveler olgunlaştığında kayık şeklinde üç kısma ayrılır ve bu sırada tohumlar, meyve çeperindeki tabakaların farklı şekilde kurumasından dolayı 5 m uzaklığa kadar fırlayabilir.</a:t>
            </a:r>
            <a:r>
              <a:rPr lang="tr-TR" sz="3400" b="1" dirty="0" smtClean="0"/>
              <a:t> </a:t>
            </a:r>
            <a:r>
              <a:rPr lang="tr-TR" sz="3400" i="1" dirty="0" smtClean="0"/>
              <a:t>Geraniaceae</a:t>
            </a:r>
            <a:r>
              <a:rPr lang="tr-TR" sz="3400" dirty="0" smtClean="0"/>
              <a:t> (turna gagasıgiller) familyasının birçok cinslerinde örneğin </a:t>
            </a:r>
            <a:r>
              <a:rPr lang="tr-TR" sz="3400" b="1" i="1" dirty="0" smtClean="0"/>
              <a:t>Geranium </a:t>
            </a:r>
            <a:r>
              <a:rPr lang="tr-TR" sz="3400" dirty="0" smtClean="0"/>
              <a:t>(turnagagası) meyvesi aniden ince şeritlere ayrılarak yuvarlaklaşır ve sapan şeklini alarak tohumların 6 m’ye kadar yayılmasında neden olur.</a:t>
            </a:r>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smtClean="0"/>
              <a:t>Ecbalium elaterium</a:t>
            </a:r>
            <a:r>
              <a:rPr lang="tr-TR" dirty="0" smtClean="0"/>
              <a:t> (acı dülek veya eşek hıyarı)</a:t>
            </a:r>
            <a:endParaRPr lang="tr-TR" dirty="0"/>
          </a:p>
        </p:txBody>
      </p:sp>
      <p:pic>
        <p:nvPicPr>
          <p:cNvPr id="4" name="Picture 2" descr="C:\Users\Fatmagül\Desktop\0 2018 DERS\0 bahardersSUNUM-Düzenledim\bicoğrafya\resm\Ecballium+elaterium+aka+exploding+cucumber+_6094b6536f8c3ac3b8bd5d15f5102387.jpg"/>
          <p:cNvPicPr>
            <a:picLocks noGrp="1" noChangeAspect="1" noChangeArrowheads="1"/>
          </p:cNvPicPr>
          <p:nvPr>
            <p:ph idx="1"/>
          </p:nvPr>
        </p:nvPicPr>
        <p:blipFill>
          <a:blip r:embed="rId2" cstate="print"/>
          <a:srcRect/>
          <a:stretch>
            <a:fillRect/>
          </a:stretch>
        </p:blipFill>
        <p:spPr bwMode="auto">
          <a:xfrm>
            <a:off x="1066800" y="1524000"/>
            <a:ext cx="6934199" cy="5334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tmagül\Desktop\0 2018 DERS\0 bahardersSUNUM-Düzenledim\bicoğrafya\resm\000046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tmagül\Desktop\0 2018 DERS\0 bahardersSUNUM-Düzenledim\bicoğrafya\resm\000045.jpg"/>
          <p:cNvPicPr>
            <a:picLocks noChangeAspect="1" noChangeArrowheads="1"/>
          </p:cNvPicPr>
          <p:nvPr/>
        </p:nvPicPr>
        <p:blipFill>
          <a:blip r:embed="rId2" cstate="print"/>
          <a:srcRect/>
          <a:stretch>
            <a:fillRect/>
          </a:stretch>
        </p:blipFill>
        <p:spPr bwMode="auto">
          <a:xfrm>
            <a:off x="0" y="0"/>
            <a:ext cx="9144000" cy="6930614"/>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Fatmagül\Desktop\0 2018 DERS\resim\biyocoğrafya\18264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0"/>
            <a:ext cx="9106853"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2651</Words>
  <Application>Microsoft Office PowerPoint</Application>
  <PresentationFormat>On-screen Show (4:3)</PresentationFormat>
  <Paragraphs>67</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CANLILARIN YAYILIŞI VE GÖÇÜ (KOROLOJİ)</vt:lpstr>
      <vt:lpstr>Koroloji (de choreo= yayılış, dağılış) 1866 yılında ERNEST HAECKEL tarafından şöyle tanımlanmıştır; belirli fauna ve flora alanlarındaki sistematik birimlerin (familya, cins, tür) coğrafi dağılışları, kökenleri ve bunların değişimlerinin araştırılmasıdır. Canlılarda yayılma ve göçlerin başlıca nedeni genellikle populasyonun artması ve çevresinin değişikliğe uğramasıdır.  Canlıların dünya üzerinde yayılışında önemli olan husus alan kazanılması yani canlıların belirli veya yeni bölgelere yerleştirilmeleridir. Bir türün yayılış kapasitesi iki faktöre bağlıdır: birincisi türün çoğalma miktarına, ikincisi de bunun dağılma olanağına. Biyocoğrafyacıların başlıca amaçlarından biri taksonomik birimlerin dağılış alanlarını tanımlamaktır. </vt:lpstr>
      <vt:lpstr>BİTKİLERİN YAYILIŞI VE GÖÇÜ</vt:lpstr>
      <vt:lpstr>Verbascum</vt:lpstr>
      <vt:lpstr>Bitkilerin dağılışı ve göçü her ne kadar birbirine sıkıca bağlı isede faaliyetleri farklıdır.   Dağılış; bitkinin bulunduğu çevreden tohumlarla yayılması ve yeni yerlere ulaşmasıdır. Halbuki göç bir gelişmeyi içerir.   Dolayısıyla dağılış, göçün gerekli habercisidir ve yeni çevre kazanılmasının sona ermesidir.</vt:lpstr>
      <vt:lpstr>Slide 6</vt:lpstr>
      <vt:lpstr>Slide 7</vt:lpstr>
      <vt:lpstr>Quercus robur</vt:lpstr>
      <vt:lpstr>Slide 9</vt:lpstr>
      <vt:lpstr>Slide 10</vt:lpstr>
      <vt:lpstr>Slide 11</vt:lpstr>
      <vt:lpstr>Phragmites communis (su kamışı)</vt:lpstr>
      <vt:lpstr>Slide 13</vt:lpstr>
      <vt:lpstr>Başlıca pasif yayılma şekilleri </vt:lpstr>
      <vt:lpstr>RÜZGARLARLA DAĞILMA (ANEMOKORİ) </vt:lpstr>
      <vt:lpstr>Slide 16</vt:lpstr>
      <vt:lpstr>Slide 17</vt:lpstr>
      <vt:lpstr>Agaricus campestris</vt:lpstr>
      <vt:lpstr>Slide 19</vt:lpstr>
      <vt:lpstr>Xylaria polymorpha, (ölü adamın parmakları)</vt:lpstr>
      <vt:lpstr>Slide 21</vt:lpstr>
      <vt:lpstr>Dendrobium atteniatum</vt:lpstr>
      <vt:lpstr>Rhododendron sp.</vt:lpstr>
      <vt:lpstr>Rhododendron sp. Meyve ve tohum</vt:lpstr>
      <vt:lpstr>Slide 25</vt:lpstr>
      <vt:lpstr>Asclepias sp. (ipek otu)</vt:lpstr>
      <vt:lpstr>Slide 27</vt:lpstr>
      <vt:lpstr>Epilobium (yakı otu)</vt:lpstr>
      <vt:lpstr>Slide 29</vt:lpstr>
      <vt:lpstr>Slide 30</vt:lpstr>
      <vt:lpstr>Taraxacum sp. (Karahindibağ)</vt:lpstr>
      <vt:lpstr>Slide 32</vt:lpstr>
      <vt:lpstr>Slide 33</vt:lpstr>
      <vt:lpstr>Slide 34</vt:lpstr>
      <vt:lpstr>Slide 35</vt:lpstr>
      <vt:lpstr>Slide 36</vt:lpstr>
      <vt:lpstr>Göknar tohumu</vt:lpstr>
      <vt:lpstr>Slide 38</vt:lpstr>
      <vt:lpstr>Slide 39</vt:lpstr>
      <vt:lpstr>Acer sp. (Akçaağaç)</vt:lpstr>
      <vt:lpstr>Slide 41</vt:lpstr>
      <vt:lpstr>Slide 42</vt:lpstr>
      <vt:lpstr>Slide 43</vt:lpstr>
      <vt:lpstr>Slide 44</vt:lpstr>
      <vt:lpstr>Gossypium hirsutum</vt:lpstr>
      <vt:lpstr>Slide 46</vt:lpstr>
      <vt:lpstr>Crambe tatarica</vt:lpstr>
      <vt:lpstr>Slide 48</vt:lpstr>
      <vt:lpstr>Slide 49</vt:lpstr>
      <vt:lpstr>Slide 50</vt:lpstr>
      <vt:lpstr>SU VE BUZULLARLA DAĞILMA (HİDROKORİ) </vt:lpstr>
      <vt:lpstr>Slide 52</vt:lpstr>
      <vt:lpstr>Slide 53</vt:lpstr>
      <vt:lpstr>Slide 54</vt:lpstr>
      <vt:lpstr>Lemna minor</vt:lpstr>
      <vt:lpstr>Slide 56</vt:lpstr>
      <vt:lpstr>Hindistan cevizi (Cocos nucifera)</vt:lpstr>
      <vt:lpstr>Slide 58</vt:lpstr>
      <vt:lpstr>Slide 59</vt:lpstr>
      <vt:lpstr>Leucojum aestivum</vt:lpstr>
      <vt:lpstr>Slide 61</vt:lpstr>
      <vt:lpstr>Slide 62</vt:lpstr>
      <vt:lpstr>Slide 63</vt:lpstr>
      <vt:lpstr>Slide 64</vt:lpstr>
      <vt:lpstr>Slide 65</vt:lpstr>
      <vt:lpstr>İNSANLAR VE HAYVANLARLA OLAN DAĞILMA (=ZOOKORİ) </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MEKANİK DAĞILMA </vt:lpstr>
      <vt:lpstr>Slide 83</vt:lpstr>
      <vt:lpstr>Hevea brasiliensis</vt:lpstr>
      <vt:lpstr>Slide 85</vt:lpstr>
      <vt:lpstr>Ecbalium elaterium (acı dülek veya eşek hıyarı)</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CANLILARIN YAYILIŞI VE GÖÇÜ (KOROLOJİ)</dc:title>
  <dc:creator>Fatmagül Geven</dc:creator>
  <cp:lastModifiedBy>Fatmagül Geven</cp:lastModifiedBy>
  <cp:revision>45</cp:revision>
  <dcterms:created xsi:type="dcterms:W3CDTF">2006-08-16T00:00:00Z</dcterms:created>
  <dcterms:modified xsi:type="dcterms:W3CDTF">2017-12-31T21:51:34Z</dcterms:modified>
</cp:coreProperties>
</file>