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2" r:id="rId6"/>
    <p:sldId id="261" r:id="rId7"/>
    <p:sldId id="264" r:id="rId8"/>
    <p:sldId id="266" r:id="rId9"/>
    <p:sldId id="267" r:id="rId10"/>
    <p:sldId id="268" r:id="rId11"/>
    <p:sldId id="270" r:id="rId12"/>
    <p:sldId id="271" r:id="rId13"/>
    <p:sldId id="273" r:id="rId14"/>
    <p:sldId id="275" r:id="rId15"/>
    <p:sldId id="276" r:id="rId16"/>
    <p:sldId id="277" r:id="rId17"/>
    <p:sldId id="278" r:id="rId1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EEC88946-34B4-4A86-9BF2-2D7ED244E17D}" type="datetimeFigureOut">
              <a:rPr lang="tr-TR" smtClean="0"/>
              <a:pPr/>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E37A61A-BD55-49E4-8CDC-F2F8C69E4411}" type="slidenum">
              <a:rPr lang="tr-TR" smtClean="0"/>
              <a:pPr/>
              <a:t>‹#›</a:t>
            </a:fld>
            <a:endParaRPr lang="tr-TR"/>
          </a:p>
        </p:txBody>
      </p:sp>
    </p:spTree>
    <p:extLst>
      <p:ext uri="{BB962C8B-B14F-4D97-AF65-F5344CB8AC3E}">
        <p14:creationId xmlns:p14="http://schemas.microsoft.com/office/powerpoint/2010/main" val="3565270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EEC88946-34B4-4A86-9BF2-2D7ED244E17D}" type="datetimeFigureOut">
              <a:rPr lang="tr-TR" smtClean="0"/>
              <a:pPr/>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E37A61A-BD55-49E4-8CDC-F2F8C69E4411}" type="slidenum">
              <a:rPr lang="tr-TR" smtClean="0"/>
              <a:pPr/>
              <a:t>‹#›</a:t>
            </a:fld>
            <a:endParaRPr lang="tr-TR"/>
          </a:p>
        </p:txBody>
      </p:sp>
    </p:spTree>
    <p:extLst>
      <p:ext uri="{BB962C8B-B14F-4D97-AF65-F5344CB8AC3E}">
        <p14:creationId xmlns:p14="http://schemas.microsoft.com/office/powerpoint/2010/main" val="34963009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EEC88946-34B4-4A86-9BF2-2D7ED244E17D}" type="datetimeFigureOut">
              <a:rPr lang="tr-TR" smtClean="0"/>
              <a:pPr/>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E37A61A-BD55-49E4-8CDC-F2F8C69E4411}" type="slidenum">
              <a:rPr lang="tr-TR" smtClean="0"/>
              <a:pPr/>
              <a:t>‹#›</a:t>
            </a:fld>
            <a:endParaRPr lang="tr-TR"/>
          </a:p>
        </p:txBody>
      </p:sp>
    </p:spTree>
    <p:extLst>
      <p:ext uri="{BB962C8B-B14F-4D97-AF65-F5344CB8AC3E}">
        <p14:creationId xmlns:p14="http://schemas.microsoft.com/office/powerpoint/2010/main" val="7414547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EEC88946-34B4-4A86-9BF2-2D7ED244E17D}" type="datetimeFigureOut">
              <a:rPr lang="tr-TR" smtClean="0"/>
              <a:pPr/>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E37A61A-BD55-49E4-8CDC-F2F8C69E4411}" type="slidenum">
              <a:rPr lang="tr-TR" smtClean="0"/>
              <a:pPr/>
              <a:t>‹#›</a:t>
            </a:fld>
            <a:endParaRPr lang="tr-TR"/>
          </a:p>
        </p:txBody>
      </p:sp>
    </p:spTree>
    <p:extLst>
      <p:ext uri="{BB962C8B-B14F-4D97-AF65-F5344CB8AC3E}">
        <p14:creationId xmlns:p14="http://schemas.microsoft.com/office/powerpoint/2010/main" val="25421753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EEC88946-34B4-4A86-9BF2-2D7ED244E17D}" type="datetimeFigureOut">
              <a:rPr lang="tr-TR" smtClean="0"/>
              <a:pPr/>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E37A61A-BD55-49E4-8CDC-F2F8C69E4411}" type="slidenum">
              <a:rPr lang="tr-TR" smtClean="0"/>
              <a:pPr/>
              <a:t>‹#›</a:t>
            </a:fld>
            <a:endParaRPr lang="tr-TR"/>
          </a:p>
        </p:txBody>
      </p:sp>
    </p:spTree>
    <p:extLst>
      <p:ext uri="{BB962C8B-B14F-4D97-AF65-F5344CB8AC3E}">
        <p14:creationId xmlns:p14="http://schemas.microsoft.com/office/powerpoint/2010/main" val="16680481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EEC88946-34B4-4A86-9BF2-2D7ED244E17D}" type="datetimeFigureOut">
              <a:rPr lang="tr-TR" smtClean="0"/>
              <a:pPr/>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E37A61A-BD55-49E4-8CDC-F2F8C69E4411}" type="slidenum">
              <a:rPr lang="tr-TR" smtClean="0"/>
              <a:pPr/>
              <a:t>‹#›</a:t>
            </a:fld>
            <a:endParaRPr lang="tr-TR"/>
          </a:p>
        </p:txBody>
      </p:sp>
    </p:spTree>
    <p:extLst>
      <p:ext uri="{BB962C8B-B14F-4D97-AF65-F5344CB8AC3E}">
        <p14:creationId xmlns:p14="http://schemas.microsoft.com/office/powerpoint/2010/main" val="34897788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EEC88946-34B4-4A86-9BF2-2D7ED244E17D}" type="datetimeFigureOut">
              <a:rPr lang="tr-TR" smtClean="0"/>
              <a:pPr/>
              <a:t>24.04.2020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E37A61A-BD55-49E4-8CDC-F2F8C69E4411}" type="slidenum">
              <a:rPr lang="tr-TR" smtClean="0"/>
              <a:pPr/>
              <a:t>‹#›</a:t>
            </a:fld>
            <a:endParaRPr lang="tr-TR"/>
          </a:p>
        </p:txBody>
      </p:sp>
    </p:spTree>
    <p:extLst>
      <p:ext uri="{BB962C8B-B14F-4D97-AF65-F5344CB8AC3E}">
        <p14:creationId xmlns:p14="http://schemas.microsoft.com/office/powerpoint/2010/main" val="37052513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EEC88946-34B4-4A86-9BF2-2D7ED244E17D}" type="datetimeFigureOut">
              <a:rPr lang="tr-TR" smtClean="0"/>
              <a:pPr/>
              <a:t>24.04.2020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E37A61A-BD55-49E4-8CDC-F2F8C69E4411}" type="slidenum">
              <a:rPr lang="tr-TR" smtClean="0"/>
              <a:pPr/>
              <a:t>‹#›</a:t>
            </a:fld>
            <a:endParaRPr lang="tr-TR"/>
          </a:p>
        </p:txBody>
      </p:sp>
    </p:spTree>
    <p:extLst>
      <p:ext uri="{BB962C8B-B14F-4D97-AF65-F5344CB8AC3E}">
        <p14:creationId xmlns:p14="http://schemas.microsoft.com/office/powerpoint/2010/main" val="21356207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EC88946-34B4-4A86-9BF2-2D7ED244E17D}" type="datetimeFigureOut">
              <a:rPr lang="tr-TR" smtClean="0"/>
              <a:pPr/>
              <a:t>24.04.2020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E37A61A-BD55-49E4-8CDC-F2F8C69E4411}" type="slidenum">
              <a:rPr lang="tr-TR" smtClean="0"/>
              <a:pPr/>
              <a:t>‹#›</a:t>
            </a:fld>
            <a:endParaRPr lang="tr-TR"/>
          </a:p>
        </p:txBody>
      </p:sp>
    </p:spTree>
    <p:extLst>
      <p:ext uri="{BB962C8B-B14F-4D97-AF65-F5344CB8AC3E}">
        <p14:creationId xmlns:p14="http://schemas.microsoft.com/office/powerpoint/2010/main" val="12190436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EEC88946-34B4-4A86-9BF2-2D7ED244E17D}" type="datetimeFigureOut">
              <a:rPr lang="tr-TR" smtClean="0"/>
              <a:pPr/>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E37A61A-BD55-49E4-8CDC-F2F8C69E4411}" type="slidenum">
              <a:rPr lang="tr-TR" smtClean="0"/>
              <a:pPr/>
              <a:t>‹#›</a:t>
            </a:fld>
            <a:endParaRPr lang="tr-TR"/>
          </a:p>
        </p:txBody>
      </p:sp>
    </p:spTree>
    <p:extLst>
      <p:ext uri="{BB962C8B-B14F-4D97-AF65-F5344CB8AC3E}">
        <p14:creationId xmlns:p14="http://schemas.microsoft.com/office/powerpoint/2010/main" val="19845744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EEC88946-34B4-4A86-9BF2-2D7ED244E17D}" type="datetimeFigureOut">
              <a:rPr lang="tr-TR" smtClean="0"/>
              <a:pPr/>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E37A61A-BD55-49E4-8CDC-F2F8C69E4411}" type="slidenum">
              <a:rPr lang="tr-TR" smtClean="0"/>
              <a:pPr/>
              <a:t>‹#›</a:t>
            </a:fld>
            <a:endParaRPr lang="tr-TR"/>
          </a:p>
        </p:txBody>
      </p:sp>
    </p:spTree>
    <p:extLst>
      <p:ext uri="{BB962C8B-B14F-4D97-AF65-F5344CB8AC3E}">
        <p14:creationId xmlns:p14="http://schemas.microsoft.com/office/powerpoint/2010/main" val="1469598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C88946-34B4-4A86-9BF2-2D7ED244E17D}" type="datetimeFigureOut">
              <a:rPr lang="tr-TR" smtClean="0"/>
              <a:pPr/>
              <a:t>24.04.2020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37A61A-BD55-49E4-8CDC-F2F8C69E4411}" type="slidenum">
              <a:rPr lang="tr-TR" smtClean="0"/>
              <a:pPr/>
              <a:t>‹#›</a:t>
            </a:fld>
            <a:endParaRPr lang="tr-TR"/>
          </a:p>
        </p:txBody>
      </p:sp>
    </p:spTree>
    <p:extLst>
      <p:ext uri="{BB962C8B-B14F-4D97-AF65-F5344CB8AC3E}">
        <p14:creationId xmlns:p14="http://schemas.microsoft.com/office/powerpoint/2010/main" val="10714040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a:t>ÖRNEK OLAYLAR 1-2</a:t>
            </a: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4601361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534573" y="5092676"/>
            <a:ext cx="11549575" cy="1181515"/>
          </a:xfrm>
        </p:spPr>
        <p:txBody>
          <a:bodyPr>
            <a:normAutofit lnSpcReduction="10000"/>
          </a:bodyPr>
          <a:lstStyle/>
          <a:p>
            <a:pPr algn="just"/>
            <a:r>
              <a:rPr lang="tr-TR" sz="2000" b="1" i="1" dirty="0">
                <a:latin typeface="+mj-lt"/>
                <a:cs typeface="Arial" pitchFamily="34" charset="0"/>
              </a:rPr>
              <a:t>Muğla'nın Bodrum ilçesinde İlçe Spor Müdürlüğü ve İlçe Milli Eğitim Müdürlüğü tarafından düzenlenen atletizm yarışları bir dizi skandala sahne oldu. Atletizm pistinin olmadığı, zemini tarlayı andıran futbol sahasında gerçekleşen organizasyonda yüksek atlama yarışmalarında çıta olarak su borusu, minder olarak yaylı yatak kullanıldı, minder dışına düşen sporcular yaralanma tehlikesi geçirdi.</a:t>
            </a:r>
          </a:p>
          <a:p>
            <a:endParaRPr lang="tr-TR" dirty="0"/>
          </a:p>
        </p:txBody>
      </p:sp>
      <p:pic>
        <p:nvPicPr>
          <p:cNvPr id="4" name="Picture 2" descr="C:\Users\win8\Desktop\,ltctUitmpEGckT4PePgL-A.jpg">
            <a:extLst>
              <a:ext uri="{FF2B5EF4-FFF2-40B4-BE49-F238E27FC236}">
                <a16:creationId xmlns:a16="http://schemas.microsoft.com/office/drawing/2014/main" id="{914B3768-9F6F-4FBA-949F-84AC53D65BA5}"/>
              </a:ext>
            </a:extLst>
          </p:cNvPr>
          <p:cNvPicPr>
            <a:picLocks noChangeAspect="1" noChangeArrowheads="1"/>
          </p:cNvPicPr>
          <p:nvPr/>
        </p:nvPicPr>
        <p:blipFill>
          <a:blip r:embed="rId2" cstate="print"/>
          <a:srcRect/>
          <a:stretch>
            <a:fillRect/>
          </a:stretch>
        </p:blipFill>
        <p:spPr bwMode="auto">
          <a:xfrm>
            <a:off x="968434" y="144403"/>
            <a:ext cx="10255131" cy="4568273"/>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lgn="just"/>
            <a:r>
              <a:rPr lang="tr-TR" sz="2800" dirty="0"/>
              <a:t>Türkiye Atletizm Federasyonu programında yer alan 3. </a:t>
            </a:r>
            <a:r>
              <a:rPr lang="tr-TR" sz="2800" dirty="0" err="1"/>
              <a:t>Turkcell</a:t>
            </a:r>
            <a:r>
              <a:rPr lang="tr-TR" sz="2800" dirty="0"/>
              <a:t> Küçükler Atletizm Yarışmaları’nın yanı sıra sponsorluğunu </a:t>
            </a:r>
            <a:r>
              <a:rPr lang="tr-TR" sz="2800" dirty="0" err="1"/>
              <a:t>Cheetos’un</a:t>
            </a:r>
            <a:r>
              <a:rPr lang="tr-TR" sz="2800" dirty="0"/>
              <a:t> yaptığı "</a:t>
            </a:r>
            <a:r>
              <a:rPr lang="tr-TR" sz="2800" dirty="0" err="1"/>
              <a:t>Cheetos</a:t>
            </a:r>
            <a:r>
              <a:rPr lang="tr-TR" sz="2800" dirty="0"/>
              <a:t> Türkiye’nin En Hızlısı" organizasyonunun Bodrum seçmeleri </a:t>
            </a:r>
            <a:r>
              <a:rPr lang="tr-TR" sz="2800" dirty="0" err="1"/>
              <a:t>Turgutreis’te</a:t>
            </a:r>
            <a:r>
              <a:rPr lang="tr-TR" sz="2800" dirty="0"/>
              <a:t> yapıldı. Atletizm pisti olmayan ve zemini son derece bozuk </a:t>
            </a:r>
            <a:r>
              <a:rPr lang="tr-TR" sz="2800" dirty="0" err="1"/>
              <a:t>Turgutreis</a:t>
            </a:r>
            <a:r>
              <a:rPr lang="tr-TR" sz="2800" dirty="0"/>
              <a:t> Stadı’ndaki seçmelerde hakem olarak beden eğitimi öğretmenleri görev aldı.</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1153551" y="4948652"/>
            <a:ext cx="10515600" cy="1452563"/>
          </a:xfrm>
        </p:spPr>
        <p:txBody>
          <a:bodyPr>
            <a:normAutofit fontScale="92500"/>
          </a:bodyPr>
          <a:lstStyle/>
          <a:p>
            <a:pPr algn="just"/>
            <a:r>
              <a:rPr lang="tr-TR" sz="2800" dirty="0"/>
              <a:t>Yarışlara 8 okuldan 10-14 yaş grubunda 170 öğrenci katıldı. Yeterli hakem ve kronometrenin olmadığı gözlenen seçmelerde en fazla iki branşta yarışması gereken bazı öğrencilerin 5-6 branşta iştirak ettikleri görüldü.</a:t>
            </a:r>
          </a:p>
        </p:txBody>
      </p:sp>
      <p:pic>
        <p:nvPicPr>
          <p:cNvPr id="4" name="Picture 2" descr="C:\Users\win8\Desktop\58ecfa567af50a34f43581f1.jpg">
            <a:extLst>
              <a:ext uri="{FF2B5EF4-FFF2-40B4-BE49-F238E27FC236}">
                <a16:creationId xmlns:a16="http://schemas.microsoft.com/office/drawing/2014/main" id="{066F90F1-35DE-4FC4-BB9F-09AB28290B3A}"/>
              </a:ext>
            </a:extLst>
          </p:cNvPr>
          <p:cNvPicPr>
            <a:picLocks noChangeAspect="1" noChangeArrowheads="1"/>
          </p:cNvPicPr>
          <p:nvPr/>
        </p:nvPicPr>
        <p:blipFill>
          <a:blip r:embed="rId2" cstate="print"/>
          <a:srcRect/>
          <a:stretch>
            <a:fillRect/>
          </a:stretch>
        </p:blipFill>
        <p:spPr bwMode="auto">
          <a:xfrm>
            <a:off x="1619219" y="239152"/>
            <a:ext cx="9779000" cy="4473526"/>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a:bodyPr>
          <a:lstStyle/>
          <a:p>
            <a:pPr algn="just"/>
            <a:r>
              <a:rPr lang="tr-TR" sz="3000" dirty="0"/>
              <a:t>Uzun atlama yarışlarının standartlara uygun olmayan kum havuzunda yapıldığı organizasyonda yüksek atlama yarışlarında nizami çıta yerine su borusu kullanıldı. Görevli öğretmenler, sporcuların sık sık üzerine düşerek eğildiği su borusunu düzeltmek için büyük gayret gösterirken, normal olarak en az 20 metrekare olması gerekirken, 5 metrekarelik mindere atlayan öğrenciler sık sık yere düştü.</a:t>
            </a:r>
          </a:p>
          <a:p>
            <a:pPr algn="just"/>
            <a:r>
              <a:rPr lang="tr-TR" dirty="0"/>
              <a:t>Bir sporcunun kafa üstü yere düşmesinden sonra önlem olarak yüksek atlama minderinin yanına yaylı yataklar konularak tedbir alındı. Bazı sporcuların baygınlık geçirdiği yarışmalarda ilk 4’e giren öğrencilere madalya verildi.</a:t>
            </a:r>
            <a:br>
              <a:rPr lang="tr-TR" dirty="0"/>
            </a:b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win8\Desktop\58ecfa5e7af50a34f43581f3.jpg"/>
          <p:cNvPicPr>
            <a:picLocks noChangeAspect="1" noChangeArrowheads="1"/>
          </p:cNvPicPr>
          <p:nvPr/>
        </p:nvPicPr>
        <p:blipFill>
          <a:blip r:embed="rId2" cstate="print"/>
          <a:srcRect/>
          <a:stretch>
            <a:fillRect/>
          </a:stretch>
        </p:blipFill>
        <p:spPr bwMode="auto">
          <a:xfrm>
            <a:off x="906164" y="706885"/>
            <a:ext cx="9779000" cy="4895850"/>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noAutofit/>
          </a:bodyPr>
          <a:lstStyle/>
          <a:p>
            <a:pPr algn="just"/>
            <a:r>
              <a:rPr lang="tr-TR" sz="2800" dirty="0"/>
              <a:t>Yarışları izleyen </a:t>
            </a:r>
            <a:r>
              <a:rPr lang="tr-TR" sz="2800" dirty="0" err="1"/>
              <a:t>masterler</a:t>
            </a:r>
            <a:r>
              <a:rPr lang="tr-TR" sz="2800" dirty="0"/>
              <a:t> 10 bin metre Avrupa ikincisi, 1500 ve 3000 metre salon Türkiye rekorlarının sahibi eski milli hakem Selma Akgün, yaşananlara tepki gösterdi. Akgün, "Atletizm neden gelişmiyor diyenlerin turizmin gözbebeği Bodrum’daki bu rezaleti görmeleri yeter. Pist yok, tarladan bozma bir yerde atletizm yarışı yapılıyor. Yeterli hakem ve kronometre de yok. Güya bu çocuklar şimdi Türkiye şampiyonasına gidecekler. Bu şartlarda zaten yarışması yapılmaması, yaptırılmaması gerekirdi" diye konuştu.</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SORUŞTURMA  AÇILDI…</a:t>
            </a:r>
          </a:p>
        </p:txBody>
      </p:sp>
      <p:sp>
        <p:nvSpPr>
          <p:cNvPr id="3" name="2 İçerik Yer Tutucusu"/>
          <p:cNvSpPr>
            <a:spLocks noGrp="1"/>
          </p:cNvSpPr>
          <p:nvPr>
            <p:ph idx="1"/>
          </p:nvPr>
        </p:nvSpPr>
        <p:spPr/>
        <p:txBody>
          <a:bodyPr>
            <a:normAutofit/>
          </a:bodyPr>
          <a:lstStyle/>
          <a:p>
            <a:pPr algn="just"/>
            <a:r>
              <a:rPr lang="tr-TR" sz="2800" dirty="0"/>
              <a:t>Bakanlıktan yapılan açıklamada, "Muğla’nın Bodrum ilçesinde düzenlenen Atletizm Yarışmalarında bazı olumsuzluklar yaşandığına dair basında haberler yer almıştır. Söz konusu atletizm yarışmalarında yaşananlarla ile ilgili olarak Gençlik ve Spor Bakanlığı tarafından soruşturma başlatılmıştır" ifadeleri yer aldı.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ANALİZ SORULARI:</a:t>
            </a:r>
          </a:p>
        </p:txBody>
      </p:sp>
      <p:sp>
        <p:nvSpPr>
          <p:cNvPr id="3" name="2 İçerik Yer Tutucusu"/>
          <p:cNvSpPr>
            <a:spLocks noGrp="1"/>
          </p:cNvSpPr>
          <p:nvPr>
            <p:ph idx="1"/>
          </p:nvPr>
        </p:nvSpPr>
        <p:spPr/>
        <p:txBody>
          <a:bodyPr/>
          <a:lstStyle/>
          <a:p>
            <a:r>
              <a:rPr lang="tr-TR" dirty="0">
                <a:latin typeface="Arial" pitchFamily="34" charset="0"/>
                <a:cs typeface="Arial" pitchFamily="34" charset="0"/>
              </a:rPr>
              <a:t>1) yarışmaya katılan Sporcular yerinde siz olsaydınız ne yapardınız? </a:t>
            </a:r>
            <a:r>
              <a:rPr lang="tr-TR">
                <a:latin typeface="Arial" pitchFamily="34" charset="0"/>
                <a:cs typeface="Arial" pitchFamily="34" charset="0"/>
              </a:rPr>
              <a:t>(</a:t>
            </a:r>
            <a:endParaRPr lang="tr-TR" dirty="0">
              <a:latin typeface="Arial" pitchFamily="34" charset="0"/>
              <a:cs typeface="Arial" pitchFamily="34" charset="0"/>
            </a:endParaRPr>
          </a:p>
          <a:p>
            <a:r>
              <a:rPr lang="tr-TR" dirty="0">
                <a:latin typeface="Arial" pitchFamily="34" charset="0"/>
                <a:cs typeface="Arial" pitchFamily="34" charset="0"/>
              </a:rPr>
              <a:t>2) Yarışan sizin çocuğunuz olsa bir veli olarak ne yapardınız?</a:t>
            </a:r>
          </a:p>
          <a:p>
            <a:r>
              <a:rPr lang="tr-TR" dirty="0">
                <a:latin typeface="Arial" pitchFamily="34" charset="0"/>
                <a:cs typeface="Arial" pitchFamily="34" charset="0"/>
              </a:rPr>
              <a:t>3) Beden eğitimi öğretmenleri yapılan bu skandal yarışmadan sorumlu mudur?</a:t>
            </a:r>
          </a:p>
          <a:p>
            <a:r>
              <a:rPr lang="tr-TR" dirty="0">
                <a:latin typeface="Arial" pitchFamily="34" charset="0"/>
                <a:cs typeface="Arial" pitchFamily="34" charset="0"/>
              </a:rPr>
              <a:t>4) Siz olsanız soruşturma kapsamında ne ceza verirdiniz?</a:t>
            </a:r>
          </a:p>
          <a:p>
            <a:endParaRPr lang="tr-TR" dirty="0">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a:effectLst/>
              </a:rPr>
              <a:t> 2000 Sidney Paralimpik Oyunları’nda Skandal</a:t>
            </a:r>
            <a:endParaRPr lang="tr-TR" dirty="0"/>
          </a:p>
        </p:txBody>
      </p:sp>
      <p:sp>
        <p:nvSpPr>
          <p:cNvPr id="4" name="Alt Başlık 3"/>
          <p:cNvSpPr>
            <a:spLocks noGrp="1"/>
          </p:cNvSpPr>
          <p:nvPr>
            <p:ph type="subTitle" idx="1"/>
          </p:nvPr>
        </p:nvSpPr>
        <p:spPr>
          <a:xfrm>
            <a:off x="2927648" y="3573016"/>
            <a:ext cx="8746979" cy="1752600"/>
          </a:xfrm>
        </p:spPr>
        <p:txBody>
          <a:bodyPr/>
          <a:lstStyle/>
          <a:p>
            <a:pPr algn="ctr"/>
            <a:endParaRPr lang="tr-TR" dirty="0"/>
          </a:p>
        </p:txBody>
      </p:sp>
    </p:spTree>
    <p:extLst>
      <p:ext uri="{BB962C8B-B14F-4D97-AF65-F5344CB8AC3E}">
        <p14:creationId xmlns:p14="http://schemas.microsoft.com/office/powerpoint/2010/main" val="39567430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9600" y="404665"/>
            <a:ext cx="6649329" cy="4413852"/>
          </a:xfrm>
        </p:spPr>
        <p:txBody>
          <a:bodyPr>
            <a:normAutofit fontScale="77500" lnSpcReduction="20000"/>
          </a:bodyPr>
          <a:lstStyle/>
          <a:p>
            <a:pPr algn="just"/>
            <a:r>
              <a:rPr lang="tr-TR" dirty="0"/>
              <a:t>2000 yılında Sydney’de düzenlenen Yaz Paralimpik Oyunları’nda zihinsel engelli sporcular  basketbol müsabakaları yapıldı. </a:t>
            </a:r>
          </a:p>
          <a:p>
            <a:pPr algn="just"/>
            <a:r>
              <a:rPr lang="tr-TR" dirty="0" err="1"/>
              <a:t>Basketball</a:t>
            </a:r>
            <a:r>
              <a:rPr lang="tr-TR" dirty="0"/>
              <a:t> ID (intellectual disability) olarak geçen bu spor dalında mücadele edecek sporcuların IQ zekâ testinden 70’ten düşük not alması gerekiyor. </a:t>
            </a:r>
          </a:p>
          <a:p>
            <a:pPr algn="just"/>
            <a:r>
              <a:rPr lang="tr-TR" dirty="0"/>
              <a:t>Ancak bu turnuvaya katılan İspanya takımının 12 oyuncusundan sadece iki tanesi bu şartı sağlıyordu.</a:t>
            </a:r>
          </a:p>
          <a:p>
            <a:pPr algn="just"/>
            <a:r>
              <a:rPr lang="tr-TR" dirty="0"/>
              <a:t> İspanya çoğu “normal” kategorideki oyuncularla zihinsel engelli rakiplerine karşı bir mücadele etti ve çok da zorlanmadan altın madalyaya ulaştı. </a:t>
            </a:r>
          </a:p>
          <a:p>
            <a:pPr algn="just"/>
            <a:r>
              <a:rPr lang="tr-TR" dirty="0"/>
              <a:t>Podyuma çıkıp altın madalyalar boyunlarda seyircileri selamlayan bu takım belki o an değil ama bir iki ay içerisinde tarihe geçecekti. </a:t>
            </a:r>
          </a:p>
          <a:p>
            <a:endParaRPr lang="tr-TR" dirty="0"/>
          </a:p>
        </p:txBody>
      </p:sp>
      <p:pic>
        <p:nvPicPr>
          <p:cNvPr id="4" name="Resim 3">
            <a:extLst>
              <a:ext uri="{FF2B5EF4-FFF2-40B4-BE49-F238E27FC236}">
                <a16:creationId xmlns:a16="http://schemas.microsoft.com/office/drawing/2014/main" id="{436FF817-EF20-4569-A65C-0E2FAD79913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72913" y="404665"/>
            <a:ext cx="4218976" cy="4413852"/>
          </a:xfrm>
          <a:prstGeom prst="rect">
            <a:avLst/>
          </a:prstGeom>
        </p:spPr>
      </p:pic>
    </p:spTree>
    <p:extLst>
      <p:ext uri="{BB962C8B-B14F-4D97-AF65-F5344CB8AC3E}">
        <p14:creationId xmlns:p14="http://schemas.microsoft.com/office/powerpoint/2010/main" val="27843921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431372" y="980728"/>
            <a:ext cx="3901478" cy="2930090"/>
          </a:xfrm>
        </p:spPr>
      </p:pic>
      <p:sp>
        <p:nvSpPr>
          <p:cNvPr id="2" name="Dikdörtgen 1">
            <a:extLst>
              <a:ext uri="{FF2B5EF4-FFF2-40B4-BE49-F238E27FC236}">
                <a16:creationId xmlns:a16="http://schemas.microsoft.com/office/drawing/2014/main" id="{84B0DF6C-B144-4E3B-B127-3463DCA8B43E}"/>
              </a:ext>
            </a:extLst>
          </p:cNvPr>
          <p:cNvSpPr/>
          <p:nvPr/>
        </p:nvSpPr>
        <p:spPr>
          <a:xfrm>
            <a:off x="5031543" y="1824789"/>
            <a:ext cx="6096000" cy="1815882"/>
          </a:xfrm>
          <a:prstGeom prst="rect">
            <a:avLst/>
          </a:prstGeom>
        </p:spPr>
        <p:txBody>
          <a:bodyPr wrap="square">
            <a:spAutoFit/>
          </a:bodyPr>
          <a:lstStyle/>
          <a:p>
            <a:r>
              <a:rPr lang="tr-TR" sz="2800" dirty="0" err="1"/>
              <a:t>Basketball</a:t>
            </a:r>
            <a:r>
              <a:rPr lang="tr-TR" sz="2800" dirty="0"/>
              <a:t> ID (</a:t>
            </a:r>
            <a:r>
              <a:rPr lang="tr-TR" sz="2800" dirty="0" err="1"/>
              <a:t>intellectual</a:t>
            </a:r>
            <a:r>
              <a:rPr lang="tr-TR" sz="2800" dirty="0"/>
              <a:t> </a:t>
            </a:r>
            <a:r>
              <a:rPr lang="tr-TR" sz="2800" dirty="0" err="1"/>
              <a:t>disability</a:t>
            </a:r>
            <a:r>
              <a:rPr lang="tr-TR" sz="2800" dirty="0"/>
              <a:t>) olarak geçen bu spor dalında mücadele edecek sporcuların IQ zekâ testinden 70’ten düşük not alması gerekiyor. </a:t>
            </a:r>
          </a:p>
        </p:txBody>
      </p:sp>
    </p:spTree>
    <p:extLst>
      <p:ext uri="{BB962C8B-B14F-4D97-AF65-F5344CB8AC3E}">
        <p14:creationId xmlns:p14="http://schemas.microsoft.com/office/powerpoint/2010/main" val="41674505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6962415" y="1050516"/>
            <a:ext cx="4452581" cy="3873176"/>
          </a:xfrm>
        </p:spPr>
      </p:pic>
      <p:sp>
        <p:nvSpPr>
          <p:cNvPr id="2" name="Dikdörtgen 1">
            <a:extLst>
              <a:ext uri="{FF2B5EF4-FFF2-40B4-BE49-F238E27FC236}">
                <a16:creationId xmlns:a16="http://schemas.microsoft.com/office/drawing/2014/main" id="{6EB7FAD1-088E-4D96-A2A4-D0C30BF04802}"/>
              </a:ext>
            </a:extLst>
          </p:cNvPr>
          <p:cNvSpPr/>
          <p:nvPr/>
        </p:nvSpPr>
        <p:spPr>
          <a:xfrm>
            <a:off x="330749" y="577346"/>
            <a:ext cx="6096000" cy="4832092"/>
          </a:xfrm>
          <a:prstGeom prst="rect">
            <a:avLst/>
          </a:prstGeom>
        </p:spPr>
        <p:txBody>
          <a:bodyPr>
            <a:spAutoFit/>
          </a:bodyPr>
          <a:lstStyle/>
          <a:p>
            <a:pPr algn="just"/>
            <a:r>
              <a:rPr lang="tr-TR" sz="2800" dirty="0"/>
              <a:t>Kutlama yapılırken çekilen bu fotoğraf bir İspanyol spor dergisinde yayınlandığında olayın gerçek içyüzü ortaya çıkmaya başladı ve okuyucular bazılarının herhangi bir engelli olmadığını, bu oyuncuları tanıdıklarını söyledi. Oyunlardan sonra altın madalya kazanan takımın oyuncularından biri olan Carlos </a:t>
            </a:r>
            <a:r>
              <a:rPr lang="tr-TR" sz="2800" dirty="0" err="1"/>
              <a:t>Ribagorda’nın</a:t>
            </a:r>
            <a:r>
              <a:rPr lang="tr-TR" sz="2800" dirty="0"/>
              <a:t> itirafıyla patlak veren skandal sonucunda İspanya altın madalyalarını geri vermek zorunda kaldı. </a:t>
            </a:r>
          </a:p>
        </p:txBody>
      </p:sp>
    </p:spTree>
    <p:extLst>
      <p:ext uri="{BB962C8B-B14F-4D97-AF65-F5344CB8AC3E}">
        <p14:creationId xmlns:p14="http://schemas.microsoft.com/office/powerpoint/2010/main" val="2133633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9600" y="-365760"/>
            <a:ext cx="5486400" cy="6288258"/>
          </a:xfrm>
        </p:spPr>
        <p:txBody>
          <a:bodyPr>
            <a:normAutofit fontScale="92500" lnSpcReduction="20000"/>
          </a:bodyPr>
          <a:lstStyle/>
          <a:p>
            <a:pPr algn="just"/>
            <a:r>
              <a:rPr lang="tr-TR" b="1" dirty="0">
                <a:solidFill>
                  <a:schemeClr val="bg1"/>
                </a:solidFill>
              </a:rPr>
              <a:t>itirafıyla beraber iyi oynadıkları ve farkı açtıkları maçlarda koçun biraz vites düşürmelerinin çakılacağını söylediğini </a:t>
            </a:r>
            <a:r>
              <a:rPr lang="tr-TR" b="1" dirty="0" err="1">
                <a:solidFill>
                  <a:schemeClr val="bg1"/>
                </a:solidFill>
              </a:rPr>
              <a:t>d</a:t>
            </a:r>
            <a:r>
              <a:rPr lang="tr-TR" dirty="0" err="1"/>
              <a:t>Ribagorda</a:t>
            </a:r>
            <a:r>
              <a:rPr lang="tr-TR" dirty="0"/>
              <a:t>, ne İspanya’da ne de Sydney’de kendilerine herhangi bir zekâ testi uygulanmadığını da söyledi. Bu büyük rezalet sonucunda Uluslararası Paralimpik Komitesi, kontrol ve atletlerin uygunluğu konusundaki sıkıntılar nedeniyle tüm zihinsel engelli kategorilerini Paralimpik Oyunlar bünyesinden çıkardı. </a:t>
            </a:r>
          </a:p>
          <a:p>
            <a:pPr algn="just"/>
            <a:r>
              <a:rPr lang="tr-TR" dirty="0" err="1"/>
              <a:t>Ribagorda</a:t>
            </a:r>
            <a:r>
              <a:rPr lang="tr-TR" b="1" dirty="0"/>
              <a:t>, antrenörlerinin kendilerine, "Çocuklar altın madalya yoksa teşvik ve yardım da yok" </a:t>
            </a:r>
            <a:r>
              <a:rPr lang="tr-TR" dirty="0"/>
              <a:t>dediğini de iddia ederek, "Maalesef bu doğruydu. Spor böyle bir şey. Her şeyi devletten ve sponsorlardan daha fazla ekonomik destek sağlamak için yaptık" ifadelerini kullandı.</a:t>
            </a:r>
          </a:p>
          <a:p>
            <a:pPr algn="just"/>
            <a:endParaRPr lang="tr-TR" dirty="0"/>
          </a:p>
        </p:txBody>
      </p:sp>
      <p:pic>
        <p:nvPicPr>
          <p:cNvPr id="5" name="İçerik Yer Tutucusu 3">
            <a:extLst>
              <a:ext uri="{FF2B5EF4-FFF2-40B4-BE49-F238E27FC236}">
                <a16:creationId xmlns:a16="http://schemas.microsoft.com/office/drawing/2014/main" id="{5ED6FFBF-B0C1-4D24-AB41-DA319EEFA48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96212" y="988470"/>
            <a:ext cx="4473781" cy="4680810"/>
          </a:xfrm>
          <a:prstGeom prst="rect">
            <a:avLst/>
          </a:prstGeom>
        </p:spPr>
      </p:pic>
    </p:spTree>
    <p:extLst>
      <p:ext uri="{BB962C8B-B14F-4D97-AF65-F5344CB8AC3E}">
        <p14:creationId xmlns:p14="http://schemas.microsoft.com/office/powerpoint/2010/main" val="13689000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75285" y="392267"/>
            <a:ext cx="5083126" cy="5695845"/>
          </a:xfrm>
        </p:spPr>
        <p:txBody>
          <a:bodyPr>
            <a:normAutofit/>
          </a:bodyPr>
          <a:lstStyle/>
          <a:p>
            <a:r>
              <a:rPr lang="tr-TR" b="1" dirty="0"/>
              <a:t>13 yıl sonra ortaya </a:t>
            </a:r>
            <a:r>
              <a:rPr lang="tr-TR" dirty="0"/>
              <a:t>çıkan bu skandal sonrasında açılan davada yargılanan 19 kişiden 18‘i beraat etti. Sadece o </a:t>
            </a:r>
            <a:r>
              <a:rPr lang="tr-TR" b="1" dirty="0"/>
              <a:t>zamanın Zihinsel Engelliler Federasyonu Başkanı Fernando Martin Vincente 5,400 € para cezası aldı. Oyunlar sırasında İspanyol Hükümeti ve sponsor firmalardan </a:t>
            </a:r>
            <a:r>
              <a:rPr lang="tr-TR" dirty="0"/>
              <a:t>alınan yaklaşık 140 bin €’nun da geri ödenmesine karar verildi. </a:t>
            </a:r>
          </a:p>
        </p:txBody>
      </p:sp>
      <p:pic>
        <p:nvPicPr>
          <p:cNvPr id="4" name="İçerik Yer Tutucusu 3">
            <a:extLst>
              <a:ext uri="{FF2B5EF4-FFF2-40B4-BE49-F238E27FC236}">
                <a16:creationId xmlns:a16="http://schemas.microsoft.com/office/drawing/2014/main" id="{A9C319A1-D6B8-4484-864E-55EBB756248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461990" y="828364"/>
            <a:ext cx="4954725" cy="4587698"/>
          </a:xfrm>
          <a:prstGeom prst="rect">
            <a:avLst/>
          </a:prstGeom>
        </p:spPr>
      </p:pic>
    </p:spTree>
    <p:extLst>
      <p:ext uri="{BB962C8B-B14F-4D97-AF65-F5344CB8AC3E}">
        <p14:creationId xmlns:p14="http://schemas.microsoft.com/office/powerpoint/2010/main" val="35140128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9600" y="692697"/>
            <a:ext cx="10972800" cy="5479821"/>
          </a:xfrm>
        </p:spPr>
        <p:txBody>
          <a:bodyPr/>
          <a:lstStyle/>
          <a:p>
            <a:r>
              <a:rPr lang="tr-TR" dirty="0"/>
              <a:t>1- Verilen cezalar yeterli mi?</a:t>
            </a:r>
          </a:p>
          <a:p>
            <a:endParaRPr lang="tr-TR" dirty="0"/>
          </a:p>
          <a:p>
            <a:r>
              <a:rPr lang="tr-TR" dirty="0"/>
              <a:t>2- Diğer sorumlular kimler?</a:t>
            </a:r>
          </a:p>
          <a:p>
            <a:endParaRPr lang="tr-TR" dirty="0"/>
          </a:p>
          <a:p>
            <a:r>
              <a:rPr lang="tr-TR" dirty="0"/>
              <a:t>3- O sporcuların yerinde olsaydınız ne yapardınız?</a:t>
            </a:r>
          </a:p>
          <a:p>
            <a:endParaRPr lang="tr-TR" dirty="0"/>
          </a:p>
          <a:p>
            <a:r>
              <a:rPr lang="tr-TR" dirty="0"/>
              <a:t>4- İspanyol vatandaşları bu olayda neler hissetmiştir?  </a:t>
            </a:r>
          </a:p>
        </p:txBody>
      </p:sp>
    </p:spTree>
    <p:extLst>
      <p:ext uri="{BB962C8B-B14F-4D97-AF65-F5344CB8AC3E}">
        <p14:creationId xmlns:p14="http://schemas.microsoft.com/office/powerpoint/2010/main" val="8871609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923455" y="1557770"/>
            <a:ext cx="9875520" cy="1472184"/>
          </a:xfrm>
        </p:spPr>
        <p:txBody>
          <a:bodyPr>
            <a:normAutofit fontScale="90000"/>
          </a:bodyPr>
          <a:lstStyle/>
          <a:p>
            <a:br>
              <a:rPr lang="tr-TR" dirty="0"/>
            </a:br>
            <a:r>
              <a:rPr lang="tr-TR" dirty="0"/>
              <a:t>ÖRNEK OLAY 2</a:t>
            </a:r>
            <a:br>
              <a:rPr lang="tr-TR" dirty="0"/>
            </a:br>
            <a:r>
              <a:rPr lang="tr-TR" dirty="0"/>
              <a:t>BODRUM’DA  ATLETİZM SKANDALI</a:t>
            </a:r>
          </a:p>
        </p:txBody>
      </p:sp>
    </p:spTree>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TotalTime>
  <Words>749</Words>
  <Application>Microsoft Office PowerPoint</Application>
  <PresentationFormat>Geniş ekran</PresentationFormat>
  <Paragraphs>33</Paragraphs>
  <Slides>17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17</vt:i4>
      </vt:variant>
    </vt:vector>
  </HeadingPairs>
  <TitlesOfParts>
    <vt:vector size="21" baseType="lpstr">
      <vt:lpstr>Arial</vt:lpstr>
      <vt:lpstr>Calibri</vt:lpstr>
      <vt:lpstr>Calibri Light</vt:lpstr>
      <vt:lpstr>Office Teması</vt:lpstr>
      <vt:lpstr>ÖRNEK OLAYLAR 1-2</vt:lpstr>
      <vt:lpstr> 2000 Sidney Paralimpik Oyunları’nda Skandal</vt:lpstr>
      <vt:lpstr>PowerPoint Sunusu</vt:lpstr>
      <vt:lpstr>PowerPoint Sunusu</vt:lpstr>
      <vt:lpstr>PowerPoint Sunusu</vt:lpstr>
      <vt:lpstr>PowerPoint Sunusu</vt:lpstr>
      <vt:lpstr>PowerPoint Sunusu</vt:lpstr>
      <vt:lpstr>PowerPoint Sunusu</vt:lpstr>
      <vt:lpstr> ÖRNEK OLAY 2 BODRUM’DA  ATLETİZM SKANDALI</vt:lpstr>
      <vt:lpstr>PowerPoint Sunusu</vt:lpstr>
      <vt:lpstr>PowerPoint Sunusu</vt:lpstr>
      <vt:lpstr>PowerPoint Sunusu</vt:lpstr>
      <vt:lpstr>PowerPoint Sunusu</vt:lpstr>
      <vt:lpstr>PowerPoint Sunusu</vt:lpstr>
      <vt:lpstr>PowerPoint Sunusu</vt:lpstr>
      <vt:lpstr>SORUŞTURMA  AÇILDI…</vt:lpstr>
      <vt:lpstr>ANALİZ SORULARI: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ÖRNEK OLAYLAR</dc:title>
  <dc:creator>Oğuz Özbek</dc:creator>
  <cp:lastModifiedBy>Oguz.Ozbek</cp:lastModifiedBy>
  <cp:revision>10</cp:revision>
  <dcterms:created xsi:type="dcterms:W3CDTF">2018-05-07T21:39:53Z</dcterms:created>
  <dcterms:modified xsi:type="dcterms:W3CDTF">2020-04-24T14:51:32Z</dcterms:modified>
</cp:coreProperties>
</file>