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B6416-C9F7-41D2-8EDD-1E4E7E4849FC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22DC3-9CE5-4159-A77F-4C45A42A935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ANADOLU SELÇUKLU DEVLETİ TARİHİ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tr-TR" dirty="0" smtClean="0"/>
              <a:t>ANADOLU SELÇUKLU DEVLETİ’NİN TARİHİ KAYNAKLARI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1. </a:t>
            </a:r>
            <a:r>
              <a:rPr lang="tr-TR" dirty="0" err="1"/>
              <a:t>Mahmûd</a:t>
            </a:r>
            <a:r>
              <a:rPr lang="tr-TR" dirty="0"/>
              <a:t> b. Muhammed </a:t>
            </a:r>
            <a:r>
              <a:rPr lang="tr-TR" dirty="0" smtClean="0"/>
              <a:t>el-</a:t>
            </a:r>
            <a:r>
              <a:rPr lang="tr-TR" dirty="0" err="1" smtClean="0"/>
              <a:t>Aksarâyî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İlhanlı hükümdarı Gaza Han devrinde Anadolu’daki vakıfların idaresinden sorumlu tutuldu. Bir dönem Aksaray Kalesi’nin savunmasını üstlendi. 1332-1333 senesinde vefat etti.</a:t>
            </a:r>
          </a:p>
          <a:p>
            <a:r>
              <a:rPr lang="tr-TR" dirty="0" smtClean="0"/>
              <a:t>Anadolu Selçuklu tarihi için en mühim kaynaklardan olan eserinin başlığı, “</a:t>
            </a:r>
            <a:r>
              <a:rPr lang="tr-TR" dirty="0" err="1" smtClean="0"/>
              <a:t>Müsâmeretü’l</a:t>
            </a:r>
            <a:r>
              <a:rPr lang="tr-TR" dirty="0" smtClean="0"/>
              <a:t>-</a:t>
            </a:r>
            <a:r>
              <a:rPr lang="tr-TR" dirty="0" err="1" smtClean="0"/>
              <a:t>ahbâr</a:t>
            </a:r>
            <a:r>
              <a:rPr lang="tr-TR" dirty="0" smtClean="0"/>
              <a:t> ve </a:t>
            </a:r>
            <a:r>
              <a:rPr lang="tr-TR" dirty="0" err="1" smtClean="0"/>
              <a:t>müsâyeretü’l</a:t>
            </a:r>
            <a:r>
              <a:rPr lang="tr-TR" dirty="0" smtClean="0"/>
              <a:t>-</a:t>
            </a:r>
            <a:r>
              <a:rPr lang="tr-TR" dirty="0" err="1" smtClean="0"/>
              <a:t>ahyâr”dır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2. </a:t>
            </a:r>
            <a:r>
              <a:rPr lang="tr-TR" dirty="0" err="1"/>
              <a:t>Nâsırüddîn</a:t>
            </a:r>
            <a:r>
              <a:rPr lang="tr-TR" dirty="0"/>
              <a:t> </a:t>
            </a:r>
            <a:r>
              <a:rPr lang="tr-TR" dirty="0" err="1"/>
              <a:t>Hüseyn</a:t>
            </a:r>
            <a:r>
              <a:rPr lang="tr-TR" dirty="0"/>
              <a:t> b. Muhammed b. </a:t>
            </a:r>
            <a:r>
              <a:rPr lang="tr-TR" dirty="0" err="1"/>
              <a:t>Alî</a:t>
            </a:r>
            <a:r>
              <a:rPr lang="tr-TR" dirty="0"/>
              <a:t> el-</a:t>
            </a:r>
            <a:r>
              <a:rPr lang="tr-TR" dirty="0" err="1"/>
              <a:t>Ca</a:t>
            </a:r>
            <a:r>
              <a:rPr lang="tr-TR" dirty="0"/>
              <a:t>‘ferî er-</a:t>
            </a:r>
            <a:r>
              <a:rPr lang="tr-TR" dirty="0" err="1"/>
              <a:t>Rugadî</a:t>
            </a:r>
            <a:r>
              <a:rPr lang="tr-TR" dirty="0"/>
              <a:t> el-</a:t>
            </a:r>
            <a:r>
              <a:rPr lang="tr-TR" dirty="0" err="1"/>
              <a:t>Münşî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85000" lnSpcReduction="10000"/>
          </a:bodyPr>
          <a:lstStyle/>
          <a:p>
            <a:r>
              <a:rPr lang="tr-TR" i="1" dirty="0" err="1" smtClean="0"/>
              <a:t>İbn</a:t>
            </a:r>
            <a:r>
              <a:rPr lang="tr-TR" i="1" dirty="0" smtClean="0"/>
              <a:t> </a:t>
            </a:r>
            <a:r>
              <a:rPr lang="tr-TR" i="1" dirty="0" err="1" smtClean="0"/>
              <a:t>Bîbî</a:t>
            </a:r>
            <a:r>
              <a:rPr lang="tr-TR" i="1" dirty="0" smtClean="0"/>
              <a:t> adıyla tanınan tarihçinin babası </a:t>
            </a:r>
            <a:r>
              <a:rPr lang="tr-TR" i="1" dirty="0" err="1" smtClean="0"/>
              <a:t>Harezmşah</a:t>
            </a:r>
            <a:r>
              <a:rPr lang="tr-TR" i="1" dirty="0" smtClean="0"/>
              <a:t> devletinde mühim görevler almış tecrübeli bir devlet adamıdır. Annesi ise </a:t>
            </a:r>
            <a:r>
              <a:rPr lang="tr-TR" i="1" dirty="0" err="1" smtClean="0"/>
              <a:t>nücum</a:t>
            </a:r>
            <a:r>
              <a:rPr lang="tr-TR" i="1" dirty="0" smtClean="0"/>
              <a:t> ilminde bilgi sahibi bir insandır. Her ikisi de Anadolu Selçuklu Devleti’ne canı gönülden hizmet etmekten geri durmamıştır.  </a:t>
            </a:r>
            <a:r>
              <a:rPr lang="tr-TR" i="1" dirty="0" err="1" smtClean="0"/>
              <a:t>İbn</a:t>
            </a:r>
            <a:r>
              <a:rPr lang="tr-TR" i="1" dirty="0" smtClean="0"/>
              <a:t> Bibi, </a:t>
            </a:r>
            <a:r>
              <a:rPr lang="tr-TR" dirty="0" smtClean="0"/>
              <a:t>Alâeddin </a:t>
            </a:r>
            <a:r>
              <a:rPr lang="tr-TR" dirty="0" err="1" smtClean="0"/>
              <a:t>Atâ</a:t>
            </a:r>
            <a:r>
              <a:rPr lang="tr-TR" dirty="0" smtClean="0"/>
              <a:t> Melik </a:t>
            </a:r>
            <a:r>
              <a:rPr lang="tr-TR" dirty="0" err="1" smtClean="0"/>
              <a:t>Cüveynî</a:t>
            </a:r>
            <a:r>
              <a:rPr lang="tr-TR" dirty="0" smtClean="0"/>
              <a:t> ve kardeşi </a:t>
            </a:r>
            <a:r>
              <a:rPr lang="tr-TR" dirty="0" err="1"/>
              <a:t>Şemseddin</a:t>
            </a:r>
            <a:r>
              <a:rPr lang="tr-TR" dirty="0"/>
              <a:t> Muhammed </a:t>
            </a:r>
            <a:r>
              <a:rPr lang="tr-TR" dirty="0" err="1" smtClean="0"/>
              <a:t>Cüveynî</a:t>
            </a:r>
            <a:r>
              <a:rPr lang="tr-TR" dirty="0" smtClean="0"/>
              <a:t> ile sıkı bir dostluk bağı tesis etmiştir. Bu bağ vesilesi ile </a:t>
            </a:r>
            <a:r>
              <a:rPr lang="tr-TR" dirty="0" smtClean="0"/>
              <a:t>Alâeddin </a:t>
            </a:r>
            <a:r>
              <a:rPr lang="tr-TR" dirty="0" err="1" smtClean="0"/>
              <a:t>Atâ</a:t>
            </a:r>
            <a:r>
              <a:rPr lang="tr-TR" dirty="0" smtClean="0"/>
              <a:t> Melik </a:t>
            </a:r>
            <a:r>
              <a:rPr lang="tr-TR" dirty="0" err="1" smtClean="0"/>
              <a:t>Cüveynî</a:t>
            </a:r>
            <a:r>
              <a:rPr lang="tr-TR" dirty="0" smtClean="0"/>
              <a:t>, </a:t>
            </a:r>
            <a:r>
              <a:rPr lang="tr-TR" dirty="0" err="1" smtClean="0"/>
              <a:t>İbn</a:t>
            </a:r>
            <a:r>
              <a:rPr lang="tr-TR" dirty="0" smtClean="0"/>
              <a:t> Bibi’den Anadolu’nun ele geçirildiği tarihten başlayan bir tarihi eser kaleme almasını talep etmiştir.</a:t>
            </a:r>
            <a:endParaRPr lang="tr-TR" i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Bu talep neticesinde </a:t>
            </a:r>
            <a:r>
              <a:rPr lang="tr-TR" dirty="0" err="1" smtClean="0"/>
              <a:t>İbn</a:t>
            </a:r>
            <a:r>
              <a:rPr lang="tr-TR" dirty="0" smtClean="0"/>
              <a:t> Bibi, “</a:t>
            </a:r>
            <a:r>
              <a:rPr lang="tr-TR" i="1" dirty="0" smtClean="0"/>
              <a:t>el-</a:t>
            </a:r>
            <a:r>
              <a:rPr lang="tr-TR" i="1" dirty="0" err="1" smtClean="0"/>
              <a:t>Evâmirü’l</a:t>
            </a:r>
            <a:r>
              <a:rPr lang="tr-TR" i="1" dirty="0" smtClean="0"/>
              <a:t>-</a:t>
            </a:r>
            <a:r>
              <a:rPr lang="tr-TR" i="1" dirty="0" err="1" smtClean="0"/>
              <a:t>ʿAlâʾiyye</a:t>
            </a:r>
            <a:r>
              <a:rPr lang="tr-TR" i="1" dirty="0" smtClean="0"/>
              <a:t> </a:t>
            </a:r>
            <a:r>
              <a:rPr lang="tr-TR" i="1" dirty="0" err="1" smtClean="0"/>
              <a:t>fi’l</a:t>
            </a:r>
            <a:r>
              <a:rPr lang="tr-TR" i="1" dirty="0" smtClean="0"/>
              <a:t>-</a:t>
            </a:r>
            <a:r>
              <a:rPr lang="tr-TR" i="1" dirty="0" err="1" smtClean="0"/>
              <a:t>umûri’l</a:t>
            </a:r>
            <a:r>
              <a:rPr lang="tr-TR" i="1" dirty="0" smtClean="0"/>
              <a:t>-</a:t>
            </a:r>
            <a:r>
              <a:rPr lang="tr-TR" i="1" dirty="0" err="1" smtClean="0"/>
              <a:t>ʿAlâʾiyye</a:t>
            </a:r>
            <a:r>
              <a:rPr lang="tr-TR" i="1" dirty="0" smtClean="0"/>
              <a:t>” başlığını taşıyan ünlü eserini kaleme almıştır. 1281 senesinde tamamladığı eserinin başlığında yer alan ilk “</a:t>
            </a:r>
            <a:r>
              <a:rPr lang="tr-TR" i="1" dirty="0" err="1" smtClean="0"/>
              <a:t>ʿAlâʾiyye</a:t>
            </a:r>
            <a:r>
              <a:rPr lang="tr-TR" i="1" dirty="0" smtClean="0"/>
              <a:t>” ifadesi Sultan </a:t>
            </a:r>
            <a:r>
              <a:rPr lang="tr-TR" dirty="0"/>
              <a:t>I. Alâeddin </a:t>
            </a:r>
            <a:r>
              <a:rPr lang="tr-TR" dirty="0" err="1" smtClean="0"/>
              <a:t>Keykubad’</a:t>
            </a:r>
            <a:r>
              <a:rPr lang="tr-TR" i="1" dirty="0" err="1" smtClean="0"/>
              <a:t>a</a:t>
            </a:r>
            <a:r>
              <a:rPr lang="tr-TR" i="1" dirty="0" smtClean="0"/>
              <a:t>, </a:t>
            </a:r>
            <a:r>
              <a:rPr lang="tr-TR" i="1" dirty="0" smtClean="0"/>
              <a:t>ikinci “</a:t>
            </a:r>
            <a:r>
              <a:rPr lang="tr-TR" i="1" dirty="0" err="1" smtClean="0"/>
              <a:t>ʿAlâʾiyye</a:t>
            </a:r>
            <a:r>
              <a:rPr lang="tr-TR" i="1" dirty="0" smtClean="0"/>
              <a:t>” ifadesi ise </a:t>
            </a:r>
            <a:r>
              <a:rPr lang="tr-TR" dirty="0" smtClean="0"/>
              <a:t>Alâeddin </a:t>
            </a:r>
            <a:r>
              <a:rPr lang="tr-TR" dirty="0" err="1" smtClean="0"/>
              <a:t>Atâ</a:t>
            </a:r>
            <a:r>
              <a:rPr lang="tr-TR" dirty="0" smtClean="0"/>
              <a:t> Melik </a:t>
            </a:r>
            <a:r>
              <a:rPr lang="tr-TR" dirty="0" err="1" smtClean="0"/>
              <a:t>Cüveynî</a:t>
            </a:r>
            <a:r>
              <a:rPr lang="tr-TR" dirty="0" err="1" smtClean="0"/>
              <a:t>’ye</a:t>
            </a:r>
            <a:r>
              <a:rPr lang="tr-TR" dirty="0" smtClean="0"/>
              <a:t> atfen tespit edilmiştir. </a:t>
            </a:r>
            <a:endParaRPr lang="tr-TR" dirty="0" smtClean="0"/>
          </a:p>
          <a:p>
            <a:r>
              <a:rPr lang="tr-TR" dirty="0" smtClean="0"/>
              <a:t>Eserinin ehemmiyet içerdiği bölümleri, </a:t>
            </a:r>
            <a:r>
              <a:rPr lang="tr-TR" dirty="0" err="1" smtClean="0"/>
              <a:t>İbn</a:t>
            </a:r>
            <a:r>
              <a:rPr lang="tr-TR" dirty="0" smtClean="0"/>
              <a:t> Bibi’nin bizzat şahit olduğu hadiseler ve eriştiği bilgiler ile hazırladığı kısımlardır. Farsça kaleme alınmış olan eserin dili ağırdır ve Arapça terkiplere sıklıkla rastlanır.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tr-TR" dirty="0" err="1" smtClean="0"/>
              <a:t>İbn</a:t>
            </a:r>
            <a:r>
              <a:rPr lang="tr-TR" dirty="0" smtClean="0"/>
              <a:t> Bibi, Selçuklu hanedanına karşı duyduğu hayranlığı, </a:t>
            </a:r>
            <a:r>
              <a:rPr lang="tr-TR" dirty="0"/>
              <a:t>I. Alâeddin </a:t>
            </a:r>
            <a:r>
              <a:rPr lang="tr-TR" dirty="0" err="1" smtClean="0"/>
              <a:t>Keykubad’ı</a:t>
            </a:r>
            <a:r>
              <a:rPr lang="tr-TR" dirty="0" smtClean="0"/>
              <a:t> tarif ederken belirginleştirir. Ancak, bu tavrı; bir takım Anadolu Selçuklu devlet adamları ve Türkmenler hakkında aktardıkları  esnasında şiddetli bir eleştiriye dönüşür. Kronolojiye pek önem vermediği de gözlemlenen </a:t>
            </a:r>
            <a:r>
              <a:rPr lang="tr-TR" dirty="0" err="1" smtClean="0"/>
              <a:t>İbn</a:t>
            </a:r>
            <a:r>
              <a:rPr lang="tr-TR" dirty="0" smtClean="0"/>
              <a:t> Bibi’nin anlatılarına ziyadesiyle eleştirel yaklaşılması gerekir.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/>
          <a:lstStyle/>
          <a:p>
            <a:r>
              <a:rPr lang="tr-TR" dirty="0" smtClean="0"/>
              <a:t>Anadolu Selçuklu tarihi için önemi erken devirlerde fark edildiği için </a:t>
            </a:r>
            <a:r>
              <a:rPr lang="tr-TR" dirty="0" err="1" smtClean="0"/>
              <a:t>Yazıcızade</a:t>
            </a:r>
            <a:r>
              <a:rPr lang="tr-TR" dirty="0" smtClean="0"/>
              <a:t> Ali, eseri </a:t>
            </a:r>
            <a:r>
              <a:rPr lang="tr-TR" dirty="0" err="1" smtClean="0"/>
              <a:t>Türkçe’ye</a:t>
            </a:r>
            <a:r>
              <a:rPr lang="tr-TR" dirty="0" smtClean="0"/>
              <a:t> tercüme ederek Sultan II. </a:t>
            </a:r>
            <a:r>
              <a:rPr lang="tr-TR" dirty="0" err="1" smtClean="0"/>
              <a:t>Murad’a</a:t>
            </a:r>
            <a:r>
              <a:rPr lang="tr-TR" dirty="0" smtClean="0"/>
              <a:t> takdim etmiştir. </a:t>
            </a:r>
            <a:endParaRPr lang="tr-TR" dirty="0"/>
          </a:p>
          <a:p>
            <a:r>
              <a:rPr lang="tr-TR" dirty="0" err="1" smtClean="0"/>
              <a:t>İbn</a:t>
            </a:r>
            <a:r>
              <a:rPr lang="tr-TR" dirty="0" smtClean="0"/>
              <a:t> Bibi’nin eserinin tamamı </a:t>
            </a:r>
            <a:r>
              <a:rPr lang="tr-TR" dirty="0" err="1" smtClean="0"/>
              <a:t>Mürsel</a:t>
            </a:r>
            <a:r>
              <a:rPr lang="tr-TR" dirty="0" smtClean="0"/>
              <a:t> </a:t>
            </a:r>
            <a:r>
              <a:rPr lang="tr-TR" dirty="0" err="1" smtClean="0"/>
              <a:t>Öztürk</a:t>
            </a:r>
            <a:r>
              <a:rPr lang="tr-TR" dirty="0" smtClean="0"/>
              <a:t> tarafından </a:t>
            </a:r>
            <a:r>
              <a:rPr lang="tr-TR" dirty="0" err="1" smtClean="0"/>
              <a:t>Türkçe’ye</a:t>
            </a:r>
            <a:r>
              <a:rPr lang="tr-TR" dirty="0" smtClean="0"/>
              <a:t> tercüme edilmiştir.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317</Words>
  <Application>Microsoft Office PowerPoint</Application>
  <PresentationFormat>Ekran Gösterisi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ANADOLU SELÇUKLU DEVLETİ TARİHİ</vt:lpstr>
      <vt:lpstr>ANADOLU SELÇUKLU DEVLETİ’NİN TARİHİ KAYNAKLARI</vt:lpstr>
      <vt:lpstr>1. Mahmûd b. Muhammed el-Aksarâyî </vt:lpstr>
      <vt:lpstr>2. Nâsırüddîn Hüseyn b. Muhammed b. Alî el-Ca‘ferî er-Rugadî el-Münşî 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ANADOLU SELÇUKLU DEVLETİ TARİHİ</dc:title>
  <dc:creator>admin</dc:creator>
  <cp:lastModifiedBy>admin</cp:lastModifiedBy>
  <cp:revision>5</cp:revision>
  <dcterms:created xsi:type="dcterms:W3CDTF">2020-05-06T20:28:40Z</dcterms:created>
  <dcterms:modified xsi:type="dcterms:W3CDTF">2020-05-06T21:10:28Z</dcterms:modified>
</cp:coreProperties>
</file>