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81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694161"/>
          </a:xfrm>
        </p:spPr>
        <p:txBody>
          <a:bodyPr>
            <a:normAutofit/>
          </a:bodyPr>
          <a:lstStyle/>
          <a:p>
            <a:r>
              <a:rPr lang="tr-TR" dirty="0" smtClean="0"/>
              <a:t>Vanalar</a:t>
            </a:r>
            <a:r>
              <a:rPr lang="tr-TR" dirty="0"/>
              <a:t>, Memeler ve Buhar makineleri</a:t>
            </a:r>
            <a:endParaRPr lang="tr-TR" sz="4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098825"/>
            <a:ext cx="6400800" cy="17526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KİM 238 - Termodinamik II</a:t>
            </a:r>
          </a:p>
          <a:p>
            <a:r>
              <a:rPr lang="tr-TR" dirty="0" smtClean="0"/>
              <a:t>9</a:t>
            </a:r>
            <a:r>
              <a:rPr lang="tr-TR" dirty="0" smtClean="0"/>
              <a:t>. </a:t>
            </a:r>
            <a:r>
              <a:rPr lang="tr-TR" dirty="0" smtClean="0"/>
              <a:t>Hafta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182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</a:t>
                </a:r>
                <a:r>
                  <a:rPr lang="tr-TR" u="sng" dirty="0" smtClean="0"/>
                  <a:t>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600" dirty="0"/>
              </a:p>
              <a:p>
                <a:pPr marL="0" indent="0">
                  <a:buNone/>
                </a:pPr>
                <a:endParaRPr lang="tr-TR" sz="3100" dirty="0" smtClean="0"/>
              </a:p>
              <a:p>
                <a:pPr marL="0" indent="0">
                  <a:buNone/>
                </a:pPr>
                <a:r>
                  <a:rPr lang="tr-TR" sz="3100" dirty="0" smtClean="0"/>
                  <a:t>Bu </a:t>
                </a:r>
                <a:r>
                  <a:rPr lang="tr-TR" sz="3100" dirty="0"/>
                  <a:t>sistemde hacim ve şaft işi olmadığı kabul edilmiştir.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</m:sub>
                                    <m:sup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  <m:sup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tr-TR" sz="31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  <a:blipFill rotWithShape="0">
                <a:blip r:embed="rId2"/>
                <a:stretch>
                  <a:fillRect l="-912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3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1852" t="-26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0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/>
                  <a:t>Buharlaşma </a:t>
                </a:r>
                <a:r>
                  <a:rPr lang="tr-TR" sz="2400" dirty="0"/>
                  <a:t>sırasında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o yakıt için </a:t>
                </a:r>
                <a:r>
                  <a:rPr lang="tr-TR" sz="2400" b="1" i="1" dirty="0" err="1"/>
                  <a:t>kalorifik</a:t>
                </a:r>
                <a:r>
                  <a:rPr lang="tr-TR" sz="2400" b="1" i="1" dirty="0"/>
                  <a:t> değer</a:t>
                </a:r>
                <a:r>
                  <a:rPr lang="tr-TR" sz="2400" dirty="0"/>
                  <a:t> olarak alındığında akışkana aktarılan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sz="2400" dirty="0"/>
                  <a:t> ısısının yakıtın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yanma ısısına oranı </a:t>
                </a:r>
                <a:r>
                  <a:rPr lang="tr-TR" sz="2400" b="1" i="1" dirty="0"/>
                  <a:t>buharlaştırıcı termal verimi</a:t>
                </a:r>
                <a:r>
                  <a:rPr lang="tr-TR" sz="2400" dirty="0"/>
                  <a:t> olarak tanımlanır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Farklı şekilde tasarlanmış kazanların buhar üretim kapasiteleri ancak eşdeğer buharlaştırma kütlesi,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tr-TR" sz="2400" dirty="0"/>
                  <a:t> değerleri verilerek kıyaslanabilmektedir.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000" dirty="0" smtClean="0"/>
                  <a:t>Denkliğinde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𝑠𝑏</m:t>
                        </m:r>
                      </m:sub>
                    </m:sSub>
                  </m:oMath>
                </a14:m>
                <a:r>
                  <a:rPr lang="tr-TR" sz="2000" dirty="0"/>
                  <a:t> değeri suyun 100</a:t>
                </a:r>
                <a:r>
                  <a:rPr lang="tr-TR" sz="2000" baseline="30000" dirty="0"/>
                  <a:t>o</a:t>
                </a:r>
                <a:r>
                  <a:rPr lang="tr-TR" sz="2000" dirty="0"/>
                  <a:t>C’daki özgül buharlaştırma </a:t>
                </a:r>
                <a:r>
                  <a:rPr lang="tr-TR" sz="2000" dirty="0" err="1"/>
                  <a:t>entalpisine</a:t>
                </a:r>
                <a:r>
                  <a:rPr lang="tr-TR" sz="2000" dirty="0"/>
                  <a:t> (2256,7 </a:t>
                </a:r>
                <a:r>
                  <a:rPr lang="tr-TR" sz="2000" dirty="0" err="1"/>
                  <a:t>kj</a:t>
                </a:r>
                <a:r>
                  <a:rPr lang="tr-TR" sz="2000" dirty="0"/>
                  <a:t>/kg) eşittir.</a:t>
                </a:r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963" t="-879" r="-593" b="-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82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Kızgın</a:t>
            </a:r>
            <a:r>
              <a:rPr lang="tr-TR" dirty="0"/>
              <a:t>, doygun ya da kalitesi yüksek olan bir ıslak buharın, kalitesi düşük bir ıslak buhara ya da doygun sıvıya dönüştürülmesi için kullanılan değiştiricilere </a:t>
            </a:r>
            <a:r>
              <a:rPr lang="tr-TR" b="1" i="1" dirty="0" err="1"/>
              <a:t>yoğuşturucu</a:t>
            </a:r>
            <a:r>
              <a:rPr lang="tr-TR" dirty="0"/>
              <a:t> adı verilir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Yoğunlaşma sonunda ele geçen akışkana </a:t>
            </a:r>
            <a:r>
              <a:rPr lang="tr-TR" b="1" i="1" dirty="0" err="1"/>
              <a:t>yoğuşuk</a:t>
            </a:r>
            <a:r>
              <a:rPr lang="tr-TR" dirty="0"/>
              <a:t> denir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i="1" dirty="0"/>
              <a:t>Yüzeysel </a:t>
            </a:r>
            <a:r>
              <a:rPr lang="tr-TR" b="1" i="1" dirty="0" err="1"/>
              <a:t>yoğuşturucu</a:t>
            </a:r>
            <a:r>
              <a:rPr lang="tr-TR" dirty="0"/>
              <a:t> ve </a:t>
            </a:r>
            <a:r>
              <a:rPr lang="tr-TR" b="1" i="1" dirty="0"/>
              <a:t>püskürtme </a:t>
            </a:r>
            <a:r>
              <a:rPr lang="tr-TR" b="1" i="1" dirty="0" err="1"/>
              <a:t>yoğuşturucu</a:t>
            </a:r>
            <a:r>
              <a:rPr lang="tr-TR" dirty="0"/>
              <a:t> olmak üzere iki tip </a:t>
            </a:r>
            <a:r>
              <a:rPr lang="tr-TR" dirty="0" err="1"/>
              <a:t>yoğuşturucu</a:t>
            </a:r>
            <a:r>
              <a:rPr lang="tr-TR" dirty="0"/>
              <a:t>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8375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Bir ısı değiştirici olan </a:t>
            </a:r>
            <a:r>
              <a:rPr lang="tr-TR" dirty="0" err="1"/>
              <a:t>yoğuşturucularda</a:t>
            </a:r>
            <a:r>
              <a:rPr lang="tr-TR" dirty="0"/>
              <a:t> sıcak ve soğuk akımların bağıl akış yönlerini için üç durum söz konusudur.</a:t>
            </a:r>
          </a:p>
          <a:p>
            <a:pPr lvl="1"/>
            <a:r>
              <a:rPr lang="tr-TR" dirty="0"/>
              <a:t>Sıcak akım soğuk akımın akış yönüne dik olarak gönderilmektedir. Bu durum yalnızca yüzeysel </a:t>
            </a:r>
            <a:r>
              <a:rPr lang="tr-TR" dirty="0" err="1"/>
              <a:t>yoğuşturucularda</a:t>
            </a:r>
            <a:r>
              <a:rPr lang="tr-TR" dirty="0"/>
              <a:t> söz konusudur.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aynı taraftan girerek aynı yöne doğru birlikte ilerlemektedir. Yani, </a:t>
            </a:r>
            <a:r>
              <a:rPr lang="tr-TR" b="1" i="1" dirty="0"/>
              <a:t>paralel akım</a:t>
            </a:r>
            <a:r>
              <a:rPr lang="tr-TR" dirty="0"/>
              <a:t> kuralına göre çalışmaktadır. 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ters taraftan girerek ters yönlere doğru ilerlemektedir. Yani, </a:t>
            </a:r>
            <a:r>
              <a:rPr lang="tr-TR" b="1" i="1" dirty="0"/>
              <a:t>ters akım</a:t>
            </a:r>
            <a:r>
              <a:rPr lang="tr-TR" dirty="0"/>
              <a:t> kuralına göre çalışmaktadır</a:t>
            </a:r>
          </a:p>
        </p:txBody>
      </p:sp>
    </p:spTree>
    <p:extLst>
      <p:ext uri="{BB962C8B-B14F-4D97-AF65-F5344CB8AC3E}">
        <p14:creationId xmlns:p14="http://schemas.microsoft.com/office/powerpoint/2010/main" val="252786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800" dirty="0"/>
                  <a:t>Ters akım ile çalışan bir </a:t>
                </a:r>
                <a:r>
                  <a:rPr lang="tr-TR" sz="2800" dirty="0" err="1"/>
                  <a:t>yoğuşturucu</a:t>
                </a:r>
                <a:r>
                  <a:rPr lang="tr-TR" sz="2800" dirty="0"/>
                  <a:t> aşağıdaki şekilde şematik olarak gösterilmiştir</a:t>
                </a:r>
                <a:r>
                  <a:rPr lang="tr-TR" sz="2800" dirty="0" smtClean="0"/>
                  <a:t>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r>
                  <a:rPr lang="tr-TR" sz="2400" dirty="0"/>
                  <a:t>Aynı zamanda </a:t>
                </a:r>
                <a:r>
                  <a:rPr lang="tr-TR" sz="2400" dirty="0" err="1"/>
                  <a:t>yoğuşturucular</a:t>
                </a:r>
                <a:r>
                  <a:rPr lang="tr-TR" sz="2400" dirty="0"/>
                  <a:t> genellikle ısı akışına karşı yalıtılmıştır.</a:t>
                </a:r>
              </a:p>
              <a:p>
                <a:r>
                  <a:rPr lang="tr-TR" sz="2400" dirty="0"/>
                  <a:t>Sıcak akım debi ve özgül </a:t>
                </a:r>
                <a:r>
                  <a:rPr lang="tr-TR" sz="2400" dirty="0" err="1"/>
                  <a:t>entalpileri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tr-TR" sz="2400" dirty="0"/>
                  <a:t>simgeleri</a:t>
                </a:r>
              </a:p>
              <a:p>
                <a:r>
                  <a:rPr lang="tr-TR" sz="2400" dirty="0"/>
                  <a:t>Soğuk akım debi ve özgül </a:t>
                </a:r>
                <a:r>
                  <a:rPr lang="tr-TR" sz="2400" dirty="0" err="1"/>
                  <a:t>entalpilri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′,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sz="2400" dirty="0"/>
                  <a:t>  simgeleri kullanılacaktır.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333" t="-1923" r="-2000" b="-13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/>
          <p:nvPr/>
        </p:nvPicPr>
        <p:blipFill rotWithShape="1"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5667" t="35200" r="16924" b="50140"/>
          <a:stretch/>
        </p:blipFill>
        <p:spPr bwMode="auto">
          <a:xfrm>
            <a:off x="2224204" y="2708920"/>
            <a:ext cx="4695592" cy="1560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91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tr-TR" sz="2800" u="sng" dirty="0" smtClean="0"/>
              </a:p>
              <a:p>
                <a:pPr marL="0" indent="0">
                  <a:buNone/>
                </a:pPr>
                <a:r>
                  <a:rPr lang="tr-TR" sz="2800" u="sng" dirty="0" smtClean="0"/>
                  <a:t>Kütle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  <a:endParaRPr lang="tr-TR" sz="2800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sz="28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73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800" u="sng" dirty="0" smtClean="0"/>
                  <a:t>Enerji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200" dirty="0"/>
              </a:p>
              <a:p>
                <a:pPr marL="0" indent="0">
                  <a:buNone/>
                </a:pPr>
                <a:r>
                  <a:rPr lang="tr-TR" sz="2800" dirty="0"/>
                  <a:t>Bu sistemde hacim ve şaft işi olmadığı ve potansiyel ve kinetik enerjiler ihmal edilebilir olduğu kabul edilmiştir.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′ 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 t="-1082" r="-7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12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Vanalar</a:t>
            </a:r>
            <a:r>
              <a:rPr lang="tr-TR" dirty="0"/>
              <a:t>, </a:t>
            </a:r>
            <a:r>
              <a:rPr lang="tr-TR" dirty="0" smtClean="0"/>
              <a:t>memeler </a:t>
            </a:r>
            <a:r>
              <a:rPr lang="tr-TR" dirty="0"/>
              <a:t>ve </a:t>
            </a:r>
            <a:r>
              <a:rPr lang="tr-TR" dirty="0" smtClean="0"/>
              <a:t>buhar makineleri ile </a:t>
            </a:r>
            <a:r>
              <a:rPr lang="tr-TR" dirty="0" smtClean="0"/>
              <a:t>ilgili ders kitabından belirlenmiş olan soruların çözümü yapılacaktır.  </a:t>
            </a:r>
          </a:p>
          <a:p>
            <a:endParaRPr lang="tr-TR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84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Termodinamik Sistemler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Endüstriyel fiziksel ve kimyasal işlemler sırasında kullanılan buhar kazanı, </a:t>
            </a:r>
            <a:r>
              <a:rPr lang="tr-TR" dirty="0" err="1"/>
              <a:t>yoğuşturucu</a:t>
            </a:r>
            <a:r>
              <a:rPr lang="tr-TR" dirty="0"/>
              <a:t>, ısı değiştirici, vana, türbin, kompresör, meme, akış sistemi, kimyasal reaktör gibi aygıtlar birer termodinamik sistemlerdir.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sistemlerdeki hesaplamalar madde, enerji ve </a:t>
            </a:r>
            <a:r>
              <a:rPr lang="tr-TR" dirty="0" err="1"/>
              <a:t>entropi</a:t>
            </a:r>
            <a:r>
              <a:rPr lang="tr-TR" dirty="0"/>
              <a:t> denklikleri yanında olayın hızını veren bağıntı yazılarak yapılır.</a:t>
            </a:r>
          </a:p>
        </p:txBody>
      </p:sp>
    </p:spTree>
    <p:extLst>
      <p:ext uri="{BB962C8B-B14F-4D97-AF65-F5344CB8AC3E}">
        <p14:creationId xmlns:p14="http://schemas.microsoft.com/office/powerpoint/2010/main" val="189523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/>
              <a:t>Konut ve işyerlerinin ısıtılmasında, termoelektrik ve nükleer enerji santrallerinde elektrik elde etmek için gerekli buharın üretildiği termodinamik sistemlere genel olarak </a:t>
            </a:r>
            <a:r>
              <a:rPr lang="tr-TR" b="1" i="1" dirty="0"/>
              <a:t>buhar kazanı </a:t>
            </a:r>
            <a:r>
              <a:rPr lang="tr-TR" dirty="0"/>
              <a:t>ya da </a:t>
            </a:r>
            <a:r>
              <a:rPr lang="tr-TR" b="1" i="1" dirty="0"/>
              <a:t>buharlaştırıcı </a:t>
            </a:r>
            <a:r>
              <a:rPr lang="tr-TR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352240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 smtClean="0"/>
              <a:t>Burada </a:t>
            </a:r>
            <a:r>
              <a:rPr lang="tr-TR" dirty="0"/>
              <a:t>bir pompa yardımıyla beslenen buhar kazanı ile kazana giriş ve çıkış vanalarının şematik olarak </a:t>
            </a:r>
            <a:r>
              <a:rPr lang="tr-TR" dirty="0" smtClean="0"/>
              <a:t>gösterilmiştir.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1908951" y="3356992"/>
            <a:ext cx="5326097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43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Kütle, enerji ve </a:t>
            </a:r>
            <a:r>
              <a:rPr lang="tr-TR" dirty="0" err="1"/>
              <a:t>entropi</a:t>
            </a:r>
            <a:r>
              <a:rPr lang="tr-TR" dirty="0"/>
              <a:t> denklikleri yazılırken </a:t>
            </a:r>
          </a:p>
          <a:p>
            <a:pPr lvl="1"/>
            <a:r>
              <a:rPr lang="tr-TR" dirty="0"/>
              <a:t>giriş vanası ile buhar kazanı</a:t>
            </a:r>
          </a:p>
          <a:p>
            <a:pPr lvl="1"/>
            <a:r>
              <a:rPr lang="tr-TR" dirty="0"/>
              <a:t>buhar kazanı ile çıkış vanası </a:t>
            </a:r>
          </a:p>
          <a:p>
            <a:pPr marL="0" indent="0">
              <a:buNone/>
            </a:pPr>
            <a:r>
              <a:rPr lang="tr-TR" dirty="0" smtClean="0"/>
              <a:t>   ikilisinden </a:t>
            </a:r>
            <a:r>
              <a:rPr lang="tr-TR" dirty="0"/>
              <a:t>birisi kullanılarak hesaplama yapılır.</a:t>
            </a:r>
          </a:p>
        </p:txBody>
      </p:sp>
      <p:pic>
        <p:nvPicPr>
          <p:cNvPr id="5" name="Resim 4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2521019" y="4149080"/>
            <a:ext cx="4101961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33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19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denkliği;</a:t>
                </a:r>
                <a:endParaRPr lang="tr-TR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 </a:t>
                </a:r>
                <a:r>
                  <a:rPr lang="tr-TR" dirty="0"/>
                  <a:t>sistemde kinetik ve potansiyel enerji değişimlerinin yanı sıra hacim ve şaft işi olmadığı kabul edilmiştir.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𝑚𝑢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  <a:blipFill rotWithShape="0">
                <a:blip r:embed="rId2"/>
                <a:stretch>
                  <a:fillRect l="-963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5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65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 r="-2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48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441</Words>
  <Application>Microsoft Office PowerPoint</Application>
  <PresentationFormat>Ekran Gösterisi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Ofis Teması</vt:lpstr>
      <vt:lpstr>Vanalar, Memeler ve Buhar makineleri</vt:lpstr>
      <vt:lpstr>Termodinamik Sistemler</vt:lpstr>
      <vt:lpstr>Buhar Kazanları</vt:lpstr>
      <vt:lpstr>Buhar Kazanları</vt:lpstr>
      <vt:lpstr>Buhar Kazanları</vt:lpstr>
      <vt:lpstr>Buhar Kazanları</vt:lpstr>
      <vt:lpstr>PowerPoint Sunusu</vt:lpstr>
      <vt:lpstr>Buhar Kazanları</vt:lpstr>
      <vt:lpstr>Buhar Kazanları</vt:lpstr>
      <vt:lpstr>PowerPoint Sunusu</vt:lpstr>
      <vt:lpstr>Buhar Kazanları</vt:lpstr>
      <vt:lpstr>Buhar Kazanları</vt:lpstr>
      <vt:lpstr>Yoğuşturucular</vt:lpstr>
      <vt:lpstr>Yoğuşturucular</vt:lpstr>
      <vt:lpstr>Yoğuşturucular</vt:lpstr>
      <vt:lpstr>Yoğuşturucular</vt:lpstr>
      <vt:lpstr>Yoğuşturucular</vt:lpstr>
      <vt:lpstr>Uygulama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Termodinamik Denklikler</dc:title>
  <dc:creator>Damla</dc:creator>
  <cp:lastModifiedBy>Evren Erk'akan</cp:lastModifiedBy>
  <cp:revision>23</cp:revision>
  <dcterms:created xsi:type="dcterms:W3CDTF">2018-04-28T08:54:43Z</dcterms:created>
  <dcterms:modified xsi:type="dcterms:W3CDTF">2018-07-29T12:18:39Z</dcterms:modified>
</cp:coreProperties>
</file>