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15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06D180-5F63-4A79-A875-67926F0B0A2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F9FD941-3974-4A22-AC24-D0787FD50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7D57E29-11A4-4B7B-963E-8B511494EFF9}"/>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12ED5BB7-99EF-4D17-B8CD-3AB53095C1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589A2E-FF9F-44CF-863A-2A776EB9D9A2}"/>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1425168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692789-4F2D-4F99-A702-018C348CD17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C1F172C-9089-44FA-9613-3FF7134A5BD5}"/>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354AA83-A383-4744-94E6-7587DF79E6EE}"/>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A485E577-ECC5-406F-88E0-102D493DEBA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C81DF8-ECDC-4599-A2FF-2179FF589EA7}"/>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3646047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2390CCF-15D0-4C52-B49B-4501232375D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96E3E32-B794-4AF1-9E5A-608BBFFEAA3B}"/>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0C88E6F-2733-42B0-A061-6BF9D82E6FD4}"/>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6EA2145D-01D1-49F3-8A6E-7497DBB2FC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98B08A5-AB05-44D4-9001-C691DBF5F4BA}"/>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56578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CBB10C-0892-4E40-BBCE-96D0A5C9BDEE}"/>
              </a:ext>
            </a:extLst>
          </p:cNvPr>
          <p:cNvSpPr>
            <a:spLocks noGrp="1"/>
          </p:cNvSpPr>
          <p:nvPr>
            <p:ph type="title"/>
          </p:nvPr>
        </p:nvSpPr>
        <p:spPr/>
        <p:txBody>
          <a:bodyPr/>
          <a:lstStyle>
            <a:lvl1pPr>
              <a:defRPr>
                <a:latin typeface="Arial Narrow" panose="020B0606020202030204" pitchFamily="34" charset="0"/>
              </a:defRPr>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003C1039-0016-4A40-BE8D-1619FF3D5A2B}"/>
              </a:ext>
            </a:extLst>
          </p:cNvPr>
          <p:cNvSpPr>
            <a:spLocks noGrp="1"/>
          </p:cNvSpPr>
          <p:nvPr>
            <p:ph idx="1"/>
          </p:nvPr>
        </p:nvSpPr>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6CEBC066-98A1-459F-A725-7092940A6408}"/>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87BC9596-BB3F-4A0B-9CBD-DC723AA81C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FAA93D-6FE5-472D-9903-0E534104BE06}"/>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1724337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508597B-18AB-4C08-95A9-258BA6360AA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8D9BCED-5674-4287-9834-2254095856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DA1E8DA2-1377-4EEB-A602-C5DF5B2EB871}"/>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E8ABD5A5-5CD9-411A-B252-FB237EE604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828480-DE9C-49AF-A79E-5E97F747AD08}"/>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215479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B19DC25-BCDA-4044-8C2E-06A4560A0E5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E809FB-75B4-445C-9913-49FFD13A83E2}"/>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F171E5F-866A-4FCC-8737-1C64D678A5A6}"/>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4C8F157-2DCA-4B7D-B989-E90412F4411B}"/>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6" name="Alt Bilgi Yer Tutucusu 5">
            <a:extLst>
              <a:ext uri="{FF2B5EF4-FFF2-40B4-BE49-F238E27FC236}">
                <a16:creationId xmlns:a16="http://schemas.microsoft.com/office/drawing/2014/main" id="{669CB227-C08D-4722-B39A-B6728176B73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AD1D9EB-0FCA-4507-B5BF-EE11D300FFF0}"/>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1310715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E9BD35-3EAE-4668-8D9F-9AC33765498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934D63C-D6BD-482A-94DB-E5EAEB95D8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CE24CB8E-9151-4AE3-9CD6-B459D88C2A55}"/>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586318C-3EDA-4B0E-9D1F-C75E12EB43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9A53107-D756-4104-B3F9-80D21C99E310}"/>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E0C255E-55B3-489E-9919-BDB052387BC9}"/>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8" name="Alt Bilgi Yer Tutucusu 7">
            <a:extLst>
              <a:ext uri="{FF2B5EF4-FFF2-40B4-BE49-F238E27FC236}">
                <a16:creationId xmlns:a16="http://schemas.microsoft.com/office/drawing/2014/main" id="{AD3AB4C1-D3B4-43EE-AFA1-C403040F1A2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04D1D04-1EFE-4999-9ED2-0BE7B74B76FE}"/>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2393653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313CFF-6FCF-48AD-A251-DD75537DD14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6069B51-3676-4FFB-8C3F-F6D483CF0F9C}"/>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4" name="Alt Bilgi Yer Tutucusu 3">
            <a:extLst>
              <a:ext uri="{FF2B5EF4-FFF2-40B4-BE49-F238E27FC236}">
                <a16:creationId xmlns:a16="http://schemas.microsoft.com/office/drawing/2014/main" id="{BCA6518B-289F-4CE1-84F8-BC1541B0B2F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57CCBDC-A1A5-4966-8078-BA314717DD78}"/>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153423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D186EB9-99A1-4E35-8C13-BA6E532D4BD9}"/>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3" name="Alt Bilgi Yer Tutucusu 2">
            <a:extLst>
              <a:ext uri="{FF2B5EF4-FFF2-40B4-BE49-F238E27FC236}">
                <a16:creationId xmlns:a16="http://schemas.microsoft.com/office/drawing/2014/main" id="{52D06C5A-2FC3-4A72-B5A0-00EDBBCCFA6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6C301B9-8AFB-4344-A0B9-B1D009A26227}"/>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833477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FE9D34-E79B-4995-B7D7-E4DB6012E17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B99C146-79A5-4B21-82E0-9CABACB4CA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DF1E62C-6F8E-4430-870E-87F1FA39E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F09E53D-2B1F-4C7D-8311-7AD5B4FEAFC9}"/>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6" name="Alt Bilgi Yer Tutucusu 5">
            <a:extLst>
              <a:ext uri="{FF2B5EF4-FFF2-40B4-BE49-F238E27FC236}">
                <a16:creationId xmlns:a16="http://schemas.microsoft.com/office/drawing/2014/main" id="{56043B77-E8F3-42B8-B48C-32DCE6369FA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D4C2613-6A12-4B3C-8CE0-5D7C223BDD08}"/>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1456829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43A4F5-CDA5-4526-A2BD-7E2E08FD1B2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DEED98A-5652-47AB-9425-180542578E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4618320-919C-4B24-95AA-3CAE839E3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C01C0341-ED1F-4C29-B0B3-93618908E398}"/>
              </a:ext>
            </a:extLst>
          </p:cNvPr>
          <p:cNvSpPr>
            <a:spLocks noGrp="1"/>
          </p:cNvSpPr>
          <p:nvPr>
            <p:ph type="dt" sz="half" idx="10"/>
          </p:nvPr>
        </p:nvSpPr>
        <p:spPr/>
        <p:txBody>
          <a:bodyPr/>
          <a:lstStyle/>
          <a:p>
            <a:fld id="{0DD9644B-5DEB-49EF-8ED5-F8F9937DA971}" type="datetimeFigureOut">
              <a:rPr lang="tr-TR" smtClean="0"/>
              <a:t>4.03.2018</a:t>
            </a:fld>
            <a:endParaRPr lang="tr-TR"/>
          </a:p>
        </p:txBody>
      </p:sp>
      <p:sp>
        <p:nvSpPr>
          <p:cNvPr id="6" name="Alt Bilgi Yer Tutucusu 5">
            <a:extLst>
              <a:ext uri="{FF2B5EF4-FFF2-40B4-BE49-F238E27FC236}">
                <a16:creationId xmlns:a16="http://schemas.microsoft.com/office/drawing/2014/main" id="{9F57708E-E2FD-4C9B-A83B-AF99373CBB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B65FB9A-125D-441A-B882-DDFFFD5B1243}"/>
              </a:ext>
            </a:extLst>
          </p:cNvPr>
          <p:cNvSpPr>
            <a:spLocks noGrp="1"/>
          </p:cNvSpPr>
          <p:nvPr>
            <p:ph type="sldNum" sz="quarter" idx="12"/>
          </p:nvPr>
        </p:nvSpPr>
        <p:spPr/>
        <p:txBody>
          <a:bodyPr/>
          <a:lstStyle/>
          <a:p>
            <a:fld id="{E820652D-9092-42D6-BC8A-986FCD674F58}" type="slidenum">
              <a:rPr lang="tr-TR" smtClean="0"/>
              <a:t>‹#›</a:t>
            </a:fld>
            <a:endParaRPr lang="tr-TR"/>
          </a:p>
        </p:txBody>
      </p:sp>
    </p:spTree>
    <p:extLst>
      <p:ext uri="{BB962C8B-B14F-4D97-AF65-F5344CB8AC3E}">
        <p14:creationId xmlns:p14="http://schemas.microsoft.com/office/powerpoint/2010/main" val="2145259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8E8A0D2-3EDB-4BAC-990F-8EBA25677A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C100CDD-9458-4F2A-95E2-D958AC3E5E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4D1EDE-2B83-42C5-AC01-BAA954C8D5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9644B-5DEB-49EF-8ED5-F8F9937DA971}" type="datetimeFigureOut">
              <a:rPr lang="tr-TR" smtClean="0"/>
              <a:t>4.03.2018</a:t>
            </a:fld>
            <a:endParaRPr lang="tr-TR"/>
          </a:p>
        </p:txBody>
      </p:sp>
      <p:sp>
        <p:nvSpPr>
          <p:cNvPr id="5" name="Alt Bilgi Yer Tutucusu 4">
            <a:extLst>
              <a:ext uri="{FF2B5EF4-FFF2-40B4-BE49-F238E27FC236}">
                <a16:creationId xmlns:a16="http://schemas.microsoft.com/office/drawing/2014/main" id="{3440F605-93E5-457B-A756-C2AEE330A4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DBCA404-715F-4BB0-A100-F82A3A0E5F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0652D-9092-42D6-BC8A-986FCD674F58}" type="slidenum">
              <a:rPr lang="tr-TR" smtClean="0"/>
              <a:t>‹#›</a:t>
            </a:fld>
            <a:endParaRPr lang="tr-TR"/>
          </a:p>
        </p:txBody>
      </p:sp>
    </p:spTree>
    <p:extLst>
      <p:ext uri="{BB962C8B-B14F-4D97-AF65-F5344CB8AC3E}">
        <p14:creationId xmlns:p14="http://schemas.microsoft.com/office/powerpoint/2010/main" val="1952986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F2C4B7-E447-49D5-979C-60CA05B4F7CC}"/>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468EE150-EF37-4EAF-B155-A41E389B6EA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462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44C80A-F4DA-4D56-B0A2-638964FB6A98}"/>
              </a:ext>
            </a:extLst>
          </p:cNvPr>
          <p:cNvSpPr>
            <a:spLocks noGrp="1"/>
          </p:cNvSpPr>
          <p:nvPr>
            <p:ph type="title"/>
          </p:nvPr>
        </p:nvSpPr>
        <p:spPr/>
        <p:txBody>
          <a:bodyPr>
            <a:normAutofit/>
          </a:bodyPr>
          <a:lstStyle/>
          <a:p>
            <a:r>
              <a:rPr lang="en-US" b="1" dirty="0"/>
              <a:t>Baroreceptor modification of respiration</a:t>
            </a:r>
            <a:endParaRPr lang="tr-TR" b="1" dirty="0"/>
          </a:p>
        </p:txBody>
      </p:sp>
      <p:sp>
        <p:nvSpPr>
          <p:cNvPr id="3" name="İçerik Yer Tutucusu 2">
            <a:extLst>
              <a:ext uri="{FF2B5EF4-FFF2-40B4-BE49-F238E27FC236}">
                <a16:creationId xmlns:a16="http://schemas.microsoft.com/office/drawing/2014/main" id="{EB69FFD0-3ABE-4134-8CAF-01A3122B1BB9}"/>
              </a:ext>
            </a:extLst>
          </p:cNvPr>
          <p:cNvSpPr>
            <a:spLocks noGrp="1"/>
          </p:cNvSpPr>
          <p:nvPr>
            <p:ph idx="1"/>
          </p:nvPr>
        </p:nvSpPr>
        <p:spPr>
          <a:xfrm>
            <a:off x="838200" y="1825625"/>
            <a:ext cx="6404172" cy="4785568"/>
          </a:xfrm>
        </p:spPr>
        <p:txBody>
          <a:bodyPr>
            <a:normAutofit fontScale="77500" lnSpcReduction="20000"/>
          </a:bodyPr>
          <a:lstStyle/>
          <a:p>
            <a:r>
              <a:rPr lang="en-US" dirty="0"/>
              <a:t>The principal function of afferent impulses from baroreceptors in the carotid and aortic sinuses is to regulate the circulation. </a:t>
            </a:r>
            <a:endParaRPr lang="tr-TR" dirty="0"/>
          </a:p>
          <a:p>
            <a:r>
              <a:rPr lang="en-US" dirty="0"/>
              <a:t>However, the same receptors are also able to modify respiration. </a:t>
            </a:r>
            <a:endParaRPr lang="tr-TR" dirty="0"/>
          </a:p>
          <a:p>
            <a:r>
              <a:rPr lang="en-US" dirty="0"/>
              <a:t>The receptors are constantly generating impulses that increase in frequency when blood pressure increases and which decrease in frequency when blood pressure decreases.</a:t>
            </a:r>
            <a:endParaRPr lang="tr-TR" dirty="0"/>
          </a:p>
          <a:p>
            <a:r>
              <a:rPr lang="en-US" dirty="0"/>
              <a:t>These impulses to the respiratory center are inhibitory in nature, and respiratory frequency decreases when impulse frequency increases. </a:t>
            </a:r>
            <a:endParaRPr lang="tr-TR" dirty="0"/>
          </a:p>
          <a:p>
            <a:r>
              <a:rPr lang="en-US" dirty="0"/>
              <a:t>It is believed that the function of this response is to modify the return of blood to the heart. </a:t>
            </a:r>
            <a:endParaRPr lang="tr-TR" dirty="0"/>
          </a:p>
          <a:p>
            <a:r>
              <a:rPr lang="en-US" dirty="0"/>
              <a:t>For example, when blood pressure is reduced, respiration increases and flow of blood to the heart is facilitated. </a:t>
            </a:r>
            <a:endParaRPr lang="tr-TR" dirty="0"/>
          </a:p>
        </p:txBody>
      </p:sp>
      <p:pic>
        <p:nvPicPr>
          <p:cNvPr id="4" name="Resim 3">
            <a:extLst>
              <a:ext uri="{FF2B5EF4-FFF2-40B4-BE49-F238E27FC236}">
                <a16:creationId xmlns:a16="http://schemas.microsoft.com/office/drawing/2014/main" id="{0163BEC0-0816-4A7F-9F67-DDF1954F94EE}"/>
              </a:ext>
            </a:extLst>
          </p:cNvPr>
          <p:cNvPicPr>
            <a:picLocks noChangeAspect="1"/>
          </p:cNvPicPr>
          <p:nvPr/>
        </p:nvPicPr>
        <p:blipFill rotWithShape="1">
          <a:blip r:embed="rId2"/>
          <a:srcRect l="55329" t="14874"/>
          <a:stretch/>
        </p:blipFill>
        <p:spPr>
          <a:xfrm>
            <a:off x="7776445" y="1690688"/>
            <a:ext cx="3097564" cy="4427102"/>
          </a:xfrm>
          <a:prstGeom prst="rect">
            <a:avLst/>
          </a:prstGeom>
        </p:spPr>
      </p:pic>
    </p:spTree>
    <p:extLst>
      <p:ext uri="{BB962C8B-B14F-4D97-AF65-F5344CB8AC3E}">
        <p14:creationId xmlns:p14="http://schemas.microsoft.com/office/powerpoint/2010/main" val="3513207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A319D4-BCA0-437F-8344-F8A9A19BA014}"/>
              </a:ext>
            </a:extLst>
          </p:cNvPr>
          <p:cNvSpPr>
            <a:spLocks noGrp="1"/>
          </p:cNvSpPr>
          <p:nvPr>
            <p:ph type="title"/>
          </p:nvPr>
        </p:nvSpPr>
        <p:spPr/>
        <p:txBody>
          <a:bodyPr/>
          <a:lstStyle/>
          <a:p>
            <a:r>
              <a:rPr lang="tr-TR" b="1" dirty="0" err="1"/>
              <a:t>Voluntary</a:t>
            </a:r>
            <a:r>
              <a:rPr lang="tr-TR" b="1" dirty="0"/>
              <a:t> </a:t>
            </a:r>
            <a:r>
              <a:rPr lang="tr-TR" b="1" dirty="0" err="1"/>
              <a:t>control</a:t>
            </a:r>
            <a:r>
              <a:rPr lang="tr-TR" b="1" dirty="0"/>
              <a:t> of </a:t>
            </a:r>
            <a:r>
              <a:rPr lang="tr-TR" b="1" dirty="0" err="1"/>
              <a:t>respiration</a:t>
            </a:r>
            <a:r>
              <a:rPr lang="tr-TR" b="1" dirty="0"/>
              <a:t> </a:t>
            </a:r>
          </a:p>
        </p:txBody>
      </p:sp>
      <p:sp>
        <p:nvSpPr>
          <p:cNvPr id="3" name="İçerik Yer Tutucusu 2">
            <a:extLst>
              <a:ext uri="{FF2B5EF4-FFF2-40B4-BE49-F238E27FC236}">
                <a16:creationId xmlns:a16="http://schemas.microsoft.com/office/drawing/2014/main" id="{C8D1EC0A-5DFD-4397-BB11-7ED051624B82}"/>
              </a:ext>
            </a:extLst>
          </p:cNvPr>
          <p:cNvSpPr>
            <a:spLocks noGrp="1"/>
          </p:cNvSpPr>
          <p:nvPr>
            <p:ph idx="1"/>
          </p:nvPr>
        </p:nvSpPr>
        <p:spPr>
          <a:xfrm>
            <a:off x="838200" y="1825625"/>
            <a:ext cx="6242331" cy="4667250"/>
          </a:xfrm>
        </p:spPr>
        <p:txBody>
          <a:bodyPr/>
          <a:lstStyle/>
          <a:p>
            <a:r>
              <a:rPr lang="en-US" dirty="0"/>
              <a:t>Ordinary respirations proceed quite involuntarily. </a:t>
            </a:r>
            <a:endParaRPr lang="tr-TR" dirty="0"/>
          </a:p>
          <a:p>
            <a:r>
              <a:rPr lang="en-US" dirty="0"/>
              <a:t>However, it is a matter of everyday experience that they may be altered voluntarily within wide limits; they may be hastened, slowed, or stopped altogether for a while. </a:t>
            </a:r>
            <a:endParaRPr lang="tr-TR" dirty="0"/>
          </a:p>
          <a:p>
            <a:r>
              <a:rPr lang="en-US" dirty="0"/>
              <a:t>If respirations are entirely inhibited voluntarily, there soon comes a time when one must breathe again; the cells of the respiratory center escape from the inhibition.</a:t>
            </a:r>
            <a:endParaRPr lang="tr-TR" dirty="0"/>
          </a:p>
          <a:p>
            <a:pPr marL="0" indent="0">
              <a:buNone/>
            </a:pPr>
            <a:endParaRPr lang="tr-TR" dirty="0"/>
          </a:p>
        </p:txBody>
      </p:sp>
      <p:pic>
        <p:nvPicPr>
          <p:cNvPr id="4" name="Resim 3">
            <a:extLst>
              <a:ext uri="{FF2B5EF4-FFF2-40B4-BE49-F238E27FC236}">
                <a16:creationId xmlns:a16="http://schemas.microsoft.com/office/drawing/2014/main" id="{6502B182-2FAC-4BCF-A4C7-53ED48816D82}"/>
              </a:ext>
            </a:extLst>
          </p:cNvPr>
          <p:cNvPicPr>
            <a:picLocks noChangeAspect="1"/>
          </p:cNvPicPr>
          <p:nvPr/>
        </p:nvPicPr>
        <p:blipFill>
          <a:blip r:embed="rId2"/>
          <a:stretch>
            <a:fillRect/>
          </a:stretch>
        </p:blipFill>
        <p:spPr>
          <a:xfrm>
            <a:off x="7166383" y="2071562"/>
            <a:ext cx="4588133" cy="3674162"/>
          </a:xfrm>
          <a:prstGeom prst="rect">
            <a:avLst/>
          </a:prstGeom>
        </p:spPr>
      </p:pic>
    </p:spTree>
    <p:extLst>
      <p:ext uri="{BB962C8B-B14F-4D97-AF65-F5344CB8AC3E}">
        <p14:creationId xmlns:p14="http://schemas.microsoft.com/office/powerpoint/2010/main" val="3793788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F1B036-02F3-4A83-88B4-12EFC358F14C}"/>
              </a:ext>
            </a:extLst>
          </p:cNvPr>
          <p:cNvSpPr>
            <a:spLocks noGrp="1"/>
          </p:cNvSpPr>
          <p:nvPr>
            <p:ph type="title"/>
          </p:nvPr>
        </p:nvSpPr>
        <p:spPr/>
        <p:txBody>
          <a:bodyPr/>
          <a:lstStyle/>
          <a:p>
            <a:r>
              <a:rPr lang="tr-TR" b="1" dirty="0"/>
              <a:t>Central </a:t>
            </a:r>
            <a:r>
              <a:rPr lang="tr-TR" b="1" dirty="0" err="1"/>
              <a:t>chemoreception</a:t>
            </a:r>
            <a:r>
              <a:rPr lang="tr-TR" b="1" dirty="0"/>
              <a:t> </a:t>
            </a:r>
          </a:p>
        </p:txBody>
      </p:sp>
      <p:sp>
        <p:nvSpPr>
          <p:cNvPr id="3" name="İçerik Yer Tutucusu 2">
            <a:extLst>
              <a:ext uri="{FF2B5EF4-FFF2-40B4-BE49-F238E27FC236}">
                <a16:creationId xmlns:a16="http://schemas.microsoft.com/office/drawing/2014/main" id="{996A6E5D-183D-4C50-B6BE-A75C79371F7D}"/>
              </a:ext>
            </a:extLst>
          </p:cNvPr>
          <p:cNvSpPr>
            <a:spLocks noGrp="1"/>
          </p:cNvSpPr>
          <p:nvPr>
            <p:ph idx="1"/>
          </p:nvPr>
        </p:nvSpPr>
        <p:spPr>
          <a:xfrm>
            <a:off x="838200" y="1825625"/>
            <a:ext cx="6517460" cy="4348598"/>
          </a:xfrm>
        </p:spPr>
        <p:txBody>
          <a:bodyPr>
            <a:normAutofit fontScale="70000" lnSpcReduction="20000"/>
          </a:bodyPr>
          <a:lstStyle/>
          <a:p>
            <a:r>
              <a:rPr lang="en-US" dirty="0" err="1"/>
              <a:t>Chemosensitive</a:t>
            </a:r>
            <a:r>
              <a:rPr lang="en-US" dirty="0"/>
              <a:t> areas near the ventral surface of the medulla are highly sensitive to changes in hydrogen ion concentration of the interstitial fluid of the brain. T</a:t>
            </a:r>
            <a:endParaRPr lang="tr-TR" dirty="0"/>
          </a:p>
          <a:p>
            <a:r>
              <a:rPr lang="en-US" dirty="0"/>
              <a:t>he chemoreceptors in these areas are excitatory to the respiratory center, causing increases in tidal volume and in frequency. </a:t>
            </a:r>
            <a:endParaRPr lang="tr-TR" dirty="0"/>
          </a:p>
          <a:p>
            <a:r>
              <a:rPr lang="en-US" dirty="0"/>
              <a:t>Whereas hydrogen ions diffuse poorly through the blood–cerebrospinal fluid barrier and the blood–brain barrier, carbon dioxide is freely  diffusible and indirectly exerts its influence on ventilation through the intermediary of hydrogen ions after hydration</a:t>
            </a:r>
            <a:r>
              <a:rPr lang="tr-TR" dirty="0"/>
              <a:t>.</a:t>
            </a:r>
          </a:p>
          <a:p>
            <a:r>
              <a:rPr lang="en-US" dirty="0"/>
              <a:t>Therefore, whenever the Pa</a:t>
            </a:r>
            <a:r>
              <a:rPr lang="en-US" sz="2600" dirty="0"/>
              <a:t>CO</a:t>
            </a:r>
            <a:r>
              <a:rPr lang="en-US" dirty="0"/>
              <a:t>2 increases, the PCO2 of both the interstitial fluid of the medulla and the cerebrospinal fluid increases, forming hydrogen ions through hydration. </a:t>
            </a:r>
            <a:endParaRPr lang="tr-TR" dirty="0"/>
          </a:p>
          <a:p>
            <a:r>
              <a:rPr lang="en-US" dirty="0"/>
              <a:t>Because of the barriers to hydrogen ion diffusion, the respiratory center response to respiratory acidosis (increased Paco2) is greater than the response to metabolic acidosis (increased hydrogen ion concentration).</a:t>
            </a:r>
          </a:p>
          <a:p>
            <a:endParaRPr lang="tr-TR" dirty="0"/>
          </a:p>
        </p:txBody>
      </p:sp>
      <p:pic>
        <p:nvPicPr>
          <p:cNvPr id="4" name="Resim 3">
            <a:extLst>
              <a:ext uri="{FF2B5EF4-FFF2-40B4-BE49-F238E27FC236}">
                <a16:creationId xmlns:a16="http://schemas.microsoft.com/office/drawing/2014/main" id="{F8CCF41F-0406-4722-A73A-6210C375078E}"/>
              </a:ext>
            </a:extLst>
          </p:cNvPr>
          <p:cNvPicPr>
            <a:picLocks noChangeAspect="1"/>
          </p:cNvPicPr>
          <p:nvPr/>
        </p:nvPicPr>
        <p:blipFill>
          <a:blip r:embed="rId2"/>
          <a:stretch>
            <a:fillRect/>
          </a:stretch>
        </p:blipFill>
        <p:spPr>
          <a:xfrm>
            <a:off x="7829002" y="1890363"/>
            <a:ext cx="3939061" cy="3416032"/>
          </a:xfrm>
          <a:prstGeom prst="rect">
            <a:avLst/>
          </a:prstGeom>
        </p:spPr>
      </p:pic>
    </p:spTree>
    <p:extLst>
      <p:ext uri="{BB962C8B-B14F-4D97-AF65-F5344CB8AC3E}">
        <p14:creationId xmlns:p14="http://schemas.microsoft.com/office/powerpoint/2010/main" val="4285277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221FD5-78B7-4B95-A24F-1B49569692BB}"/>
              </a:ext>
            </a:extLst>
          </p:cNvPr>
          <p:cNvSpPr>
            <a:spLocks noGrp="1"/>
          </p:cNvSpPr>
          <p:nvPr>
            <p:ph type="title"/>
          </p:nvPr>
        </p:nvSpPr>
        <p:spPr/>
        <p:txBody>
          <a:bodyPr/>
          <a:lstStyle/>
          <a:p>
            <a:r>
              <a:rPr lang="tr-TR" b="1" dirty="0" err="1"/>
              <a:t>Peripheral</a:t>
            </a:r>
            <a:r>
              <a:rPr lang="tr-TR" b="1" dirty="0"/>
              <a:t> </a:t>
            </a:r>
            <a:r>
              <a:rPr lang="tr-TR" b="1" dirty="0" err="1"/>
              <a:t>chemoreception</a:t>
            </a:r>
            <a:r>
              <a:rPr lang="tr-TR" b="1" dirty="0"/>
              <a:t> </a:t>
            </a:r>
          </a:p>
        </p:txBody>
      </p:sp>
      <p:sp>
        <p:nvSpPr>
          <p:cNvPr id="3" name="İçerik Yer Tutucusu 2">
            <a:extLst>
              <a:ext uri="{FF2B5EF4-FFF2-40B4-BE49-F238E27FC236}">
                <a16:creationId xmlns:a16="http://schemas.microsoft.com/office/drawing/2014/main" id="{D2671576-8A30-4C77-859D-26C240C9EE9A}"/>
              </a:ext>
            </a:extLst>
          </p:cNvPr>
          <p:cNvSpPr>
            <a:spLocks noGrp="1"/>
          </p:cNvSpPr>
          <p:nvPr>
            <p:ph idx="1"/>
          </p:nvPr>
        </p:nvSpPr>
        <p:spPr>
          <a:xfrm>
            <a:off x="838201" y="1825624"/>
            <a:ext cx="5643520" cy="4518531"/>
          </a:xfrm>
        </p:spPr>
        <p:txBody>
          <a:bodyPr>
            <a:normAutofit fontScale="62500" lnSpcReduction="20000"/>
          </a:bodyPr>
          <a:lstStyle/>
          <a:p>
            <a:r>
              <a:rPr lang="en-US" dirty="0"/>
              <a:t>The anatomical entities known as the carotid and aortic bodies, found in the region of the  bifurcation of the carotid arteries and the arch of the aorta, respectively, are chemoreceptors. </a:t>
            </a:r>
            <a:endParaRPr lang="tr-TR" dirty="0"/>
          </a:p>
          <a:p>
            <a:r>
              <a:rPr lang="en-US" dirty="0"/>
              <a:t>They detect changes in the partial pressures of carbon dioxide and oxygen and hydrogen ion concentration and affect the respiratory center by transmission of impulses in afferent nerve fibers of the glossopharyngeal nerves (from the carotid bodies) and </a:t>
            </a:r>
            <a:r>
              <a:rPr lang="en-US" dirty="0" err="1"/>
              <a:t>vagus</a:t>
            </a:r>
            <a:r>
              <a:rPr lang="en-US" dirty="0"/>
              <a:t> nerves (from the aortic arch).</a:t>
            </a:r>
            <a:endParaRPr lang="tr-TR" dirty="0"/>
          </a:p>
          <a:p>
            <a:r>
              <a:rPr lang="en-US" dirty="0"/>
              <a:t>Although the medulla is the principal location for detection of changes in carbon dioxide and hydrogen ion concentrations, it has been shown that the carotid and aortic body chemoreceptors supply about 50% of the ventilator drive in response to changes in PaCO2. </a:t>
            </a:r>
            <a:endParaRPr lang="tr-TR" dirty="0"/>
          </a:p>
          <a:p>
            <a:r>
              <a:rPr lang="en-US" dirty="0"/>
              <a:t>Carotid and aortic body chemoreceptors, however, are the only places where the partial pressure of oxygen is detected. </a:t>
            </a:r>
            <a:endParaRPr lang="tr-TR" dirty="0"/>
          </a:p>
          <a:p>
            <a:r>
              <a:rPr lang="en-US" dirty="0"/>
              <a:t>These small organs are highly perfused with blood, and the oxygen needed for baseline activity is obtained from the oxygen in solution. </a:t>
            </a:r>
            <a:endParaRPr lang="tr-TR" dirty="0"/>
          </a:p>
        </p:txBody>
      </p:sp>
      <p:pic>
        <p:nvPicPr>
          <p:cNvPr id="4" name="Resim 3">
            <a:extLst>
              <a:ext uri="{FF2B5EF4-FFF2-40B4-BE49-F238E27FC236}">
                <a16:creationId xmlns:a16="http://schemas.microsoft.com/office/drawing/2014/main" id="{A37101B4-DBC7-4D72-BE92-C8A8F8559D0D}"/>
              </a:ext>
            </a:extLst>
          </p:cNvPr>
          <p:cNvPicPr>
            <a:picLocks noChangeAspect="1"/>
          </p:cNvPicPr>
          <p:nvPr/>
        </p:nvPicPr>
        <p:blipFill>
          <a:blip r:embed="rId2"/>
          <a:stretch>
            <a:fillRect/>
          </a:stretch>
        </p:blipFill>
        <p:spPr>
          <a:xfrm>
            <a:off x="7131359" y="1996103"/>
            <a:ext cx="4222440" cy="3337897"/>
          </a:xfrm>
          <a:prstGeom prst="rect">
            <a:avLst/>
          </a:prstGeom>
        </p:spPr>
      </p:pic>
    </p:spTree>
    <p:extLst>
      <p:ext uri="{BB962C8B-B14F-4D97-AF65-F5344CB8AC3E}">
        <p14:creationId xmlns:p14="http://schemas.microsoft.com/office/powerpoint/2010/main" val="1909401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221FD5-78B7-4B95-A24F-1B49569692BB}"/>
              </a:ext>
            </a:extLst>
          </p:cNvPr>
          <p:cNvSpPr>
            <a:spLocks noGrp="1"/>
          </p:cNvSpPr>
          <p:nvPr>
            <p:ph type="title"/>
          </p:nvPr>
        </p:nvSpPr>
        <p:spPr/>
        <p:txBody>
          <a:bodyPr/>
          <a:lstStyle/>
          <a:p>
            <a:r>
              <a:rPr lang="tr-TR" b="1" dirty="0" err="1"/>
              <a:t>Peripheral</a:t>
            </a:r>
            <a:r>
              <a:rPr lang="tr-TR" b="1" dirty="0"/>
              <a:t> </a:t>
            </a:r>
            <a:r>
              <a:rPr lang="tr-TR" b="1" dirty="0" err="1"/>
              <a:t>chemoreception</a:t>
            </a:r>
            <a:r>
              <a:rPr lang="tr-TR" b="1" dirty="0"/>
              <a:t> </a:t>
            </a:r>
          </a:p>
        </p:txBody>
      </p:sp>
      <p:sp>
        <p:nvSpPr>
          <p:cNvPr id="3" name="İçerik Yer Tutucusu 2">
            <a:extLst>
              <a:ext uri="{FF2B5EF4-FFF2-40B4-BE49-F238E27FC236}">
                <a16:creationId xmlns:a16="http://schemas.microsoft.com/office/drawing/2014/main" id="{D2671576-8A30-4C77-859D-26C240C9EE9A}"/>
              </a:ext>
            </a:extLst>
          </p:cNvPr>
          <p:cNvSpPr>
            <a:spLocks noGrp="1"/>
          </p:cNvSpPr>
          <p:nvPr>
            <p:ph idx="1"/>
          </p:nvPr>
        </p:nvSpPr>
        <p:spPr>
          <a:xfrm>
            <a:off x="838201" y="1825624"/>
            <a:ext cx="5643520" cy="4518531"/>
          </a:xfrm>
        </p:spPr>
        <p:txBody>
          <a:bodyPr>
            <a:normAutofit fontScale="92500" lnSpcReduction="20000"/>
          </a:bodyPr>
          <a:lstStyle/>
          <a:p>
            <a:r>
              <a:rPr lang="en-US" dirty="0"/>
              <a:t>Nerve impulse transmission by the carotid and aortic bodies to the respiratory center varies with the Po2 perfusing them, as mentioned above. </a:t>
            </a:r>
            <a:endParaRPr lang="tr-TR" dirty="0"/>
          </a:p>
          <a:p>
            <a:r>
              <a:rPr lang="tr-TR" dirty="0" err="1"/>
              <a:t>The</a:t>
            </a:r>
            <a:r>
              <a:rPr lang="tr-TR" dirty="0"/>
              <a:t> </a:t>
            </a:r>
            <a:r>
              <a:rPr lang="en-US" dirty="0"/>
              <a:t>impulse discharge rate is increased most significantly in the Po2 range 20–60 mmHg and declines rapidly after 60 mmHg.</a:t>
            </a:r>
            <a:endParaRPr lang="tr-TR" dirty="0"/>
          </a:p>
          <a:p>
            <a:r>
              <a:rPr lang="en-US" dirty="0"/>
              <a:t>The oxygen–hemoglobin dissociation curve shows that hemoglobin is still about 90% saturated with oxygen at a partial pressure of 60 mmHg. </a:t>
            </a:r>
            <a:endParaRPr lang="tr-TR"/>
          </a:p>
          <a:p>
            <a:r>
              <a:rPr lang="en-US"/>
              <a:t>Therefore</a:t>
            </a:r>
            <a:r>
              <a:rPr lang="en-US" dirty="0"/>
              <a:t>, no serious oxygen lack is present and little change in ventilation occurs. </a:t>
            </a:r>
            <a:endParaRPr lang="tr-TR" dirty="0"/>
          </a:p>
        </p:txBody>
      </p:sp>
      <p:pic>
        <p:nvPicPr>
          <p:cNvPr id="4" name="Resim 3">
            <a:extLst>
              <a:ext uri="{FF2B5EF4-FFF2-40B4-BE49-F238E27FC236}">
                <a16:creationId xmlns:a16="http://schemas.microsoft.com/office/drawing/2014/main" id="{A37101B4-DBC7-4D72-BE92-C8A8F8559D0D}"/>
              </a:ext>
            </a:extLst>
          </p:cNvPr>
          <p:cNvPicPr>
            <a:picLocks noChangeAspect="1"/>
          </p:cNvPicPr>
          <p:nvPr/>
        </p:nvPicPr>
        <p:blipFill>
          <a:blip r:embed="rId2"/>
          <a:stretch>
            <a:fillRect/>
          </a:stretch>
        </p:blipFill>
        <p:spPr>
          <a:xfrm>
            <a:off x="7131359" y="1996103"/>
            <a:ext cx="4222440" cy="3337897"/>
          </a:xfrm>
          <a:prstGeom prst="rect">
            <a:avLst/>
          </a:prstGeom>
        </p:spPr>
      </p:pic>
    </p:spTree>
    <p:extLst>
      <p:ext uri="{BB962C8B-B14F-4D97-AF65-F5344CB8AC3E}">
        <p14:creationId xmlns:p14="http://schemas.microsoft.com/office/powerpoint/2010/main" val="543071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90D33C-0629-4011-A2AC-4E4A1C7F2E69}"/>
              </a:ext>
            </a:extLst>
          </p:cNvPr>
          <p:cNvSpPr>
            <a:spLocks noGrp="1"/>
          </p:cNvSpPr>
          <p:nvPr>
            <p:ph type="title"/>
          </p:nvPr>
        </p:nvSpPr>
        <p:spPr/>
        <p:txBody>
          <a:bodyPr/>
          <a:lstStyle/>
          <a:p>
            <a:r>
              <a:rPr lang="tr-TR" b="1" dirty="0"/>
              <a:t>Control of </a:t>
            </a:r>
            <a:r>
              <a:rPr lang="tr-TR" b="1" dirty="0" err="1"/>
              <a:t>Respiration</a:t>
            </a:r>
            <a:br>
              <a:rPr lang="tr-TR" dirty="0"/>
            </a:br>
            <a:endParaRPr lang="tr-TR" dirty="0"/>
          </a:p>
        </p:txBody>
      </p:sp>
      <p:sp>
        <p:nvSpPr>
          <p:cNvPr id="3" name="İçerik Yer Tutucusu 2">
            <a:extLst>
              <a:ext uri="{FF2B5EF4-FFF2-40B4-BE49-F238E27FC236}">
                <a16:creationId xmlns:a16="http://schemas.microsoft.com/office/drawing/2014/main" id="{83591626-53C4-42C5-B675-4A683F090E1D}"/>
              </a:ext>
            </a:extLst>
          </p:cNvPr>
          <p:cNvSpPr>
            <a:spLocks noGrp="1"/>
          </p:cNvSpPr>
          <p:nvPr>
            <p:ph idx="1"/>
          </p:nvPr>
        </p:nvSpPr>
        <p:spPr>
          <a:xfrm>
            <a:off x="838201" y="1825625"/>
            <a:ext cx="5174182" cy="4057285"/>
          </a:xfrm>
        </p:spPr>
        <p:txBody>
          <a:bodyPr>
            <a:normAutofit fontScale="92500" lnSpcReduction="10000"/>
          </a:bodyPr>
          <a:lstStyle/>
          <a:p>
            <a:r>
              <a:rPr lang="en-US" dirty="0"/>
              <a:t>The rhythmic pattern of breathing and the adjustments are integrated within portions of the brainstem known as the </a:t>
            </a:r>
            <a:r>
              <a:rPr lang="en-US" b="1" dirty="0"/>
              <a:t>respiratory center</a:t>
            </a:r>
            <a:r>
              <a:rPr lang="en-US" dirty="0"/>
              <a:t>. </a:t>
            </a:r>
            <a:endParaRPr lang="tr-TR" dirty="0"/>
          </a:p>
          <a:p>
            <a:r>
              <a:rPr lang="en-US" dirty="0"/>
              <a:t>Four specific regions have been identified: (</a:t>
            </a:r>
            <a:r>
              <a:rPr lang="en-US" dirty="0" err="1"/>
              <a:t>i</a:t>
            </a:r>
            <a:r>
              <a:rPr lang="en-US" dirty="0"/>
              <a:t>) the </a:t>
            </a:r>
            <a:r>
              <a:rPr lang="en-US" b="1" dirty="0"/>
              <a:t>dorsal respiratory group</a:t>
            </a:r>
            <a:r>
              <a:rPr lang="en-US" dirty="0"/>
              <a:t> (DRG) in the dorsal medulla, (ii) the </a:t>
            </a:r>
            <a:r>
              <a:rPr lang="en-US" b="1" dirty="0"/>
              <a:t>ventral respiratory group </a:t>
            </a:r>
            <a:r>
              <a:rPr lang="en-US" dirty="0"/>
              <a:t>(VRG) in </a:t>
            </a:r>
            <a:r>
              <a:rPr lang="tr-TR" dirty="0"/>
              <a:t> </a:t>
            </a:r>
            <a:r>
              <a:rPr lang="en-US" dirty="0"/>
              <a:t>the ventral medulla, (iii) the </a:t>
            </a:r>
            <a:r>
              <a:rPr lang="en-US" b="1" dirty="0" err="1"/>
              <a:t>pneumotaxic</a:t>
            </a:r>
            <a:r>
              <a:rPr lang="en-US" b="1" dirty="0"/>
              <a:t> center </a:t>
            </a:r>
            <a:r>
              <a:rPr lang="en-US" dirty="0"/>
              <a:t>(PC) in the rostral portion of the pons, and (iv) the </a:t>
            </a:r>
            <a:r>
              <a:rPr lang="en-US" b="1" dirty="0"/>
              <a:t>apneustic center </a:t>
            </a:r>
            <a:r>
              <a:rPr lang="en-US" dirty="0"/>
              <a:t>in the caudal pons. </a:t>
            </a:r>
            <a:endParaRPr lang="tr-TR" dirty="0"/>
          </a:p>
        </p:txBody>
      </p:sp>
      <p:pic>
        <p:nvPicPr>
          <p:cNvPr id="4" name="Resim 3">
            <a:extLst>
              <a:ext uri="{FF2B5EF4-FFF2-40B4-BE49-F238E27FC236}">
                <a16:creationId xmlns:a16="http://schemas.microsoft.com/office/drawing/2014/main" id="{9C99409B-29F1-4798-A265-4FE00313568A}"/>
              </a:ext>
            </a:extLst>
          </p:cNvPr>
          <p:cNvPicPr>
            <a:picLocks noChangeAspect="1"/>
          </p:cNvPicPr>
          <p:nvPr/>
        </p:nvPicPr>
        <p:blipFill>
          <a:blip r:embed="rId2"/>
          <a:stretch>
            <a:fillRect/>
          </a:stretch>
        </p:blipFill>
        <p:spPr>
          <a:xfrm>
            <a:off x="6597032" y="2257586"/>
            <a:ext cx="4695104" cy="3193361"/>
          </a:xfrm>
          <a:prstGeom prst="rect">
            <a:avLst/>
          </a:prstGeom>
        </p:spPr>
      </p:pic>
    </p:spTree>
    <p:extLst>
      <p:ext uri="{BB962C8B-B14F-4D97-AF65-F5344CB8AC3E}">
        <p14:creationId xmlns:p14="http://schemas.microsoft.com/office/powerpoint/2010/main" val="2350611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B6E2E0-F009-4C47-B24D-4EC297C637D2}"/>
              </a:ext>
            </a:extLst>
          </p:cNvPr>
          <p:cNvSpPr>
            <a:spLocks noGrp="1"/>
          </p:cNvSpPr>
          <p:nvPr>
            <p:ph type="title"/>
          </p:nvPr>
        </p:nvSpPr>
        <p:spPr/>
        <p:txBody>
          <a:bodyPr/>
          <a:lstStyle/>
          <a:p>
            <a:r>
              <a:rPr lang="tr-TR" b="1" dirty="0"/>
              <a:t>Control of </a:t>
            </a:r>
            <a:r>
              <a:rPr lang="tr-TR" b="1" dirty="0" err="1"/>
              <a:t>Respiration</a:t>
            </a:r>
            <a:endParaRPr lang="tr-TR" dirty="0"/>
          </a:p>
        </p:txBody>
      </p:sp>
      <p:sp>
        <p:nvSpPr>
          <p:cNvPr id="3" name="İçerik Yer Tutucusu 2">
            <a:extLst>
              <a:ext uri="{FF2B5EF4-FFF2-40B4-BE49-F238E27FC236}">
                <a16:creationId xmlns:a16="http://schemas.microsoft.com/office/drawing/2014/main" id="{4AA3DDFF-4D23-4DE2-85D3-248236AC75BE}"/>
              </a:ext>
            </a:extLst>
          </p:cNvPr>
          <p:cNvSpPr>
            <a:spLocks noGrp="1"/>
          </p:cNvSpPr>
          <p:nvPr>
            <p:ph idx="1"/>
          </p:nvPr>
        </p:nvSpPr>
        <p:spPr>
          <a:xfrm>
            <a:off x="700637" y="1690688"/>
            <a:ext cx="5157998" cy="5066161"/>
          </a:xfrm>
        </p:spPr>
        <p:txBody>
          <a:bodyPr>
            <a:normAutofit fontScale="70000" lnSpcReduction="20000"/>
          </a:bodyPr>
          <a:lstStyle/>
          <a:p>
            <a:r>
              <a:rPr lang="en-US" dirty="0"/>
              <a:t>Neurons of the DRG are associated with inspiratory activity and generate the </a:t>
            </a:r>
            <a:r>
              <a:rPr lang="en-US" u="sng" dirty="0"/>
              <a:t>basic rhythm of breathing</a:t>
            </a:r>
            <a:r>
              <a:rPr lang="en-US" dirty="0"/>
              <a:t>. </a:t>
            </a:r>
            <a:endParaRPr lang="tr-TR" dirty="0"/>
          </a:p>
          <a:p>
            <a:r>
              <a:rPr lang="tr-TR" dirty="0" err="1"/>
              <a:t>Operates</a:t>
            </a:r>
            <a:r>
              <a:rPr lang="tr-TR" dirty="0"/>
              <a:t> on «</a:t>
            </a:r>
            <a:r>
              <a:rPr lang="tr-TR" dirty="0" err="1"/>
              <a:t>ramp</a:t>
            </a:r>
            <a:r>
              <a:rPr lang="tr-TR" dirty="0"/>
              <a:t> </a:t>
            </a:r>
            <a:r>
              <a:rPr lang="tr-TR" dirty="0" err="1"/>
              <a:t>signal</a:t>
            </a:r>
            <a:r>
              <a:rPr lang="tr-TR" dirty="0"/>
              <a:t>». </a:t>
            </a:r>
            <a:r>
              <a:rPr lang="tr-TR" dirty="0" err="1"/>
              <a:t>Begins</a:t>
            </a:r>
            <a:r>
              <a:rPr lang="tr-TR" dirty="0"/>
              <a:t> </a:t>
            </a:r>
            <a:r>
              <a:rPr lang="tr-TR" dirty="0" err="1"/>
              <a:t>weakly</a:t>
            </a:r>
            <a:r>
              <a:rPr lang="tr-TR" dirty="0"/>
              <a:t>, </a:t>
            </a:r>
            <a:r>
              <a:rPr lang="tr-TR" dirty="0" err="1"/>
              <a:t>increases</a:t>
            </a:r>
            <a:r>
              <a:rPr lang="tr-TR" dirty="0"/>
              <a:t> </a:t>
            </a:r>
            <a:r>
              <a:rPr lang="tr-TR" dirty="0" err="1"/>
              <a:t>steadily</a:t>
            </a:r>
            <a:r>
              <a:rPr lang="tr-TR" dirty="0"/>
              <a:t> </a:t>
            </a:r>
            <a:r>
              <a:rPr lang="tr-TR" dirty="0" err="1"/>
              <a:t>for</a:t>
            </a:r>
            <a:r>
              <a:rPr lang="tr-TR" dirty="0"/>
              <a:t> </a:t>
            </a:r>
            <a:r>
              <a:rPr lang="tr-TR" dirty="0" err="1"/>
              <a:t>about</a:t>
            </a:r>
            <a:r>
              <a:rPr lang="tr-TR" dirty="0"/>
              <a:t> 2 </a:t>
            </a:r>
            <a:r>
              <a:rPr lang="tr-TR" dirty="0" err="1"/>
              <a:t>sec,ceases</a:t>
            </a:r>
            <a:r>
              <a:rPr lang="tr-TR" dirty="0"/>
              <a:t> </a:t>
            </a:r>
            <a:r>
              <a:rPr lang="tr-TR" dirty="0" err="1"/>
              <a:t>abruptly</a:t>
            </a:r>
            <a:r>
              <a:rPr lang="tr-TR" dirty="0"/>
              <a:t> </a:t>
            </a:r>
            <a:r>
              <a:rPr lang="tr-TR" dirty="0" err="1"/>
              <a:t>for</a:t>
            </a:r>
            <a:r>
              <a:rPr lang="tr-TR" dirty="0"/>
              <a:t> </a:t>
            </a:r>
            <a:r>
              <a:rPr lang="tr-TR" dirty="0" err="1"/>
              <a:t>next</a:t>
            </a:r>
            <a:r>
              <a:rPr lang="tr-TR" dirty="0"/>
              <a:t> 3 </a:t>
            </a:r>
            <a:r>
              <a:rPr lang="tr-TR" dirty="0" err="1"/>
              <a:t>seconds</a:t>
            </a:r>
            <a:r>
              <a:rPr lang="tr-TR" dirty="0"/>
              <a:t> –</a:t>
            </a:r>
            <a:r>
              <a:rPr lang="tr-TR" dirty="0" err="1"/>
              <a:t>Pacemaker</a:t>
            </a:r>
            <a:r>
              <a:rPr lang="tr-TR" dirty="0"/>
              <a:t> </a:t>
            </a:r>
            <a:r>
              <a:rPr lang="tr-TR" dirty="0" err="1"/>
              <a:t>activity</a:t>
            </a:r>
            <a:endParaRPr lang="tr-TR" dirty="0"/>
          </a:p>
          <a:p>
            <a:r>
              <a:rPr lang="en-US" dirty="0"/>
              <a:t>Inspiration is initiated by a burst of action potentials in the nerves to the inspiratory muscles. </a:t>
            </a:r>
            <a:endParaRPr lang="tr-TR" dirty="0"/>
          </a:p>
          <a:p>
            <a:r>
              <a:rPr lang="en-US" dirty="0"/>
              <a:t>Then the action potentials cease, the inspiratory muscles relax, and expiration occurs as the elastic lungs recoil.</a:t>
            </a:r>
            <a:endParaRPr lang="tr-TR" dirty="0"/>
          </a:p>
          <a:p>
            <a:r>
              <a:rPr lang="en-US" dirty="0"/>
              <a:t>Output from the DRG is relayed via the phrenic nerve to the diaphragm to provide for its contraction</a:t>
            </a:r>
            <a:endParaRPr lang="tr-TR" dirty="0"/>
          </a:p>
          <a:p>
            <a:r>
              <a:rPr lang="en-US" dirty="0"/>
              <a:t>Input to the DRG is relayed via the vagal and glossopharyngeal nerves.</a:t>
            </a:r>
            <a:endParaRPr lang="tr-TR" dirty="0"/>
          </a:p>
          <a:p>
            <a:r>
              <a:rPr lang="en-US" dirty="0"/>
              <a:t>The vagal and glossopharyngeal nerves also relay information to the DRG from peripheral chemoreceptors (e.g., skin, muscle, joints).</a:t>
            </a:r>
            <a:endParaRPr lang="tr-TR" dirty="0"/>
          </a:p>
          <a:p>
            <a:endParaRPr lang="tr-TR" dirty="0"/>
          </a:p>
        </p:txBody>
      </p:sp>
      <p:pic>
        <p:nvPicPr>
          <p:cNvPr id="1026" name="Picture 2" descr="dorsal respiratory group ile ilgili görsel sonucu">
            <a:extLst>
              <a:ext uri="{FF2B5EF4-FFF2-40B4-BE49-F238E27FC236}">
                <a16:creationId xmlns:a16="http://schemas.microsoft.com/office/drawing/2014/main" id="{A3643ADA-E97B-464A-B76B-172C908105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243" t="24821" r="3367" b="18437"/>
          <a:stretch/>
        </p:blipFill>
        <p:spPr bwMode="auto">
          <a:xfrm>
            <a:off x="5858635" y="2716627"/>
            <a:ext cx="6190407" cy="2913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82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D16512-4359-47CD-8916-DF0CAD497F87}"/>
              </a:ext>
            </a:extLst>
          </p:cNvPr>
          <p:cNvSpPr>
            <a:spLocks noGrp="1"/>
          </p:cNvSpPr>
          <p:nvPr>
            <p:ph type="title"/>
          </p:nvPr>
        </p:nvSpPr>
        <p:spPr/>
        <p:txBody>
          <a:bodyPr/>
          <a:lstStyle/>
          <a:p>
            <a:r>
              <a:rPr lang="tr-TR" b="1" dirty="0"/>
              <a:t>Control of </a:t>
            </a:r>
            <a:r>
              <a:rPr lang="tr-TR" b="1" dirty="0" err="1"/>
              <a:t>Respiration</a:t>
            </a:r>
            <a:endParaRPr lang="tr-TR" dirty="0"/>
          </a:p>
        </p:txBody>
      </p:sp>
      <p:sp>
        <p:nvSpPr>
          <p:cNvPr id="3" name="İçerik Yer Tutucusu 2">
            <a:extLst>
              <a:ext uri="{FF2B5EF4-FFF2-40B4-BE49-F238E27FC236}">
                <a16:creationId xmlns:a16="http://schemas.microsoft.com/office/drawing/2014/main" id="{3C049C53-3BD4-4D5A-B68E-43D7B258ED99}"/>
              </a:ext>
            </a:extLst>
          </p:cNvPr>
          <p:cNvSpPr>
            <a:spLocks noGrp="1"/>
          </p:cNvSpPr>
          <p:nvPr>
            <p:ph idx="1"/>
          </p:nvPr>
        </p:nvSpPr>
        <p:spPr>
          <a:xfrm>
            <a:off x="838200" y="1825625"/>
            <a:ext cx="6412264" cy="4437610"/>
          </a:xfrm>
        </p:spPr>
        <p:txBody>
          <a:bodyPr>
            <a:normAutofit/>
          </a:bodyPr>
          <a:lstStyle/>
          <a:p>
            <a:r>
              <a:rPr lang="en-US" dirty="0"/>
              <a:t>The VRG has neurons that are associated with both inspiratory and expiratory activity but it is primarily responsible for expiration. </a:t>
            </a:r>
            <a:endParaRPr lang="tr-TR" dirty="0"/>
          </a:p>
          <a:p>
            <a:r>
              <a:rPr lang="en-US" dirty="0"/>
              <a:t>If expiration is considered to be passive during normal quiet breathing, the expiratory neurons are not active; however, during exercise, when expiration becomes an active process, the expiratory neurons are active. </a:t>
            </a:r>
            <a:endParaRPr lang="tr-TR" dirty="0"/>
          </a:p>
          <a:p>
            <a:r>
              <a:rPr lang="en-US" dirty="0"/>
              <a:t>It is likely that the inspiratory neurons of the VRG are also more active during exercise. </a:t>
            </a:r>
            <a:endParaRPr lang="tr-TR" dirty="0"/>
          </a:p>
        </p:txBody>
      </p:sp>
      <p:pic>
        <p:nvPicPr>
          <p:cNvPr id="2050" name="Picture 2" descr="ventral respiratory group ile ilgili görsel sonucu">
            <a:extLst>
              <a:ext uri="{FF2B5EF4-FFF2-40B4-BE49-F238E27FC236}">
                <a16:creationId xmlns:a16="http://schemas.microsoft.com/office/drawing/2014/main" id="{0ED7F9FB-D473-4BCB-AAF6-C4ACA51519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8625" y="2095837"/>
            <a:ext cx="4286375" cy="3463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859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A26EBA-283F-474B-B32E-A3FBF7AB2E24}"/>
              </a:ext>
            </a:extLst>
          </p:cNvPr>
          <p:cNvSpPr>
            <a:spLocks noGrp="1"/>
          </p:cNvSpPr>
          <p:nvPr>
            <p:ph type="title"/>
          </p:nvPr>
        </p:nvSpPr>
        <p:spPr/>
        <p:txBody>
          <a:bodyPr/>
          <a:lstStyle/>
          <a:p>
            <a:r>
              <a:rPr lang="tr-TR" b="1" dirty="0"/>
              <a:t>Control of </a:t>
            </a:r>
            <a:r>
              <a:rPr lang="tr-TR" b="1" dirty="0" err="1"/>
              <a:t>Respiration</a:t>
            </a:r>
            <a:endParaRPr lang="tr-TR" dirty="0"/>
          </a:p>
        </p:txBody>
      </p:sp>
      <p:sp>
        <p:nvSpPr>
          <p:cNvPr id="3" name="İçerik Yer Tutucusu 2">
            <a:extLst>
              <a:ext uri="{FF2B5EF4-FFF2-40B4-BE49-F238E27FC236}">
                <a16:creationId xmlns:a16="http://schemas.microsoft.com/office/drawing/2014/main" id="{587C6748-A3F3-4975-ABD2-B4F5353DC1B8}"/>
              </a:ext>
            </a:extLst>
          </p:cNvPr>
          <p:cNvSpPr>
            <a:spLocks noGrp="1"/>
          </p:cNvSpPr>
          <p:nvPr>
            <p:ph idx="1"/>
          </p:nvPr>
        </p:nvSpPr>
        <p:spPr>
          <a:xfrm>
            <a:off x="838199" y="1825625"/>
            <a:ext cx="6185687" cy="4842212"/>
          </a:xfrm>
        </p:spPr>
        <p:txBody>
          <a:bodyPr>
            <a:normAutofit fontScale="70000" lnSpcReduction="20000"/>
          </a:bodyPr>
          <a:lstStyle/>
          <a:p>
            <a:r>
              <a:rPr lang="en-US" dirty="0"/>
              <a:t>The PC inhibits inspiration and therefore regulates inspiratory volume and respiratory rate. </a:t>
            </a:r>
            <a:endParaRPr lang="tr-TR" dirty="0"/>
          </a:p>
          <a:p>
            <a:r>
              <a:rPr lang="en-US" dirty="0"/>
              <a:t>The primary function of the PC is to limit inspiration, thereby controlling the duration of the filling phase of the respiratory cycle. </a:t>
            </a:r>
            <a:endParaRPr lang="tr-TR" dirty="0"/>
          </a:p>
          <a:p>
            <a:r>
              <a:rPr lang="en-US" dirty="0"/>
              <a:t>The </a:t>
            </a:r>
            <a:r>
              <a:rPr lang="en-US" dirty="0" err="1"/>
              <a:t>pneumotaxic</a:t>
            </a:r>
            <a:r>
              <a:rPr lang="en-US" dirty="0"/>
              <a:t> signal that controls the filling phase may be strong or weak. </a:t>
            </a:r>
            <a:endParaRPr lang="tr-TR" dirty="0"/>
          </a:p>
          <a:p>
            <a:r>
              <a:rPr lang="tr-TR" dirty="0"/>
              <a:t>*</a:t>
            </a:r>
            <a:r>
              <a:rPr lang="en-US" i="1" dirty="0"/>
              <a:t>The effect of a strong signal is to increase the respiratory rate whereby both inspiration and expiration are shortened and which are coupled with a lesser tidal volume. </a:t>
            </a:r>
            <a:r>
              <a:rPr lang="tr-TR" i="1" dirty="0"/>
              <a:t> </a:t>
            </a:r>
            <a:r>
              <a:rPr lang="en-US" i="1" dirty="0"/>
              <a:t>The converse is true for a weak PC signal. </a:t>
            </a:r>
            <a:endParaRPr lang="tr-TR" i="1" dirty="0"/>
          </a:p>
          <a:p>
            <a:r>
              <a:rPr lang="en-US" dirty="0"/>
              <a:t>The apneustic center is the least understood of all the regions of the respiratory center; consequently, there is no consensus as to its role. Whereas the PC is concerned with the termination of inspiration, the apneustic center is believed to be associated with deep inspirations (</a:t>
            </a:r>
            <a:r>
              <a:rPr lang="en-US" dirty="0" err="1"/>
              <a:t>apneusis</a:t>
            </a:r>
            <a:r>
              <a:rPr lang="en-US" dirty="0"/>
              <a:t>). </a:t>
            </a:r>
            <a:endParaRPr lang="tr-TR" dirty="0"/>
          </a:p>
          <a:p>
            <a:r>
              <a:rPr lang="en-US" dirty="0"/>
              <a:t>Perhaps complementary breaths (sighs) are manifestations of apneustic center activity</a:t>
            </a:r>
          </a:p>
          <a:p>
            <a:endParaRPr lang="tr-TR" dirty="0"/>
          </a:p>
        </p:txBody>
      </p:sp>
      <p:pic>
        <p:nvPicPr>
          <p:cNvPr id="3074" name="Picture 2" descr="pneumotaxic centre ile ilgili görsel sonucu">
            <a:extLst>
              <a:ext uri="{FF2B5EF4-FFF2-40B4-BE49-F238E27FC236}">
                <a16:creationId xmlns:a16="http://schemas.microsoft.com/office/drawing/2014/main" id="{D93CC131-D103-4DFD-B785-98D0716D52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2717" y="1825625"/>
            <a:ext cx="3277354" cy="4221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649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81D979-1014-4B57-A070-BF0E049FB36B}"/>
              </a:ext>
            </a:extLst>
          </p:cNvPr>
          <p:cNvSpPr>
            <a:spLocks noGrp="1"/>
          </p:cNvSpPr>
          <p:nvPr>
            <p:ph type="title"/>
          </p:nvPr>
        </p:nvSpPr>
        <p:spPr/>
        <p:txBody>
          <a:bodyPr/>
          <a:lstStyle/>
          <a:p>
            <a:r>
              <a:rPr lang="tr-TR" b="1" dirty="0" err="1"/>
              <a:t>Neural</a:t>
            </a:r>
            <a:r>
              <a:rPr lang="tr-TR" b="1" dirty="0"/>
              <a:t> </a:t>
            </a:r>
            <a:r>
              <a:rPr lang="tr-TR" b="1" dirty="0" err="1"/>
              <a:t>control</a:t>
            </a:r>
            <a:r>
              <a:rPr lang="tr-TR" b="1" dirty="0"/>
              <a:t> of </a:t>
            </a:r>
            <a:r>
              <a:rPr lang="tr-TR" b="1" dirty="0" err="1"/>
              <a:t>ventilation</a:t>
            </a:r>
            <a:endParaRPr lang="tr-TR" b="1" dirty="0"/>
          </a:p>
        </p:txBody>
      </p:sp>
      <p:sp>
        <p:nvSpPr>
          <p:cNvPr id="3" name="İçerik Yer Tutucusu 2">
            <a:extLst>
              <a:ext uri="{FF2B5EF4-FFF2-40B4-BE49-F238E27FC236}">
                <a16:creationId xmlns:a16="http://schemas.microsoft.com/office/drawing/2014/main" id="{9B182A01-B61C-41F2-99B3-8DE94D2C9BC7}"/>
              </a:ext>
            </a:extLst>
          </p:cNvPr>
          <p:cNvSpPr>
            <a:spLocks noGrp="1"/>
          </p:cNvSpPr>
          <p:nvPr>
            <p:ph idx="1"/>
          </p:nvPr>
        </p:nvSpPr>
        <p:spPr>
          <a:xfrm>
            <a:off x="838200" y="1825625"/>
            <a:ext cx="6015754" cy="4728924"/>
          </a:xfrm>
        </p:spPr>
        <p:txBody>
          <a:bodyPr>
            <a:normAutofit fontScale="85000" lnSpcReduction="20000"/>
          </a:bodyPr>
          <a:lstStyle/>
          <a:p>
            <a:r>
              <a:rPr lang="en-US" b="1" dirty="0" err="1"/>
              <a:t>Hering</a:t>
            </a:r>
            <a:r>
              <a:rPr lang="en-US" b="1" dirty="0"/>
              <a:t>–Breuer reflexes </a:t>
            </a:r>
            <a:endParaRPr lang="tr-TR" b="1" dirty="0"/>
          </a:p>
          <a:p>
            <a:r>
              <a:rPr lang="en-US" dirty="0"/>
              <a:t>The basic rhythm of respiration may be modified so that the breathing rate, depth, or both are changed. </a:t>
            </a:r>
            <a:endParaRPr lang="tr-TR" dirty="0"/>
          </a:p>
          <a:p>
            <a:r>
              <a:rPr lang="en-US" dirty="0"/>
              <a:t>The reason for the modification is to change the rate of ventilation in response to body needs. </a:t>
            </a:r>
            <a:endParaRPr lang="tr-TR" dirty="0"/>
          </a:p>
          <a:p>
            <a:r>
              <a:rPr lang="en-US" dirty="0"/>
              <a:t>Afferent impulses to the respiratory center from several receptor sources have been identified. </a:t>
            </a:r>
            <a:endParaRPr lang="tr-TR" dirty="0"/>
          </a:p>
          <a:p>
            <a:r>
              <a:rPr lang="en-US" dirty="0"/>
              <a:t>The most noteworthy of these among many of the animals are the </a:t>
            </a:r>
            <a:r>
              <a:rPr lang="en-US" dirty="0" err="1"/>
              <a:t>Hering</a:t>
            </a:r>
            <a:r>
              <a:rPr lang="en-US" dirty="0"/>
              <a:t>–Breuer reflexes. </a:t>
            </a:r>
            <a:endParaRPr lang="tr-TR" dirty="0"/>
          </a:p>
          <a:p>
            <a:r>
              <a:rPr lang="en-US" dirty="0"/>
              <a:t>The receptors for these reflexes are located in the lung and particularly in the bronchi and bronchioles. </a:t>
            </a:r>
            <a:endParaRPr lang="tr-TR" dirty="0"/>
          </a:p>
        </p:txBody>
      </p:sp>
      <p:pic>
        <p:nvPicPr>
          <p:cNvPr id="4100" name="Picture 4" descr="hering breuer ile ilgili görsel sonucu">
            <a:extLst>
              <a:ext uri="{FF2B5EF4-FFF2-40B4-BE49-F238E27FC236}">
                <a16:creationId xmlns:a16="http://schemas.microsoft.com/office/drawing/2014/main" id="{37AF4032-EB0E-466F-A1C1-1C254613CC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5460" y="1512663"/>
            <a:ext cx="4709000" cy="4115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310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D492DA-0477-4FC5-BE53-E2C0130573BF}"/>
              </a:ext>
            </a:extLst>
          </p:cNvPr>
          <p:cNvSpPr>
            <a:spLocks noGrp="1"/>
          </p:cNvSpPr>
          <p:nvPr>
            <p:ph type="title"/>
          </p:nvPr>
        </p:nvSpPr>
        <p:spPr/>
        <p:txBody>
          <a:bodyPr/>
          <a:lstStyle/>
          <a:p>
            <a:r>
              <a:rPr lang="tr-TR" b="1" dirty="0" err="1"/>
              <a:t>Neural</a:t>
            </a:r>
            <a:r>
              <a:rPr lang="tr-TR" b="1" dirty="0"/>
              <a:t> </a:t>
            </a:r>
            <a:r>
              <a:rPr lang="tr-TR" b="1" dirty="0" err="1"/>
              <a:t>control</a:t>
            </a:r>
            <a:r>
              <a:rPr lang="tr-TR" b="1" dirty="0"/>
              <a:t> of </a:t>
            </a:r>
            <a:r>
              <a:rPr lang="tr-TR" b="1" dirty="0" err="1"/>
              <a:t>ventilation</a:t>
            </a:r>
            <a:endParaRPr lang="tr-TR" dirty="0"/>
          </a:p>
        </p:txBody>
      </p:sp>
      <p:sp>
        <p:nvSpPr>
          <p:cNvPr id="3" name="İçerik Yer Tutucusu 2">
            <a:extLst>
              <a:ext uri="{FF2B5EF4-FFF2-40B4-BE49-F238E27FC236}">
                <a16:creationId xmlns:a16="http://schemas.microsoft.com/office/drawing/2014/main" id="{7539F665-80E2-4F42-AE61-0C5E8D35B296}"/>
              </a:ext>
            </a:extLst>
          </p:cNvPr>
          <p:cNvSpPr>
            <a:spLocks noGrp="1"/>
          </p:cNvSpPr>
          <p:nvPr>
            <p:ph idx="1"/>
          </p:nvPr>
        </p:nvSpPr>
        <p:spPr>
          <a:xfrm>
            <a:off x="838200" y="1825625"/>
            <a:ext cx="5918650" cy="4882672"/>
          </a:xfrm>
        </p:spPr>
        <p:txBody>
          <a:bodyPr>
            <a:normAutofit fontScale="62500" lnSpcReduction="20000"/>
          </a:bodyPr>
          <a:lstStyle/>
          <a:p>
            <a:r>
              <a:rPr lang="en-US" dirty="0"/>
              <a:t>There are two components to the </a:t>
            </a:r>
            <a:r>
              <a:rPr lang="en-US" dirty="0" err="1"/>
              <a:t>Hering</a:t>
            </a:r>
            <a:r>
              <a:rPr lang="en-US" dirty="0"/>
              <a:t>–Breuer reflexes: </a:t>
            </a:r>
            <a:endParaRPr lang="tr-TR" dirty="0"/>
          </a:p>
          <a:p>
            <a:r>
              <a:rPr lang="en-US" dirty="0"/>
              <a:t>(</a:t>
            </a:r>
            <a:r>
              <a:rPr lang="en-US" dirty="0" err="1"/>
              <a:t>i</a:t>
            </a:r>
            <a:r>
              <a:rPr lang="en-US" dirty="0"/>
              <a:t>) the inspiratory‐inhibitory or inflation reflex and </a:t>
            </a:r>
            <a:endParaRPr lang="tr-TR" dirty="0"/>
          </a:p>
          <a:p>
            <a:r>
              <a:rPr lang="en-US" dirty="0"/>
              <a:t>(ii) the inspiratory or deflation reflex. </a:t>
            </a:r>
            <a:endParaRPr lang="tr-TR" dirty="0"/>
          </a:p>
          <a:p>
            <a:r>
              <a:rPr lang="en-US" dirty="0"/>
              <a:t>The nerve impulses generated by the receptors of the </a:t>
            </a:r>
            <a:r>
              <a:rPr lang="en-US" dirty="0" err="1"/>
              <a:t>Hering</a:t>
            </a:r>
            <a:r>
              <a:rPr lang="en-US" dirty="0"/>
              <a:t>–Breuer reflexes are transmitted by fibers in the </a:t>
            </a:r>
            <a:r>
              <a:rPr lang="en-US" dirty="0" err="1"/>
              <a:t>vagus</a:t>
            </a:r>
            <a:r>
              <a:rPr lang="en-US" dirty="0"/>
              <a:t> nerves to the respiratory center. </a:t>
            </a:r>
            <a:endParaRPr lang="tr-TR" dirty="0"/>
          </a:p>
          <a:p>
            <a:r>
              <a:rPr lang="en-US" dirty="0"/>
              <a:t>The effect of inflation‐receptor stimulation is to inhibit further inspiration (stimulation of neurons in the DRG) and to stimulate expiratory nerves in the VRG. The inspiratory or deflation reflex component is activated at some particular point of deflation. </a:t>
            </a:r>
            <a:endParaRPr lang="tr-TR" dirty="0"/>
          </a:p>
          <a:p>
            <a:r>
              <a:rPr lang="en-US" dirty="0"/>
              <a:t>Deflation reflex receptor stimulation can be elicited in anesthetized dogs by manual compression of the thorax, which is followed immediately by inspiration. </a:t>
            </a:r>
            <a:endParaRPr lang="tr-TR" dirty="0"/>
          </a:p>
          <a:p>
            <a:r>
              <a:rPr lang="en-US" dirty="0"/>
              <a:t>Practical use of this reflex is appropriate for respiratory depressed or unresponsive animals to promote more adequate ventilation in the former or to initiate ventilation in the latter. </a:t>
            </a:r>
            <a:endParaRPr lang="tr-TR" dirty="0"/>
          </a:p>
          <a:p>
            <a:r>
              <a:rPr lang="en-US" dirty="0"/>
              <a:t>During exercise when tidal volume and frequency are increased, it would appear that the deflation reflex is more active in order to hasten the beginning of the next inspiration. </a:t>
            </a:r>
            <a:endParaRPr lang="tr-TR" dirty="0"/>
          </a:p>
        </p:txBody>
      </p:sp>
      <p:pic>
        <p:nvPicPr>
          <p:cNvPr id="5122" name="Picture 2" descr="hering breuer ile ilgili görsel sonucu">
            <a:extLst>
              <a:ext uri="{FF2B5EF4-FFF2-40B4-BE49-F238E27FC236}">
                <a16:creationId xmlns:a16="http://schemas.microsoft.com/office/drawing/2014/main" id="{4236F13E-80F3-4A40-9C4E-EBD7A3291E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663" y="1541525"/>
            <a:ext cx="4082137" cy="4364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878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A4A90E-077C-44C5-95E5-F6AF28EF69B6}"/>
              </a:ext>
            </a:extLst>
          </p:cNvPr>
          <p:cNvSpPr>
            <a:spLocks noGrp="1"/>
          </p:cNvSpPr>
          <p:nvPr>
            <p:ph type="title"/>
          </p:nvPr>
        </p:nvSpPr>
        <p:spPr/>
        <p:txBody>
          <a:bodyPr/>
          <a:lstStyle/>
          <a:p>
            <a:r>
              <a:rPr lang="tr-TR" b="1" dirty="0" err="1"/>
              <a:t>Neural</a:t>
            </a:r>
            <a:r>
              <a:rPr lang="tr-TR" b="1" dirty="0"/>
              <a:t> </a:t>
            </a:r>
            <a:r>
              <a:rPr lang="tr-TR" b="1" dirty="0" err="1"/>
              <a:t>control</a:t>
            </a:r>
            <a:r>
              <a:rPr lang="tr-TR" b="1" dirty="0"/>
              <a:t> of </a:t>
            </a:r>
            <a:r>
              <a:rPr lang="tr-TR" b="1" dirty="0" err="1"/>
              <a:t>ventilation</a:t>
            </a:r>
            <a:endParaRPr lang="tr-TR" dirty="0"/>
          </a:p>
        </p:txBody>
      </p:sp>
      <p:sp>
        <p:nvSpPr>
          <p:cNvPr id="3" name="İçerik Yer Tutucusu 2">
            <a:extLst>
              <a:ext uri="{FF2B5EF4-FFF2-40B4-BE49-F238E27FC236}">
                <a16:creationId xmlns:a16="http://schemas.microsoft.com/office/drawing/2014/main" id="{6F4ADBA4-5160-4697-8446-579E7FE93164}"/>
              </a:ext>
            </a:extLst>
          </p:cNvPr>
          <p:cNvSpPr>
            <a:spLocks noGrp="1"/>
          </p:cNvSpPr>
          <p:nvPr>
            <p:ph idx="1"/>
          </p:nvPr>
        </p:nvSpPr>
        <p:spPr>
          <a:xfrm>
            <a:off x="838200" y="1825625"/>
            <a:ext cx="6994890" cy="4667250"/>
          </a:xfrm>
        </p:spPr>
        <p:txBody>
          <a:bodyPr>
            <a:normAutofit fontScale="70000" lnSpcReduction="20000"/>
          </a:bodyPr>
          <a:lstStyle/>
          <a:p>
            <a:r>
              <a:rPr lang="tr-TR" dirty="0"/>
              <a:t>T</a:t>
            </a:r>
            <a:r>
              <a:rPr lang="en-US" dirty="0"/>
              <a:t>here are other peripherally located receptors that assist in modifying the basic rhythm. </a:t>
            </a:r>
            <a:endParaRPr lang="tr-TR" dirty="0"/>
          </a:p>
          <a:p>
            <a:r>
              <a:rPr lang="en-US" dirty="0"/>
              <a:t>Stimulation of receptors in the skin is excitatory to the respiratory center. </a:t>
            </a:r>
            <a:endParaRPr lang="tr-TR" dirty="0"/>
          </a:p>
          <a:p>
            <a:r>
              <a:rPr lang="en-US" dirty="0"/>
              <a:t>Advantage is taken of these receptors when stimulation of breathing is desired in newborn animals. Rubbing the skin with a rough cloth often starts the breathing cycles. </a:t>
            </a:r>
            <a:endParaRPr lang="tr-TR" dirty="0"/>
          </a:p>
          <a:p>
            <a:r>
              <a:rPr lang="en-US" dirty="0"/>
              <a:t>An assist to ventilation needed during muscle activity is obtained from receptors located in tendons and joints. </a:t>
            </a:r>
            <a:endParaRPr lang="tr-TR" dirty="0"/>
          </a:p>
          <a:p>
            <a:r>
              <a:rPr lang="en-US" dirty="0"/>
              <a:t>They will be stimulated when muscle contraction causes movement. </a:t>
            </a:r>
            <a:endParaRPr lang="tr-TR" dirty="0"/>
          </a:p>
          <a:p>
            <a:r>
              <a:rPr lang="en-US" dirty="0"/>
              <a:t>It is also believed that when impulses are directed to skeletal muscles from the cerebral cortex, collateral impulses go to the brainstem and stimulate the respiratory center to increase alveolar ventilation. </a:t>
            </a:r>
            <a:endParaRPr lang="tr-TR" dirty="0"/>
          </a:p>
          <a:p>
            <a:r>
              <a:rPr lang="en-US" dirty="0"/>
              <a:t>This mechanism might account for increases in ventilation that are not explainable by mere observation of  changes in carbon dioxide, oxygen, and hydrogen ion concentration in the blood.</a:t>
            </a:r>
          </a:p>
          <a:p>
            <a:endParaRPr lang="tr-TR" dirty="0"/>
          </a:p>
        </p:txBody>
      </p:sp>
      <p:pic>
        <p:nvPicPr>
          <p:cNvPr id="5" name="Resim 4">
            <a:extLst>
              <a:ext uri="{FF2B5EF4-FFF2-40B4-BE49-F238E27FC236}">
                <a16:creationId xmlns:a16="http://schemas.microsoft.com/office/drawing/2014/main" id="{77610FBC-5CFD-46E1-A61A-535747C90AA7}"/>
              </a:ext>
            </a:extLst>
          </p:cNvPr>
          <p:cNvPicPr>
            <a:picLocks noChangeAspect="1"/>
          </p:cNvPicPr>
          <p:nvPr/>
        </p:nvPicPr>
        <p:blipFill>
          <a:blip r:embed="rId2"/>
          <a:stretch>
            <a:fillRect/>
          </a:stretch>
        </p:blipFill>
        <p:spPr>
          <a:xfrm>
            <a:off x="8034588" y="2011460"/>
            <a:ext cx="4055845" cy="3037969"/>
          </a:xfrm>
          <a:prstGeom prst="rect">
            <a:avLst/>
          </a:prstGeom>
        </p:spPr>
      </p:pic>
    </p:spTree>
    <p:extLst>
      <p:ext uri="{BB962C8B-B14F-4D97-AF65-F5344CB8AC3E}">
        <p14:creationId xmlns:p14="http://schemas.microsoft.com/office/powerpoint/2010/main" val="1283734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B1DB8F-8784-46A8-AF0C-DEA74E0C0ABB}"/>
              </a:ext>
            </a:extLst>
          </p:cNvPr>
          <p:cNvSpPr>
            <a:spLocks noGrp="1"/>
          </p:cNvSpPr>
          <p:nvPr>
            <p:ph type="title"/>
          </p:nvPr>
        </p:nvSpPr>
        <p:spPr/>
        <p:txBody>
          <a:bodyPr/>
          <a:lstStyle/>
          <a:p>
            <a:r>
              <a:rPr lang="tr-TR" b="1" dirty="0" err="1"/>
              <a:t>Upper</a:t>
            </a:r>
            <a:r>
              <a:rPr lang="tr-TR" b="1" dirty="0"/>
              <a:t> </a:t>
            </a:r>
            <a:r>
              <a:rPr lang="tr-TR" b="1" dirty="0" err="1"/>
              <a:t>air</a:t>
            </a:r>
            <a:r>
              <a:rPr lang="tr-TR" b="1" dirty="0"/>
              <a:t> </a:t>
            </a:r>
            <a:r>
              <a:rPr lang="tr-TR" b="1" dirty="0" err="1"/>
              <a:t>passage</a:t>
            </a:r>
            <a:r>
              <a:rPr lang="tr-TR" b="1" dirty="0"/>
              <a:t> </a:t>
            </a:r>
            <a:r>
              <a:rPr lang="tr-TR" b="1" dirty="0" err="1"/>
              <a:t>reflexes</a:t>
            </a:r>
            <a:r>
              <a:rPr lang="tr-TR" b="1" dirty="0"/>
              <a:t> </a:t>
            </a:r>
          </a:p>
        </p:txBody>
      </p:sp>
      <p:sp>
        <p:nvSpPr>
          <p:cNvPr id="3" name="İçerik Yer Tutucusu 2">
            <a:extLst>
              <a:ext uri="{FF2B5EF4-FFF2-40B4-BE49-F238E27FC236}">
                <a16:creationId xmlns:a16="http://schemas.microsoft.com/office/drawing/2014/main" id="{34F9527D-2E9E-4C59-8B85-D72AB1DD84DC}"/>
              </a:ext>
            </a:extLst>
          </p:cNvPr>
          <p:cNvSpPr>
            <a:spLocks noGrp="1"/>
          </p:cNvSpPr>
          <p:nvPr>
            <p:ph idx="1"/>
          </p:nvPr>
        </p:nvSpPr>
        <p:spPr>
          <a:xfrm>
            <a:off x="838200" y="1825625"/>
            <a:ext cx="6080490" cy="4211033"/>
          </a:xfrm>
        </p:spPr>
        <p:txBody>
          <a:bodyPr>
            <a:normAutofit fontScale="77500" lnSpcReduction="20000"/>
          </a:bodyPr>
          <a:lstStyle/>
          <a:p>
            <a:r>
              <a:rPr lang="en-US" dirty="0"/>
              <a:t>Stimulation of the mucous membrane in these regions causes reflex inhibition of respiration. </a:t>
            </a:r>
            <a:endParaRPr lang="tr-TR" dirty="0"/>
          </a:p>
          <a:p>
            <a:r>
              <a:rPr lang="en-US" dirty="0"/>
              <a:t>A striking example of this reflex is the inhibition of respiration that occurs during swallowing. </a:t>
            </a:r>
            <a:endParaRPr lang="tr-TR" dirty="0"/>
          </a:p>
          <a:p>
            <a:r>
              <a:rPr lang="en-US" dirty="0"/>
              <a:t>Stimulation of the mucous membrane of the larynx in the </a:t>
            </a:r>
            <a:r>
              <a:rPr lang="en-US" dirty="0" err="1"/>
              <a:t>unanesthetized</a:t>
            </a:r>
            <a:r>
              <a:rPr lang="en-US" dirty="0"/>
              <a:t> animal causes not only inhibition of respiration but, usually, also powerful expiratory efforts (coughing).</a:t>
            </a:r>
            <a:endParaRPr lang="tr-TR" dirty="0"/>
          </a:p>
          <a:p>
            <a:r>
              <a:rPr lang="en-US" dirty="0"/>
              <a:t>Similarly, stimulation of the nasal mucous membrane frequently leads to sneezing. Obviously the function of all these reflexes is to protect the delicate respiratory passages and the depths of the lungs from harmful substances (irritating gases, dust, food particles) that otherwise might be inspired. </a:t>
            </a:r>
            <a:endParaRPr lang="tr-TR" dirty="0"/>
          </a:p>
        </p:txBody>
      </p:sp>
      <p:pic>
        <p:nvPicPr>
          <p:cNvPr id="4" name="Resim 3">
            <a:extLst>
              <a:ext uri="{FF2B5EF4-FFF2-40B4-BE49-F238E27FC236}">
                <a16:creationId xmlns:a16="http://schemas.microsoft.com/office/drawing/2014/main" id="{38AEC250-BE89-463B-92EA-B30D8FF0BDA5}"/>
              </a:ext>
            </a:extLst>
          </p:cNvPr>
          <p:cNvPicPr>
            <a:picLocks noChangeAspect="1"/>
          </p:cNvPicPr>
          <p:nvPr/>
        </p:nvPicPr>
        <p:blipFill>
          <a:blip r:embed="rId2"/>
          <a:stretch>
            <a:fillRect/>
          </a:stretch>
        </p:blipFill>
        <p:spPr>
          <a:xfrm>
            <a:off x="7116818" y="2043428"/>
            <a:ext cx="4681370" cy="3115239"/>
          </a:xfrm>
          <a:prstGeom prst="rect">
            <a:avLst/>
          </a:prstGeom>
        </p:spPr>
      </p:pic>
    </p:spTree>
    <p:extLst>
      <p:ext uri="{BB962C8B-B14F-4D97-AF65-F5344CB8AC3E}">
        <p14:creationId xmlns:p14="http://schemas.microsoft.com/office/powerpoint/2010/main" val="7060393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961</Words>
  <Application>Microsoft Office PowerPoint</Application>
  <PresentationFormat>Geniş ekran</PresentationFormat>
  <Paragraphs>79</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Arial Narrow</vt:lpstr>
      <vt:lpstr>Calibri</vt:lpstr>
      <vt:lpstr>Calibri Light</vt:lpstr>
      <vt:lpstr>Office Teması</vt:lpstr>
      <vt:lpstr>PowerPoint Sunusu</vt:lpstr>
      <vt:lpstr>Control of Respiration </vt:lpstr>
      <vt:lpstr>Control of Respiration</vt:lpstr>
      <vt:lpstr>Control of Respiration</vt:lpstr>
      <vt:lpstr>Control of Respiration</vt:lpstr>
      <vt:lpstr>Neural control of ventilation</vt:lpstr>
      <vt:lpstr>Neural control of ventilation</vt:lpstr>
      <vt:lpstr>Neural control of ventilation</vt:lpstr>
      <vt:lpstr>Upper air passage reflexes </vt:lpstr>
      <vt:lpstr>Baroreceptor modification of respiration</vt:lpstr>
      <vt:lpstr>Voluntary control of respiration </vt:lpstr>
      <vt:lpstr>Central chemoreception </vt:lpstr>
      <vt:lpstr>Peripheral chemoreception </vt:lpstr>
      <vt:lpstr>Peripheral chemoreception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yasem</dc:creator>
  <cp:lastModifiedBy>yasem</cp:lastModifiedBy>
  <cp:revision>9</cp:revision>
  <dcterms:created xsi:type="dcterms:W3CDTF">2018-03-03T09:40:17Z</dcterms:created>
  <dcterms:modified xsi:type="dcterms:W3CDTF">2018-03-04T13:30:08Z</dcterms:modified>
</cp:coreProperties>
</file>