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7" r:id="rId3"/>
    <p:sldId id="334" r:id="rId4"/>
    <p:sldId id="324" r:id="rId5"/>
    <p:sldId id="325" r:id="rId6"/>
    <p:sldId id="328" r:id="rId7"/>
    <p:sldId id="336" r:id="rId8"/>
    <p:sldId id="337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88929" autoAdjust="0"/>
  </p:normalViewPr>
  <p:slideViewPr>
    <p:cSldViewPr snapToGrid="0" snapToObjects="1">
      <p:cViewPr>
        <p:scale>
          <a:sx n="75" d="100"/>
          <a:sy n="75" d="100"/>
        </p:scale>
        <p:origin x="1648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B1BB4D-41B2-5F4F-BC3B-26A3CAC8C905}" type="slidenum">
              <a:rPr lang="en-US" altLang="en-US" sz="1200" i="0">
                <a:latin typeface="Times New Roman" charset="0"/>
              </a:rPr>
              <a:pPr/>
              <a:t>1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35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2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61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3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888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37F7BB1-CF83-A64D-BBB9-B3DDC0DCC399}" type="slidenum">
              <a:rPr lang="en-US" altLang="en-US" sz="1200" i="0">
                <a:latin typeface="Times New Roman" charset="0"/>
              </a:rPr>
              <a:pPr/>
              <a:t>4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44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42FCB21-5EAA-B342-B780-ADDCBF27A096}" type="slidenum">
              <a:rPr lang="en-US" altLang="en-US" sz="1200" i="0">
                <a:latin typeface="Times New Roman" charset="0"/>
              </a:rPr>
              <a:pPr/>
              <a:t>5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39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42FCB21-5EAA-B342-B780-ADDCBF27A096}" type="slidenum">
              <a:rPr lang="en-US" altLang="en-US" sz="1200" i="0">
                <a:latin typeface="Times New Roman" charset="0"/>
              </a:rPr>
              <a:pPr/>
              <a:t>6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0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1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E19B7-DFD6-B845-BEBF-A98CECF1E0E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38667" y="1362605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Calibri" charset="0"/>
                <a:ea typeface="ＭＳ Ｐゴシック" charset="-128"/>
              </a:rPr>
              <a:t>Phase Diagrams</a:t>
            </a:r>
          </a:p>
        </p:txBody>
      </p:sp>
    </p:spTree>
    <p:extLst>
      <p:ext uri="{BB962C8B-B14F-4D97-AF65-F5344CB8AC3E}">
        <p14:creationId xmlns:p14="http://schemas.microsoft.com/office/powerpoint/2010/main" val="19585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4026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dirty="0" smtClean="0">
                <a:ea typeface="ＭＳ Ｐゴシック" charset="-128"/>
              </a:rPr>
              <a:t>Interpretation 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>
                    <a:latin typeface="+mj-lt"/>
                  </a:rPr>
                  <a:t>Nomenclature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+mj-lt"/>
                  </a:rPr>
                  <a:t>For metallic alloys, Greek letters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dirty="0" smtClean="0">
                    <a:effectLst/>
                  </a:rPr>
                  <a:t>) are used for solid solutions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err="1" smtClean="0">
                    <a:latin typeface="+mj-lt"/>
                  </a:rPr>
                  <a:t>Liquidus</a:t>
                </a:r>
                <a:r>
                  <a:rPr lang="en-US" i="1" dirty="0" smtClean="0">
                    <a:latin typeface="+mj-lt"/>
                  </a:rPr>
                  <a:t> line</a:t>
                </a:r>
                <a:r>
                  <a:rPr lang="en-US" dirty="0" smtClean="0">
                    <a:latin typeface="+mj-lt"/>
                  </a:rPr>
                  <a:t>; line between L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+mj-lt"/>
                  </a:rPr>
                  <a:t>+L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smtClean="0">
                    <a:latin typeface="+mj-lt"/>
                  </a:rPr>
                  <a:t>Solidus line</a:t>
                </a:r>
                <a:r>
                  <a:rPr lang="en-US" dirty="0" smtClean="0">
                    <a:latin typeface="+mj-lt"/>
                  </a:rPr>
                  <a:t>; line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 smtClean="0"/>
                  <a:t>L (below which only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/>
                  <a:t> exists) </a:t>
                </a:r>
                <a:endParaRPr lang="en-US" dirty="0" smtClean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>
                    <a:latin typeface="+mj-lt"/>
                  </a:rPr>
                  <a:t>Phases Present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>
                    <a:latin typeface="+mj-lt"/>
                  </a:rPr>
                  <a:t>Determination of Phase Compositions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b="1" dirty="0" smtClean="0">
                    <a:latin typeface="+mj-lt"/>
                  </a:rPr>
                  <a:t>Tie Line </a:t>
                </a:r>
                <a:r>
                  <a:rPr lang="en-US" altLang="en-US" dirty="0">
                    <a:latin typeface="+mj-lt"/>
                    <a:ea typeface="ＭＳ Ｐゴシック" charset="-128"/>
                  </a:rPr>
                  <a:t>connects the phases in equilibrium with each </a:t>
                </a:r>
                <a:r>
                  <a:rPr lang="en-US" altLang="en-US" dirty="0" smtClean="0">
                    <a:latin typeface="+mj-lt"/>
                    <a:ea typeface="ＭＳ Ｐゴシック" charset="-128"/>
                  </a:rPr>
                  <a:t>other and is drawn across the two-phase region at specified T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+mj-lt"/>
                    <a:ea typeface="ＭＳ Ｐゴシック" charset="-128"/>
                  </a:rPr>
                  <a:t>The intersections of the tie line and the phase boundaries are recorded </a:t>
                </a:r>
                <a:r>
                  <a:rPr lang="en-US" dirty="0" smtClean="0">
                    <a:ea typeface="ＭＳ Ｐゴシック" charset="-128"/>
                  </a:rPr>
                  <a:t>for both sites</a:t>
                </a:r>
                <a:endParaRPr lang="en-US" dirty="0" smtClean="0">
                  <a:latin typeface="+mj-lt"/>
                  <a:ea typeface="ＭＳ Ｐゴシック" charset="-128"/>
                </a:endParaRP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C</a:t>
                </a:r>
                <a:r>
                  <a:rPr lang="en-US" dirty="0" smtClean="0">
                    <a:latin typeface="+mj-lt"/>
                    <a:ea typeface="ＭＳ Ｐゴシック" charset="-128"/>
                  </a:rPr>
                  <a:t>omposition of each phases </a:t>
                </a:r>
                <a:r>
                  <a:rPr lang="en-US" dirty="0">
                    <a:ea typeface="ＭＳ Ｐゴシック" charset="-128"/>
                  </a:rPr>
                  <a:t>f</a:t>
                </a:r>
                <a:r>
                  <a:rPr lang="en-US" dirty="0" smtClean="0">
                    <a:ea typeface="ＭＳ Ｐゴシック" charset="-128"/>
                  </a:rPr>
                  <a:t>rom </a:t>
                </a:r>
                <a:r>
                  <a:rPr lang="en-US" dirty="0">
                    <a:ea typeface="ＭＳ Ｐゴシック" charset="-128"/>
                  </a:rPr>
                  <a:t>the horizontal composition axis</a:t>
                </a:r>
                <a:r>
                  <a:rPr lang="en-US" dirty="0" smtClean="0">
                    <a:latin typeface="+mj-lt"/>
                    <a:ea typeface="ＭＳ Ｐゴシック" charset="-128"/>
                  </a:rPr>
                  <a:t> can be read.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blipFill rotWithShape="0">
                <a:blip r:embed="rId3"/>
                <a:stretch>
                  <a:fillRect l="-683" r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1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2333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smtClean="0">
                <a:ea typeface="ＭＳ Ｐゴシック" charset="-128"/>
              </a:rPr>
              <a:t>Interpretation </a:t>
            </a:r>
            <a:r>
              <a:rPr lang="en-US" altLang="en-US" sz="3600" dirty="0" smtClean="0">
                <a:ea typeface="ＭＳ Ｐゴシック" charset="-128"/>
              </a:rPr>
              <a:t>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" name="TextBox 1"/>
          <p:cNvSpPr txBox="1"/>
          <p:nvPr/>
        </p:nvSpPr>
        <p:spPr>
          <a:xfrm>
            <a:off x="84674" y="909640"/>
            <a:ext cx="80263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 smtClean="0">
                <a:latin typeface="+mj-lt"/>
              </a:rPr>
              <a:t>Determination of Phase Amounts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u="sng" dirty="0" smtClean="0">
                <a:latin typeface="+mj-lt"/>
              </a:rPr>
              <a:t>The lever rule 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Tie line is </a:t>
            </a:r>
            <a:r>
              <a:rPr lang="en-US" altLang="en-US" sz="2000" dirty="0" smtClean="0">
                <a:ea typeface="ＭＳ Ｐゴシック" charset="-128"/>
              </a:rPr>
              <a:t>drawn across </a:t>
            </a:r>
            <a:r>
              <a:rPr lang="en-US" altLang="en-US" sz="2000" dirty="0">
                <a:ea typeface="ＭＳ Ｐゴシック" charset="-128"/>
              </a:rPr>
              <a:t>the two-phase region at T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The overall composition is located on the tie line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Mass fraction of </a:t>
            </a:r>
            <a:r>
              <a:rPr lang="en-US" sz="2000" i="1" dirty="0" smtClean="0">
                <a:latin typeface="+mj-lt"/>
              </a:rPr>
              <a:t>one</a:t>
            </a:r>
            <a:r>
              <a:rPr lang="en-US" sz="2000" dirty="0" smtClean="0">
                <a:latin typeface="+mj-lt"/>
              </a:rPr>
              <a:t> phase is determined by taking the tie line from the overall composition to the phase boundary for the </a:t>
            </a:r>
            <a:r>
              <a:rPr lang="en-US" sz="2000" i="1" dirty="0" smtClean="0">
                <a:latin typeface="+mj-lt"/>
              </a:rPr>
              <a:t>other phase </a:t>
            </a:r>
            <a:r>
              <a:rPr lang="en-US" sz="2000" dirty="0" smtClean="0">
                <a:latin typeface="+mj-lt"/>
              </a:rPr>
              <a:t>and dividing the total tie line length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i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5333" y="4695292"/>
                <a:ext cx="2319867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𝐿</m:t>
                          </m:r>
                        </m:sub>
                      </m:sSub>
                      <m:r>
                        <a:rPr lang="en-US" sz="20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3" y="4695292"/>
                <a:ext cx="2319867" cy="7224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51867" y="4695292"/>
                <a:ext cx="2150533" cy="72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𝛼</m:t>
                          </m:r>
                        </m:sub>
                      </m:sSub>
                      <m:r>
                        <a:rPr lang="en-US" sz="20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000" i="0">
                                  <a:latin typeface="Cambria Math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867" y="4695292"/>
                <a:ext cx="2150533" cy="7224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5200" y="5934670"/>
                <a:ext cx="394546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>
                    <a:latin typeface="+mj-lt"/>
                  </a:rPr>
                  <a:t>C</a:t>
                </a:r>
                <a:r>
                  <a:rPr lang="en-US" sz="1400" i="1" baseline="-25000" dirty="0" smtClean="0">
                    <a:latin typeface="+mj-lt"/>
                  </a:rPr>
                  <a:t>o</a:t>
                </a:r>
                <a:r>
                  <a:rPr lang="en-US" sz="1400" dirty="0" smtClean="0">
                    <a:latin typeface="+mj-lt"/>
                  </a:rPr>
                  <a:t>; overall composition</a:t>
                </a:r>
              </a:p>
              <a:p>
                <a:r>
                  <a:rPr lang="en-US" sz="1400" i="1" dirty="0" smtClean="0">
                    <a:latin typeface="+mj-lt"/>
                  </a:rPr>
                  <a:t>W</a:t>
                </a:r>
                <a:r>
                  <a:rPr lang="en-US" sz="1400" i="1" baseline="-25000" dirty="0" smtClean="0">
                    <a:latin typeface="+mj-lt"/>
                  </a:rPr>
                  <a:t>L</a:t>
                </a:r>
                <a:r>
                  <a:rPr lang="en-US" sz="1400" dirty="0" smtClean="0">
                    <a:latin typeface="+mj-lt"/>
                  </a:rPr>
                  <a:t>; mass fraction of liquid phase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i="0">
                            <a:latin typeface="Cambria Math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; mass fraction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charset="0"/>
                          </a:rPr>
                        </m:ctrlPr>
                      </m:sSubPr>
                      <m:e/>
                      <m:sub>
                        <m:r>
                          <a:rPr lang="en-US" sz="1400" i="1">
                            <a:latin typeface="Cambria Math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+mj-lt"/>
                  </a:rPr>
                  <a:t> phase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5934670"/>
                <a:ext cx="3945467" cy="738664"/>
              </a:xfrm>
              <a:prstGeom prst="rect">
                <a:avLst/>
              </a:prstGeom>
              <a:blipFill rotWithShape="0">
                <a:blip r:embed="rId5"/>
                <a:stretch>
                  <a:fillRect l="-463" t="-1653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8ED2D-30A9-F148-A79C-55B9CE127AC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2458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9503" y="-3855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Binary-Eutectic </a:t>
            </a:r>
            <a:r>
              <a:rPr lang="en-US" altLang="en-US" sz="2800" dirty="0" smtClean="0">
                <a:solidFill>
                  <a:schemeClr val="tx1"/>
                </a:solidFill>
                <a:ea typeface="ＭＳ Ｐゴシック" charset="-128"/>
              </a:rPr>
              <a:t>Systems (Limited solid solubility)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605" name="Rectangle 78"/>
          <p:cNvSpPr>
            <a:spLocks noChangeArrowheads="1"/>
          </p:cNvSpPr>
          <p:nvPr/>
        </p:nvSpPr>
        <p:spPr bwMode="auto">
          <a:xfrm>
            <a:off x="2717800" y="488950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0" i="0">
                <a:solidFill>
                  <a:srgbClr val="000000"/>
                </a:solidFill>
                <a:latin typeface="Arial Rounded MT Bold" charset="0"/>
              </a:rPr>
              <a:t> </a:t>
            </a:r>
            <a:endParaRPr lang="en-US" altLang="en-US" sz="2400" b="0" i="0">
              <a:latin typeface="Times" charset="0"/>
            </a:endParaRPr>
          </a:p>
        </p:txBody>
      </p:sp>
      <p:sp>
        <p:nvSpPr>
          <p:cNvPr id="24607" name="Rectangle 80"/>
          <p:cNvSpPr>
            <a:spLocks noChangeArrowheads="1"/>
          </p:cNvSpPr>
          <p:nvPr/>
        </p:nvSpPr>
        <p:spPr bwMode="auto">
          <a:xfrm>
            <a:off x="3378200" y="201930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rgbClr val="000000"/>
                </a:solidFill>
                <a:latin typeface="Arial Rounded MT Bold" charset="0"/>
              </a:rPr>
              <a:t> </a:t>
            </a:r>
            <a:endParaRPr lang="en-US" altLang="en-US" sz="2400" b="0" i="0">
              <a:latin typeface="Time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5476" y="991400"/>
            <a:ext cx="4716035" cy="812530"/>
            <a:chOff x="706438" y="5378451"/>
            <a:chExt cx="4716035" cy="8125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68" name="Rectangle 41"/>
                <p:cNvSpPr>
                  <a:spLocks noChangeArrowheads="1"/>
                </p:cNvSpPr>
                <p:nvPr/>
              </p:nvSpPr>
              <p:spPr bwMode="auto">
                <a:xfrm>
                  <a:off x="706438" y="5378451"/>
                  <a:ext cx="4716035" cy="8125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200" b="0" i="0" dirty="0" smtClean="0">
                      <a:solidFill>
                        <a:srgbClr val="000000"/>
                      </a:solidFill>
                      <a:latin typeface="+mj-lt"/>
                    </a:rPr>
                    <a:t>•  </a:t>
                  </a:r>
                  <a:r>
                    <a:rPr lang="en-US" altLang="en-US" sz="2400" i="0" dirty="0">
                      <a:latin typeface="+mj-lt"/>
                    </a:rPr>
                    <a:t>Eutectic </a:t>
                  </a:r>
                  <a:r>
                    <a:rPr lang="en-US" altLang="en-US" sz="2400" dirty="0" smtClean="0">
                      <a:latin typeface="+mj-lt"/>
                    </a:rPr>
                    <a:t>reaction</a:t>
                  </a:r>
                  <a:endParaRPr lang="en-US" altLang="en-US" sz="2400" i="0" dirty="0">
                    <a:latin typeface="+mj-lt"/>
                  </a:endParaRPr>
                </a:p>
                <a:p>
                  <a:pPr>
                    <a:buFontTx/>
                    <a:buNone/>
                  </a:pPr>
                  <a:r>
                    <a:rPr lang="en-US" altLang="en-US" sz="2400" i="0" dirty="0">
                      <a:latin typeface="+mj-lt"/>
                    </a:rPr>
                    <a:t>	</a:t>
                  </a:r>
                  <a:r>
                    <a:rPr lang="en-US" altLang="en-US" sz="2400" b="0" dirty="0">
                      <a:latin typeface="+mj-lt"/>
                    </a:rPr>
                    <a:t>L</a:t>
                  </a:r>
                  <a:r>
                    <a:rPr lang="en-US" altLang="en-US" sz="2400" b="0" i="0" dirty="0">
                      <a:latin typeface="+mj-lt"/>
                    </a:rPr>
                    <a:t>(</a:t>
                  </a:r>
                  <a:r>
                    <a:rPr lang="en-US" altLang="en-US" sz="2400" b="0" dirty="0">
                      <a:latin typeface="+mj-lt"/>
                    </a:rPr>
                    <a:t>C</a:t>
                  </a:r>
                  <a:r>
                    <a:rPr lang="en-US" altLang="en-US" sz="2400" b="0" baseline="-25000" dirty="0">
                      <a:latin typeface="+mj-lt"/>
                    </a:rPr>
                    <a:t>E</a:t>
                  </a:r>
                  <a:r>
                    <a:rPr lang="en-US" altLang="en-US" sz="2400" b="0" i="0" dirty="0">
                      <a:latin typeface="+mj-lt"/>
                    </a:rPr>
                    <a:t>) </a:t>
                  </a:r>
                  <a:r>
                    <a:rPr lang="en-US" altLang="en-US" sz="2400" b="0" i="0" dirty="0" smtClean="0">
                      <a:latin typeface="+mj-lt"/>
                    </a:rPr>
                    <a:t>			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𝛼</m:t>
                      </m:r>
                    </m:oMath>
                  </a14:m>
                  <a:r>
                    <a:rPr lang="en-US" sz="2400" dirty="0">
                      <a:effectLst/>
                    </a:rPr>
                    <a:t> </a:t>
                  </a:r>
                  <a:r>
                    <a:rPr lang="en-US" altLang="en-US" sz="2400" b="0" i="0" dirty="0" smtClean="0">
                      <a:latin typeface="+mj-lt"/>
                      <a:sym typeface="Symbol" charset="2"/>
                    </a:rPr>
                    <a:t>(</a:t>
                  </a:r>
                  <a:r>
                    <a:rPr lang="en-US" altLang="en-US" sz="2400" b="0" dirty="0">
                      <a:latin typeface="+mj-lt"/>
                      <a:sym typeface="Symbol" charset="2"/>
                    </a:rPr>
                    <a:t>C</a:t>
                  </a:r>
                  <a14:m>
                    <m:oMath xmlns:m="http://schemas.openxmlformats.org/officeDocument/2006/math">
                      <m:r>
                        <a:rPr lang="en-US" sz="2400" i="1" baseline="-25000">
                          <a:latin typeface="Cambria Math" charset="0"/>
                        </a:rPr>
                        <m:t>𝛼</m:t>
                      </m:r>
                    </m:oMath>
                  </a14:m>
                  <a:r>
                    <a:rPr lang="en-US" altLang="en-US" sz="2400" b="0" baseline="-25000" dirty="0">
                      <a:latin typeface="+mj-lt"/>
                      <a:sym typeface="Symbol" charset="2"/>
                    </a:rPr>
                    <a:t>E</a:t>
                  </a:r>
                  <a:r>
                    <a:rPr lang="en-US" altLang="en-US" sz="2400" b="0" i="0" dirty="0">
                      <a:latin typeface="+mj-lt"/>
                      <a:sym typeface="Symbol" charset="2"/>
                    </a:rPr>
                    <a:t>) +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𝛽</m:t>
                      </m:r>
                    </m:oMath>
                  </a14:m>
                  <a:r>
                    <a:rPr lang="en-US" sz="2400" dirty="0">
                      <a:effectLst/>
                    </a:rPr>
                    <a:t> </a:t>
                  </a:r>
                  <a:r>
                    <a:rPr lang="en-US" altLang="en-US" sz="2400" b="0" i="0" dirty="0" smtClean="0">
                      <a:latin typeface="+mj-lt"/>
                      <a:sym typeface="Symbol" charset="2"/>
                    </a:rPr>
                    <a:t>(</a:t>
                  </a:r>
                  <a:r>
                    <a:rPr lang="en-US" altLang="en-US" sz="2400" b="0" dirty="0">
                      <a:latin typeface="+mj-lt"/>
                      <a:sym typeface="Symbol" charset="2"/>
                    </a:rPr>
                    <a:t>C</a:t>
                  </a:r>
                  <a14:m>
                    <m:oMath xmlns:m="http://schemas.openxmlformats.org/officeDocument/2006/math">
                      <m:r>
                        <a:rPr lang="en-US" sz="2400" i="1" baseline="-25000">
                          <a:latin typeface="Cambria Math" charset="0"/>
                        </a:rPr>
                        <m:t>𝛽</m:t>
                      </m:r>
                    </m:oMath>
                  </a14:m>
                  <a:r>
                    <a:rPr lang="en-US" altLang="en-US" sz="2400" b="0" baseline="-25000" dirty="0">
                      <a:latin typeface="+mj-lt"/>
                      <a:sym typeface="Symbol" charset="2"/>
                    </a:rPr>
                    <a:t>E</a:t>
                  </a:r>
                  <a:r>
                    <a:rPr lang="en-US" altLang="en-US" sz="2400" b="0" i="0" dirty="0" smtClean="0">
                      <a:latin typeface="+mj-lt"/>
                      <a:sym typeface="Symbol" charset="2"/>
                    </a:rPr>
                    <a:t>)</a:t>
                  </a:r>
                  <a:endParaRPr lang="en-US" altLang="en-US" sz="2400" b="0" i="0" dirty="0">
                    <a:latin typeface="+mj-lt"/>
                    <a:sym typeface="Symbol" charset="2"/>
                  </a:endParaRPr>
                </a:p>
              </p:txBody>
            </p:sp>
          </mc:Choice>
          <mc:Fallback xmlns="">
            <p:sp>
              <p:nvSpPr>
                <p:cNvPr id="24668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6438" y="5378451"/>
                  <a:ext cx="4716035" cy="81253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622" t="-12030" r="-647" b="-2180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2057402" y="5935663"/>
              <a:ext cx="745063" cy="152400"/>
              <a:chOff x="2057402" y="5935663"/>
              <a:chExt cx="745063" cy="1524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091265" y="5935663"/>
                <a:ext cx="711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2057402" y="6088063"/>
                <a:ext cx="711200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365270" y="1370865"/>
            <a:ext cx="2807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Example: Cu-Ag System</a:t>
            </a:r>
          </a:p>
          <a:p>
            <a:r>
              <a:rPr lang="en-US" sz="1600" b="1" dirty="0"/>
              <a:t>	</a:t>
            </a:r>
            <a:r>
              <a:rPr lang="en-US" sz="1600" b="1" dirty="0" smtClean="0"/>
              <a:t>	   </a:t>
            </a:r>
            <a:r>
              <a:rPr lang="en-US" sz="1600" b="1" dirty="0" err="1" smtClean="0"/>
              <a:t>Pb</a:t>
            </a:r>
            <a:r>
              <a:rPr lang="en-US" sz="1600" b="1" dirty="0" smtClean="0"/>
              <a:t>-Sn System</a:t>
            </a:r>
          </a:p>
          <a:p>
            <a:endParaRPr lang="en-US" sz="16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5323248" y="982335"/>
            <a:ext cx="1448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Easily melted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4702" y="2013111"/>
                <a:ext cx="7744401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Liquid phase transforms isothermally to two different solid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upon cooling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Alloy with a eutectic composition has the lowest melting temperature.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3 </a:t>
                </a:r>
                <a:r>
                  <a:rPr lang="en-US" sz="2000" i="1" dirty="0" smtClean="0"/>
                  <a:t>single phase </a:t>
                </a:r>
                <a:r>
                  <a:rPr lang="en-US" sz="2000" dirty="0" smtClean="0"/>
                  <a:t>regions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,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000" b="0" dirty="0" smtClean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3 </a:t>
                </a:r>
                <a:r>
                  <a:rPr lang="en-US" sz="2000" i="1" dirty="0" smtClean="0"/>
                  <a:t>two-phase</a:t>
                </a:r>
                <a:r>
                  <a:rPr lang="en-US" sz="2000" dirty="0" smtClean="0"/>
                  <a:t> regions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, 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b="0" i="1" smtClean="0">
                        <a:latin typeface="Cambria Math" charset="0"/>
                      </a:rPr>
                      <m:t>𝐿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1" smtClean="0">
                        <a:latin typeface="Cambria Math" charset="0"/>
                      </a:rPr>
                      <m:t>+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Eutectic composition (C</a:t>
                </a:r>
                <a:r>
                  <a:rPr lang="en-US" sz="2000" baseline="-25000" dirty="0" smtClean="0"/>
                  <a:t>E</a:t>
                </a:r>
                <a:r>
                  <a:rPr lang="en-US" sz="2000" dirty="0" smtClean="0"/>
                  <a:t>) and eutectic temperature (T</a:t>
                </a:r>
                <a:r>
                  <a:rPr lang="en-US" sz="2000" baseline="-25000" dirty="0" smtClean="0"/>
                  <a:t>E</a:t>
                </a:r>
                <a:r>
                  <a:rPr lang="en-US" sz="2000" dirty="0" smtClean="0"/>
                  <a:t>) define </a:t>
                </a:r>
                <a:r>
                  <a:rPr lang="en-US" sz="2000" i="1" dirty="0" smtClean="0"/>
                  <a:t>invariant point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i="1">
                        <a:latin typeface="Cambria Math" charset="0"/>
                      </a:rPr>
                      <m:t>,</m:t>
                    </m:r>
                    <m:r>
                      <a:rPr lang="en-US" sz="2000" i="1">
                        <a:latin typeface="Cambria Math" charset="0"/>
                      </a:rPr>
                      <m:t>𝛽</m:t>
                    </m:r>
                    <m:r>
                      <a:rPr lang="en-US" sz="2000" i="1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𝑎𝑛𝑑</m:t>
                    </m:r>
                    <m:r>
                      <a:rPr lang="en-US" sz="2000" i="1">
                        <a:latin typeface="Cambria Math" charset="0"/>
                      </a:rPr>
                      <m:t> </m:t>
                    </m:r>
                    <m:r>
                      <a:rPr lang="en-US" sz="2000" i="1">
                        <a:latin typeface="Cambria Math" charset="0"/>
                      </a:rPr>
                      <m:t>𝐿</m:t>
                    </m:r>
                  </m:oMath>
                </a14:m>
                <a:r>
                  <a:rPr lang="en-US" sz="2000" dirty="0" smtClean="0"/>
                  <a:t> phases co-exists at </a:t>
                </a:r>
                <a:r>
                  <a:rPr lang="en-US" sz="2000" dirty="0" err="1" smtClean="0"/>
                  <a:t>eqm</a:t>
                </a:r>
                <a:r>
                  <a:rPr lang="en-US" sz="2000" dirty="0" smtClean="0"/>
                  <a:t>).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The </a:t>
                </a:r>
                <a:r>
                  <a:rPr lang="en-US" sz="2000" dirty="0"/>
                  <a:t>eutectic </a:t>
                </a:r>
                <a:r>
                  <a:rPr lang="en-US" sz="2000" dirty="0" smtClean="0"/>
                  <a:t>systems are generally characterized by lamellar microstructure.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2" y="2013111"/>
                <a:ext cx="7744401" cy="4708981"/>
              </a:xfrm>
              <a:prstGeom prst="rect">
                <a:avLst/>
              </a:prstGeom>
              <a:blipFill rotWithShape="0">
                <a:blip r:embed="rId4"/>
                <a:stretch>
                  <a:fillRect l="-709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1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" y="152399"/>
            <a:ext cx="8229600" cy="760443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smtClean="0">
                <a:solidFill>
                  <a:schemeClr val="tx1"/>
                </a:solidFill>
                <a:ea typeface="ＭＳ Ｐゴシック" charset="-128"/>
              </a:rPr>
              <a:t>Eutectoid and </a:t>
            </a:r>
            <a:r>
              <a:rPr lang="en-US" altLang="en-US" sz="2800" dirty="0" err="1" smtClean="0">
                <a:solidFill>
                  <a:schemeClr val="tx1"/>
                </a:solidFill>
                <a:ea typeface="ＭＳ Ｐゴシック" charset="-128"/>
              </a:rPr>
              <a:t>Peritectic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472D-B536-B040-9BB9-4392FDF46CD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3"/>
              <p:cNvSpPr txBox="1">
                <a:spLocks noChangeArrowheads="1"/>
              </p:cNvSpPr>
              <p:nvPr/>
            </p:nvSpPr>
            <p:spPr>
              <a:xfrm>
                <a:off x="400578" y="1380889"/>
                <a:ext cx="7727422" cy="45288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n-US" altLang="en-US" sz="2000" b="1" dirty="0" smtClean="0">
                    <a:latin typeface="+mj-lt"/>
                    <a:ea typeface="ＭＳ Ｐゴシック" charset="-128"/>
                  </a:rPr>
                  <a:t>Eutectoid: </a:t>
                </a: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solid phase transforms  to two different solid phases upon cooling.</a:t>
                </a:r>
              </a:p>
              <a:p>
                <a:pPr marL="2743200" lvl="6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𝛿</m:t>
                      </m:r>
                      <m:r>
                        <a:rPr lang="en-US" i="1">
                          <a:latin typeface="Cambria Math" charset="0"/>
                        </a:rPr>
                        <m:t>⇄</m:t>
                      </m:r>
                      <m:r>
                        <a:rPr lang="en-US" i="1">
                          <a:latin typeface="Cambria Math" charset="0"/>
                        </a:rPr>
                        <m:t>𝛾</m:t>
                      </m:r>
                      <m:r>
                        <a:rPr lang="en-US" i="1">
                          <a:latin typeface="Cambria Math" charset="0"/>
                        </a:rPr>
                        <m:t>+ </m:t>
                      </m:r>
                      <m:r>
                        <a:rPr lang="en-US" i="1">
                          <a:latin typeface="Cambria Math" charset="0"/>
                        </a:rPr>
                        <m:t>𝜖</m:t>
                      </m:r>
                    </m:oMath>
                  </m:oMathPara>
                </a14:m>
                <a:endParaRPr lang="en-US" altLang="en-US" dirty="0" smtClean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n-US" altLang="en-US" sz="1800" dirty="0" smtClean="0">
                    <a:latin typeface="+mj-lt"/>
                    <a:ea typeface="ＭＳ Ｐゴシック" charset="-128"/>
                  </a:rPr>
                  <a:t>A eutectoid reaction occurs in iron-carbon system</a:t>
                </a:r>
                <a:endParaRPr lang="en-US" altLang="en-US" sz="1800" dirty="0">
                  <a:latin typeface="+mj-lt"/>
                  <a:ea typeface="ＭＳ Ｐゴシック" charset="-128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en-US" sz="2000" b="1" dirty="0" err="1" smtClean="0">
                    <a:latin typeface="+mj-lt"/>
                    <a:ea typeface="ＭＳ Ｐゴシック" charset="-128"/>
                  </a:rPr>
                  <a:t>Peritectic</a:t>
                </a:r>
                <a:r>
                  <a:rPr lang="en-US" altLang="en-US" sz="2000" b="1" dirty="0" smtClean="0">
                    <a:latin typeface="+mj-lt"/>
                    <a:ea typeface="ＭＳ Ｐゴシック" charset="-128"/>
                  </a:rPr>
                  <a:t>: </a:t>
                </a: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A </a:t>
                </a:r>
                <a:r>
                  <a:rPr lang="en-US" altLang="en-US" sz="2000" dirty="0">
                    <a:latin typeface="+mj-lt"/>
                    <a:ea typeface="ＭＳ Ｐゴシック" charset="-128"/>
                  </a:rPr>
                  <a:t>liquid and one solid phase transforms  to another solid phases upon </a:t>
                </a: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cooling.</a:t>
                </a:r>
              </a:p>
              <a:p>
                <a:pPr marL="2743200" lvl="6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𝛿</m:t>
                      </m:r>
                      <m:r>
                        <a:rPr lang="en-US" i="1">
                          <a:latin typeface="Cambria Math" charset="0"/>
                        </a:rPr>
                        <m:t>+</m:t>
                      </m:r>
                      <m:r>
                        <a:rPr lang="en-US" i="1">
                          <a:latin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</a:rPr>
                        <m:t>⇄ </m:t>
                      </m:r>
                      <m:r>
                        <a:rPr lang="en-US" i="1">
                          <a:latin typeface="Cambria Math" charset="0"/>
                        </a:rPr>
                        <m:t>𝜖</m:t>
                      </m:r>
                    </m:oMath>
                  </m:oMathPara>
                </a14:m>
                <a:endParaRPr lang="en-US" altLang="en-US" dirty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n-US" altLang="en-US" sz="1800" dirty="0">
                    <a:ea typeface="ＭＳ Ｐゴシック" charset="-128"/>
                  </a:rPr>
                  <a:t>A </a:t>
                </a:r>
                <a:r>
                  <a:rPr lang="en-US" altLang="en-US" sz="1800" dirty="0" err="1" smtClean="0">
                    <a:ea typeface="ＭＳ Ｐゴシック" charset="-128"/>
                  </a:rPr>
                  <a:t>peritectic</a:t>
                </a:r>
                <a:r>
                  <a:rPr lang="en-US" altLang="en-US" sz="1800" dirty="0" smtClean="0">
                    <a:ea typeface="ＭＳ Ｐゴシック" charset="-128"/>
                  </a:rPr>
                  <a:t> </a:t>
                </a:r>
                <a:r>
                  <a:rPr lang="en-US" altLang="en-US" sz="1800" dirty="0">
                    <a:ea typeface="ＭＳ Ｐゴシック" charset="-128"/>
                  </a:rPr>
                  <a:t>reaction occurs in </a:t>
                </a:r>
                <a:r>
                  <a:rPr lang="en-US" altLang="en-US" sz="1800" dirty="0" smtClean="0">
                    <a:ea typeface="ＭＳ Ｐゴシック" charset="-128"/>
                  </a:rPr>
                  <a:t>Cu-Zn </a:t>
                </a:r>
                <a:r>
                  <a:rPr lang="en-US" altLang="en-US" sz="1800" dirty="0">
                    <a:ea typeface="ＭＳ Ｐゴシック" charset="-128"/>
                  </a:rPr>
                  <a:t>system</a:t>
                </a:r>
              </a:p>
              <a:p>
                <a:pPr lvl="1" algn="just">
                  <a:lnSpc>
                    <a:spcPct val="150000"/>
                  </a:lnSpc>
                </a:pPr>
                <a:endParaRPr lang="en-US" altLang="en-US" sz="1600" dirty="0" smtClean="0">
                  <a:latin typeface="+mj-lt"/>
                  <a:ea typeface="ＭＳ Ｐゴシック" charset="-128"/>
                </a:endParaRPr>
              </a:p>
              <a:p>
                <a:pPr lvl="1" algn="just">
                  <a:lnSpc>
                    <a:spcPct val="150000"/>
                  </a:lnSpc>
                  <a:buFontTx/>
                  <a:buNone/>
                </a:pP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			</a:t>
                </a:r>
                <a:endParaRPr lang="en-US" altLang="en-US" sz="2000" dirty="0">
                  <a:latin typeface="+mj-lt"/>
                  <a:ea typeface="ＭＳ Ｐゴシック" charset="-128"/>
                  <a:sym typeface="Wingdings" charset="2"/>
                </a:endParaRPr>
              </a:p>
            </p:txBody>
          </p:sp>
        </mc:Choice>
        <mc:Fallback xmlns="">
          <p:sp>
            <p:nvSpPr>
              <p:cNvPr id="5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8" y="1380889"/>
                <a:ext cx="7727422" cy="4528844"/>
              </a:xfrm>
              <a:prstGeom prst="rect">
                <a:avLst/>
              </a:prstGeom>
              <a:blipFill rotWithShape="0">
                <a:blip r:embed="rId3"/>
                <a:stretch>
                  <a:fillRect l="-710" r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4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83" y="-22330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ea typeface="ＭＳ Ｐゴシック" charset="-128"/>
              </a:rPr>
              <a:t>The Gibbs Phase Rule</a:t>
            </a:r>
            <a:endParaRPr lang="en-US" altLang="en-US" sz="3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472D-B536-B040-9BB9-4392FDF46CD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209676"/>
            <a:ext cx="7772400" cy="1082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000" dirty="0" smtClean="0">
                <a:latin typeface="+mj-lt"/>
                <a:ea typeface="ＭＳ Ｐゴシック" charset="-128"/>
              </a:rPr>
              <a:t>Number of phases in a system at equilibrium relates with the number of degrees of freedom, the number of components and the number of </a:t>
            </a:r>
            <a:r>
              <a:rPr lang="en-US" altLang="en-US" sz="2000" dirty="0" err="1" smtClean="0">
                <a:latin typeface="+mj-lt"/>
                <a:ea typeface="ＭＳ Ｐゴシック" charset="-128"/>
              </a:rPr>
              <a:t>noncompositional</a:t>
            </a:r>
            <a:r>
              <a:rPr lang="en-US" altLang="en-US" sz="2000" dirty="0" smtClean="0">
                <a:latin typeface="+mj-lt"/>
                <a:ea typeface="ＭＳ Ｐゴシック" charset="-128"/>
              </a:rPr>
              <a:t> variables.</a:t>
            </a: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  <a:ea typeface="ＭＳ Ｐゴシック" charset="-128"/>
            </a:endParaRPr>
          </a:p>
          <a:p>
            <a:pPr algn="just">
              <a:lnSpc>
                <a:spcPct val="150000"/>
              </a:lnSpc>
            </a:pPr>
            <a:endParaRPr lang="en-US" altLang="en-US" sz="2000" dirty="0" smtClean="0">
              <a:latin typeface="+mj-lt"/>
              <a:ea typeface="ＭＳ Ｐゴシック" charset="-128"/>
            </a:endParaRPr>
          </a:p>
          <a:p>
            <a:pPr lvl="1" algn="just">
              <a:lnSpc>
                <a:spcPct val="150000"/>
              </a:lnSpc>
              <a:buFontTx/>
              <a:buNone/>
            </a:pPr>
            <a:r>
              <a:rPr lang="en-US" altLang="en-US" sz="2000" dirty="0" smtClean="0">
                <a:latin typeface="+mj-lt"/>
                <a:ea typeface="ＭＳ Ｐゴシック" charset="-128"/>
              </a:rPr>
              <a:t>			</a:t>
            </a:r>
            <a:endParaRPr lang="en-US" altLang="en-US" sz="2000" dirty="0">
              <a:latin typeface="+mj-lt"/>
              <a:ea typeface="ＭＳ Ｐゴシック" charset="-128"/>
              <a:sym typeface="Wingdings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458" y="3081866"/>
            <a:ext cx="196560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 + F = C+N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725333"/>
            <a:ext cx="639630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P: The number of phases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F: The number of degrees of freedom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i="1" dirty="0" smtClean="0"/>
              <a:t># of externally controlled variables (T, P, composition)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C: The number of components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N: The number of </a:t>
            </a:r>
            <a:r>
              <a:rPr lang="en-US" dirty="0" err="1" smtClean="0"/>
              <a:t>noncompositional</a:t>
            </a:r>
            <a:r>
              <a:rPr lang="en-US" dirty="0" smtClean="0"/>
              <a:t>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228600" y="1007536"/>
                <a:ext cx="8001000" cy="55117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200000"/>
                  </a:lnSpc>
                </a:pPr>
                <a:r>
                  <a:rPr lang="en-US" sz="2000" dirty="0" smtClean="0">
                    <a:latin typeface="Cambria Math" charset="0"/>
                  </a:rPr>
                  <a:t>Fe-Fe</a:t>
                </a:r>
                <a:r>
                  <a:rPr lang="en-US" sz="2000" baseline="-25000" dirty="0" smtClean="0">
                    <a:latin typeface="Cambria Math" charset="0"/>
                  </a:rPr>
                  <a:t>3</a:t>
                </a:r>
                <a:r>
                  <a:rPr lang="en-US" sz="2000" dirty="0" smtClean="0">
                    <a:latin typeface="Cambria Math" charset="0"/>
                  </a:rPr>
                  <a:t>C phase system is the basis for steels and cast iron.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000" dirty="0" smtClean="0">
                    <a:latin typeface="Cambria Math" charset="0"/>
                  </a:rPr>
                  <a:t>Developed two solid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sz="2000" dirty="0" smtClean="0">
                    <a:latin typeface="Cambria Math" charset="0"/>
                  </a:rPr>
                  <a:t> and Fe</a:t>
                </a:r>
                <a:r>
                  <a:rPr lang="en-US" sz="2000" baseline="-25000" dirty="0" smtClean="0">
                    <a:latin typeface="Cambria Math" charset="0"/>
                  </a:rPr>
                  <a:t>3</a:t>
                </a:r>
                <a:r>
                  <a:rPr lang="en-US" sz="2000" dirty="0" smtClean="0">
                    <a:latin typeface="Cambria Math" charset="0"/>
                  </a:rPr>
                  <a:t>C) through eutectoid reaction allows us to obtain dispersion strengthening.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-ferrite (BCC)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-austenite (FCC) (exists above 727 </a:t>
                </a:r>
                <a:r>
                  <a:rPr lang="en-US" altLang="en-US" sz="2000" baseline="30000" dirty="0" err="1" smtClean="0">
                    <a:latin typeface="+mj-lt"/>
                    <a:ea typeface="ＭＳ Ｐゴシック" charset="-128"/>
                  </a:rPr>
                  <a:t>o</a:t>
                </a:r>
                <a:r>
                  <a:rPr lang="en-US" altLang="en-US" sz="2000" dirty="0" err="1" smtClean="0">
                    <a:latin typeface="+mj-lt"/>
                    <a:ea typeface="ＭＳ Ｐゴシック" charset="-128"/>
                  </a:rPr>
                  <a:t>C</a:t>
                </a: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altLang="en-US" sz="2000" dirty="0">
                    <a:latin typeface="+mj-lt"/>
                    <a:ea typeface="ＭＳ Ｐゴシック" charset="-128"/>
                  </a:rPr>
                  <a:t>c</a:t>
                </a: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ementite (</a:t>
                </a:r>
                <a:r>
                  <a:rPr lang="en-US" altLang="en-US" sz="2000" dirty="0" smtClean="0">
                    <a:ea typeface="ＭＳ Ｐゴシック" charset="-128"/>
                  </a:rPr>
                  <a:t>Fe</a:t>
                </a:r>
                <a:r>
                  <a:rPr lang="en-US" altLang="en-US" sz="2000" baseline="-25000" dirty="0" smtClean="0">
                    <a:ea typeface="ＭＳ Ｐゴシック" charset="-128"/>
                  </a:rPr>
                  <a:t>3</a:t>
                </a:r>
                <a:r>
                  <a:rPr lang="en-US" altLang="en-US" sz="2000" dirty="0" smtClean="0">
                    <a:ea typeface="ＭＳ Ｐゴシック" charset="-128"/>
                  </a:rPr>
                  <a:t>C) (intermediate compound)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Carbon is an interstitial impurity in iron and forms a solid solution with each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altLang="en-US" sz="2000" dirty="0" smtClean="0">
                    <a:latin typeface="+mj-lt"/>
                    <a:ea typeface="ＭＳ Ｐゴシック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𝛿</m:t>
                    </m:r>
                    <m:r>
                      <a:rPr lang="en-US" sz="2000" b="0" i="1" smtClean="0">
                        <a:latin typeface="Cambria Math" charset="0"/>
                      </a:rPr>
                      <m:t>−</m:t>
                    </m:r>
                    <m:r>
                      <a:rPr lang="en-US" sz="2000" b="0" i="1" smtClean="0">
                        <a:latin typeface="Cambria Math" charset="0"/>
                      </a:rPr>
                      <m:t>𝑓𝑒𝑟𝑟𝑖𝑡𝑒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</a:rPr>
                      <m:t>𝑎𝑢𝑠𝑡𝑒𝑛𝑖𝑡𝑒</m:t>
                    </m:r>
                    <m:r>
                      <a:rPr lang="en-US" sz="2000" b="0" i="1" smtClean="0">
                        <a:latin typeface="Cambria Math" charset="0"/>
                      </a:rPr>
                      <m:t>.</m:t>
                    </m:r>
                  </m:oMath>
                </a14:m>
                <a:r>
                  <a:rPr lang="en-US" sz="2000" dirty="0" smtClean="0">
                    <a:effectLst/>
                  </a:rPr>
                  <a:t> </a:t>
                </a:r>
                <a:endParaRPr lang="en-US" altLang="en-US" sz="2000" dirty="0" smtClean="0">
                  <a:latin typeface="+mj-lt"/>
                  <a:ea typeface="ＭＳ Ｐゴシック" charset="-128"/>
                </a:endParaRPr>
              </a:p>
              <a:p>
                <a:pPr algn="just">
                  <a:lnSpc>
                    <a:spcPct val="200000"/>
                  </a:lnSpc>
                </a:pPr>
                <a:endParaRPr lang="en-US" altLang="en-US" sz="2000" dirty="0" smtClean="0">
                  <a:latin typeface="+mj-lt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07536"/>
                <a:ext cx="8001000" cy="5511797"/>
              </a:xfrm>
              <a:prstGeom prst="rect">
                <a:avLst/>
              </a:prstGeom>
              <a:blipFill rotWithShape="0">
                <a:blip r:embed="rId2"/>
                <a:stretch>
                  <a:fillRect l="-686" r="-762" b="-3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418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smtClean="0">
                <a:ea typeface="ＭＳ Ｐゴシック" charset="-128"/>
              </a:rPr>
              <a:t>The Iron (Fe)-Iron Carbide (Fe</a:t>
            </a:r>
            <a:r>
              <a:rPr lang="en-US" altLang="en-US" sz="2800" baseline="-25000" smtClean="0">
                <a:ea typeface="ＭＳ Ｐゴシック" charset="-128"/>
              </a:rPr>
              <a:t>3</a:t>
            </a:r>
            <a:r>
              <a:rPr lang="en-US" altLang="en-US" sz="2800" smtClean="0">
                <a:ea typeface="ＭＳ Ｐゴシック" charset="-128"/>
              </a:rPr>
              <a:t>C) Phase Diagram</a:t>
            </a:r>
            <a:endParaRPr lang="en-US" altLang="en-US" sz="2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4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228600" y="1007536"/>
                <a:ext cx="7772400" cy="55117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 charset="0"/>
                      </a:rPr>
                      <m:t>𝑳</m:t>
                    </m:r>
                    <m:r>
                      <a:rPr lang="en-US" sz="2000" b="1" i="1">
                        <a:latin typeface="Cambria Math" charset="0"/>
                      </a:rPr>
                      <m:t>⇄ </m:t>
                    </m:r>
                    <m:r>
                      <a:rPr lang="en-US" sz="2000" b="1" i="1">
                        <a:latin typeface="Cambria Math" charset="0"/>
                      </a:rPr>
                      <m:t>𝜸</m:t>
                    </m:r>
                    <m:r>
                      <a:rPr lang="en-US" sz="2000" b="1" i="1">
                        <a:latin typeface="Cambria Math" charset="0"/>
                      </a:rPr>
                      <m:t>+ </m:t>
                    </m:r>
                    <m:sSub>
                      <m:sSubPr>
                        <m:ctrlPr>
                          <a:rPr lang="en-US" sz="20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charset="0"/>
                          </a:rPr>
                          <m:t>𝑭𝒆</m:t>
                        </m:r>
                      </m:e>
                      <m:sub>
                        <m:r>
                          <a:rPr lang="en-US" sz="2000" b="1" i="1">
                            <a:latin typeface="Cambria Math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charset="0"/>
                      </a:rPr>
                      <m:t>𝑪</m:t>
                    </m:r>
                  </m:oMath>
                </a14:m>
                <a:r>
                  <a:rPr lang="en-US" sz="2000" b="1" dirty="0" smtClean="0"/>
                  <a:t>    </a:t>
                </a:r>
                <a:r>
                  <a:rPr lang="en-US" sz="2000" dirty="0" smtClean="0"/>
                  <a:t>(</a:t>
                </a:r>
                <a:r>
                  <a:rPr lang="en-US" sz="2000" b="1" dirty="0" smtClean="0"/>
                  <a:t>Eutectic </a:t>
                </a:r>
                <a:r>
                  <a:rPr lang="en-US" sz="2000" dirty="0" smtClean="0"/>
                  <a:t>exists at 1147 </a:t>
                </a:r>
                <a:r>
                  <a:rPr lang="en-US" sz="2000" baseline="30000" dirty="0" err="1" smtClean="0"/>
                  <a:t>o</a:t>
                </a:r>
                <a:r>
                  <a:rPr lang="en-US" sz="2000" dirty="0" err="1" smtClean="0"/>
                  <a:t>C</a:t>
                </a:r>
                <a:r>
                  <a:rPr lang="en-US" sz="2000" dirty="0" smtClean="0"/>
                  <a:t> and 4.3 </a:t>
                </a:r>
                <a:r>
                  <a:rPr lang="en-US" sz="2000" dirty="0" err="1" smtClean="0"/>
                  <a:t>wt</a:t>
                </a:r>
                <a:r>
                  <a:rPr lang="en-US" sz="2000" dirty="0" smtClean="0"/>
                  <a:t> %C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00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 charset="0"/>
                      </a:rPr>
                      <m:t>𝜸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charset="0"/>
                          </a:rPr>
                          <m:t>𝟎</m:t>
                        </m:r>
                        <m:r>
                          <a:rPr lang="en-US" sz="2000" b="1" i="1">
                            <a:latin typeface="Cambria Math" charset="0"/>
                          </a:rPr>
                          <m:t>.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𝟕𝟔</m:t>
                        </m:r>
                        <m:r>
                          <a:rPr lang="en-US" sz="2000" b="1" i="1">
                            <a:latin typeface="Cambria Math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𝒘𝒕</m:t>
                        </m:r>
                        <m:r>
                          <a:rPr lang="en-US" sz="2000" b="1" i="1">
                            <a:latin typeface="Cambria Math" charset="0"/>
                          </a:rPr>
                          <m:t> % </m:t>
                        </m:r>
                        <m:r>
                          <a:rPr lang="en-US" sz="2000" b="1" i="1">
                            <a:latin typeface="Cambria Math" charset="0"/>
                          </a:rPr>
                          <m:t>𝑪</m:t>
                        </m:r>
                      </m:e>
                    </m:d>
                    <m:r>
                      <a:rPr lang="en-US" sz="2000" b="1" i="1">
                        <a:latin typeface="Cambria Math" charset="0"/>
                      </a:rPr>
                      <m:t>⇄ </m:t>
                    </m:r>
                    <m:r>
                      <a:rPr lang="en-US" sz="2000" b="1" i="1">
                        <a:latin typeface="Cambria Math" charset="0"/>
                      </a:rPr>
                      <m:t>𝜶</m:t>
                    </m:r>
                    <m:r>
                      <a:rPr lang="en-US" sz="2000" b="1" i="1">
                        <a:latin typeface="Cambria Math" charset="0"/>
                      </a:rPr>
                      <m:t>(</m:t>
                    </m:r>
                    <m:r>
                      <a:rPr lang="en-US" sz="2000" b="1" i="1">
                        <a:latin typeface="Cambria Math" charset="0"/>
                      </a:rPr>
                      <m:t>𝟎</m:t>
                    </m:r>
                    <m:r>
                      <a:rPr lang="en-US" sz="2000" b="1" i="1">
                        <a:latin typeface="Cambria Math" charset="0"/>
                      </a:rPr>
                      <m:t>.</m:t>
                    </m:r>
                    <m:r>
                      <a:rPr lang="en-US" sz="2000" b="1" i="1">
                        <a:latin typeface="Cambria Math" charset="0"/>
                      </a:rPr>
                      <m:t>𝟎𝟐𝟐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r>
                      <a:rPr lang="en-US" sz="2000" b="1" i="1">
                        <a:latin typeface="Cambria Math" charset="0"/>
                      </a:rPr>
                      <m:t>𝒘𝒕</m:t>
                    </m:r>
                    <m:r>
                      <a:rPr lang="en-US" sz="2000" b="1" i="1">
                        <a:latin typeface="Cambria Math" charset="0"/>
                      </a:rPr>
                      <m:t> % </m:t>
                    </m:r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charset="0"/>
                          </a:rPr>
                          <m:t>𝑭𝒆</m:t>
                        </m:r>
                      </m:e>
                      <m:sub>
                        <m:r>
                          <a:rPr lang="en-US" sz="2000" b="1" i="1">
                            <a:latin typeface="Cambria Math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(</m:t>
                    </m:r>
                    <m:r>
                      <a:rPr lang="en-US" sz="2000" b="1" i="1">
                        <a:latin typeface="Cambria Math" charset="0"/>
                      </a:rPr>
                      <m:t>𝟔</m:t>
                    </m:r>
                    <m:r>
                      <a:rPr lang="en-US" sz="2000" b="1" i="1">
                        <a:latin typeface="Cambria Math" charset="0"/>
                      </a:rPr>
                      <m:t>.</m:t>
                    </m:r>
                    <m:r>
                      <a:rPr lang="en-US" sz="2000" b="1" i="1">
                        <a:latin typeface="Cambria Math" charset="0"/>
                      </a:rPr>
                      <m:t>𝟕</m:t>
                    </m:r>
                    <m:r>
                      <a:rPr lang="en-US" sz="2000" b="1" i="1">
                        <a:latin typeface="Cambria Math" charset="0"/>
                      </a:rPr>
                      <m:t> </m:t>
                    </m:r>
                    <m:r>
                      <a:rPr lang="en-US" sz="2000" b="1" i="1">
                        <a:latin typeface="Cambria Math" charset="0"/>
                      </a:rPr>
                      <m:t>𝒘𝒕</m:t>
                    </m:r>
                    <m:r>
                      <a:rPr lang="en-US" sz="2000" b="1" i="1">
                        <a:latin typeface="Cambria Math" charset="0"/>
                      </a:rPr>
                      <m:t> % </m:t>
                    </m:r>
                    <m:r>
                      <a:rPr lang="en-US" sz="2000" b="1" i="1">
                        <a:latin typeface="Cambria Math" charset="0"/>
                      </a:rPr>
                      <m:t>𝑪</m:t>
                    </m:r>
                    <m:r>
                      <a:rPr lang="en-US" sz="2000" b="1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(Eutectoid phase change controls the microstructure development for many iron-carbon alloys and steels)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0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 smtClean="0"/>
                  <a:t>The lamellar structure of two phases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sz="2000" dirty="0" smtClean="0"/>
                  <a:t> and </a:t>
                </a:r>
                <a:r>
                  <a:rPr lang="en-US" altLang="en-US" sz="2000" dirty="0" smtClean="0">
                    <a:ea typeface="ＭＳ Ｐゴシック" charset="-128"/>
                  </a:rPr>
                  <a:t>Fe</a:t>
                </a:r>
                <a:r>
                  <a:rPr lang="en-US" altLang="en-US" sz="2000" baseline="-25000" dirty="0" smtClean="0">
                    <a:ea typeface="ＭＳ Ｐゴシック" charset="-128"/>
                  </a:rPr>
                  <a:t>3</a:t>
                </a:r>
                <a:r>
                  <a:rPr lang="en-US" altLang="en-US" sz="2000" dirty="0" smtClean="0">
                    <a:ea typeface="ＭＳ Ｐゴシック" charset="-128"/>
                  </a:rPr>
                  <a:t>C) for an iron-carbon alloy of eutectoid composition is called </a:t>
                </a:r>
                <a:r>
                  <a:rPr lang="en-US" altLang="en-US" sz="2000" i="1" dirty="0" smtClean="0">
                    <a:ea typeface="ＭＳ Ｐゴシック" charset="-128"/>
                  </a:rPr>
                  <a:t>pearlite</a:t>
                </a:r>
                <a:r>
                  <a:rPr lang="en-US" altLang="en-US" sz="2000" dirty="0" smtClean="0">
                    <a:ea typeface="ＭＳ Ｐゴシック" charset="-128"/>
                  </a:rPr>
                  <a:t>.</a:t>
                </a:r>
                <a:endParaRPr lang="en-US" sz="2000" dirty="0"/>
              </a:p>
              <a:p>
                <a:pPr algn="just">
                  <a:lnSpc>
                    <a:spcPct val="150000"/>
                  </a:lnSpc>
                </a:pPr>
                <a:endParaRPr lang="en-US" altLang="en-US" sz="2000" dirty="0" smtClean="0">
                  <a:latin typeface="+mj-lt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07536"/>
                <a:ext cx="7772400" cy="5511797"/>
              </a:xfrm>
              <a:prstGeom prst="rect">
                <a:avLst/>
              </a:prstGeom>
              <a:blipFill rotWithShape="0">
                <a:blip r:embed="rId2"/>
                <a:stretch>
                  <a:fillRect l="-706" t="-5310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418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smtClean="0">
                <a:ea typeface="ＭＳ Ｐゴシック" charset="-128"/>
              </a:rPr>
              <a:t>The Iron (Fe)-Iron Carbide (Fe</a:t>
            </a:r>
            <a:r>
              <a:rPr lang="en-US" altLang="en-US" sz="2800" baseline="-25000" smtClean="0">
                <a:ea typeface="ＭＳ Ｐゴシック" charset="-128"/>
              </a:rPr>
              <a:t>3</a:t>
            </a:r>
            <a:r>
              <a:rPr lang="en-US" altLang="en-US" sz="2800" smtClean="0">
                <a:ea typeface="ＭＳ Ｐゴシック" charset="-128"/>
              </a:rPr>
              <a:t>C) Phase Diagram</a:t>
            </a:r>
            <a:endParaRPr lang="en-US" altLang="en-US" sz="2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6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8973</TotalTime>
  <Words>539</Words>
  <Application>Microsoft Macintosh PowerPoint</Application>
  <PresentationFormat>On-screen Show (4:3)</PresentationFormat>
  <Paragraphs>88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 Rounded MT Bold</vt:lpstr>
      <vt:lpstr>Calibri</vt:lpstr>
      <vt:lpstr>Cambria</vt:lpstr>
      <vt:lpstr>Cambria Math</vt:lpstr>
      <vt:lpstr>Century Schoolbook</vt:lpstr>
      <vt:lpstr>ＭＳ Ｐゴシック</vt:lpstr>
      <vt:lpstr>ＭＳ 明朝</vt:lpstr>
      <vt:lpstr>Symbol</vt:lpstr>
      <vt:lpstr>Times</vt:lpstr>
      <vt:lpstr>Times New Roman</vt:lpstr>
      <vt:lpstr>Wingdings</vt:lpstr>
      <vt:lpstr>Wingdings 2</vt:lpstr>
      <vt:lpstr>Arial</vt:lpstr>
      <vt:lpstr>View</vt:lpstr>
      <vt:lpstr>Phase Diagrams</vt:lpstr>
      <vt:lpstr>Interpretation of Phase Diagram</vt:lpstr>
      <vt:lpstr>Interpretation of Phase Diagram</vt:lpstr>
      <vt:lpstr>Binary-Eutectic Systems (Limited solid solubility)</vt:lpstr>
      <vt:lpstr>Eutectoid and Peritectic</vt:lpstr>
      <vt:lpstr>The Gibbs Phase Rule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209</cp:revision>
  <dcterms:created xsi:type="dcterms:W3CDTF">2014-01-14T11:21:41Z</dcterms:created>
  <dcterms:modified xsi:type="dcterms:W3CDTF">2018-02-19T02:08:33Z</dcterms:modified>
</cp:coreProperties>
</file>