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56" r:id="rId2"/>
    <p:sldId id="270" r:id="rId3"/>
    <p:sldId id="313" r:id="rId4"/>
    <p:sldId id="297" r:id="rId5"/>
    <p:sldId id="298" r:id="rId6"/>
    <p:sldId id="299" r:id="rId7"/>
    <p:sldId id="301" r:id="rId8"/>
    <p:sldId id="315" r:id="rId9"/>
    <p:sldId id="302" r:id="rId10"/>
    <p:sldId id="316" r:id="rId11"/>
    <p:sldId id="317" r:id="rId12"/>
    <p:sldId id="303" r:id="rId13"/>
    <p:sldId id="32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732"/>
  </p:normalViewPr>
  <p:slideViewPr>
    <p:cSldViewPr>
      <p:cViewPr varScale="1">
        <p:scale>
          <a:sx n="90" d="100"/>
          <a:sy n="90" d="100"/>
        </p:scale>
        <p:origin x="145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4-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800" dirty="0" err="1">
                <a:ea typeface="ヒラギノ角ゴ Pro W3" pitchFamily="-84" charset="-128"/>
              </a:rPr>
              <a:t>Kaynak</a:t>
            </a:r>
            <a:r>
              <a:rPr lang="en-US" sz="2800" dirty="0">
                <a:ea typeface="ヒラギノ角ゴ Pro W3" pitchFamily="-84" charset="-128"/>
              </a:rPr>
              <a:t>: Blanchard, O.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dirty="0">
                <a:ea typeface="ヒラギノ角ゴ Pro W3" pitchFamily="-84" charset="-128"/>
              </a:rPr>
              <a:t>Mali </a:t>
            </a:r>
            <a:r>
              <a:rPr lang="en-US" dirty="0" err="1">
                <a:ea typeface="ヒラギノ角ゴ Pro W3" pitchFamily="-84" charset="-128"/>
              </a:rPr>
              <a:t>Piyasalar</a:t>
            </a:r>
            <a:endParaRPr lang="en-US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2921697"/>
      </p:ext>
    </p:extLst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382000" cy="50292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400" dirty="0" err="1">
                    <a:ea typeface="ヒラギノ角ゴ Pro W3" pitchFamily="-84" charset="-128"/>
                  </a:rPr>
                  <a:t>Yılda</a:t>
                </a:r>
                <a:r>
                  <a:rPr lang="en-US" sz="2400" dirty="0">
                    <a:ea typeface="ヒラギノ角ゴ Pro W3" pitchFamily="-84" charset="-128"/>
                  </a:rPr>
                  <a:t> $100 </a:t>
                </a:r>
                <a:r>
                  <a:rPr lang="en-US" sz="2400" dirty="0" err="1">
                    <a:ea typeface="ヒラギノ角ゴ Pro W3" pitchFamily="-84" charset="-128"/>
                  </a:rPr>
                  <a:t>ödeyen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bir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hazine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bonosu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varsayalım</a:t>
                </a: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400" dirty="0" err="1">
                    <a:ea typeface="ヒラギノ角ゴ Pro W3" pitchFamily="-84" charset="-128"/>
                  </a:rPr>
                  <a:t>Bononun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bugünkü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fiyatı</a:t>
                </a:r>
                <a:r>
                  <a:rPr lang="en-US" sz="2400" dirty="0">
                    <a:ea typeface="ヒラギノ角ゴ Pro W3" pitchFamily="-84" charset="-128"/>
                  </a:rPr>
                  <a:t> $</a:t>
                </a:r>
                <a:r>
                  <a:rPr lang="en-US" sz="2400" i="1" dirty="0">
                    <a:ea typeface="ヒラギノ角ゴ Pro W3" pitchFamily="-84" charset="-128"/>
                  </a:rPr>
                  <a:t>P</a:t>
                </a:r>
                <a:r>
                  <a:rPr lang="en-US" sz="2400" i="1" baseline="-25000" dirty="0">
                    <a:ea typeface="ヒラギノ角ゴ Pro W3" pitchFamily="-84" charset="-128"/>
                  </a:rPr>
                  <a:t>B 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faiz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haddi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aşağıdaki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gibidir</a:t>
                </a:r>
                <a:r>
                  <a:rPr lang="en-US" sz="2400" i="1" dirty="0">
                    <a:ea typeface="ヒラギノ角ゴ Pro W3" pitchFamily="-84" charset="-128"/>
                  </a:rPr>
                  <a:t>:</a:t>
                </a: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 marL="0" indent="0">
                  <a:spcBef>
                    <a:spcPts val="525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ヒラギノ角ゴ Pro W3" pitchFamily="-84" charset="-128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ヒラギノ角ゴ Pro W3" pitchFamily="-84" charset="-12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ヒラギノ角ゴ Pro W3" pitchFamily="-84" charset="-12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ヒラギノ角ゴ Pro W3" pitchFamily="-84" charset="-128"/>
                            </a:rPr>
                            <m:t>$100 −$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ヒラギノ角ゴ Pro W3" pitchFamily="-84" charset="-128"/>
                            </a:rPr>
                            <m:t>$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ヒラギノ角ゴ Pro W3" pitchFamily="-84" charset="-128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400" i="1" dirty="0" err="1">
                    <a:ea typeface="ヒラギノ角ゴ Pro W3" pitchFamily="-84" charset="-128"/>
                  </a:rPr>
                  <a:t>Bononun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fiyatı</a:t>
                </a:r>
                <a:r>
                  <a:rPr lang="en-US" sz="2400" i="1" dirty="0">
                    <a:ea typeface="ヒラギノ角ゴ Pro W3" pitchFamily="-84" charset="-128"/>
                  </a:rPr>
                  <a:t> ne </a:t>
                </a:r>
                <a:r>
                  <a:rPr lang="en-US" sz="2400" i="1" dirty="0" err="1">
                    <a:ea typeface="ヒラギノ角ゴ Pro W3" pitchFamily="-84" charset="-128"/>
                  </a:rPr>
                  <a:t>kadar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yüksekse</a:t>
                </a:r>
                <a:r>
                  <a:rPr lang="en-US" sz="2400" i="1" dirty="0">
                    <a:ea typeface="ヒラギノ角ゴ Pro W3" pitchFamily="-84" charset="-128"/>
                  </a:rPr>
                  <a:t>, </a:t>
                </a:r>
                <a:r>
                  <a:rPr lang="en-US" sz="2400" i="1" dirty="0" err="1">
                    <a:ea typeface="ヒラギノ角ゴ Pro W3" pitchFamily="-84" charset="-128"/>
                  </a:rPr>
                  <a:t>faiz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haddi</a:t>
                </a:r>
                <a:r>
                  <a:rPr lang="en-US" sz="2400" i="1" dirty="0">
                    <a:ea typeface="ヒラギノ角ゴ Pro W3" pitchFamily="-84" charset="-128"/>
                  </a:rPr>
                  <a:t> o </a:t>
                </a:r>
                <a:r>
                  <a:rPr lang="en-US" sz="2400" i="1" dirty="0" err="1">
                    <a:ea typeface="ヒラギノ角ゴ Pro W3" pitchFamily="-84" charset="-128"/>
                  </a:rPr>
                  <a:t>kadar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düşük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olur</a:t>
                </a:r>
                <a:endParaRPr lang="en-US" sz="2400" i="1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400" i="1" dirty="0" err="1">
                    <a:ea typeface="ヒラギノ角ゴ Pro W3" pitchFamily="-84" charset="-128"/>
                  </a:rPr>
                  <a:t>Faiz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haddi</a:t>
                </a:r>
                <a:r>
                  <a:rPr lang="en-US" sz="2400" i="1" dirty="0">
                    <a:ea typeface="ヒラギノ角ゴ Pro W3" pitchFamily="-84" charset="-128"/>
                  </a:rPr>
                  <a:t> ne </a:t>
                </a:r>
                <a:r>
                  <a:rPr lang="en-US" sz="2400" i="1" dirty="0" err="1">
                    <a:ea typeface="ヒラギノ角ゴ Pro W3" pitchFamily="-84" charset="-128"/>
                  </a:rPr>
                  <a:t>kadar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yüksek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olursa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bononun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fiyatı</a:t>
                </a:r>
                <a:r>
                  <a:rPr lang="en-US" sz="2400" i="1" dirty="0">
                    <a:ea typeface="ヒラギノ角ゴ Pro W3" pitchFamily="-84" charset="-128"/>
                  </a:rPr>
                  <a:t> o </a:t>
                </a:r>
                <a:r>
                  <a:rPr lang="en-US" sz="2400" i="1" dirty="0" err="1">
                    <a:ea typeface="ヒラギノ角ゴ Pro W3" pitchFamily="-84" charset="-128"/>
                  </a:rPr>
                  <a:t>kadar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düşük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i="1" dirty="0" err="1">
                    <a:ea typeface="ヒラギノ角ゴ Pro W3" pitchFamily="-84" charset="-128"/>
                  </a:rPr>
                  <a:t>olur</a:t>
                </a:r>
                <a:r>
                  <a:rPr lang="en-US" sz="2400" i="1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382000" cy="5029200"/>
              </a:xfrm>
              <a:blipFill>
                <a:blip r:embed="rId2"/>
                <a:stretch>
                  <a:fillRect l="-2118" t="-1763" r="-9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687728"/>
      </p:ext>
    </p:extLst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r>
              <a:rPr lang="en-US" dirty="0">
                <a:ea typeface="ヒラギノ角ゴ Pro W3" pitchFamily="-65" charset="-128"/>
              </a:rPr>
              <a:t>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38100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Para </a:t>
            </a:r>
            <a:r>
              <a:rPr lang="en-US" sz="2400" dirty="0" err="1">
                <a:ea typeface="ヒラギノ角ゴ Pro W3" pitchFamily="-84" charset="-128"/>
              </a:rPr>
              <a:t>arzı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miktarı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yerine</a:t>
            </a:r>
            <a:r>
              <a:rPr lang="en-US" sz="2400" dirty="0">
                <a:ea typeface="ヒラギノ角ゴ Pro W3" pitchFamily="-84" charset="-128"/>
              </a:rPr>
              <a:t> MB </a:t>
            </a:r>
            <a:r>
              <a:rPr lang="en-US" sz="2400" dirty="0" err="1">
                <a:ea typeface="ヒラギノ角ゴ Pro W3" pitchFamily="-84" charset="-128"/>
              </a:rPr>
              <a:t>faiz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doğrudan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belirleyebilir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>
                <a:ea typeface="ヒラギノ角ゴ Pro W3" pitchFamily="-84" charset="-128"/>
              </a:rPr>
              <a:t>Mali </a:t>
            </a:r>
            <a:r>
              <a:rPr lang="en-US" sz="2400" b="1" dirty="0" err="1">
                <a:ea typeface="ヒラギノ角ゴ Pro W3" pitchFamily="-84" charset="-128"/>
              </a:rPr>
              <a:t>aracı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kurumlar</a:t>
            </a:r>
            <a:r>
              <a:rPr lang="en-US" sz="2400" b="1" dirty="0">
                <a:ea typeface="ヒラギノ角ゴ Pro W3" pitchFamily="-84" charset="-128"/>
              </a:rPr>
              <a:t> 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Bankalar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yükümlülükleri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mevduatların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olduğu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mali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kurumlardır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Bankalar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rezerv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tutarlar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MB </a:t>
            </a:r>
            <a:r>
              <a:rPr lang="en-US" sz="2400" dirty="0" err="1">
                <a:ea typeface="ヒラギノ角ゴ Pro W3" pitchFamily="-84" charset="-128"/>
              </a:rPr>
              <a:t>bastıkları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yükümlülüğüdür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b="1" dirty="0">
                <a:ea typeface="ヒラギノ角ゴ Pro W3" pitchFamily="-84" charset="-128"/>
              </a:rPr>
              <a:t>MB </a:t>
            </a:r>
            <a:r>
              <a:rPr lang="en-US" sz="2400" b="1" dirty="0" err="1">
                <a:ea typeface="ヒラギノ角ゴ Pro W3" pitchFamily="-84" charset="-128"/>
              </a:rPr>
              <a:t>parası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olarak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adlandırılır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952123"/>
      </p:ext>
    </p:extLst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82772" y="1371600"/>
            <a:ext cx="8382000" cy="762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b="1" dirty="0">
                <a:ea typeface="ヒラギノ角ゴ Pro W3" pitchFamily="-65" charset="-128"/>
              </a:rPr>
              <a:t>MB </a:t>
            </a:r>
            <a:r>
              <a:rPr lang="en-US" sz="1800" b="1" dirty="0" err="1">
                <a:ea typeface="ヒラギノ角ゴ Pro W3" pitchFamily="-65" charset="-128"/>
              </a:rPr>
              <a:t>ve</a:t>
            </a:r>
            <a:r>
              <a:rPr lang="en-US" sz="1800" b="1" dirty="0">
                <a:ea typeface="ヒラギノ角ゴ Pro W3" pitchFamily="-65" charset="-128"/>
              </a:rPr>
              <a:t> </a:t>
            </a:r>
            <a:r>
              <a:rPr lang="en-US" sz="1800" b="1" dirty="0" err="1">
                <a:ea typeface="ヒラギノ角ゴ Pro W3" pitchFamily="-65" charset="-128"/>
              </a:rPr>
              <a:t>Bankaların</a:t>
            </a:r>
            <a:r>
              <a:rPr lang="en-US" sz="1800" b="1" dirty="0">
                <a:ea typeface="ヒラギノ角ゴ Pro W3" pitchFamily="-65" charset="-128"/>
              </a:rPr>
              <a:t> </a:t>
            </a:r>
            <a:r>
              <a:rPr lang="en-US" sz="1800" b="1" dirty="0" err="1">
                <a:ea typeface="ヒラギノ角ゴ Pro W3" pitchFamily="-65" charset="-128"/>
              </a:rPr>
              <a:t>Bilançosu</a:t>
            </a:r>
            <a:endParaRPr lang="en-US" sz="1800" dirty="0">
              <a:ea typeface="ヒラギノ角ゴ Pro W3" pitchFamily="-65" charset="-128"/>
            </a:endParaRPr>
          </a:p>
        </p:txBody>
      </p:sp>
      <p:pic>
        <p:nvPicPr>
          <p:cNvPr id="23556" name="Picture 3" descr="fig04_06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131" y="2170814"/>
            <a:ext cx="5138738" cy="382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247783"/>
      </p:ext>
    </p:extLst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Likidite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tuzağı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3400" y="1597742"/>
            <a:ext cx="3200400" cy="4545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sıfıra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eşit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olduğunda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ve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insanlar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işlem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amaçlı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yeterli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paraya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sahip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olduklarında</a:t>
            </a:r>
            <a:r>
              <a:rPr lang="en-US" sz="1600" kern="0" dirty="0">
                <a:ea typeface="ヒラギノ角ゴ Pro W3" pitchFamily="-84" charset="-128"/>
              </a:rPr>
              <a:t>, para </a:t>
            </a:r>
            <a:r>
              <a:rPr lang="en-US" sz="1600" kern="0" dirty="0" err="1">
                <a:ea typeface="ヒラギノ角ゴ Pro W3" pitchFamily="-84" charset="-128"/>
              </a:rPr>
              <a:t>tutma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ve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tahvil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tutma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arasında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kayıtsız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kalırlar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endParaRPr lang="en-US" sz="1600" kern="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Para </a:t>
            </a:r>
            <a:r>
              <a:rPr lang="en-US" sz="1600" kern="0" dirty="0" err="1">
                <a:ea typeface="ヒラギノ角ゴ Pro W3" pitchFamily="-84" charset="-128"/>
              </a:rPr>
              <a:t>talebi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yatay</a:t>
            </a:r>
            <a:r>
              <a:rPr lang="en-US" sz="1600" kern="0" dirty="0">
                <a:ea typeface="ヒラギノ角ゴ Pro W3" pitchFamily="-84" charset="-128"/>
              </a:rPr>
              <a:t> hale </a:t>
            </a:r>
            <a:r>
              <a:rPr lang="en-US" sz="1600" kern="0" dirty="0" err="1">
                <a:ea typeface="ヒラギノ角ゴ Pro W3" pitchFamily="-84" charset="-128"/>
              </a:rPr>
              <a:t>geliyor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endParaRPr lang="en-US" sz="1600" kern="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Bu, </a:t>
            </a: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sıfıra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eşit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olduğunda</a:t>
            </a:r>
            <a:r>
              <a:rPr lang="en-US" sz="1600" kern="0" dirty="0">
                <a:ea typeface="ヒラギノ角ゴ Pro W3" pitchFamily="-84" charset="-128"/>
              </a:rPr>
              <a:t>, para </a:t>
            </a:r>
            <a:r>
              <a:rPr lang="en-US" sz="1600" kern="0" dirty="0" err="1">
                <a:ea typeface="ヒラギノ角ゴ Pro W3" pitchFamily="-84" charset="-128"/>
              </a:rPr>
              <a:t>arzındaki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daha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fazla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artışın</a:t>
            </a:r>
            <a:r>
              <a:rPr lang="en-US" sz="1600" kern="0" dirty="0">
                <a:ea typeface="ヒラギノ角ゴ Pro W3" pitchFamily="-84" charset="-128"/>
              </a:rPr>
              <a:t>, </a:t>
            </a: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sıfıra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eşit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olan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üzerinde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bir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etkisi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olmadığı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anlamına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gelir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597742"/>
            <a:ext cx="4438650" cy="45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244143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Para </a:t>
            </a:r>
            <a:r>
              <a:rPr lang="en-US" dirty="0" err="1">
                <a:ea typeface="ヒラギノ角ゴ Pro W3" pitchFamily="-84" charset="-128"/>
              </a:rPr>
              <a:t>Talebi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Sadece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varlık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tercih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etme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durumu</a:t>
            </a:r>
            <a:r>
              <a:rPr lang="en-US" sz="2400" dirty="0">
                <a:ea typeface="ヒラギノ角ゴ Pro W3" pitchFamily="-84" charset="-128"/>
              </a:rPr>
              <a:t>: para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tahvik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Para </a:t>
            </a:r>
            <a:r>
              <a:rPr lang="en-US" sz="2400" i="1" dirty="0" err="1">
                <a:ea typeface="ヒラギノ角ゴ Pro W3" pitchFamily="-84" charset="-128"/>
              </a:rPr>
              <a:t>değişim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aracı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olarak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kullanılır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ancak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faiz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getirisi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yoktur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b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Tahvil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pozitif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faiz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kazandırır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i="1" dirty="0" err="1">
                <a:ea typeface="ヒラギノ角ゴ Pro W3" pitchFamily="-84" charset="-128"/>
              </a:rPr>
              <a:t>i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sz="2400" i="1" dirty="0" err="1">
                <a:ea typeface="ヒラギノ角ゴ Pro W3" pitchFamily="-84" charset="-128"/>
              </a:rPr>
              <a:t>faiz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haddi</a:t>
            </a:r>
            <a:r>
              <a:rPr lang="en-US" sz="2400" dirty="0">
                <a:ea typeface="ヒラギノ角ゴ Pro W3" pitchFamily="-84" charset="-128"/>
              </a:rPr>
              <a:t>), </a:t>
            </a:r>
            <a:r>
              <a:rPr lang="en-US" sz="2400" dirty="0" err="1">
                <a:ea typeface="ヒラギノ角ゴ Pro W3" pitchFamily="-84" charset="-128"/>
              </a:rPr>
              <a:t>fakat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aracı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kullanılamaz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Para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tahbil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talebinin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belirleyicileri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Harcamalar</a:t>
            </a:r>
            <a:endParaRPr lang="en-US" sz="20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Faiz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haddi</a:t>
            </a:r>
            <a:endParaRPr lang="en-US" sz="20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ヒラギノ角ゴ Pro W3" pitchFamily="-84" charset="-128"/>
              </a:rPr>
              <a:t>Para, </a:t>
            </a:r>
            <a:r>
              <a:rPr lang="en-US" sz="2800" dirty="0" err="1">
                <a:ea typeface="ヒラギノ角ゴ Pro W3" pitchFamily="-84" charset="-128"/>
              </a:rPr>
              <a:t>Gelir</a:t>
            </a:r>
            <a:r>
              <a:rPr lang="en-US" sz="2800" dirty="0">
                <a:ea typeface="ヒラギノ角ゴ Pro W3" pitchFamily="-84" charset="-128"/>
              </a:rPr>
              <a:t>, </a:t>
            </a:r>
            <a:r>
              <a:rPr lang="en-US" sz="2800" dirty="0" err="1">
                <a:ea typeface="ヒラギノ角ゴ Pro W3" pitchFamily="-84" charset="-128"/>
              </a:rPr>
              <a:t>Servet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Tanımları</a:t>
            </a:r>
            <a:endParaRPr lang="en-US" sz="2800" dirty="0">
              <a:ea typeface="ヒラギノ角ゴ Pro W3" pitchFamily="-84" charset="-128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054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b="1" dirty="0">
                <a:ea typeface="ヒラギノ角ゴ Pro W3" pitchFamily="-84" charset="-128"/>
              </a:rPr>
              <a:t>Para </a:t>
            </a:r>
            <a:r>
              <a:rPr lang="en-US" sz="2200" dirty="0" err="1">
                <a:ea typeface="ヒラギノ角ゴ Pro W3" pitchFamily="-84" charset="-128"/>
              </a:rPr>
              <a:t>alışverişte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değişim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aracı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Gelir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kazançtır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akım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değişkendir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Tasarruf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etmek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gelirden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harcanmayan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kısım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dirty="0" err="1">
                <a:ea typeface="ヒラギノ角ゴ Pro W3" pitchFamily="-84" charset="-128"/>
              </a:rPr>
              <a:t>akım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değişken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Tasarruflar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dirty="0">
                <a:ea typeface="ヒラギノ角ゴ Pro W3" pitchFamily="-84" charset="-128"/>
              </a:rPr>
              <a:t>zaman </a:t>
            </a:r>
            <a:r>
              <a:rPr lang="en-US" sz="2200" dirty="0" err="1">
                <a:ea typeface="ヒラギノ角ゴ Pro W3" pitchFamily="-84" charset="-128"/>
              </a:rPr>
              <a:t>içinde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birikmiş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tasarruf</a:t>
            </a:r>
            <a:r>
              <a:rPr lang="en-US" sz="2200" dirty="0">
                <a:ea typeface="ヒラギノ角ゴ Pro W3" pitchFamily="-84" charset="-128"/>
              </a:rPr>
              <a:t> </a:t>
            </a:r>
          </a:p>
          <a:p>
            <a:pPr>
              <a:spcBef>
                <a:spcPts val="525"/>
              </a:spcBef>
            </a:pPr>
            <a:r>
              <a:rPr lang="en-US" sz="2200" b="1" dirty="0">
                <a:ea typeface="ヒラギノ角ゴ Pro W3" pitchFamily="-84" charset="-128"/>
              </a:rPr>
              <a:t>Mali </a:t>
            </a:r>
            <a:r>
              <a:rPr lang="en-US" sz="2200" b="1" dirty="0" err="1">
                <a:ea typeface="ヒラギノ角ゴ Pro W3" pitchFamily="-84" charset="-128"/>
              </a:rPr>
              <a:t>servet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dirty="0" err="1">
                <a:ea typeface="ヒラギノ角ゴ Pro W3" pitchFamily="-84" charset="-128"/>
              </a:rPr>
              <a:t>stok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değişken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varlıklarınızla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yükümlülükleriniz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arasındaki</a:t>
            </a:r>
            <a:r>
              <a:rPr lang="en-US" sz="2200" dirty="0">
                <a:ea typeface="ヒラギノ角ゴ Pro W3" pitchFamily="-84" charset="-128"/>
              </a:rPr>
              <a:t> fark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Yatırım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yeni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sermaye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alımı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>
                <a:ea typeface="ヒラギノ角ゴ Pro W3" pitchFamily="-84" charset="-128"/>
              </a:rPr>
              <a:t>Mali </a:t>
            </a:r>
            <a:r>
              <a:rPr lang="en-US" sz="2200" b="1" dirty="0" err="1">
                <a:ea typeface="ヒラギノ角ゴ Pro W3" pitchFamily="-84" charset="-128"/>
              </a:rPr>
              <a:t>yatırım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hisse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senetleri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veya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diğer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mali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varlıkların</a:t>
            </a:r>
            <a:r>
              <a:rPr lang="en-US" sz="2200" dirty="0">
                <a:ea typeface="ヒラギノ角ゴ Pro W3" pitchFamily="-84" charset="-128"/>
              </a:rPr>
              <a:t> satin </a:t>
            </a:r>
            <a:r>
              <a:rPr lang="en-US" sz="2200" dirty="0" err="1">
                <a:ea typeface="ヒラギノ角ゴ Pro W3" pitchFamily="-84" charset="-128"/>
              </a:rPr>
              <a:t>alınması</a:t>
            </a:r>
            <a:endParaRPr lang="en-US" sz="22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2348859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65" charset="-128"/>
              </a:rPr>
              <a:t>Para </a:t>
            </a:r>
            <a:r>
              <a:rPr lang="en-US" dirty="0" err="1">
                <a:ea typeface="ヒラギノ角ゴ Pro W3" pitchFamily="-65" charset="-128"/>
              </a:rPr>
              <a:t>talebi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7412" name="Picture 3" descr="fig04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76400"/>
            <a:ext cx="5029200" cy="458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214716"/>
            <a:ext cx="2667000" cy="311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 err="1">
                <a:ea typeface="ヒラギノ角ゴ Pro W3" pitchFamily="-84" charset="-128"/>
              </a:rPr>
              <a:t>Belirli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bir</a:t>
            </a:r>
            <a:r>
              <a:rPr lang="en-US" sz="1600" kern="0" dirty="0">
                <a:ea typeface="ヒラギノ角ゴ Pro W3" pitchFamily="-84" charset="-128"/>
              </a:rPr>
              <a:t> nominal </a:t>
            </a:r>
            <a:r>
              <a:rPr lang="en-US" sz="1600" kern="0" dirty="0" err="1">
                <a:ea typeface="ヒラギノ角ゴ Pro W3" pitchFamily="-84" charset="-128"/>
              </a:rPr>
              <a:t>gelir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düzeyinde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haddi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düştüğünde</a:t>
            </a:r>
            <a:r>
              <a:rPr lang="en-US" sz="1600" kern="0" dirty="0">
                <a:ea typeface="ヒラギノ角ゴ Pro W3" pitchFamily="-84" charset="-128"/>
              </a:rPr>
              <a:t> para </a:t>
            </a:r>
            <a:r>
              <a:rPr lang="en-US" sz="1600" kern="0" dirty="0" err="1">
                <a:ea typeface="ヒラギノ角ゴ Pro W3" pitchFamily="-84" charset="-128"/>
              </a:rPr>
              <a:t>talebi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artar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At a given interest rate, an increase in nominal income shifts the demand for money to the right.</a:t>
            </a:r>
          </a:p>
          <a:p>
            <a:pPr>
              <a:spcBef>
                <a:spcPts val="525"/>
              </a:spcBef>
            </a:pPr>
            <a:endParaRPr lang="en-US" sz="1600" kern="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127941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8435" name="Picture 5" descr="eq04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7" y="3962400"/>
            <a:ext cx="79549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2362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Merkez </a:t>
            </a:r>
            <a:r>
              <a:rPr lang="en-US" sz="2400" dirty="0" err="1">
                <a:ea typeface="ヒラギノ角ゴ Pro W3" pitchFamily="-84" charset="-128"/>
              </a:rPr>
              <a:t>Bankasının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belirlediği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Arzı</a:t>
            </a:r>
            <a:r>
              <a:rPr lang="en-US" sz="2400" dirty="0">
                <a:ea typeface="ヒラギノ角ゴ Pro W3" pitchFamily="-84" charset="-128"/>
              </a:rPr>
              <a:t> M:</a:t>
            </a:r>
          </a:p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M</a:t>
            </a:r>
            <a:r>
              <a:rPr lang="en-US" i="1" baseline="30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</a:t>
            </a:r>
            <a:r>
              <a:rPr lang="en-US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M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Mali </a:t>
            </a:r>
            <a:r>
              <a:rPr lang="en-US" sz="2400" dirty="0" err="1">
                <a:ea typeface="ヒラギノ角ゴ Pro W3" pitchFamily="-84" charset="-128"/>
              </a:rPr>
              <a:t>piyasalarda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denge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koşulu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M</a:t>
            </a:r>
            <a:r>
              <a:rPr lang="en-US" i="1" baseline="30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=M</a:t>
            </a:r>
            <a:r>
              <a:rPr lang="en-US" i="1" baseline="30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d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=M</a:t>
            </a:r>
            <a:r>
              <a:rPr lang="en-US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790817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19460" name="Picture 3" descr="fig04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752600"/>
            <a:ext cx="495935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214716"/>
            <a:ext cx="2667000" cy="311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Para </a:t>
            </a:r>
            <a:r>
              <a:rPr lang="en-US" sz="1600" kern="0" dirty="0" err="1">
                <a:ea typeface="ヒラギノ角ゴ Pro W3" pitchFamily="-84" charset="-128"/>
              </a:rPr>
              <a:t>arzının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talebe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eşit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olduğu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düzey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</a:p>
          <a:p>
            <a:pPr>
              <a:spcBef>
                <a:spcPts val="525"/>
              </a:spcBef>
            </a:pPr>
            <a:endParaRPr lang="en-US" sz="1600" kern="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3878346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5" descr="fig04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1683774"/>
            <a:ext cx="4876800" cy="4496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743200"/>
            <a:ext cx="2667000" cy="311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Para </a:t>
            </a:r>
            <a:r>
              <a:rPr lang="en-US" sz="1600" kern="0" dirty="0" err="1">
                <a:ea typeface="ヒラギノ角ゴ Pro W3" pitchFamily="-84" charset="-128"/>
              </a:rPr>
              <a:t>arzı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artışı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faiz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haddinde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düşüşe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neden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olur</a:t>
            </a:r>
            <a:endParaRPr lang="en-US" sz="1600" kern="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1600" kern="0" dirty="0">
              <a:ea typeface="ヒラギノ角ゴ Pro W3" pitchFamily="-84" charset="-128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44B693-0168-D548-9680-AEB070D3C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Artan para arzının etkisi</a:t>
            </a:r>
          </a:p>
        </p:txBody>
      </p:sp>
    </p:spTree>
    <p:extLst>
      <p:ext uri="{BB962C8B-B14F-4D97-AF65-F5344CB8AC3E}">
        <p14:creationId xmlns:p14="http://schemas.microsoft.com/office/powerpoint/2010/main" val="881823965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0386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Merkez </a:t>
            </a:r>
            <a:r>
              <a:rPr lang="en-US" sz="2400" dirty="0" err="1">
                <a:ea typeface="ヒラギノ角ゴ Pro W3" pitchFamily="-84" charset="-128"/>
              </a:rPr>
              <a:t>bankaları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arzını</a:t>
            </a:r>
            <a:r>
              <a:rPr lang="en-US" sz="2400" dirty="0">
                <a:ea typeface="ヒラギノ角ゴ Pro W3" pitchFamily="-84" charset="-128"/>
              </a:rPr>
              <a:t> APİ </a:t>
            </a:r>
            <a:r>
              <a:rPr lang="en-US" sz="2400" dirty="0" err="1">
                <a:ea typeface="ヒラギノ角ゴ Pro W3" pitchFamily="-84" charset="-128"/>
              </a:rPr>
              <a:t>işlemleriyle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gerçekleştirir</a:t>
            </a:r>
            <a:r>
              <a:rPr lang="en-US" sz="2400" dirty="0">
                <a:ea typeface="ヒラギノ角ゴ Pro W3" pitchFamily="-84" charset="-128"/>
              </a:rPr>
              <a:t>—</a:t>
            </a:r>
            <a:r>
              <a:rPr lang="en-US" sz="2400" b="1" dirty="0" err="1">
                <a:ea typeface="ヒラギノ角ゴ Pro W3" pitchFamily="-84" charset="-128"/>
              </a:rPr>
              <a:t>açık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piyasa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işlemleri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Genişletici</a:t>
            </a:r>
            <a:r>
              <a:rPr lang="en-US" sz="2400" b="1" dirty="0">
                <a:ea typeface="ヒラギノ角ゴ Pro W3" pitchFamily="-84" charset="-128"/>
              </a:rPr>
              <a:t> APİ</a:t>
            </a:r>
            <a:r>
              <a:rPr lang="en-US" sz="2400" dirty="0">
                <a:ea typeface="ヒラギノ角ゴ Pro W3" pitchFamily="-84" charset="-128"/>
              </a:rPr>
              <a:t>: MB </a:t>
            </a:r>
            <a:r>
              <a:rPr lang="en-US" sz="2400" dirty="0" err="1">
                <a:ea typeface="ヒラギノ角ゴ Pro W3" pitchFamily="-84" charset="-128"/>
              </a:rPr>
              <a:t>tahvil</a:t>
            </a:r>
            <a:r>
              <a:rPr lang="en-US" sz="2400" dirty="0">
                <a:ea typeface="ヒラギノ角ゴ Pro W3" pitchFamily="-84" charset="-128"/>
              </a:rPr>
              <a:t> satin </a:t>
            </a:r>
            <a:r>
              <a:rPr lang="en-US" sz="2400" dirty="0" err="1">
                <a:ea typeface="ヒラギノ角ゴ Pro W3" pitchFamily="-84" charset="-128"/>
              </a:rPr>
              <a:t>alarak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genişletici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arzı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uygulamasına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gider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Daraltıcı</a:t>
            </a:r>
            <a:r>
              <a:rPr lang="en-US" sz="2400" b="1" dirty="0">
                <a:ea typeface="ヒラギノ角ゴ Pro W3" pitchFamily="-84" charset="-128"/>
              </a:rPr>
              <a:t> APİ </a:t>
            </a:r>
            <a:r>
              <a:rPr lang="en-US" sz="2400" dirty="0">
                <a:ea typeface="ヒラギノ角ゴ Pro W3" pitchFamily="-84" charset="-128"/>
              </a:rPr>
              <a:t>: MB </a:t>
            </a:r>
            <a:r>
              <a:rPr lang="en-US" sz="2400" dirty="0" err="1">
                <a:ea typeface="ヒラギノ角ゴ Pro W3" pitchFamily="-84" charset="-128"/>
              </a:rPr>
              <a:t>tahvil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satarak</a:t>
            </a:r>
            <a:r>
              <a:rPr lang="en-US" sz="2400" dirty="0">
                <a:ea typeface="ヒラギノ角ゴ Pro W3" pitchFamily="-84" charset="-128"/>
              </a:rPr>
              <a:t> para </a:t>
            </a:r>
            <a:r>
              <a:rPr lang="en-US" sz="2400" dirty="0" err="1">
                <a:ea typeface="ヒラギノ角ゴ Pro W3" pitchFamily="-84" charset="-128"/>
              </a:rPr>
              <a:t>arzını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daraltır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9082880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Faiz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haddi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152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b="1" dirty="0">
                <a:ea typeface="ヒラギノ角ゴ Pro W3" pitchFamily="-65" charset="-128"/>
              </a:rPr>
              <a:t>MB </a:t>
            </a:r>
            <a:r>
              <a:rPr lang="en-US" sz="1800" b="1" dirty="0" err="1">
                <a:ea typeface="ヒラギノ角ゴ Pro W3" pitchFamily="-65" charset="-128"/>
              </a:rPr>
              <a:t>Bilançosu</a:t>
            </a:r>
            <a:endParaRPr lang="en-US" sz="1800" dirty="0">
              <a:ea typeface="ヒラギノ角ゴ Pro W3" pitchFamily="-65" charset="-128"/>
            </a:endParaRPr>
          </a:p>
        </p:txBody>
      </p:sp>
      <p:pic>
        <p:nvPicPr>
          <p:cNvPr id="22532" name="Picture 4" descr="fig04_05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403" y="2057400"/>
            <a:ext cx="4403994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3400" y="2590800"/>
            <a:ext cx="2667000" cy="3728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MB </a:t>
            </a:r>
            <a:r>
              <a:rPr lang="en-US" sz="1600" kern="0" dirty="0" err="1">
                <a:ea typeface="ヒラギノ角ゴ Pro W3" pitchFamily="-84" charset="-128"/>
              </a:rPr>
              <a:t>Varlıkları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arasında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tahviller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yer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alır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 err="1">
                <a:ea typeface="ヒラギノ角ゴ Pro W3" pitchFamily="-84" charset="-128"/>
              </a:rPr>
              <a:t>Yükümlülükleri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arasında</a:t>
            </a:r>
            <a:r>
              <a:rPr lang="en-US" sz="1600" kern="0" dirty="0">
                <a:ea typeface="ヒラギノ角ゴ Pro W3" pitchFamily="-84" charset="-128"/>
              </a:rPr>
              <a:t> para </a:t>
            </a:r>
            <a:r>
              <a:rPr lang="en-US" sz="1600" kern="0" dirty="0" err="1">
                <a:ea typeface="ヒラギノ角ゴ Pro W3" pitchFamily="-84" charset="-128"/>
              </a:rPr>
              <a:t>arzı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yer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alır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MB </a:t>
            </a:r>
            <a:r>
              <a:rPr lang="en-US" sz="1600" kern="0" dirty="0" err="1">
                <a:ea typeface="ヒラギノ角ゴ Pro W3" pitchFamily="-84" charset="-128"/>
              </a:rPr>
              <a:t>tahvil</a:t>
            </a:r>
            <a:r>
              <a:rPr lang="en-US" sz="1600" kern="0" dirty="0">
                <a:ea typeface="ヒラギノ角ゴ Pro W3" pitchFamily="-84" charset="-128"/>
              </a:rPr>
              <a:t> satin </a:t>
            </a:r>
            <a:r>
              <a:rPr lang="en-US" sz="1600" kern="0" dirty="0" err="1">
                <a:ea typeface="ヒラギノ角ゴ Pro W3" pitchFamily="-84" charset="-128"/>
              </a:rPr>
              <a:t>alırsa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ve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karşılığında</a:t>
            </a:r>
            <a:r>
              <a:rPr lang="en-US" sz="1600" kern="0" dirty="0">
                <a:ea typeface="ヒラギノ角ゴ Pro W3" pitchFamily="-84" charset="-128"/>
              </a:rPr>
              <a:t> para </a:t>
            </a:r>
            <a:r>
              <a:rPr lang="en-US" sz="1600" kern="0" dirty="0" err="1">
                <a:ea typeface="ヒラギノ角ゴ Pro W3" pitchFamily="-84" charset="-128"/>
              </a:rPr>
              <a:t>basarsa</a:t>
            </a:r>
            <a:r>
              <a:rPr lang="en-US" sz="1600" kern="0" dirty="0">
                <a:ea typeface="ヒラギノ角ゴ Pro W3" pitchFamily="-84" charset="-128"/>
              </a:rPr>
              <a:t> hem </a:t>
            </a:r>
            <a:r>
              <a:rPr lang="en-US" sz="1600" kern="0" dirty="0" err="1">
                <a:ea typeface="ヒラギノ角ゴ Pro W3" pitchFamily="-84" charset="-128"/>
              </a:rPr>
              <a:t>varlıkları</a:t>
            </a:r>
            <a:r>
              <a:rPr lang="en-US" sz="1600" kern="0" dirty="0">
                <a:ea typeface="ヒラギノ角ゴ Pro W3" pitchFamily="-84" charset="-128"/>
              </a:rPr>
              <a:t> hem de </a:t>
            </a:r>
            <a:r>
              <a:rPr lang="en-US" sz="1600" kern="0" dirty="0" err="1">
                <a:ea typeface="ヒラギノ角ゴ Pro W3" pitchFamily="-84" charset="-128"/>
              </a:rPr>
              <a:t>yükümlülükleri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aynı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miktarda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artar</a:t>
            </a:r>
            <a:r>
              <a:rPr lang="en-US" sz="1600" kern="0" dirty="0">
                <a:ea typeface="ヒラギノ角ゴ Pro W3" pitchFamily="-84" charset="-12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0864263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3051</TotalTime>
  <Words>409</Words>
  <Application>Microsoft Macintosh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ヒラギノ角ゴ Pro W3</vt:lpstr>
      <vt:lpstr>Arial</vt:lpstr>
      <vt:lpstr>Cambria Math</vt:lpstr>
      <vt:lpstr>Times New Roman</vt:lpstr>
      <vt:lpstr>Verdana</vt:lpstr>
      <vt:lpstr>template_LN01Brooks671956_02_LN01</vt:lpstr>
      <vt:lpstr>Kaynak: Blanchard, O. </vt:lpstr>
      <vt:lpstr>Para Talebi</vt:lpstr>
      <vt:lpstr>Para, Gelir, Servet Tanımları</vt:lpstr>
      <vt:lpstr>Para talebi</vt:lpstr>
      <vt:lpstr>Faiz haddi</vt:lpstr>
      <vt:lpstr>Faiz haddi</vt:lpstr>
      <vt:lpstr>Artan para arzının etkisi</vt:lpstr>
      <vt:lpstr>Faiz haddi</vt:lpstr>
      <vt:lpstr>Faiz haddi</vt:lpstr>
      <vt:lpstr>Faiz haddi</vt:lpstr>
      <vt:lpstr>Faiz haddi </vt:lpstr>
      <vt:lpstr>Faiz haddi</vt:lpstr>
      <vt:lpstr>Likidite tuzağı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152</cp:revision>
  <dcterms:created xsi:type="dcterms:W3CDTF">2012-08-09T20:37:31Z</dcterms:created>
  <dcterms:modified xsi:type="dcterms:W3CDTF">2020-03-15T05:53:00Z</dcterms:modified>
</cp:coreProperties>
</file>