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notesMasterIdLst>
    <p:notesMasterId r:id="rId21"/>
  </p:notesMasterIdLst>
  <p:sldIdLst>
    <p:sldId id="257" r:id="rId2"/>
    <p:sldId id="258" r:id="rId3"/>
    <p:sldId id="267" r:id="rId4"/>
    <p:sldId id="271" r:id="rId5"/>
    <p:sldId id="269" r:id="rId6"/>
    <p:sldId id="273" r:id="rId7"/>
    <p:sldId id="274" r:id="rId8"/>
    <p:sldId id="279" r:id="rId9"/>
    <p:sldId id="278" r:id="rId10"/>
    <p:sldId id="277" r:id="rId11"/>
    <p:sldId id="281" r:id="rId12"/>
    <p:sldId id="280" r:id="rId13"/>
    <p:sldId id="272" r:id="rId14"/>
    <p:sldId id="270" r:id="rId15"/>
    <p:sldId id="282" r:id="rId16"/>
    <p:sldId id="283" r:id="rId17"/>
    <p:sldId id="284" r:id="rId18"/>
    <p:sldId id="285" r:id="rId19"/>
    <p:sldId id="286"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67" autoAdjust="0"/>
  </p:normalViewPr>
  <p:slideViewPr>
    <p:cSldViewPr snapToGrid="0" showGuides="1">
      <p:cViewPr varScale="1">
        <p:scale>
          <a:sx n="68" d="100"/>
          <a:sy n="68" d="100"/>
        </p:scale>
        <p:origin x="1234" y="67"/>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6818B-0E23-4B1D-BE4E-1C006BA51D8C}" type="datetimeFigureOut">
              <a:rPr lang="tr-TR" smtClean="0"/>
              <a:t>13.04.2020</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4A6D2-FA7F-4F4C-9705-CDF5E1138A85}" type="slidenum">
              <a:rPr lang="tr-TR" smtClean="0"/>
              <a:t>‹#›</a:t>
            </a:fld>
            <a:endParaRPr lang="tr-TR"/>
          </a:p>
        </p:txBody>
      </p:sp>
    </p:spTree>
    <p:extLst>
      <p:ext uri="{BB962C8B-B14F-4D97-AF65-F5344CB8AC3E}">
        <p14:creationId xmlns:p14="http://schemas.microsoft.com/office/powerpoint/2010/main" val="3372926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This week we will continue to cover the</a:t>
            </a:r>
            <a:r>
              <a:rPr lang="tr-TR" baseline="0" dirty="0" smtClean="0"/>
              <a:t> topic «Finding roots of equations». Finding the roots are equvilant to soliving the problem most of the cases. Therefore understanding the use of techniques to solve the equations by finding the roots of simulatenious equations are important. </a:t>
            </a:r>
          </a:p>
          <a:p>
            <a:endParaRPr lang="tr-TR" baseline="0" dirty="0" smtClean="0"/>
          </a:p>
          <a:p>
            <a:r>
              <a:rPr lang="tr-TR" baseline="0" dirty="0" smtClean="0"/>
              <a:t>Today we wil firstly discuss the Linear Interpolation method which can be used successfully for many applications. The second method is Newton Raphson Method.  Which gives better estimates by also considering the curvatures of the functions. </a:t>
            </a:r>
          </a:p>
          <a:p>
            <a:endParaRPr lang="tr-TR" baseline="0" dirty="0" smtClean="0"/>
          </a:p>
          <a:p>
            <a:endParaRPr lang="tr-TR" baseline="0" dirty="0" smtClean="0"/>
          </a:p>
          <a:p>
            <a:endParaRPr lang="tr-TR" baseline="0" dirty="0" smtClean="0"/>
          </a:p>
          <a:p>
            <a:endParaRPr lang="tr-TR" baseline="0" dirty="0" smtClean="0"/>
          </a:p>
        </p:txBody>
      </p:sp>
      <p:sp>
        <p:nvSpPr>
          <p:cNvPr id="4" name="Slide Number Placeholder 3"/>
          <p:cNvSpPr>
            <a:spLocks noGrp="1"/>
          </p:cNvSpPr>
          <p:nvPr>
            <p:ph type="sldNum" sz="quarter" idx="10"/>
          </p:nvPr>
        </p:nvSpPr>
        <p:spPr/>
        <p:txBody>
          <a:bodyPr/>
          <a:lstStyle/>
          <a:p>
            <a:fld id="{4674A6D2-FA7F-4F4C-9705-CDF5E1138A85}" type="slidenum">
              <a:rPr lang="tr-TR" smtClean="0"/>
              <a:t>2</a:t>
            </a:fld>
            <a:endParaRPr lang="tr-TR"/>
          </a:p>
        </p:txBody>
      </p:sp>
    </p:spTree>
    <p:extLst>
      <p:ext uri="{BB962C8B-B14F-4D97-AF65-F5344CB8AC3E}">
        <p14:creationId xmlns:p14="http://schemas.microsoft.com/office/powerpoint/2010/main" val="2412236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4674A6D2-FA7F-4F4C-9705-CDF5E1138A85}" type="slidenum">
              <a:rPr lang="tr-TR" smtClean="0"/>
              <a:t>3</a:t>
            </a:fld>
            <a:endParaRPr lang="tr-TR"/>
          </a:p>
        </p:txBody>
      </p:sp>
    </p:spTree>
    <p:extLst>
      <p:ext uri="{BB962C8B-B14F-4D97-AF65-F5344CB8AC3E}">
        <p14:creationId xmlns:p14="http://schemas.microsoft.com/office/powerpoint/2010/main" val="705390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The requirement</a:t>
            </a:r>
            <a:r>
              <a:rPr lang="tr-TR" baseline="0" dirty="0" smtClean="0"/>
              <a:t> here is after applying the transformation from f(x) to g(x), the three points should lay on the same straight line. This assumption will give us the solution of unknown Q and corresponding e(hQ)</a:t>
            </a:r>
          </a:p>
          <a:p>
            <a:endParaRPr lang="tr-TR" dirty="0"/>
          </a:p>
        </p:txBody>
      </p:sp>
      <p:sp>
        <p:nvSpPr>
          <p:cNvPr id="4" name="Slide Number Placeholder 3"/>
          <p:cNvSpPr>
            <a:spLocks noGrp="1"/>
          </p:cNvSpPr>
          <p:nvPr>
            <p:ph type="sldNum" sz="quarter" idx="10"/>
          </p:nvPr>
        </p:nvSpPr>
        <p:spPr/>
        <p:txBody>
          <a:bodyPr/>
          <a:lstStyle/>
          <a:p>
            <a:fld id="{4674A6D2-FA7F-4F4C-9705-CDF5E1138A85}" type="slidenum">
              <a:rPr lang="tr-TR" smtClean="0"/>
              <a:t>7</a:t>
            </a:fld>
            <a:endParaRPr lang="tr-TR"/>
          </a:p>
        </p:txBody>
      </p:sp>
    </p:spTree>
    <p:extLst>
      <p:ext uri="{BB962C8B-B14F-4D97-AF65-F5344CB8AC3E}">
        <p14:creationId xmlns:p14="http://schemas.microsoft.com/office/powerpoint/2010/main" val="527753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4674A6D2-FA7F-4F4C-9705-CDF5E1138A85}" type="slidenum">
              <a:rPr lang="tr-TR" smtClean="0"/>
              <a:t>12</a:t>
            </a:fld>
            <a:endParaRPr lang="tr-TR"/>
          </a:p>
        </p:txBody>
      </p:sp>
    </p:spTree>
    <p:extLst>
      <p:ext uri="{BB962C8B-B14F-4D97-AF65-F5344CB8AC3E}">
        <p14:creationId xmlns:p14="http://schemas.microsoft.com/office/powerpoint/2010/main" val="1553162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4674A6D2-FA7F-4F4C-9705-CDF5E1138A85}" type="slidenum">
              <a:rPr lang="tr-TR" smtClean="0"/>
              <a:t>15</a:t>
            </a:fld>
            <a:endParaRPr lang="tr-TR"/>
          </a:p>
        </p:txBody>
      </p:sp>
    </p:spTree>
    <p:extLst>
      <p:ext uri="{BB962C8B-B14F-4D97-AF65-F5344CB8AC3E}">
        <p14:creationId xmlns:p14="http://schemas.microsoft.com/office/powerpoint/2010/main" val="1123756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A0D6F09-B6D8-4643-A57C-C7F4C330718B}" type="datetimeFigureOut">
              <a:rPr lang="tr-TR" smtClean="0"/>
              <a:t>13.04.2020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803FD10-7C45-46F3-8EE0-D34B50B27E5E}" type="slidenum">
              <a:rPr lang="tr-TR" smtClean="0"/>
              <a:t>‹#›</a:t>
            </a:fld>
            <a:endParaRPr lang="tr-TR"/>
          </a:p>
        </p:txBody>
      </p:sp>
    </p:spTree>
    <p:extLst>
      <p:ext uri="{BB962C8B-B14F-4D97-AF65-F5344CB8AC3E}">
        <p14:creationId xmlns:p14="http://schemas.microsoft.com/office/powerpoint/2010/main" val="1572794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0D6F09-B6D8-4643-A57C-C7F4C330718B}" type="datetimeFigureOut">
              <a:rPr lang="tr-TR" smtClean="0"/>
              <a:t>13.04.2020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03FD10-7C45-46F3-8EE0-D34B50B27E5E}" type="slidenum">
              <a:rPr lang="tr-TR" smtClean="0"/>
              <a:t>‹#›</a:t>
            </a:fld>
            <a:endParaRPr lang="tr-TR"/>
          </a:p>
        </p:txBody>
      </p:sp>
    </p:spTree>
    <p:extLst>
      <p:ext uri="{BB962C8B-B14F-4D97-AF65-F5344CB8AC3E}">
        <p14:creationId xmlns:p14="http://schemas.microsoft.com/office/powerpoint/2010/main" val="11226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0D6F09-B6D8-4643-A57C-C7F4C330718B}" type="datetimeFigureOut">
              <a:rPr lang="tr-TR" smtClean="0"/>
              <a:t>13.04.2020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03FD10-7C45-46F3-8EE0-D34B50B27E5E}" type="slidenum">
              <a:rPr lang="tr-TR" smtClean="0"/>
              <a:t>‹#›</a:t>
            </a:fld>
            <a:endParaRPr lang="tr-TR"/>
          </a:p>
        </p:txBody>
      </p:sp>
    </p:spTree>
    <p:extLst>
      <p:ext uri="{BB962C8B-B14F-4D97-AF65-F5344CB8AC3E}">
        <p14:creationId xmlns:p14="http://schemas.microsoft.com/office/powerpoint/2010/main" val="2181770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0D6F09-B6D8-4643-A57C-C7F4C330718B}" type="datetimeFigureOut">
              <a:rPr lang="tr-TR" smtClean="0"/>
              <a:t>13.04.2020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03FD10-7C45-46F3-8EE0-D34B50B27E5E}" type="slidenum">
              <a:rPr lang="tr-TR" smtClean="0"/>
              <a:t>‹#›</a:t>
            </a:fld>
            <a:endParaRPr lang="tr-T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75143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0D6F09-B6D8-4643-A57C-C7F4C330718B}" type="datetimeFigureOut">
              <a:rPr lang="tr-TR" smtClean="0"/>
              <a:t>13.04.2020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03FD10-7C45-46F3-8EE0-D34B50B27E5E}" type="slidenum">
              <a:rPr lang="tr-TR" smtClean="0"/>
              <a:t>‹#›</a:t>
            </a:fld>
            <a:endParaRPr lang="tr-TR"/>
          </a:p>
        </p:txBody>
      </p:sp>
    </p:spTree>
    <p:extLst>
      <p:ext uri="{BB962C8B-B14F-4D97-AF65-F5344CB8AC3E}">
        <p14:creationId xmlns:p14="http://schemas.microsoft.com/office/powerpoint/2010/main" val="377542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A0D6F09-B6D8-4643-A57C-C7F4C330718B}" type="datetimeFigureOut">
              <a:rPr lang="tr-TR" smtClean="0"/>
              <a:t>13.04.2020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803FD10-7C45-46F3-8EE0-D34B50B27E5E}" type="slidenum">
              <a:rPr lang="tr-TR" smtClean="0"/>
              <a:t>‹#›</a:t>
            </a:fld>
            <a:endParaRPr lang="tr-TR"/>
          </a:p>
        </p:txBody>
      </p:sp>
    </p:spTree>
    <p:extLst>
      <p:ext uri="{BB962C8B-B14F-4D97-AF65-F5344CB8AC3E}">
        <p14:creationId xmlns:p14="http://schemas.microsoft.com/office/powerpoint/2010/main" val="4203440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A0D6F09-B6D8-4643-A57C-C7F4C330718B}" type="datetimeFigureOut">
              <a:rPr lang="tr-TR" smtClean="0"/>
              <a:t>13.04.2020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803FD10-7C45-46F3-8EE0-D34B50B27E5E}" type="slidenum">
              <a:rPr lang="tr-TR" smtClean="0"/>
              <a:t>‹#›</a:t>
            </a:fld>
            <a:endParaRPr lang="tr-TR"/>
          </a:p>
        </p:txBody>
      </p:sp>
    </p:spTree>
    <p:extLst>
      <p:ext uri="{BB962C8B-B14F-4D97-AF65-F5344CB8AC3E}">
        <p14:creationId xmlns:p14="http://schemas.microsoft.com/office/powerpoint/2010/main" val="2373598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0D6F09-B6D8-4643-A57C-C7F4C330718B}" type="datetimeFigureOut">
              <a:rPr lang="tr-TR" smtClean="0"/>
              <a:t>13.04.2020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03FD10-7C45-46F3-8EE0-D34B50B27E5E}" type="slidenum">
              <a:rPr lang="tr-TR" smtClean="0"/>
              <a:t>‹#›</a:t>
            </a:fld>
            <a:endParaRPr lang="tr-TR"/>
          </a:p>
        </p:txBody>
      </p:sp>
    </p:spTree>
    <p:extLst>
      <p:ext uri="{BB962C8B-B14F-4D97-AF65-F5344CB8AC3E}">
        <p14:creationId xmlns:p14="http://schemas.microsoft.com/office/powerpoint/2010/main" val="2781642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0D6F09-B6D8-4643-A57C-C7F4C330718B}" type="datetimeFigureOut">
              <a:rPr lang="tr-TR" smtClean="0"/>
              <a:t>13.04.2020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03FD10-7C45-46F3-8EE0-D34B50B27E5E}" type="slidenum">
              <a:rPr lang="tr-TR" smtClean="0"/>
              <a:t>‹#›</a:t>
            </a:fld>
            <a:endParaRPr lang="tr-TR"/>
          </a:p>
        </p:txBody>
      </p:sp>
    </p:spTree>
    <p:extLst>
      <p:ext uri="{BB962C8B-B14F-4D97-AF65-F5344CB8AC3E}">
        <p14:creationId xmlns:p14="http://schemas.microsoft.com/office/powerpoint/2010/main" val="2489163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0D6F09-B6D8-4643-A57C-C7F4C330718B}" type="datetimeFigureOut">
              <a:rPr lang="tr-TR" smtClean="0"/>
              <a:t>13.04.2020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03FD10-7C45-46F3-8EE0-D34B50B27E5E}" type="slidenum">
              <a:rPr lang="tr-TR" smtClean="0"/>
              <a:t>‹#›</a:t>
            </a:fld>
            <a:endParaRPr lang="tr-TR"/>
          </a:p>
        </p:txBody>
      </p:sp>
    </p:spTree>
    <p:extLst>
      <p:ext uri="{BB962C8B-B14F-4D97-AF65-F5344CB8AC3E}">
        <p14:creationId xmlns:p14="http://schemas.microsoft.com/office/powerpoint/2010/main" val="1161852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0D6F09-B6D8-4643-A57C-C7F4C330718B}" type="datetimeFigureOut">
              <a:rPr lang="tr-TR" smtClean="0"/>
              <a:t>13.04.2020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03FD10-7C45-46F3-8EE0-D34B50B27E5E}" type="slidenum">
              <a:rPr lang="tr-TR" smtClean="0"/>
              <a:t>‹#›</a:t>
            </a:fld>
            <a:endParaRPr lang="tr-TR"/>
          </a:p>
        </p:txBody>
      </p:sp>
    </p:spTree>
    <p:extLst>
      <p:ext uri="{BB962C8B-B14F-4D97-AF65-F5344CB8AC3E}">
        <p14:creationId xmlns:p14="http://schemas.microsoft.com/office/powerpoint/2010/main" val="2161905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0D6F09-B6D8-4643-A57C-C7F4C330718B}" type="datetimeFigureOut">
              <a:rPr lang="tr-TR" smtClean="0"/>
              <a:t>13.04.2020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03FD10-7C45-46F3-8EE0-D34B50B27E5E}" type="slidenum">
              <a:rPr lang="tr-TR" smtClean="0"/>
              <a:t>‹#›</a:t>
            </a:fld>
            <a:endParaRPr lang="tr-TR"/>
          </a:p>
        </p:txBody>
      </p:sp>
    </p:spTree>
    <p:extLst>
      <p:ext uri="{BB962C8B-B14F-4D97-AF65-F5344CB8AC3E}">
        <p14:creationId xmlns:p14="http://schemas.microsoft.com/office/powerpoint/2010/main" val="421326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0D6F09-B6D8-4643-A57C-C7F4C330718B}" type="datetimeFigureOut">
              <a:rPr lang="tr-TR" smtClean="0"/>
              <a:t>13.04.2020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803FD10-7C45-46F3-8EE0-D34B50B27E5E}" type="slidenum">
              <a:rPr lang="tr-TR" smtClean="0"/>
              <a:t>‹#›</a:t>
            </a:fld>
            <a:endParaRPr lang="tr-TR"/>
          </a:p>
        </p:txBody>
      </p:sp>
    </p:spTree>
    <p:extLst>
      <p:ext uri="{BB962C8B-B14F-4D97-AF65-F5344CB8AC3E}">
        <p14:creationId xmlns:p14="http://schemas.microsoft.com/office/powerpoint/2010/main" val="3159172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0D6F09-B6D8-4643-A57C-C7F4C330718B}" type="datetimeFigureOut">
              <a:rPr lang="tr-TR" smtClean="0"/>
              <a:t>13.04.2020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803FD10-7C45-46F3-8EE0-D34B50B27E5E}" type="slidenum">
              <a:rPr lang="tr-TR" smtClean="0"/>
              <a:t>‹#›</a:t>
            </a:fld>
            <a:endParaRPr lang="tr-TR"/>
          </a:p>
        </p:txBody>
      </p:sp>
    </p:spTree>
    <p:extLst>
      <p:ext uri="{BB962C8B-B14F-4D97-AF65-F5344CB8AC3E}">
        <p14:creationId xmlns:p14="http://schemas.microsoft.com/office/powerpoint/2010/main" val="2872392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0D6F09-B6D8-4643-A57C-C7F4C330718B}" type="datetimeFigureOut">
              <a:rPr lang="tr-TR" smtClean="0"/>
              <a:t>13.04.2020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803FD10-7C45-46F3-8EE0-D34B50B27E5E}" type="slidenum">
              <a:rPr lang="tr-TR" smtClean="0"/>
              <a:t>‹#›</a:t>
            </a:fld>
            <a:endParaRPr lang="tr-TR"/>
          </a:p>
        </p:txBody>
      </p:sp>
    </p:spTree>
    <p:extLst>
      <p:ext uri="{BB962C8B-B14F-4D97-AF65-F5344CB8AC3E}">
        <p14:creationId xmlns:p14="http://schemas.microsoft.com/office/powerpoint/2010/main" val="426642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0D6F09-B6D8-4643-A57C-C7F4C330718B}" type="datetimeFigureOut">
              <a:rPr lang="tr-TR" smtClean="0"/>
              <a:t>13.04.2020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03FD10-7C45-46F3-8EE0-D34B50B27E5E}" type="slidenum">
              <a:rPr lang="tr-TR" smtClean="0"/>
              <a:t>‹#›</a:t>
            </a:fld>
            <a:endParaRPr lang="tr-TR"/>
          </a:p>
        </p:txBody>
      </p:sp>
    </p:spTree>
    <p:extLst>
      <p:ext uri="{BB962C8B-B14F-4D97-AF65-F5344CB8AC3E}">
        <p14:creationId xmlns:p14="http://schemas.microsoft.com/office/powerpoint/2010/main" val="1849266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0D6F09-B6D8-4643-A57C-C7F4C330718B}" type="datetimeFigureOut">
              <a:rPr lang="tr-TR" smtClean="0"/>
              <a:t>13.04.2020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03FD10-7C45-46F3-8EE0-D34B50B27E5E}" type="slidenum">
              <a:rPr lang="tr-TR" smtClean="0"/>
              <a:t>‹#›</a:t>
            </a:fld>
            <a:endParaRPr lang="tr-TR"/>
          </a:p>
        </p:txBody>
      </p:sp>
    </p:spTree>
    <p:extLst>
      <p:ext uri="{BB962C8B-B14F-4D97-AF65-F5344CB8AC3E}">
        <p14:creationId xmlns:p14="http://schemas.microsoft.com/office/powerpoint/2010/main" val="35159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accent2">
                <a:shade val="45000"/>
                <a:satMod val="135000"/>
              </a:schemeClr>
              <a:prstClr val="white"/>
            </a:duotone>
            <a:extLst>
              <a:ext uri="{BEBA8EAE-BF5A-486C-A8C5-ECC9F3942E4B}">
                <a14:imgProps xmlns:a14="http://schemas.microsoft.com/office/drawing/2010/main">
                  <a14:imgLayer r:embed="rId20">
                    <a14:imgEffect>
                      <a14:artisticGlowEdges trans="100000" smoothness="10"/>
                    </a14:imgEffect>
                    <a14:imgEffect>
                      <a14:sharpenSoften amount="-50000"/>
                    </a14:imgEffect>
                    <a14:imgEffect>
                      <a14:colorTemperature colorTemp="4700"/>
                    </a14:imgEffect>
                    <a14:imgEffect>
                      <a14:saturation sat="400000"/>
                    </a14:imgEffect>
                    <a14:imgEffect>
                      <a14:brightnessContrast bright="-18000"/>
                    </a14:imgEffect>
                  </a14:imgLayer>
                </a14:imgProps>
              </a:ext>
            </a:extLst>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A0D6F09-B6D8-4643-A57C-C7F4C330718B}" type="datetimeFigureOut">
              <a:rPr lang="tr-TR" smtClean="0"/>
              <a:t>13.04.2020</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803FD10-7C45-46F3-8EE0-D34B50B27E5E}" type="slidenum">
              <a:rPr lang="tr-TR" smtClean="0"/>
              <a:t>‹#›</a:t>
            </a:fld>
            <a:endParaRPr lang="tr-TR"/>
          </a:p>
        </p:txBody>
      </p:sp>
    </p:spTree>
    <p:extLst>
      <p:ext uri="{BB962C8B-B14F-4D97-AF65-F5344CB8AC3E}">
        <p14:creationId xmlns:p14="http://schemas.microsoft.com/office/powerpoint/2010/main" val="1183334695"/>
      </p:ext>
    </p:extLst>
  </p:cSld>
  <p:clrMap bg1="dk1" tx1="lt1" bg2="dk2"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5.wdp"/><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16.png"/><Relationship Id="rId4" Type="http://schemas.openxmlformats.org/officeDocument/2006/relationships/image" Target="../media/image15.png"/><Relationship Id="rId9" Type="http://schemas.microsoft.com/office/2007/relationships/hdphoto" Target="../media/hdphoto7.wdp"/></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39;p1" descr="https://lh6.googleusercontent.com/3HI9CH_uIXqR2y7hTNCdRX5J3bv7NKX8ciNBoEm1NNHXnrgICZlrLkOACs9r7bmtM3vECBJ67eKfMZ7gQnOhi8NnM21uG0FJf_fVCjSojiuTdE5z1MbwYC_Wrk8GxJSCYrytydc21wI"/>
          <p:cNvPicPr preferRelativeResize="0"/>
          <p:nvPr/>
        </p:nvPicPr>
        <p:blipFill rotWithShape="1">
          <a:blip r:embed="rId2">
            <a:alphaModFix/>
          </a:blip>
          <a:srcRect/>
          <a:stretch/>
        </p:blipFill>
        <p:spPr>
          <a:xfrm>
            <a:off x="4978017" y="2806708"/>
            <a:ext cx="2174356" cy="2222490"/>
          </a:xfrm>
          <a:prstGeom prst="rect">
            <a:avLst/>
          </a:prstGeom>
          <a:noFill/>
          <a:ln>
            <a:noFill/>
          </a:ln>
        </p:spPr>
      </p:pic>
      <p:sp>
        <p:nvSpPr>
          <p:cNvPr id="3" name="TextBox 2"/>
          <p:cNvSpPr txBox="1"/>
          <p:nvPr/>
        </p:nvSpPr>
        <p:spPr>
          <a:xfrm>
            <a:off x="408561" y="865761"/>
            <a:ext cx="11313268" cy="1384995"/>
          </a:xfrm>
          <a:prstGeom prst="rect">
            <a:avLst/>
          </a:prstGeom>
          <a:noFill/>
        </p:spPr>
        <p:txBody>
          <a:bodyPr wrap="square" rtlCol="0">
            <a:spAutoFit/>
          </a:bodyPr>
          <a:lstStyle/>
          <a:p>
            <a:pPr algn="ctr"/>
            <a:r>
              <a:rPr lang="tr-TR" sz="2800" i="1" dirty="0">
                <a:solidFill>
                  <a:schemeClr val="dk1"/>
                </a:solidFill>
                <a:effectLst>
                  <a:outerShdw blurRad="38100" dist="38100" dir="2700000" algn="tl">
                    <a:srgbClr val="000000">
                      <a:alpha val="43137"/>
                    </a:srgbClr>
                  </a:outerShdw>
                </a:effectLst>
                <a:latin typeface="Cambria Math"/>
                <a:ea typeface="Cambria Math"/>
                <a:cs typeface="Cambria Math"/>
                <a:sym typeface="Cambria Math"/>
              </a:rPr>
              <a:t>ANKARA UNIVERSITY</a:t>
            </a:r>
            <a:br>
              <a:rPr lang="tr-TR" sz="2800" i="1" dirty="0">
                <a:solidFill>
                  <a:schemeClr val="dk1"/>
                </a:solidFill>
                <a:effectLst>
                  <a:outerShdw blurRad="38100" dist="38100" dir="2700000" algn="tl">
                    <a:srgbClr val="000000">
                      <a:alpha val="43137"/>
                    </a:srgbClr>
                  </a:outerShdw>
                </a:effectLst>
                <a:latin typeface="Cambria Math"/>
                <a:ea typeface="Cambria Math"/>
                <a:cs typeface="Cambria Math"/>
                <a:sym typeface="Cambria Math"/>
              </a:rPr>
            </a:br>
            <a:r>
              <a:rPr lang="tr-TR" sz="2800" i="1" dirty="0">
                <a:solidFill>
                  <a:schemeClr val="dk1"/>
                </a:solidFill>
                <a:effectLst>
                  <a:outerShdw blurRad="38100" dist="38100" dir="2700000" algn="tl">
                    <a:srgbClr val="000000">
                      <a:alpha val="43137"/>
                    </a:srgbClr>
                  </a:outerShdw>
                </a:effectLst>
                <a:latin typeface="Cambria Math"/>
                <a:ea typeface="Cambria Math"/>
                <a:cs typeface="Cambria Math"/>
                <a:sym typeface="Cambria Math"/>
              </a:rPr>
              <a:t>DEPARTMENT OF ENERGY ENGINEERING</a:t>
            </a:r>
            <a:br>
              <a:rPr lang="tr-TR" sz="2800" i="1" dirty="0">
                <a:solidFill>
                  <a:schemeClr val="dk1"/>
                </a:solidFill>
                <a:effectLst>
                  <a:outerShdw blurRad="38100" dist="38100" dir="2700000" algn="tl">
                    <a:srgbClr val="000000">
                      <a:alpha val="43137"/>
                    </a:srgbClr>
                  </a:outerShdw>
                </a:effectLst>
                <a:latin typeface="Cambria Math"/>
                <a:ea typeface="Cambria Math"/>
                <a:cs typeface="Cambria Math"/>
                <a:sym typeface="Cambria Math"/>
              </a:rPr>
            </a:br>
            <a:r>
              <a:rPr lang="tr-TR" sz="2800" i="1" dirty="0">
                <a:solidFill>
                  <a:schemeClr val="dk1"/>
                </a:solidFill>
                <a:effectLst>
                  <a:outerShdw blurRad="38100" dist="38100" dir="2700000" algn="tl">
                    <a:srgbClr val="000000">
                      <a:alpha val="43137"/>
                    </a:srgbClr>
                  </a:outerShdw>
                </a:effectLst>
                <a:latin typeface="Cambria Math"/>
                <a:ea typeface="Cambria Math"/>
                <a:cs typeface="Cambria Math"/>
                <a:sym typeface="Cambria Math"/>
              </a:rPr>
              <a:t>NUMERICAL METHODS</a:t>
            </a:r>
            <a:endParaRPr lang="tr-TR" sz="2800" dirty="0">
              <a:effectLst>
                <a:outerShdw blurRad="38100" dist="38100" dir="2700000" algn="tl">
                  <a:srgbClr val="000000">
                    <a:alpha val="43137"/>
                  </a:srgbClr>
                </a:outerShdw>
              </a:effectLst>
            </a:endParaRPr>
          </a:p>
        </p:txBody>
      </p:sp>
      <p:sp>
        <p:nvSpPr>
          <p:cNvPr id="4" name="Google Shape;138;p1"/>
          <p:cNvSpPr txBox="1">
            <a:spLocks noGrp="1"/>
          </p:cNvSpPr>
          <p:nvPr>
            <p:ph type="subTitle" idx="1"/>
          </p:nvPr>
        </p:nvSpPr>
        <p:spPr>
          <a:xfrm>
            <a:off x="7879404" y="4228068"/>
            <a:ext cx="3784059" cy="2010822"/>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rgbClr val="000000"/>
              </a:buClr>
              <a:buSzPts val="2000"/>
              <a:buNone/>
            </a:pPr>
            <a:r>
              <a:rPr lang="tr-TR" sz="2000" b="1" i="1" dirty="0">
                <a:solidFill>
                  <a:srgbClr val="000000"/>
                </a:solidFill>
                <a:latin typeface="Cambria Math"/>
                <a:ea typeface="Cambria Math"/>
                <a:cs typeface="Cambria Math"/>
                <a:sym typeface="Cambria Math"/>
              </a:rPr>
              <a:t>INSTRUCTOR</a:t>
            </a:r>
            <a:endParaRPr sz="2000" b="1" dirty="0">
              <a:latin typeface="Cambria Math"/>
              <a:ea typeface="Cambria Math"/>
              <a:cs typeface="Cambria Math"/>
              <a:sym typeface="Cambria Math"/>
            </a:endParaRPr>
          </a:p>
          <a:p>
            <a:pPr marL="0" lvl="0" indent="0" algn="l" rtl="0">
              <a:lnSpc>
                <a:spcPct val="120000"/>
              </a:lnSpc>
              <a:spcBef>
                <a:spcPts val="1000"/>
              </a:spcBef>
              <a:spcAft>
                <a:spcPts val="0"/>
              </a:spcAft>
              <a:buClr>
                <a:srgbClr val="000000"/>
              </a:buClr>
              <a:buSzPts val="2000"/>
              <a:buNone/>
            </a:pPr>
            <a:r>
              <a:rPr lang="tr-TR" sz="2000" b="1" i="1" dirty="0">
                <a:solidFill>
                  <a:srgbClr val="000000"/>
                </a:solidFill>
                <a:latin typeface="Cambria Math"/>
                <a:ea typeface="Cambria Math"/>
                <a:cs typeface="Cambria Math"/>
                <a:sym typeface="Cambria Math"/>
              </a:rPr>
              <a:t>DR. ÖZGÜR SELİMOĞLU</a:t>
            </a:r>
            <a:endParaRPr sz="2000" b="1" dirty="0">
              <a:latin typeface="Cambria Math"/>
              <a:ea typeface="Cambria Math"/>
              <a:cs typeface="Cambria Math"/>
              <a:sym typeface="Cambria Math"/>
            </a:endParaRPr>
          </a:p>
          <a:p>
            <a:pPr marL="0" lvl="0" indent="0" algn="ctr" rtl="0">
              <a:lnSpc>
                <a:spcPct val="120000"/>
              </a:lnSpc>
              <a:spcBef>
                <a:spcPts val="1000"/>
              </a:spcBef>
              <a:spcAft>
                <a:spcPts val="0"/>
              </a:spcAft>
              <a:buClr>
                <a:schemeClr val="lt1"/>
              </a:buClr>
              <a:buSzPts val="2400"/>
              <a:buNone/>
            </a:pPr>
            <a:endParaRPr dirty="0"/>
          </a:p>
        </p:txBody>
      </p:sp>
    </p:spTree>
    <p:extLst>
      <p:ext uri="{BB962C8B-B14F-4D97-AF65-F5344CB8AC3E}">
        <p14:creationId xmlns:p14="http://schemas.microsoft.com/office/powerpoint/2010/main" val="2541882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9923" y="350196"/>
            <a:ext cx="11488366" cy="5386090"/>
          </a:xfrm>
          <a:prstGeom prst="rect">
            <a:avLst/>
          </a:prstGeom>
          <a:noFill/>
        </p:spPr>
        <p:txBody>
          <a:bodyPr wrap="square" rtlCol="0">
            <a:spAutoFit/>
          </a:bodyPr>
          <a:lstStyle/>
          <a:p>
            <a:r>
              <a:rPr lang="tr-TR" b="1" dirty="0">
                <a:solidFill>
                  <a:schemeClr val="bg1"/>
                </a:solidFill>
                <a:latin typeface="Cambria Math" panose="02040503050406030204" pitchFamily="18" charset="0"/>
                <a:ea typeface="Cambria Math" panose="02040503050406030204" pitchFamily="18" charset="0"/>
              </a:rPr>
              <a:t>Second </a:t>
            </a:r>
            <a:r>
              <a:rPr lang="tr-TR" b="1" dirty="0" smtClean="0">
                <a:solidFill>
                  <a:schemeClr val="bg1"/>
                </a:solidFill>
                <a:latin typeface="Cambria Math" panose="02040503050406030204" pitchFamily="18" charset="0"/>
                <a:ea typeface="Cambria Math" panose="02040503050406030204" pitchFamily="18" charset="0"/>
              </a:rPr>
              <a:t>Iteration</a:t>
            </a:r>
          </a:p>
          <a:p>
            <a:endParaRPr lang="tr-TR" b="1" dirty="0">
              <a:solidFill>
                <a:schemeClr val="bg1"/>
              </a:solidFill>
              <a:latin typeface="Cambria Math" panose="02040503050406030204" pitchFamily="18" charset="0"/>
              <a:ea typeface="Cambria Math" panose="02040503050406030204" pitchFamily="18" charset="0"/>
            </a:endParaRPr>
          </a:p>
          <a:p>
            <a:endParaRPr lang="tr-TR" b="1" dirty="0" smtClean="0">
              <a:solidFill>
                <a:schemeClr val="bg1"/>
              </a:solidFill>
              <a:latin typeface="Cambria Math" panose="02040503050406030204" pitchFamily="18" charset="0"/>
              <a:ea typeface="Cambria Math" panose="02040503050406030204" pitchFamily="18" charset="0"/>
            </a:endParaRPr>
          </a:p>
          <a:p>
            <a:endParaRPr lang="tr-TR" b="1" dirty="0">
              <a:solidFill>
                <a:schemeClr val="bg1"/>
              </a:solidFill>
              <a:latin typeface="Cambria Math" panose="02040503050406030204" pitchFamily="18" charset="0"/>
              <a:ea typeface="Cambria Math" panose="02040503050406030204" pitchFamily="18" charset="0"/>
            </a:endParaRPr>
          </a:p>
          <a:p>
            <a:endParaRPr lang="tr-TR" b="1" dirty="0" smtClean="0">
              <a:solidFill>
                <a:schemeClr val="bg1"/>
              </a:solidFill>
              <a:latin typeface="Cambria Math" panose="02040503050406030204" pitchFamily="18" charset="0"/>
              <a:ea typeface="Cambria Math" panose="02040503050406030204" pitchFamily="18" charset="0"/>
            </a:endParaRPr>
          </a:p>
          <a:p>
            <a:endParaRPr lang="tr-TR" b="1" dirty="0">
              <a:solidFill>
                <a:schemeClr val="bg1"/>
              </a:solidFill>
              <a:latin typeface="Cambria Math" panose="02040503050406030204" pitchFamily="18" charset="0"/>
              <a:ea typeface="Cambria Math" panose="02040503050406030204" pitchFamily="18" charset="0"/>
            </a:endParaRPr>
          </a:p>
          <a:p>
            <a:endParaRPr lang="tr-TR" b="1" dirty="0" smtClean="0">
              <a:solidFill>
                <a:schemeClr val="bg1"/>
              </a:solidFill>
              <a:latin typeface="Cambria Math" panose="02040503050406030204" pitchFamily="18" charset="0"/>
              <a:ea typeface="Cambria Math" panose="02040503050406030204" pitchFamily="18" charset="0"/>
            </a:endParaRPr>
          </a:p>
          <a:p>
            <a:endParaRPr lang="tr-TR" b="1" dirty="0">
              <a:solidFill>
                <a:schemeClr val="bg1"/>
              </a:solidFill>
              <a:latin typeface="Cambria Math" panose="02040503050406030204" pitchFamily="18" charset="0"/>
              <a:ea typeface="Cambria Math" panose="02040503050406030204" pitchFamily="18" charset="0"/>
            </a:endParaRPr>
          </a:p>
          <a:p>
            <a:endParaRPr lang="tr-TR" b="1" dirty="0" smtClean="0">
              <a:solidFill>
                <a:schemeClr val="bg1"/>
              </a:solidFill>
              <a:latin typeface="Cambria Math" panose="02040503050406030204" pitchFamily="18" charset="0"/>
              <a:ea typeface="Cambria Math" panose="02040503050406030204" pitchFamily="18" charset="0"/>
            </a:endParaRPr>
          </a:p>
          <a:p>
            <a:endParaRPr lang="tr-TR" b="1" dirty="0">
              <a:solidFill>
                <a:schemeClr val="bg1"/>
              </a:solidFill>
              <a:latin typeface="Cambria Math" panose="02040503050406030204" pitchFamily="18" charset="0"/>
              <a:ea typeface="Cambria Math" panose="02040503050406030204" pitchFamily="18" charset="0"/>
            </a:endParaRPr>
          </a:p>
          <a:p>
            <a:endParaRPr lang="tr-TR" b="1" dirty="0" smtClean="0">
              <a:solidFill>
                <a:schemeClr val="bg1"/>
              </a:solidFill>
              <a:latin typeface="Cambria Math" panose="02040503050406030204" pitchFamily="18" charset="0"/>
              <a:ea typeface="Cambria Math" panose="02040503050406030204" pitchFamily="18" charset="0"/>
            </a:endParaRPr>
          </a:p>
          <a:p>
            <a:endParaRPr lang="tr-TR" b="1"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Since f</a:t>
            </a:r>
            <a:r>
              <a:rPr lang="en-US" sz="1600" baseline="-25000" dirty="0">
                <a:solidFill>
                  <a:schemeClr val="bg1"/>
                </a:solidFill>
                <a:latin typeface="Cambria Math" panose="02040503050406030204" pitchFamily="18" charset="0"/>
                <a:ea typeface="Cambria Math" panose="02040503050406030204" pitchFamily="18" charset="0"/>
              </a:rPr>
              <a:t>1 </a:t>
            </a:r>
            <a:r>
              <a:rPr lang="en-US" sz="1600" dirty="0">
                <a:solidFill>
                  <a:schemeClr val="bg1"/>
                </a:solidFill>
                <a:latin typeface="Cambria Math" panose="02040503050406030204" pitchFamily="18" charset="0"/>
                <a:ea typeface="Cambria Math" panose="02040503050406030204" pitchFamily="18" charset="0"/>
              </a:rPr>
              <a:t>&gt; f</a:t>
            </a:r>
            <a:r>
              <a:rPr lang="en-US" sz="1600" baseline="-25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we again use the plus sign, so </a:t>
            </a:r>
            <a:r>
              <a:rPr lang="en-US" sz="1600" dirty="0" smtClean="0">
                <a:solidFill>
                  <a:schemeClr val="bg1"/>
                </a:solidFill>
                <a:latin typeface="Cambria Math" panose="02040503050406030204" pitchFamily="18" charset="0"/>
                <a:ea typeface="Cambria Math" panose="02040503050406030204" pitchFamily="18" charset="0"/>
              </a:rPr>
              <a:t>that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Thus the root is x = 0.7346, accurate to at least four decimal places.</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5" name="Picture 4"/>
          <p:cNvPicPr>
            <a:picLocks noChangeAspect="1"/>
          </p:cNvPicPr>
          <p:nvPr/>
        </p:nvPicPr>
        <p:blipFill>
          <a:blip r:embed="rId2"/>
          <a:stretch>
            <a:fillRect/>
          </a:stretch>
        </p:blipFill>
        <p:spPr>
          <a:xfrm>
            <a:off x="3851390" y="940915"/>
            <a:ext cx="4505429" cy="2307481"/>
          </a:xfrm>
          <a:prstGeom prst="rect">
            <a:avLst/>
          </a:prstGeom>
        </p:spPr>
      </p:pic>
      <p:pic>
        <p:nvPicPr>
          <p:cNvPr id="6" name="Picture 5"/>
          <p:cNvPicPr>
            <a:picLocks noChangeAspect="1"/>
          </p:cNvPicPr>
          <p:nvPr/>
        </p:nvPicPr>
        <p:blipFill>
          <a:blip r:embed="rId3"/>
          <a:stretch>
            <a:fillRect/>
          </a:stretch>
        </p:blipFill>
        <p:spPr>
          <a:xfrm>
            <a:off x="4167490" y="4095992"/>
            <a:ext cx="3873230" cy="1116677"/>
          </a:xfrm>
          <a:prstGeom prst="rect">
            <a:avLst/>
          </a:prstGeom>
        </p:spPr>
      </p:pic>
    </p:spTree>
    <p:extLst>
      <p:ext uri="{BB962C8B-B14F-4D97-AF65-F5344CB8AC3E}">
        <p14:creationId xmlns:p14="http://schemas.microsoft.com/office/powerpoint/2010/main" val="1210138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204282"/>
            <a:ext cx="12192000" cy="486383"/>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FFC000"/>
                </a:solidFill>
              </a:rPr>
              <a:t>NEWTON-RAPHSON METHOD</a:t>
            </a:r>
            <a:endParaRPr lang="tr-TR" dirty="0">
              <a:solidFill>
                <a:srgbClr val="FFC000"/>
              </a:solidFill>
            </a:endParaRPr>
          </a:p>
        </p:txBody>
      </p:sp>
      <p:sp>
        <p:nvSpPr>
          <p:cNvPr id="4" name="TextBox 3"/>
          <p:cNvSpPr txBox="1"/>
          <p:nvPr/>
        </p:nvSpPr>
        <p:spPr>
          <a:xfrm>
            <a:off x="214008" y="787942"/>
            <a:ext cx="11614825" cy="3785652"/>
          </a:xfrm>
          <a:prstGeom prst="rect">
            <a:avLst/>
          </a:prstGeom>
          <a:noFill/>
        </p:spPr>
        <p:txBody>
          <a:bodyPr wrap="square" rtlCol="0">
            <a:spAutoFit/>
          </a:bodyPr>
          <a:lstStyle/>
          <a:p>
            <a:pPr algn="just"/>
            <a:r>
              <a:rPr lang="en-US" sz="1600" dirty="0">
                <a:solidFill>
                  <a:schemeClr val="bg1"/>
                </a:solidFill>
                <a:latin typeface="Cambria Math" panose="02040503050406030204" pitchFamily="18" charset="0"/>
                <a:ea typeface="Cambria Math" panose="02040503050406030204" pitchFamily="18" charset="0"/>
              </a:rPr>
              <a:t>The Newton-Raphson algorithm is the best known method of finding roots for a good reason: It is simple and fast. The only drawback of the method is that it uses the derivative </a:t>
            </a:r>
            <a:r>
              <a:rPr lang="en-US" sz="1600" dirty="0" smtClean="0">
                <a:solidFill>
                  <a:schemeClr val="bg1"/>
                </a:solidFill>
                <a:latin typeface="Cambria Math" panose="02040503050406030204" pitchFamily="18" charset="0"/>
                <a:ea typeface="Cambria Math" panose="02040503050406030204" pitchFamily="18" charset="0"/>
              </a:rPr>
              <a:t>f</a:t>
            </a:r>
            <a:r>
              <a:rPr lang="tr-TR" sz="1600" dirty="0" smtClean="0">
                <a:solidFill>
                  <a:schemeClr val="bg1"/>
                </a:solidFill>
                <a:latin typeface="Cambria Math" panose="02040503050406030204" pitchFamily="18" charset="0"/>
                <a:ea typeface="Cambria Math" panose="02040503050406030204" pitchFamily="18" charset="0"/>
              </a:rPr>
              <a:t>‘</a:t>
            </a:r>
            <a:r>
              <a:rPr lang="en-US" sz="1600" dirty="0" smtClean="0">
                <a:solidFill>
                  <a:schemeClr val="bg1"/>
                </a:solidFill>
                <a:latin typeface="Cambria Math" panose="02040503050406030204" pitchFamily="18" charset="0"/>
                <a:ea typeface="Cambria Math" panose="02040503050406030204" pitchFamily="18" charset="0"/>
              </a:rPr>
              <a:t>(</a:t>
            </a:r>
            <a:r>
              <a:rPr lang="en-US" sz="1600" dirty="0">
                <a:solidFill>
                  <a:schemeClr val="bg1"/>
                </a:solidFill>
                <a:latin typeface="Cambria Math" panose="02040503050406030204" pitchFamily="18" charset="0"/>
                <a:ea typeface="Cambria Math" panose="02040503050406030204" pitchFamily="18" charset="0"/>
              </a:rPr>
              <a:t>x) of the function as well as the function f (x) itself. Therefore, the Newton-Raphson method is usable only in problems where </a:t>
            </a:r>
            <a:r>
              <a:rPr lang="en-US" sz="1600" dirty="0" smtClean="0">
                <a:solidFill>
                  <a:schemeClr val="bg1"/>
                </a:solidFill>
                <a:latin typeface="Cambria Math" panose="02040503050406030204" pitchFamily="18" charset="0"/>
                <a:ea typeface="Cambria Math" panose="02040503050406030204" pitchFamily="18" charset="0"/>
              </a:rPr>
              <a:t>f</a:t>
            </a:r>
            <a:r>
              <a:rPr lang="tr-TR" sz="1600" dirty="0" smtClean="0">
                <a:solidFill>
                  <a:schemeClr val="bg1"/>
                </a:solidFill>
                <a:latin typeface="Cambria Math" panose="02040503050406030204" pitchFamily="18" charset="0"/>
                <a:ea typeface="Cambria Math" panose="02040503050406030204" pitchFamily="18" charset="0"/>
              </a:rPr>
              <a:t>‘</a:t>
            </a:r>
            <a:r>
              <a:rPr lang="en-US" sz="1600" dirty="0" smtClean="0">
                <a:solidFill>
                  <a:schemeClr val="bg1"/>
                </a:solidFill>
                <a:latin typeface="Cambria Math" panose="02040503050406030204" pitchFamily="18" charset="0"/>
                <a:ea typeface="Cambria Math" panose="02040503050406030204" pitchFamily="18" charset="0"/>
              </a:rPr>
              <a:t>(</a:t>
            </a:r>
            <a:r>
              <a:rPr lang="en-US" sz="1600" dirty="0">
                <a:solidFill>
                  <a:schemeClr val="bg1"/>
                </a:solidFill>
                <a:latin typeface="Cambria Math" panose="02040503050406030204" pitchFamily="18" charset="0"/>
                <a:ea typeface="Cambria Math" panose="02040503050406030204" pitchFamily="18" charset="0"/>
              </a:rPr>
              <a:t>x) can be readily computed</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The Newton-Raphson formula can be derived from the Taylor series expansion of f (x) about x</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a:t>
            </a:r>
            <a:r>
              <a:rPr lang="tr-TR" sz="1600" b="1" dirty="0" smtClean="0">
                <a:solidFill>
                  <a:schemeClr val="bg1"/>
                </a:solidFill>
                <a:latin typeface="Cambria Math" panose="02040503050406030204" pitchFamily="18" charset="0"/>
                <a:ea typeface="Cambria Math" panose="02040503050406030204" pitchFamily="18" charset="0"/>
              </a:rPr>
              <a:t>(5)</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smtClean="0">
                <a:solidFill>
                  <a:schemeClr val="bg1"/>
                </a:solidFill>
                <a:latin typeface="Cambria Math" panose="02040503050406030204" pitchFamily="18" charset="0"/>
                <a:ea typeface="Cambria Math" panose="02040503050406030204" pitchFamily="18" charset="0"/>
              </a:rPr>
              <a:t>If </a:t>
            </a:r>
            <a:r>
              <a:rPr lang="en-US" sz="1600" dirty="0">
                <a:solidFill>
                  <a:schemeClr val="bg1"/>
                </a:solidFill>
                <a:latin typeface="Cambria Math" panose="02040503050406030204" pitchFamily="18" charset="0"/>
                <a:ea typeface="Cambria Math" panose="02040503050406030204" pitchFamily="18" charset="0"/>
              </a:rPr>
              <a:t>x</a:t>
            </a:r>
            <a:r>
              <a:rPr lang="en-US" sz="1600" baseline="-25000" dirty="0">
                <a:solidFill>
                  <a:schemeClr val="bg1"/>
                </a:solidFill>
                <a:latin typeface="Cambria Math" panose="02040503050406030204" pitchFamily="18" charset="0"/>
                <a:ea typeface="Cambria Math" panose="02040503050406030204" pitchFamily="18" charset="0"/>
              </a:rPr>
              <a:t>i+1</a:t>
            </a:r>
            <a:r>
              <a:rPr lang="en-US" sz="1600" dirty="0">
                <a:solidFill>
                  <a:schemeClr val="bg1"/>
                </a:solidFill>
                <a:latin typeface="Cambria Math" panose="02040503050406030204" pitchFamily="18" charset="0"/>
                <a:ea typeface="Cambria Math" panose="02040503050406030204" pitchFamily="18" charset="0"/>
              </a:rPr>
              <a:t> is a root </a:t>
            </a:r>
            <a:r>
              <a:rPr lang="en-US" sz="1600" dirty="0" smtClean="0">
                <a:solidFill>
                  <a:schemeClr val="bg1"/>
                </a:solidFill>
                <a:latin typeface="Cambria Math" panose="02040503050406030204" pitchFamily="18" charset="0"/>
                <a:ea typeface="Cambria Math" panose="02040503050406030204" pitchFamily="18" charset="0"/>
              </a:rPr>
              <a:t>of</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 </a:t>
            </a:r>
            <a:r>
              <a:rPr lang="en-US" sz="1600" dirty="0">
                <a:solidFill>
                  <a:schemeClr val="bg1"/>
                </a:solidFill>
                <a:latin typeface="Cambria Math" panose="02040503050406030204" pitchFamily="18" charset="0"/>
                <a:ea typeface="Cambria Math" panose="02040503050406030204" pitchFamily="18" charset="0"/>
              </a:rPr>
              <a:t>(x) = 0,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5</a:t>
            </a:r>
            <a:r>
              <a:rPr lang="en-US" sz="1600" dirty="0" smtClean="0">
                <a:solidFill>
                  <a:schemeClr val="bg1"/>
                </a:solidFill>
                <a:latin typeface="Cambria Math" panose="02040503050406030204" pitchFamily="18" charset="0"/>
                <a:ea typeface="Cambria Math" panose="02040503050406030204" pitchFamily="18" charset="0"/>
              </a:rPr>
              <a:t>) becomes</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a:t>
            </a:r>
            <a:r>
              <a:rPr lang="tr-TR" sz="1600" b="1" dirty="0" smtClean="0">
                <a:solidFill>
                  <a:schemeClr val="bg1"/>
                </a:solidFill>
                <a:latin typeface="Cambria Math" panose="02040503050406030204" pitchFamily="18" charset="0"/>
                <a:ea typeface="Cambria Math" panose="02040503050406030204" pitchFamily="18" charset="0"/>
              </a:rPr>
              <a:t>(6)</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Assuming that x</a:t>
            </a:r>
            <a:r>
              <a:rPr lang="en-US" sz="1600" baseline="-25000" dirty="0">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is a close to x</a:t>
            </a:r>
            <a:r>
              <a:rPr lang="en-US" sz="1600" baseline="-25000" dirty="0">
                <a:solidFill>
                  <a:schemeClr val="bg1"/>
                </a:solidFill>
                <a:latin typeface="Cambria Math" panose="02040503050406030204" pitchFamily="18" charset="0"/>
                <a:ea typeface="Cambria Math" panose="02040503050406030204" pitchFamily="18" charset="0"/>
              </a:rPr>
              <a:t>i+1</a:t>
            </a:r>
            <a:r>
              <a:rPr lang="en-US" sz="1600" dirty="0">
                <a:solidFill>
                  <a:schemeClr val="bg1"/>
                </a:solidFill>
                <a:latin typeface="Cambria Math" panose="02040503050406030204" pitchFamily="18" charset="0"/>
                <a:ea typeface="Cambria Math" panose="02040503050406030204" pitchFamily="18" charset="0"/>
              </a:rPr>
              <a:t>, we can drop the last term in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6</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and solve </a:t>
            </a:r>
            <a:r>
              <a:rPr lang="en-US" sz="1600" dirty="0" smtClean="0">
                <a:solidFill>
                  <a:schemeClr val="bg1"/>
                </a:solidFill>
                <a:latin typeface="Cambria Math" panose="02040503050406030204" pitchFamily="18" charset="0"/>
                <a:ea typeface="Cambria Math" panose="02040503050406030204" pitchFamily="18" charset="0"/>
              </a:rPr>
              <a:t>for</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x</a:t>
            </a:r>
            <a:r>
              <a:rPr lang="en-US" sz="1600" baseline="-25000" dirty="0" smtClean="0">
                <a:solidFill>
                  <a:schemeClr val="bg1"/>
                </a:solidFill>
                <a:latin typeface="Cambria Math" panose="02040503050406030204" pitchFamily="18" charset="0"/>
                <a:ea typeface="Cambria Math" panose="02040503050406030204" pitchFamily="18" charset="0"/>
              </a:rPr>
              <a:t>i+1</a:t>
            </a:r>
            <a:r>
              <a:rPr lang="en-US" sz="1600" dirty="0">
                <a:solidFill>
                  <a:schemeClr val="bg1"/>
                </a:solidFill>
                <a:latin typeface="Cambria Math" panose="02040503050406030204" pitchFamily="18" charset="0"/>
                <a:ea typeface="Cambria Math" panose="02040503050406030204" pitchFamily="18" charset="0"/>
              </a:rPr>
              <a:t>. The result is the </a:t>
            </a:r>
            <a:r>
              <a:rPr lang="en-US" sz="1600" dirty="0" smtClean="0">
                <a:solidFill>
                  <a:schemeClr val="bg1"/>
                </a:solidFill>
                <a:latin typeface="Cambria Math" panose="02040503050406030204" pitchFamily="18" charset="0"/>
                <a:ea typeface="Cambria Math" panose="02040503050406030204" pitchFamily="18" charset="0"/>
              </a:rPr>
              <a:t>Newton-Raphson</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formula:</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a:t>
            </a:r>
            <a:r>
              <a:rPr lang="tr-TR" sz="1600" b="1" dirty="0" smtClean="0">
                <a:solidFill>
                  <a:schemeClr val="bg1"/>
                </a:solidFill>
                <a:latin typeface="Cambria Math" panose="02040503050406030204" pitchFamily="18" charset="0"/>
                <a:ea typeface="Cambria Math" panose="02040503050406030204" pitchFamily="18" charset="0"/>
              </a:rPr>
              <a:t>(7)</a:t>
            </a:r>
            <a:endParaRPr lang="tr-TR" sz="1600" b="1" dirty="0">
              <a:solidFill>
                <a:schemeClr val="bg1"/>
              </a:solidFill>
              <a:latin typeface="Cambria Math" panose="02040503050406030204" pitchFamily="18" charset="0"/>
              <a:ea typeface="Cambria Math" panose="02040503050406030204" pitchFamily="18" charset="0"/>
            </a:endParaRPr>
          </a:p>
        </p:txBody>
      </p:sp>
      <p:pic>
        <p:nvPicPr>
          <p:cNvPr id="5" name="Picture 4"/>
          <p:cNvPicPr>
            <a:picLocks noChangeAspect="1"/>
          </p:cNvPicPr>
          <p:nvPr/>
        </p:nvPicPr>
        <p:blipFill>
          <a:blip r:embed="rId2"/>
          <a:stretch>
            <a:fillRect/>
          </a:stretch>
        </p:blipFill>
        <p:spPr>
          <a:xfrm>
            <a:off x="4114800" y="2208658"/>
            <a:ext cx="3962400" cy="400050"/>
          </a:xfrm>
          <a:prstGeom prst="rect">
            <a:avLst/>
          </a:prstGeom>
        </p:spPr>
      </p:pic>
      <p:pic>
        <p:nvPicPr>
          <p:cNvPr id="6" name="Picture 5"/>
          <p:cNvPicPr>
            <a:picLocks noChangeAspect="1"/>
          </p:cNvPicPr>
          <p:nvPr/>
        </p:nvPicPr>
        <p:blipFill>
          <a:blip r:embed="rId3"/>
          <a:stretch>
            <a:fillRect/>
          </a:stretch>
        </p:blipFill>
        <p:spPr>
          <a:xfrm>
            <a:off x="4357687" y="3224287"/>
            <a:ext cx="3476625" cy="323850"/>
          </a:xfrm>
          <a:prstGeom prst="rect">
            <a:avLst/>
          </a:prstGeom>
        </p:spPr>
      </p:pic>
      <p:pic>
        <p:nvPicPr>
          <p:cNvPr id="7" name="Picture 6"/>
          <p:cNvPicPr>
            <a:picLocks noChangeAspect="1"/>
          </p:cNvPicPr>
          <p:nvPr/>
        </p:nvPicPr>
        <p:blipFill>
          <a:blip r:embed="rId4"/>
          <a:stretch>
            <a:fillRect/>
          </a:stretch>
        </p:blipFill>
        <p:spPr>
          <a:xfrm>
            <a:off x="5291136" y="4246609"/>
            <a:ext cx="1609725" cy="590550"/>
          </a:xfrm>
          <a:prstGeom prst="rect">
            <a:avLst/>
          </a:prstGeom>
        </p:spPr>
      </p:pic>
      <p:pic>
        <p:nvPicPr>
          <p:cNvPr id="8" name="Picture 7"/>
          <p:cNvPicPr>
            <a:picLocks noChangeAspect="1"/>
          </p:cNvPicPr>
          <p:nvPr/>
        </p:nvPicPr>
        <p:blipFill>
          <a:blip r:embed="rId5"/>
          <a:stretch>
            <a:fillRect/>
          </a:stretch>
        </p:blipFill>
        <p:spPr>
          <a:xfrm>
            <a:off x="8966166" y="4670871"/>
            <a:ext cx="2486025" cy="1447800"/>
          </a:xfrm>
          <a:prstGeom prst="rect">
            <a:avLst/>
          </a:prstGeom>
        </p:spPr>
      </p:pic>
      <p:sp>
        <p:nvSpPr>
          <p:cNvPr id="9" name="TextBox 8"/>
          <p:cNvSpPr txBox="1"/>
          <p:nvPr/>
        </p:nvSpPr>
        <p:spPr>
          <a:xfrm>
            <a:off x="8832714" y="6215948"/>
            <a:ext cx="2752928" cy="523220"/>
          </a:xfrm>
          <a:prstGeom prst="rect">
            <a:avLst/>
          </a:prstGeom>
          <a:noFill/>
          <a:ln>
            <a:solidFill>
              <a:schemeClr val="bg1"/>
            </a:solidFill>
          </a:ln>
        </p:spPr>
        <p:txBody>
          <a:bodyPr wrap="square" rtlCol="0">
            <a:spAutoFit/>
          </a:bodyPr>
          <a:lstStyle/>
          <a:p>
            <a:pPr algn="just"/>
            <a:r>
              <a:rPr lang="en-US" sz="1400" b="1" dirty="0">
                <a:solidFill>
                  <a:schemeClr val="bg1"/>
                </a:solidFill>
                <a:latin typeface="Cambria Math" panose="02040503050406030204" pitchFamily="18" charset="0"/>
                <a:ea typeface="Cambria Math" panose="02040503050406030204" pitchFamily="18" charset="0"/>
              </a:rPr>
              <a:t>Figure </a:t>
            </a:r>
            <a:r>
              <a:rPr lang="tr-TR" sz="1400" b="1" dirty="0" smtClean="0">
                <a:solidFill>
                  <a:schemeClr val="bg1"/>
                </a:solidFill>
                <a:latin typeface="Cambria Math" panose="02040503050406030204" pitchFamily="18" charset="0"/>
                <a:ea typeface="Cambria Math" panose="02040503050406030204" pitchFamily="18" charset="0"/>
              </a:rPr>
              <a:t>6: </a:t>
            </a:r>
            <a:r>
              <a:rPr lang="en-US" sz="1400" dirty="0" smtClean="0">
                <a:solidFill>
                  <a:schemeClr val="bg1"/>
                </a:solidFill>
                <a:latin typeface="Cambria Math" panose="02040503050406030204" pitchFamily="18" charset="0"/>
                <a:ea typeface="Cambria Math" panose="02040503050406030204" pitchFamily="18" charset="0"/>
              </a:rPr>
              <a:t>Graphical </a:t>
            </a:r>
            <a:r>
              <a:rPr lang="en-US" sz="1400" dirty="0">
                <a:solidFill>
                  <a:schemeClr val="bg1"/>
                </a:solidFill>
                <a:latin typeface="Cambria Math" panose="02040503050406030204" pitchFamily="18" charset="0"/>
                <a:ea typeface="Cambria Math" panose="02040503050406030204" pitchFamily="18" charset="0"/>
              </a:rPr>
              <a:t>interpretation of the </a:t>
            </a:r>
            <a:r>
              <a:rPr lang="en-US" sz="1400" dirty="0" smtClean="0">
                <a:solidFill>
                  <a:schemeClr val="bg1"/>
                </a:solidFill>
                <a:latin typeface="Cambria Math" panose="02040503050406030204" pitchFamily="18" charset="0"/>
                <a:ea typeface="Cambria Math" panose="02040503050406030204" pitchFamily="18" charset="0"/>
              </a:rPr>
              <a:t>Newton-Raphson</a:t>
            </a:r>
            <a:r>
              <a:rPr lang="tr-TR" sz="1400" dirty="0" smtClean="0">
                <a:solidFill>
                  <a:schemeClr val="bg1"/>
                </a:solidFill>
                <a:latin typeface="Cambria Math" panose="02040503050406030204" pitchFamily="18" charset="0"/>
                <a:ea typeface="Cambria Math" panose="02040503050406030204" pitchFamily="18" charset="0"/>
              </a:rPr>
              <a:t>formula</a:t>
            </a:r>
            <a:r>
              <a:rPr lang="tr-TR" sz="1400" dirty="0">
                <a:solidFill>
                  <a:schemeClr val="bg1"/>
                </a:solidFill>
                <a:latin typeface="Cambria Math" panose="02040503050406030204" pitchFamily="18" charset="0"/>
                <a:ea typeface="Cambria Math" panose="02040503050406030204" pitchFamily="18" charset="0"/>
              </a:rPr>
              <a:t>.</a:t>
            </a:r>
          </a:p>
        </p:txBody>
      </p:sp>
      <p:sp>
        <p:nvSpPr>
          <p:cNvPr id="10" name="TextBox 9"/>
          <p:cNvSpPr txBox="1"/>
          <p:nvPr/>
        </p:nvSpPr>
        <p:spPr>
          <a:xfrm>
            <a:off x="214008" y="5100724"/>
            <a:ext cx="8492247" cy="830997"/>
          </a:xfrm>
          <a:prstGeom prst="rect">
            <a:avLst/>
          </a:prstGeom>
          <a:noFill/>
        </p:spPr>
        <p:txBody>
          <a:bodyPr wrap="square" rtlCol="0">
            <a:spAutoFit/>
          </a:bodyPr>
          <a:lstStyle/>
          <a:p>
            <a:pPr algn="just"/>
            <a:r>
              <a:rPr lang="en-US" sz="1600" dirty="0">
                <a:solidFill>
                  <a:schemeClr val="bg1"/>
                </a:solidFill>
                <a:latin typeface="Cambria Math" panose="02040503050406030204" pitchFamily="18" charset="0"/>
                <a:ea typeface="Cambria Math" panose="02040503050406030204" pitchFamily="18" charset="0"/>
              </a:rPr>
              <a:t>The graphical </a:t>
            </a:r>
            <a:r>
              <a:rPr lang="tr-TR" sz="1600" dirty="0" smtClean="0">
                <a:solidFill>
                  <a:schemeClr val="bg1"/>
                </a:solidFill>
                <a:latin typeface="Cambria Math" panose="02040503050406030204" pitchFamily="18" charset="0"/>
                <a:ea typeface="Cambria Math" panose="02040503050406030204" pitchFamily="18" charset="0"/>
              </a:rPr>
              <a:t>description</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of the Newton-Raphson formula is shown in Figure </a:t>
            </a:r>
            <a:r>
              <a:rPr lang="tr-TR" sz="1600" dirty="0" smtClean="0">
                <a:solidFill>
                  <a:schemeClr val="bg1"/>
                </a:solidFill>
                <a:latin typeface="Cambria Math" panose="02040503050406030204" pitchFamily="18" charset="0"/>
                <a:ea typeface="Cambria Math" panose="02040503050406030204" pitchFamily="18" charset="0"/>
              </a:rPr>
              <a:t>6. </a:t>
            </a:r>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formula approximates </a:t>
            </a:r>
            <a:r>
              <a:rPr lang="en-US" sz="1600" dirty="0" smtClean="0">
                <a:solidFill>
                  <a:schemeClr val="bg1"/>
                </a:solidFill>
                <a:latin typeface="Cambria Math" panose="02040503050406030204" pitchFamily="18" charset="0"/>
                <a:ea typeface="Cambria Math" panose="02040503050406030204" pitchFamily="18" charset="0"/>
              </a:rPr>
              <a:t>f(x</a:t>
            </a:r>
            <a:r>
              <a:rPr lang="en-US" sz="1600" dirty="0">
                <a:solidFill>
                  <a:schemeClr val="bg1"/>
                </a:solidFill>
                <a:latin typeface="Cambria Math" panose="02040503050406030204" pitchFamily="18" charset="0"/>
                <a:ea typeface="Cambria Math" panose="02040503050406030204" pitchFamily="18" charset="0"/>
              </a:rPr>
              <a:t>) by the straight line that is tangent to the curve at x</a:t>
            </a:r>
            <a:r>
              <a:rPr lang="en-US" sz="1600" baseline="-25000" dirty="0">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 Thus x</a:t>
            </a:r>
            <a:r>
              <a:rPr lang="en-US" sz="1600" baseline="-25000" dirty="0">
                <a:solidFill>
                  <a:schemeClr val="bg1"/>
                </a:solidFill>
                <a:latin typeface="Cambria Math" panose="02040503050406030204" pitchFamily="18" charset="0"/>
                <a:ea typeface="Cambria Math" panose="02040503050406030204" pitchFamily="18" charset="0"/>
              </a:rPr>
              <a:t>i+1</a:t>
            </a:r>
            <a:r>
              <a:rPr lang="en-US" sz="1600" dirty="0">
                <a:solidFill>
                  <a:schemeClr val="bg1"/>
                </a:solidFill>
                <a:latin typeface="Cambria Math" panose="02040503050406030204" pitchFamily="18" charset="0"/>
                <a:ea typeface="Cambria Math" panose="02040503050406030204" pitchFamily="18" charset="0"/>
              </a:rPr>
              <a:t> is at the intersection of the x-axis and the tangent line</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909346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191" y="262647"/>
            <a:ext cx="11575915" cy="3539430"/>
          </a:xfrm>
          <a:prstGeom prst="rect">
            <a:avLst/>
          </a:prstGeom>
          <a:noFill/>
        </p:spPr>
        <p:txBody>
          <a:bodyPr wrap="square" rtlCol="0">
            <a:spAutoFit/>
          </a:bodyPr>
          <a:lstStyle/>
          <a:p>
            <a:pPr algn="just"/>
            <a:r>
              <a:rPr lang="en-US" sz="1600" dirty="0">
                <a:solidFill>
                  <a:schemeClr val="bg1"/>
                </a:solidFill>
                <a:latin typeface="Cambria Math" panose="02040503050406030204" pitchFamily="18" charset="0"/>
                <a:ea typeface="Cambria Math" panose="02040503050406030204" pitchFamily="18" charset="0"/>
              </a:rPr>
              <a:t>The algorithm for the Newton-Raphson method is simple: It repeatedly applies</a:t>
            </a:r>
            <a:r>
              <a:rPr lang="tr-TR" sz="1600"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Eq. (</a:t>
            </a:r>
            <a:r>
              <a:rPr lang="tr-TR" sz="1600" dirty="0">
                <a:solidFill>
                  <a:schemeClr val="bg1"/>
                </a:solidFill>
                <a:latin typeface="Cambria Math" panose="02040503050406030204" pitchFamily="18" charset="0"/>
                <a:ea typeface="Cambria Math" panose="02040503050406030204" pitchFamily="18" charset="0"/>
              </a:rPr>
              <a:t>7</a:t>
            </a:r>
            <a:r>
              <a:rPr lang="en-US" sz="1600" dirty="0">
                <a:solidFill>
                  <a:schemeClr val="bg1"/>
                </a:solidFill>
                <a:latin typeface="Cambria Math" panose="02040503050406030204" pitchFamily="18" charset="0"/>
                <a:ea typeface="Cambria Math" panose="02040503050406030204" pitchFamily="18" charset="0"/>
              </a:rPr>
              <a:t>), starting with an initial value x</a:t>
            </a:r>
            <a:r>
              <a:rPr lang="en-US" sz="1600" baseline="-25000" dirty="0">
                <a:solidFill>
                  <a:schemeClr val="bg1"/>
                </a:solidFill>
                <a:latin typeface="Cambria Math" panose="02040503050406030204" pitchFamily="18" charset="0"/>
                <a:ea typeface="Cambria Math" panose="02040503050406030204" pitchFamily="18" charset="0"/>
              </a:rPr>
              <a:t>0</a:t>
            </a:r>
            <a:r>
              <a:rPr lang="en-US" sz="1600" dirty="0">
                <a:solidFill>
                  <a:schemeClr val="bg1"/>
                </a:solidFill>
                <a:latin typeface="Cambria Math" panose="02040503050406030204" pitchFamily="18" charset="0"/>
                <a:ea typeface="Cambria Math" panose="02040503050406030204" pitchFamily="18" charset="0"/>
              </a:rPr>
              <a:t>, until the convergence </a:t>
            </a:r>
            <a:r>
              <a:rPr lang="en-US" sz="1600" dirty="0" smtClean="0">
                <a:solidFill>
                  <a:schemeClr val="bg1"/>
                </a:solidFill>
                <a:latin typeface="Cambria Math" panose="02040503050406030204" pitchFamily="18" charset="0"/>
                <a:ea typeface="Cambria Math" panose="02040503050406030204" pitchFamily="18" charset="0"/>
              </a:rPr>
              <a:t>criterion</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is reached, </a:t>
            </a:r>
            <a:r>
              <a:rPr lang="en-US" sz="1600" i="1" dirty="0">
                <a:solidFill>
                  <a:schemeClr val="bg1"/>
                </a:solidFill>
                <a:latin typeface="Cambria Math" panose="02040503050406030204" pitchFamily="18" charset="0"/>
                <a:ea typeface="Cambria Math" panose="02040503050406030204" pitchFamily="18" charset="0"/>
              </a:rPr>
              <a:t>ε </a:t>
            </a:r>
            <a:r>
              <a:rPr lang="en-US" sz="1600" dirty="0">
                <a:solidFill>
                  <a:schemeClr val="bg1"/>
                </a:solidFill>
                <a:latin typeface="Cambria Math" panose="02040503050406030204" pitchFamily="18" charset="0"/>
                <a:ea typeface="Cambria Math" panose="02040503050406030204" pitchFamily="18" charset="0"/>
              </a:rPr>
              <a:t>being the error tolerance</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Only </a:t>
            </a:r>
            <a:r>
              <a:rPr lang="en-US" sz="1600" dirty="0">
                <a:solidFill>
                  <a:schemeClr val="bg1"/>
                </a:solidFill>
                <a:latin typeface="Cambria Math" panose="02040503050406030204" pitchFamily="18" charset="0"/>
                <a:ea typeface="Cambria Math" panose="02040503050406030204" pitchFamily="18" charset="0"/>
              </a:rPr>
              <a:t>the latest value of </a:t>
            </a:r>
            <a:r>
              <a:rPr lang="en-US" sz="1600" i="1" dirty="0">
                <a:solidFill>
                  <a:schemeClr val="bg1"/>
                </a:solidFill>
                <a:latin typeface="Cambria Math" panose="02040503050406030204" pitchFamily="18" charset="0"/>
                <a:ea typeface="Cambria Math" panose="02040503050406030204" pitchFamily="18" charset="0"/>
              </a:rPr>
              <a:t>x </a:t>
            </a:r>
            <a:r>
              <a:rPr lang="en-US" sz="1600" dirty="0">
                <a:solidFill>
                  <a:schemeClr val="bg1"/>
                </a:solidFill>
                <a:latin typeface="Cambria Math" panose="02040503050406030204" pitchFamily="18" charset="0"/>
                <a:ea typeface="Cambria Math" panose="02040503050406030204" pitchFamily="18" charset="0"/>
              </a:rPr>
              <a:t>has to be </a:t>
            </a:r>
            <a:r>
              <a:rPr lang="en-US" sz="1600" dirty="0" smtClean="0">
                <a:solidFill>
                  <a:schemeClr val="bg1"/>
                </a:solidFill>
                <a:latin typeface="Cambria Math" panose="02040503050406030204" pitchFamily="18" charset="0"/>
                <a:ea typeface="Cambria Math" panose="02040503050406030204" pitchFamily="18" charset="0"/>
              </a:rPr>
              <a:t>stored.</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Here</a:t>
            </a:r>
            <a:r>
              <a:rPr lang="tr-TR" sz="1600" dirty="0" smtClean="0">
                <a:solidFill>
                  <a:schemeClr val="bg1"/>
                </a:solidFill>
                <a:latin typeface="Cambria Math" panose="02040503050406030204" pitchFamily="18" charset="0"/>
                <a:ea typeface="Cambria Math" panose="02040503050406030204" pitchFamily="18" charset="0"/>
              </a:rPr>
              <a:t> is </a:t>
            </a:r>
            <a:r>
              <a:rPr lang="tr-TR" sz="1600" dirty="0">
                <a:solidFill>
                  <a:schemeClr val="bg1"/>
                </a:solidFill>
                <a:latin typeface="Cambria Math" panose="02040503050406030204" pitchFamily="18" charset="0"/>
                <a:ea typeface="Cambria Math" panose="02040503050406030204" pitchFamily="18" charset="0"/>
              </a:rPr>
              <a:t>the algorithm</a:t>
            </a:r>
            <a:r>
              <a:rPr lang="tr-TR" sz="1600" dirty="0" smtClean="0">
                <a:solidFill>
                  <a:schemeClr val="bg1"/>
                </a:solidFill>
                <a:latin typeface="Cambria Math" panose="02040503050406030204" pitchFamily="18" charset="0"/>
                <a:ea typeface="Cambria Math" panose="02040503050406030204" pitchFamily="18" charset="0"/>
              </a:rPr>
              <a:t>:</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The truncation error </a:t>
            </a:r>
            <a:r>
              <a:rPr lang="en-US" sz="1600" i="1" dirty="0">
                <a:solidFill>
                  <a:schemeClr val="bg1"/>
                </a:solidFill>
                <a:latin typeface="Cambria Math" panose="02040503050406030204" pitchFamily="18" charset="0"/>
                <a:ea typeface="Cambria Math" panose="02040503050406030204" pitchFamily="18" charset="0"/>
              </a:rPr>
              <a:t>E </a:t>
            </a:r>
            <a:r>
              <a:rPr lang="en-US" sz="1600" dirty="0">
                <a:solidFill>
                  <a:schemeClr val="bg1"/>
                </a:solidFill>
                <a:latin typeface="Cambria Math" panose="02040503050406030204" pitchFamily="18" charset="0"/>
                <a:ea typeface="Cambria Math" panose="02040503050406030204" pitchFamily="18" charset="0"/>
              </a:rPr>
              <a:t>in the Newton-Raphson formula can be shown to </a:t>
            </a:r>
            <a:r>
              <a:rPr lang="en-US" sz="1600" dirty="0" smtClean="0">
                <a:solidFill>
                  <a:schemeClr val="bg1"/>
                </a:solidFill>
                <a:latin typeface="Cambria Math" panose="02040503050406030204" pitchFamily="18" charset="0"/>
                <a:ea typeface="Cambria Math" panose="02040503050406030204" pitchFamily="18" charset="0"/>
              </a:rPr>
              <a:t>behave</a:t>
            </a:r>
            <a:r>
              <a:rPr lang="tr-TR" sz="1600" dirty="0" smtClean="0">
                <a:solidFill>
                  <a:schemeClr val="bg1"/>
                </a:solidFill>
                <a:latin typeface="Cambria Math" panose="02040503050406030204" pitchFamily="18" charset="0"/>
                <a:ea typeface="Cambria Math" panose="02040503050406030204" pitchFamily="18" charset="0"/>
              </a:rPr>
              <a:t> as</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3"/>
          <a:stretch>
            <a:fillRect/>
          </a:stretch>
        </p:blipFill>
        <p:spPr>
          <a:xfrm>
            <a:off x="5421547" y="791046"/>
            <a:ext cx="1518387" cy="415184"/>
          </a:xfrm>
          <a:prstGeom prst="rect">
            <a:avLst/>
          </a:prstGeom>
        </p:spPr>
      </p:pic>
      <p:pic>
        <p:nvPicPr>
          <p:cNvPr id="4" name="Picture 3"/>
          <p:cNvPicPr>
            <a:picLocks noChangeAspect="1"/>
          </p:cNvPicPr>
          <p:nvPr/>
        </p:nvPicPr>
        <p:blipFill>
          <a:blip r:embed="rId4"/>
          <a:stretch>
            <a:fillRect/>
          </a:stretch>
        </p:blipFill>
        <p:spPr>
          <a:xfrm>
            <a:off x="4439156" y="1730469"/>
            <a:ext cx="3629025" cy="1076325"/>
          </a:xfrm>
          <a:prstGeom prst="rect">
            <a:avLst/>
          </a:prstGeom>
        </p:spPr>
      </p:pic>
      <p:pic>
        <p:nvPicPr>
          <p:cNvPr id="5" name="Picture 4"/>
          <p:cNvPicPr>
            <a:picLocks noChangeAspect="1"/>
          </p:cNvPicPr>
          <p:nvPr/>
        </p:nvPicPr>
        <p:blipFill>
          <a:blip r:embed="rId5"/>
          <a:stretch>
            <a:fillRect/>
          </a:stretch>
        </p:blipFill>
        <p:spPr>
          <a:xfrm>
            <a:off x="5476669" y="3411041"/>
            <a:ext cx="1733550" cy="609600"/>
          </a:xfrm>
          <a:prstGeom prst="rect">
            <a:avLst/>
          </a:prstGeom>
        </p:spPr>
      </p:pic>
      <p:sp>
        <p:nvSpPr>
          <p:cNvPr id="6" name="TextBox 5"/>
          <p:cNvSpPr txBox="1"/>
          <p:nvPr/>
        </p:nvSpPr>
        <p:spPr>
          <a:xfrm>
            <a:off x="252919" y="4173166"/>
            <a:ext cx="8959175" cy="2092881"/>
          </a:xfrm>
          <a:prstGeom prst="rect">
            <a:avLst/>
          </a:prstGeom>
          <a:noFill/>
        </p:spPr>
        <p:txBody>
          <a:bodyPr wrap="square" rtlCol="0">
            <a:spAutoFit/>
          </a:bodyPr>
          <a:lstStyle/>
          <a:p>
            <a:pPr algn="just"/>
            <a:r>
              <a:rPr lang="en-US" sz="1600" dirty="0">
                <a:solidFill>
                  <a:schemeClr val="bg1"/>
                </a:solidFill>
                <a:latin typeface="Cambria Math" panose="02040503050406030204" pitchFamily="18" charset="0"/>
                <a:ea typeface="Cambria Math" panose="02040503050406030204" pitchFamily="18" charset="0"/>
              </a:rPr>
              <a:t>where x is the root. This indicates that the method converges </a:t>
            </a:r>
            <a:r>
              <a:rPr lang="en-US" sz="1600" dirty="0" err="1">
                <a:solidFill>
                  <a:schemeClr val="bg1"/>
                </a:solidFill>
                <a:latin typeface="Cambria Math" panose="02040503050406030204" pitchFamily="18" charset="0"/>
                <a:ea typeface="Cambria Math" panose="02040503050406030204" pitchFamily="18" charset="0"/>
              </a:rPr>
              <a:t>quadratically</a:t>
            </a:r>
            <a:r>
              <a:rPr lang="en-US" sz="1600" dirty="0">
                <a:solidFill>
                  <a:schemeClr val="bg1"/>
                </a:solidFill>
                <a:latin typeface="Cambria Math" panose="02040503050406030204" pitchFamily="18" charset="0"/>
                <a:ea typeface="Cambria Math" panose="02040503050406030204" pitchFamily="18" charset="0"/>
              </a:rPr>
              <a:t> (the error is the square of the error in the previous</a:t>
            </a:r>
            <a:r>
              <a:rPr lang="tr-TR" sz="1600"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step). Consequently, the number of significant figures is roughly doubled in every iteration.</a:t>
            </a:r>
          </a:p>
          <a:p>
            <a:pPr algn="just"/>
            <a:r>
              <a:rPr lang="en-US" sz="1600" dirty="0">
                <a:solidFill>
                  <a:schemeClr val="bg1"/>
                </a:solidFill>
                <a:latin typeface="Cambria Math" panose="02040503050406030204" pitchFamily="18" charset="0"/>
                <a:ea typeface="Cambria Math" panose="02040503050406030204" pitchFamily="18" charset="0"/>
              </a:rPr>
              <a:t>Although the Newton-Raphson method converges fast near the root, its global convergence characteristics are poor. The reason is that the tangent line is not always</a:t>
            </a:r>
            <a:r>
              <a:rPr lang="tr-TR" sz="1600"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an acceptable approximation of the function, as illustrated in the two examples in</a:t>
            </a:r>
            <a:r>
              <a:rPr lang="tr-TR" sz="1600"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Figure </a:t>
            </a:r>
            <a:r>
              <a:rPr lang="tr-TR" sz="1600" dirty="0" smtClean="0">
                <a:solidFill>
                  <a:schemeClr val="bg1"/>
                </a:solidFill>
                <a:latin typeface="Cambria Math" panose="02040503050406030204" pitchFamily="18" charset="0"/>
                <a:ea typeface="Cambria Math" panose="02040503050406030204" pitchFamily="18" charset="0"/>
              </a:rPr>
              <a:t>7</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However, the method can be made nearly fail-safe by combining it with</a:t>
            </a:r>
            <a:r>
              <a:rPr lang="tr-TR" sz="1600" dirty="0">
                <a:solidFill>
                  <a:schemeClr val="bg1"/>
                </a:solidFill>
                <a:latin typeface="Cambria Math" panose="02040503050406030204" pitchFamily="18" charset="0"/>
                <a:ea typeface="Cambria Math" panose="02040503050406030204" pitchFamily="18" charset="0"/>
              </a:rPr>
              <a:t> bisection.</a:t>
            </a:r>
          </a:p>
          <a:p>
            <a:endParaRPr lang="tr-TR" dirty="0"/>
          </a:p>
        </p:txBody>
      </p:sp>
      <p:pic>
        <p:nvPicPr>
          <p:cNvPr id="7" name="Picture 6"/>
          <p:cNvPicPr>
            <a:picLocks noChangeAspect="1"/>
          </p:cNvPicPr>
          <p:nvPr/>
        </p:nvPicPr>
        <p:blipFill>
          <a:blip r:embed="rId6"/>
          <a:stretch>
            <a:fillRect/>
          </a:stretch>
        </p:blipFill>
        <p:spPr>
          <a:xfrm>
            <a:off x="9459934" y="2806794"/>
            <a:ext cx="2359171" cy="2962680"/>
          </a:xfrm>
          <a:prstGeom prst="rect">
            <a:avLst/>
          </a:prstGeom>
        </p:spPr>
      </p:pic>
      <p:sp>
        <p:nvSpPr>
          <p:cNvPr id="8" name="TextBox 7"/>
          <p:cNvSpPr txBox="1"/>
          <p:nvPr/>
        </p:nvSpPr>
        <p:spPr>
          <a:xfrm>
            <a:off x="9459934" y="5769474"/>
            <a:ext cx="2359171" cy="738664"/>
          </a:xfrm>
          <a:prstGeom prst="rect">
            <a:avLst/>
          </a:prstGeom>
          <a:noFill/>
          <a:ln>
            <a:solidFill>
              <a:schemeClr val="bg1"/>
            </a:solidFill>
          </a:ln>
        </p:spPr>
        <p:txBody>
          <a:bodyPr wrap="square" rtlCol="0">
            <a:spAutoFit/>
          </a:bodyPr>
          <a:lstStyle/>
          <a:p>
            <a:pPr algn="just"/>
            <a:r>
              <a:rPr lang="tr-TR" sz="1400" b="1" dirty="0" smtClean="0">
                <a:solidFill>
                  <a:schemeClr val="bg1"/>
                </a:solidFill>
                <a:latin typeface="Cambria Math" panose="02040503050406030204" pitchFamily="18" charset="0"/>
                <a:ea typeface="Cambria Math" panose="02040503050406030204" pitchFamily="18" charset="0"/>
              </a:rPr>
              <a:t>Figure 7: </a:t>
            </a:r>
            <a:r>
              <a:rPr lang="en-US" sz="1400" dirty="0" smtClean="0">
                <a:solidFill>
                  <a:schemeClr val="bg1"/>
                </a:solidFill>
                <a:latin typeface="Cambria Math" panose="02040503050406030204" pitchFamily="18" charset="0"/>
                <a:ea typeface="Cambria Math" panose="02040503050406030204" pitchFamily="18" charset="0"/>
              </a:rPr>
              <a:t>Examples </a:t>
            </a:r>
            <a:r>
              <a:rPr lang="en-US" sz="1400" dirty="0">
                <a:solidFill>
                  <a:schemeClr val="bg1"/>
                </a:solidFill>
                <a:latin typeface="Cambria Math" panose="02040503050406030204" pitchFamily="18" charset="0"/>
                <a:ea typeface="Cambria Math" panose="02040503050406030204" pitchFamily="18" charset="0"/>
              </a:rPr>
              <a:t>where the Newton-Raphson method diverges.</a:t>
            </a:r>
            <a:endParaRPr lang="tr-TR" sz="1400" dirty="0">
              <a:solidFill>
                <a:schemeClr val="bg1"/>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846244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11285" y="252919"/>
                <a:ext cx="11595370" cy="5413020"/>
              </a:xfrm>
              <a:prstGeom prst="rect">
                <a:avLst/>
              </a:prstGeom>
              <a:noFill/>
            </p:spPr>
            <p:txBody>
              <a:bodyPr wrap="square" rtlCol="0">
                <a:spAutoFit/>
              </a:bodyPr>
              <a:lstStyle/>
              <a:p>
                <a:pPr algn="just"/>
                <a:r>
                  <a:rPr lang="tr-TR" dirty="0" smtClean="0">
                    <a:solidFill>
                      <a:srgbClr val="C00000"/>
                    </a:solidFill>
                    <a:latin typeface="Cambria Math" panose="02040503050406030204" pitchFamily="18" charset="0"/>
                    <a:ea typeface="Cambria Math" panose="02040503050406030204" pitchFamily="18" charset="0"/>
                  </a:rPr>
                  <a:t>Example 4: </a:t>
                </a:r>
                <a:r>
                  <a:rPr lang="en-US" sz="1600" dirty="0" smtClean="0">
                    <a:solidFill>
                      <a:schemeClr val="bg1"/>
                    </a:solidFill>
                    <a:latin typeface="Cambria Math" panose="02040503050406030204" pitchFamily="18" charset="0"/>
                    <a:ea typeface="Cambria Math" panose="02040503050406030204" pitchFamily="18" charset="0"/>
                  </a:rPr>
                  <a:t>Use </a:t>
                </a:r>
                <a:r>
                  <a:rPr lang="en-US" sz="1600" dirty="0">
                    <a:solidFill>
                      <a:schemeClr val="bg1"/>
                    </a:solidFill>
                    <a:latin typeface="Cambria Math" panose="02040503050406030204" pitchFamily="18" charset="0"/>
                    <a:ea typeface="Cambria Math" panose="02040503050406030204" pitchFamily="18" charset="0"/>
                  </a:rPr>
                  <a:t>the Newton-Raphson method to obtain successive approximations </a:t>
                </a:r>
                <a:r>
                  <a:rPr lang="en-US" sz="1600" dirty="0" smtClean="0">
                    <a:solidFill>
                      <a:schemeClr val="bg1"/>
                    </a:solidFill>
                    <a:latin typeface="Cambria Math" panose="02040503050406030204" pitchFamily="18" charset="0"/>
                    <a:ea typeface="Cambria Math" panose="02040503050406030204" pitchFamily="18" charset="0"/>
                  </a:rPr>
                  <a:t>of</a:t>
                </a:r>
                <a:r>
                  <a:rPr lang="tr-TR" sz="1600"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rad>
                      <m:radPr>
                        <m:degHide m:val="on"/>
                        <m:ctrlPr>
                          <a:rPr lang="tr-TR" sz="1600" i="1" smtClean="0">
                            <a:solidFill>
                              <a:schemeClr val="bg1"/>
                            </a:solidFill>
                            <a:latin typeface="Cambria Math" panose="02040503050406030204" pitchFamily="18" charset="0"/>
                            <a:ea typeface="Cambria Math" panose="02040503050406030204" pitchFamily="18" charset="0"/>
                          </a:rPr>
                        </m:ctrlPr>
                      </m:radPr>
                      <m:deg/>
                      <m:e>
                        <m:r>
                          <a:rPr lang="tr-TR" sz="1600" b="0" i="1" smtClean="0">
                            <a:solidFill>
                              <a:schemeClr val="bg1"/>
                            </a:solidFill>
                            <a:latin typeface="Cambria Math" panose="02040503050406030204" pitchFamily="18" charset="0"/>
                            <a:ea typeface="Cambria Math" panose="02040503050406030204" pitchFamily="18" charset="0"/>
                          </a:rPr>
                          <m:t>2</m:t>
                        </m:r>
                      </m:e>
                    </m:rad>
                  </m:oMath>
                </a14:m>
                <a:r>
                  <a:rPr lang="tr-TR" sz="1600" dirty="0" smtClean="0">
                    <a:solidFill>
                      <a:schemeClr val="bg1"/>
                    </a:solidFill>
                    <a:latin typeface="Cambria Math" panose="02040503050406030204" pitchFamily="18" charset="0"/>
                    <a:ea typeface="Cambria Math" panose="02040503050406030204" pitchFamily="18" charset="0"/>
                  </a:rPr>
                  <a:t>  as the ratio </a:t>
                </a:r>
                <a:r>
                  <a:rPr lang="tr-TR" sz="1600" dirty="0">
                    <a:solidFill>
                      <a:schemeClr val="bg1"/>
                    </a:solidFill>
                    <a:latin typeface="Cambria Math" panose="02040503050406030204" pitchFamily="18" charset="0"/>
                    <a:ea typeface="Cambria Math" panose="02040503050406030204" pitchFamily="18" charset="0"/>
                  </a:rPr>
                  <a:t>of two integers</a:t>
                </a:r>
                <a:r>
                  <a:rPr lang="tr-TR" sz="1600" dirty="0" smtClean="0">
                    <a:solidFill>
                      <a:schemeClr val="bg1"/>
                    </a:solidFill>
                    <a:latin typeface="Cambria Math" panose="02040503050406030204" pitchFamily="18" charset="0"/>
                    <a:ea typeface="Cambria Math" panose="02040503050406030204" pitchFamily="18" charset="0"/>
                  </a:rPr>
                  <a:t>.</a:t>
                </a:r>
              </a:p>
              <a:p>
                <a:pPr algn="just"/>
                <a:endParaRPr lang="tr-TR" sz="1600" dirty="0">
                  <a:solidFill>
                    <a:schemeClr val="bg1"/>
                  </a:solidFill>
                  <a:latin typeface="Cambria Math" panose="02040503050406030204" pitchFamily="18" charset="0"/>
                  <a:ea typeface="Cambria Math" panose="02040503050406030204" pitchFamily="18" charset="0"/>
                </a:endParaRPr>
              </a:p>
              <a:p>
                <a:r>
                  <a:rPr lang="en-US" sz="1600" b="1" dirty="0" smtClean="0">
                    <a:solidFill>
                      <a:srgbClr val="C00000"/>
                    </a:solidFill>
                    <a:latin typeface="Cambria Math" panose="02040503050406030204" pitchFamily="18" charset="0"/>
                    <a:ea typeface="Cambria Math" panose="02040503050406030204" pitchFamily="18" charset="0"/>
                  </a:rPr>
                  <a:t>Solution</a:t>
                </a:r>
                <a:r>
                  <a:rPr lang="tr-TR" sz="1600" b="1" dirty="0" smtClean="0">
                    <a:solidFill>
                      <a:srgbClr val="C00000"/>
                    </a:solidFill>
                    <a:latin typeface="Cambria Math" panose="02040503050406030204" pitchFamily="18" charset="0"/>
                    <a:ea typeface="Cambria Math" panose="02040503050406030204" pitchFamily="18" charset="0"/>
                  </a:rPr>
                  <a:t>:</a:t>
                </a:r>
                <a:r>
                  <a:rPr lang="en-US" sz="1600" b="1" dirty="0" smtClean="0">
                    <a:solidFill>
                      <a:srgbClr val="C00000"/>
                    </a:solidFill>
                    <a:latin typeface="Cambria Math" panose="02040503050406030204" pitchFamily="18" charset="0"/>
                    <a:ea typeface="Cambria Math" panose="02040503050406030204" pitchFamily="18" charset="0"/>
                  </a:rPr>
                  <a:t> </a:t>
                </a:r>
                <a:r>
                  <a:rPr lang="tr-TR" sz="1600" b="1" dirty="0" smtClean="0">
                    <a:solidFill>
                      <a:srgbClr val="C00000"/>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problem is equivalent to finding the root of f (x) = x</a:t>
                </a:r>
                <a:r>
                  <a:rPr lang="en-US" sz="1600" baseline="30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− 2 = 0</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Here the</a:t>
                </a:r>
                <a:r>
                  <a:rPr lang="tr-TR" sz="1600" dirty="0" smtClean="0">
                    <a:solidFill>
                      <a:schemeClr val="bg1"/>
                    </a:solidFill>
                    <a:latin typeface="Cambria Math" panose="02040503050406030204" pitchFamily="18" charset="0"/>
                    <a:ea typeface="Cambria Math" panose="02040503050406030204" pitchFamily="18" charset="0"/>
                  </a:rPr>
                  <a:t> Newton-Raphson </a:t>
                </a:r>
                <a:r>
                  <a:rPr lang="tr-TR" sz="1600" dirty="0">
                    <a:solidFill>
                      <a:schemeClr val="bg1"/>
                    </a:solidFill>
                    <a:latin typeface="Cambria Math" panose="02040503050406030204" pitchFamily="18" charset="0"/>
                    <a:ea typeface="Cambria Math" panose="02040503050406030204" pitchFamily="18" charset="0"/>
                  </a:rPr>
                  <a:t>formula </a:t>
                </a:r>
                <a:r>
                  <a:rPr lang="tr-TR" sz="1600" dirty="0" smtClean="0">
                    <a:solidFill>
                      <a:schemeClr val="bg1"/>
                    </a:solidFill>
                    <a:latin typeface="Cambria Math" panose="02040503050406030204" pitchFamily="18" charset="0"/>
                    <a:ea typeface="Cambria Math" panose="02040503050406030204" pitchFamily="18" charset="0"/>
                  </a:rPr>
                  <a:t>is</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Starting with x = 1, successive iterations </a:t>
                </a:r>
                <a:r>
                  <a:rPr lang="en-US" sz="1600" dirty="0" smtClean="0">
                    <a:solidFill>
                      <a:schemeClr val="bg1"/>
                    </a:solidFill>
                    <a:latin typeface="Cambria Math" panose="02040503050406030204" pitchFamily="18" charset="0"/>
                    <a:ea typeface="Cambria Math" panose="02040503050406030204" pitchFamily="18" charset="0"/>
                  </a:rPr>
                  <a:t>yield</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Note that x = 577/408 = 1.1414216 is already very close </a:t>
                </a:r>
                <a:r>
                  <a:rPr lang="en-US" sz="1600" dirty="0" smtClean="0">
                    <a:solidFill>
                      <a:schemeClr val="bg1"/>
                    </a:solidFill>
                    <a:latin typeface="Cambria Math" panose="02040503050406030204" pitchFamily="18" charset="0"/>
                    <a:ea typeface="Cambria Math" panose="02040503050406030204" pitchFamily="18" charset="0"/>
                  </a:rPr>
                  <a:t>to</a:t>
                </a:r>
                <a:r>
                  <a:rPr lang="tr-TR" sz="1600"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rad>
                      <m:radPr>
                        <m:degHide m:val="on"/>
                        <m:ctrlPr>
                          <a:rPr lang="tr-TR" sz="1600" i="1" smtClean="0">
                            <a:solidFill>
                              <a:schemeClr val="bg1"/>
                            </a:solidFill>
                            <a:latin typeface="Cambria Math" panose="02040503050406030204" pitchFamily="18" charset="0"/>
                            <a:ea typeface="Cambria Math" panose="02040503050406030204" pitchFamily="18" charset="0"/>
                          </a:rPr>
                        </m:ctrlPr>
                      </m:radPr>
                      <m:deg/>
                      <m:e>
                        <m:r>
                          <a:rPr lang="tr-TR" sz="1600" b="0" i="0" smtClean="0">
                            <a:solidFill>
                              <a:schemeClr val="bg1"/>
                            </a:solidFill>
                            <a:latin typeface="Cambria Math" panose="02040503050406030204" pitchFamily="18" charset="0"/>
                            <a:ea typeface="Cambria Math" panose="02040503050406030204" pitchFamily="18" charset="0"/>
                          </a:rPr>
                          <m:t>2 </m:t>
                        </m:r>
                      </m:e>
                    </m:rad>
                  </m:oMath>
                </a14:m>
                <a:r>
                  <a:rPr lang="tr-TR" sz="1600" dirty="0" smtClean="0">
                    <a:solidFill>
                      <a:schemeClr val="bg1"/>
                    </a:solidFill>
                    <a:latin typeface="Cambria Math" panose="02040503050406030204" pitchFamily="18" charset="0"/>
                    <a:ea typeface="Cambria Math" panose="02040503050406030204" pitchFamily="18" charset="0"/>
                  </a:rPr>
                  <a:t>= </a:t>
                </a:r>
                <a:r>
                  <a:rPr lang="tr-TR" sz="1600" dirty="0">
                    <a:solidFill>
                      <a:schemeClr val="bg1"/>
                    </a:solidFill>
                    <a:latin typeface="Cambria Math" panose="02040503050406030204" pitchFamily="18" charset="0"/>
                    <a:ea typeface="Cambria Math" panose="02040503050406030204" pitchFamily="18" charset="0"/>
                  </a:rPr>
                  <a:t>1.1414214.</a:t>
                </a:r>
              </a:p>
              <a:p>
                <a:r>
                  <a:rPr lang="en-US" sz="1600" dirty="0">
                    <a:solidFill>
                      <a:schemeClr val="bg1"/>
                    </a:solidFill>
                    <a:latin typeface="Cambria Math" panose="02040503050406030204" pitchFamily="18" charset="0"/>
                    <a:ea typeface="Cambria Math" panose="02040503050406030204" pitchFamily="18" charset="0"/>
                  </a:rPr>
                  <a:t>The results are dependent on the starting value of x. For example, x = 2 </a:t>
                </a:r>
                <a:r>
                  <a:rPr lang="en-US" sz="1600" dirty="0" smtClean="0">
                    <a:solidFill>
                      <a:schemeClr val="bg1"/>
                    </a:solidFill>
                    <a:latin typeface="Cambria Math" panose="02040503050406030204" pitchFamily="18" charset="0"/>
                    <a:ea typeface="Cambria Math" panose="02040503050406030204" pitchFamily="18" charset="0"/>
                  </a:rPr>
                  <a:t>would</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produce </a:t>
                </a:r>
                <a:r>
                  <a:rPr lang="en-US" sz="1600" dirty="0">
                    <a:solidFill>
                      <a:schemeClr val="bg1"/>
                    </a:solidFill>
                    <a:latin typeface="Cambria Math" panose="02040503050406030204" pitchFamily="18" charset="0"/>
                    <a:ea typeface="Cambria Math" panose="02040503050406030204" pitchFamily="18" charset="0"/>
                  </a:rPr>
                  <a:t>a different sequence of ratios.</a:t>
                </a:r>
                <a:endParaRPr lang="tr-TR" sz="1600" dirty="0">
                  <a:solidFill>
                    <a:schemeClr val="bg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11285" y="252919"/>
                <a:ext cx="11595370" cy="5413020"/>
              </a:xfrm>
              <a:prstGeom prst="rect">
                <a:avLst/>
              </a:prstGeom>
              <a:blipFill>
                <a:blip r:embed="rId2"/>
                <a:stretch>
                  <a:fillRect l="-421" t="-676"/>
                </a:stretch>
              </a:blipFill>
            </p:spPr>
            <p:txBody>
              <a:bodyPr/>
              <a:lstStyle/>
              <a:p>
                <a:r>
                  <a:rPr lang="tr-TR">
                    <a:noFill/>
                  </a:rPr>
                  <a:t> </a:t>
                </a:r>
              </a:p>
            </p:txBody>
          </p:sp>
        </mc:Fallback>
      </mc:AlternateContent>
      <p:pic>
        <p:nvPicPr>
          <p:cNvPr id="3" name="Picture 2"/>
          <p:cNvPicPr>
            <a:picLocks noChangeAspect="1"/>
          </p:cNvPicPr>
          <p:nvPr/>
        </p:nvPicPr>
        <p:blipFill>
          <a:blip r:embed="rId3"/>
          <a:stretch>
            <a:fillRect/>
          </a:stretch>
        </p:blipFill>
        <p:spPr>
          <a:xfrm>
            <a:off x="4504210" y="1327420"/>
            <a:ext cx="3209520" cy="699706"/>
          </a:xfrm>
          <a:prstGeom prst="rect">
            <a:avLst/>
          </a:prstGeom>
        </p:spPr>
      </p:pic>
      <p:pic>
        <p:nvPicPr>
          <p:cNvPr id="4" name="Picture 3"/>
          <p:cNvPicPr>
            <a:picLocks noChangeAspect="1"/>
          </p:cNvPicPr>
          <p:nvPr/>
        </p:nvPicPr>
        <p:blipFill>
          <a:blip r:embed="rId4"/>
          <a:stretch>
            <a:fillRect/>
          </a:stretch>
        </p:blipFill>
        <p:spPr>
          <a:xfrm>
            <a:off x="5161638" y="2743634"/>
            <a:ext cx="2246714" cy="1907331"/>
          </a:xfrm>
          <a:prstGeom prst="rect">
            <a:avLst/>
          </a:prstGeom>
        </p:spPr>
      </p:pic>
    </p:spTree>
    <p:extLst>
      <p:ext uri="{BB962C8B-B14F-4D97-AF65-F5344CB8AC3E}">
        <p14:creationId xmlns:p14="http://schemas.microsoft.com/office/powerpoint/2010/main" val="1459267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830" y="282102"/>
            <a:ext cx="11653736" cy="5293757"/>
          </a:xfrm>
          <a:prstGeom prst="rect">
            <a:avLst/>
          </a:prstGeom>
          <a:noFill/>
        </p:spPr>
        <p:txBody>
          <a:bodyPr wrap="square" rtlCol="0">
            <a:spAutoFit/>
          </a:bodyPr>
          <a:lstStyle/>
          <a:p>
            <a:r>
              <a:rPr lang="tr-TR" dirty="0" smtClean="0">
                <a:solidFill>
                  <a:srgbClr val="C00000"/>
                </a:solidFill>
                <a:latin typeface="Cambria Math" panose="02040503050406030204" pitchFamily="18" charset="0"/>
                <a:ea typeface="Cambria Math" panose="02040503050406030204" pitchFamily="18" charset="0"/>
              </a:rPr>
              <a:t>Example 5: </a:t>
            </a:r>
            <a:r>
              <a:rPr lang="en-US" sz="1600" dirty="0" smtClean="0">
                <a:solidFill>
                  <a:schemeClr val="bg1"/>
                </a:solidFill>
                <a:latin typeface="Cambria Math" panose="02040503050406030204" pitchFamily="18" charset="0"/>
                <a:ea typeface="Cambria Math" panose="02040503050406030204" pitchFamily="18" charset="0"/>
              </a:rPr>
              <a:t>Use </a:t>
            </a:r>
            <a:r>
              <a:rPr lang="en-US" sz="1600" dirty="0">
                <a:solidFill>
                  <a:schemeClr val="bg1"/>
                </a:solidFill>
                <a:latin typeface="Cambria Math" panose="02040503050406030204" pitchFamily="18" charset="0"/>
                <a:ea typeface="Cambria Math" panose="02040503050406030204" pitchFamily="18" charset="0"/>
              </a:rPr>
              <a:t>the Newton-Raphson method to estimate the root </a:t>
            </a:r>
            <a:r>
              <a:rPr lang="en-US" sz="1600" dirty="0" smtClean="0">
                <a:solidFill>
                  <a:schemeClr val="bg1"/>
                </a:solidFill>
                <a:latin typeface="Cambria Math" panose="02040503050406030204" pitchFamily="18" charset="0"/>
                <a:ea typeface="Cambria Math" panose="02040503050406030204" pitchFamily="18" charset="0"/>
              </a:rPr>
              <a:t>of</a:t>
            </a:r>
            <a:r>
              <a:rPr lang="tr-TR" sz="1600" dirty="0" smtClean="0">
                <a:solidFill>
                  <a:schemeClr val="bg1"/>
                </a:solidFill>
                <a:latin typeface="Cambria Math" panose="02040503050406030204" pitchFamily="18" charset="0"/>
                <a:ea typeface="Cambria Math" panose="02040503050406030204" pitchFamily="18" charset="0"/>
              </a:rPr>
              <a:t>     « </a:t>
            </a:r>
            <a:r>
              <a:rPr lang="en-US" sz="1600" dirty="0" smtClean="0">
                <a:solidFill>
                  <a:schemeClr val="bg1"/>
                </a:solidFill>
                <a:latin typeface="Cambria Math" panose="02040503050406030204" pitchFamily="18" charset="0"/>
                <a:ea typeface="Cambria Math" panose="02040503050406030204" pitchFamily="18" charset="0"/>
              </a:rPr>
              <a:t>f </a:t>
            </a:r>
            <a:r>
              <a:rPr lang="en-US" sz="1600" dirty="0">
                <a:solidFill>
                  <a:schemeClr val="bg1"/>
                </a:solidFill>
                <a:latin typeface="Cambria Math" panose="02040503050406030204" pitchFamily="18" charset="0"/>
                <a:ea typeface="Cambria Math" panose="02040503050406030204" pitchFamily="18" charset="0"/>
              </a:rPr>
              <a:t>(x)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e</a:t>
            </a:r>
            <a:r>
              <a:rPr lang="en-US" sz="1600" baseline="30000" dirty="0">
                <a:solidFill>
                  <a:schemeClr val="bg1"/>
                </a:solidFill>
                <a:latin typeface="Cambria Math" panose="02040503050406030204" pitchFamily="18" charset="0"/>
                <a:ea typeface="Cambria Math" panose="02040503050406030204" pitchFamily="18" charset="0"/>
              </a:rPr>
              <a:t>−x </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x</a:t>
            </a:r>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employing an initial guess of x</a:t>
            </a:r>
            <a:r>
              <a:rPr lang="en-US" sz="1600" baseline="-25000" dirty="0">
                <a:solidFill>
                  <a:schemeClr val="bg1"/>
                </a:solidFill>
                <a:latin typeface="Cambria Math" panose="02040503050406030204" pitchFamily="18" charset="0"/>
                <a:ea typeface="Cambria Math" panose="02040503050406030204" pitchFamily="18" charset="0"/>
              </a:rPr>
              <a:t>0</a:t>
            </a:r>
            <a:r>
              <a:rPr lang="en-US" sz="1600" dirty="0">
                <a:solidFill>
                  <a:schemeClr val="bg1"/>
                </a:solidFill>
                <a:latin typeface="Cambria Math" panose="02040503050406030204" pitchFamily="18" charset="0"/>
                <a:ea typeface="Cambria Math" panose="02040503050406030204" pitchFamily="18" charset="0"/>
              </a:rPr>
              <a:t> = 0</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dirty="0" smtClean="0">
                <a:solidFill>
                  <a:srgbClr val="C00000"/>
                </a:solidFill>
                <a:latin typeface="Cambria Math" panose="02040503050406030204" pitchFamily="18" charset="0"/>
                <a:ea typeface="Cambria Math" panose="02040503050406030204" pitchFamily="18" charset="0"/>
              </a:rPr>
              <a:t>Solution</a:t>
            </a:r>
            <a:r>
              <a:rPr lang="tr-TR" dirty="0" smtClean="0">
                <a:solidFill>
                  <a:srgbClr val="C00000"/>
                </a:solidFill>
                <a:latin typeface="Cambria Math" panose="02040503050406030204" pitchFamily="18" charset="0"/>
                <a:ea typeface="Cambria Math" panose="02040503050406030204" pitchFamily="18" charset="0"/>
              </a:rPr>
              <a:t>:</a:t>
            </a:r>
            <a:r>
              <a:rPr lang="en-US" dirty="0" smtClean="0">
                <a:solidFill>
                  <a:srgbClr val="C00000"/>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The first derivative of the function can be evaluated </a:t>
            </a:r>
            <a:r>
              <a:rPr lang="en-US" sz="1600" dirty="0" smtClean="0">
                <a:solidFill>
                  <a:schemeClr val="bg1"/>
                </a:solidFill>
                <a:latin typeface="Cambria Math" panose="02040503050406030204" pitchFamily="18" charset="0"/>
                <a:ea typeface="Cambria Math" panose="02040503050406030204" pitchFamily="18" charset="0"/>
              </a:rPr>
              <a:t>as</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which can be substituted along with the original function into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7</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to </a:t>
            </a:r>
            <a:r>
              <a:rPr lang="en-US" sz="1600" dirty="0" smtClean="0">
                <a:solidFill>
                  <a:schemeClr val="bg1"/>
                </a:solidFill>
                <a:latin typeface="Cambria Math" panose="02040503050406030204" pitchFamily="18" charset="0"/>
                <a:ea typeface="Cambria Math" panose="02040503050406030204" pitchFamily="18" charset="0"/>
              </a:rPr>
              <a:t>give</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Starting with an initial guess of </a:t>
            </a:r>
            <a:r>
              <a:rPr lang="en-US" sz="1600" i="1" dirty="0">
                <a:solidFill>
                  <a:schemeClr val="bg1"/>
                </a:solidFill>
                <a:latin typeface="Cambria Math" panose="02040503050406030204" pitchFamily="18" charset="0"/>
                <a:ea typeface="Cambria Math" panose="02040503050406030204" pitchFamily="18" charset="0"/>
              </a:rPr>
              <a:t>x</a:t>
            </a:r>
            <a:r>
              <a:rPr lang="en-US" sz="1600" baseline="-25000" dirty="0">
                <a:solidFill>
                  <a:schemeClr val="bg1"/>
                </a:solidFill>
                <a:latin typeface="Cambria Math" panose="02040503050406030204" pitchFamily="18" charset="0"/>
                <a:ea typeface="Cambria Math" panose="02040503050406030204" pitchFamily="18" charset="0"/>
              </a:rPr>
              <a:t>0</a:t>
            </a:r>
            <a:r>
              <a:rPr lang="en-US" sz="1600" dirty="0">
                <a:solidFill>
                  <a:schemeClr val="bg1"/>
                </a:solidFill>
                <a:latin typeface="Cambria Math" panose="02040503050406030204" pitchFamily="18" charset="0"/>
                <a:ea typeface="Cambria Math" panose="02040503050406030204" pitchFamily="18" charset="0"/>
              </a:rPr>
              <a:t> = 0, this iterative equation can be applied to </a:t>
            </a:r>
            <a:r>
              <a:rPr lang="en-US" sz="1600" dirty="0" smtClean="0">
                <a:solidFill>
                  <a:schemeClr val="bg1"/>
                </a:solidFill>
                <a:latin typeface="Cambria Math" panose="02040503050406030204" pitchFamily="18" charset="0"/>
                <a:ea typeface="Cambria Math" panose="02040503050406030204" pitchFamily="18" charset="0"/>
              </a:rPr>
              <a:t>compute</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Thus, the approach rapidly converges on the true root. Notice that the true percent relative error at each iteration decreases much faster than it does in simple fixed-point </a:t>
            </a:r>
            <a:r>
              <a:rPr lang="en-US" sz="1600" dirty="0" smtClean="0">
                <a:solidFill>
                  <a:schemeClr val="bg1"/>
                </a:solidFill>
                <a:latin typeface="Cambria Math" panose="02040503050406030204" pitchFamily="18" charset="0"/>
                <a:ea typeface="Cambria Math" panose="02040503050406030204" pitchFamily="18" charset="0"/>
              </a:rPr>
              <a:t>iteration</a:t>
            </a:r>
            <a:r>
              <a:rPr lang="tr-TR" sz="1600" dirty="0" smtClean="0">
                <a:solidFill>
                  <a:schemeClr val="bg1"/>
                </a:solidFill>
                <a:latin typeface="Cambria Math" panose="02040503050406030204" pitchFamily="18" charset="0"/>
                <a:ea typeface="Cambria Math" panose="02040503050406030204" pitchFamily="18" charset="0"/>
              </a:rPr>
              <a:t>.</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2"/>
          <a:stretch>
            <a:fillRect/>
          </a:stretch>
        </p:blipFill>
        <p:spPr>
          <a:xfrm>
            <a:off x="5190010" y="1171270"/>
            <a:ext cx="1857375" cy="371475"/>
          </a:xfrm>
          <a:prstGeom prst="rect">
            <a:avLst/>
          </a:prstGeom>
        </p:spPr>
      </p:pic>
      <p:pic>
        <p:nvPicPr>
          <p:cNvPr id="4" name="Picture 3"/>
          <p:cNvPicPr>
            <a:picLocks noChangeAspect="1"/>
          </p:cNvPicPr>
          <p:nvPr/>
        </p:nvPicPr>
        <p:blipFill>
          <a:blip r:embed="rId3"/>
          <a:stretch>
            <a:fillRect/>
          </a:stretch>
        </p:blipFill>
        <p:spPr>
          <a:xfrm>
            <a:off x="5067818" y="1941780"/>
            <a:ext cx="2101757" cy="490133"/>
          </a:xfrm>
          <a:prstGeom prst="rect">
            <a:avLst/>
          </a:prstGeom>
        </p:spPr>
      </p:pic>
      <p:pic>
        <p:nvPicPr>
          <p:cNvPr id="6" name="Picture 5"/>
          <p:cNvPicPr>
            <a:picLocks noChangeAspect="1"/>
          </p:cNvPicPr>
          <p:nvPr/>
        </p:nvPicPr>
        <p:blipFill>
          <a:blip r:embed="rId4"/>
          <a:stretch>
            <a:fillRect/>
          </a:stretch>
        </p:blipFill>
        <p:spPr>
          <a:xfrm>
            <a:off x="4225250" y="3048889"/>
            <a:ext cx="4028465" cy="1539769"/>
          </a:xfrm>
          <a:prstGeom prst="rect">
            <a:avLst/>
          </a:prstGeom>
        </p:spPr>
      </p:pic>
    </p:spTree>
    <p:extLst>
      <p:ext uri="{BB962C8B-B14F-4D97-AF65-F5344CB8AC3E}">
        <p14:creationId xmlns:p14="http://schemas.microsoft.com/office/powerpoint/2010/main" val="3383547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796" y="243192"/>
            <a:ext cx="11660221" cy="6247864"/>
          </a:xfrm>
          <a:prstGeom prst="rect">
            <a:avLst/>
          </a:prstGeom>
          <a:noFill/>
        </p:spPr>
        <p:txBody>
          <a:bodyPr wrap="square" rtlCol="0">
            <a:spAutoFit/>
          </a:bodyPr>
          <a:lstStyle/>
          <a:p>
            <a:pPr lvl="0" algn="just"/>
            <a:r>
              <a:rPr lang="tr-TR" sz="1600" dirty="0" smtClean="0">
                <a:solidFill>
                  <a:srgbClr val="FF0000"/>
                </a:solidFill>
                <a:latin typeface="Cambria Math" panose="02040503050406030204" pitchFamily="18" charset="0"/>
                <a:ea typeface="Cambria Math" panose="02040503050406030204" pitchFamily="18" charset="0"/>
              </a:rPr>
              <a:t>Example 7:  </a:t>
            </a:r>
            <a:r>
              <a:rPr lang="en-US" sz="1600" dirty="0">
                <a:solidFill>
                  <a:schemeClr val="bg1"/>
                </a:solidFill>
                <a:latin typeface="Cambria Math" panose="02040503050406030204" pitchFamily="18" charset="0"/>
                <a:ea typeface="Cambria Math" panose="02040503050406030204" pitchFamily="18" charset="0"/>
              </a:rPr>
              <a:t>You have a spherical storage tank containing oil. The tank has a diameter of </a:t>
            </a:r>
            <a:r>
              <a:rPr lang="tr-TR" sz="1600" dirty="0" smtClean="0">
                <a:solidFill>
                  <a:schemeClr val="bg1"/>
                </a:solidFill>
                <a:latin typeface="Cambria Math" panose="02040503050406030204" pitchFamily="18" charset="0"/>
                <a:ea typeface="Cambria Math" panose="02040503050406030204" pitchFamily="18" charset="0"/>
              </a:rPr>
              <a:t>6ft</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You are asked to calculate the height h to which a dipstick 8 </a:t>
            </a:r>
            <a:r>
              <a:rPr lang="en-US" sz="1600" dirty="0" err="1">
                <a:solidFill>
                  <a:schemeClr val="bg1"/>
                </a:solidFill>
                <a:latin typeface="Cambria Math" panose="02040503050406030204" pitchFamily="18" charset="0"/>
                <a:ea typeface="Cambria Math" panose="02040503050406030204" pitchFamily="18" charset="0"/>
              </a:rPr>
              <a:t>ft</a:t>
            </a:r>
            <a:r>
              <a:rPr lang="en-US" sz="1600" dirty="0">
                <a:solidFill>
                  <a:schemeClr val="bg1"/>
                </a:solidFill>
                <a:latin typeface="Cambria Math" panose="02040503050406030204" pitchFamily="18" charset="0"/>
                <a:ea typeface="Cambria Math" panose="02040503050406030204" pitchFamily="18" charset="0"/>
              </a:rPr>
              <a:t> long would be wet with oil when immersed in the tank when it contains </a:t>
            </a:r>
            <a:r>
              <a:rPr lang="tr-TR" sz="1600" dirty="0" smtClean="0">
                <a:solidFill>
                  <a:schemeClr val="bg1"/>
                </a:solidFill>
                <a:latin typeface="Cambria Math" panose="02040503050406030204" pitchFamily="18" charset="0"/>
                <a:ea typeface="Cambria Math" panose="02040503050406030204" pitchFamily="18" charset="0"/>
              </a:rPr>
              <a:t>6ft</a:t>
            </a:r>
            <a:r>
              <a:rPr lang="tr-TR" sz="1600" baseline="300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of </a:t>
            </a:r>
            <a:r>
              <a:rPr lang="en-US" sz="1600" dirty="0">
                <a:solidFill>
                  <a:schemeClr val="bg1"/>
                </a:solidFill>
                <a:latin typeface="Cambria Math" panose="02040503050406030204" pitchFamily="18" charset="0"/>
                <a:ea typeface="Cambria Math" panose="02040503050406030204" pitchFamily="18" charset="0"/>
              </a:rPr>
              <a:t>oil</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lvl="0" algn="just"/>
            <a:endParaRPr lang="tr-TR" sz="1600" dirty="0">
              <a:solidFill>
                <a:schemeClr val="bg1"/>
              </a:solidFill>
              <a:latin typeface="Cambria Math" panose="02040503050406030204" pitchFamily="18" charset="0"/>
              <a:ea typeface="Cambria Math" panose="02040503050406030204" pitchFamily="18" charset="0"/>
            </a:endParaRPr>
          </a:p>
          <a:p>
            <a:pPr lvl="0" algn="just"/>
            <a:endParaRPr lang="tr-TR" sz="1600" dirty="0" smtClean="0">
              <a:solidFill>
                <a:schemeClr val="bg1"/>
              </a:solidFill>
              <a:latin typeface="Cambria Math" panose="02040503050406030204" pitchFamily="18" charset="0"/>
              <a:ea typeface="Cambria Math" panose="02040503050406030204" pitchFamily="18" charset="0"/>
            </a:endParaRPr>
          </a:p>
          <a:p>
            <a:pPr lvl="0" algn="just"/>
            <a:endParaRPr lang="tr-TR" sz="1600" dirty="0">
              <a:solidFill>
                <a:schemeClr val="bg1"/>
              </a:solidFill>
              <a:latin typeface="Cambria Math" panose="02040503050406030204" pitchFamily="18" charset="0"/>
              <a:ea typeface="Cambria Math" panose="02040503050406030204" pitchFamily="18" charset="0"/>
            </a:endParaRPr>
          </a:p>
          <a:p>
            <a:pPr lvl="0" algn="just"/>
            <a:endParaRPr lang="tr-TR" sz="1600" dirty="0" smtClean="0">
              <a:solidFill>
                <a:schemeClr val="bg1"/>
              </a:solidFill>
              <a:latin typeface="Cambria Math" panose="02040503050406030204" pitchFamily="18" charset="0"/>
              <a:ea typeface="Cambria Math" panose="02040503050406030204" pitchFamily="18" charset="0"/>
            </a:endParaRPr>
          </a:p>
          <a:p>
            <a:pPr lvl="0" algn="just"/>
            <a:endParaRPr lang="tr-TR" sz="1600" dirty="0">
              <a:solidFill>
                <a:schemeClr val="bg1"/>
              </a:solidFill>
              <a:latin typeface="Cambria Math" panose="02040503050406030204" pitchFamily="18" charset="0"/>
              <a:ea typeface="Cambria Math" panose="02040503050406030204" pitchFamily="18" charset="0"/>
            </a:endParaRPr>
          </a:p>
          <a:p>
            <a:pPr lvl="0" algn="just"/>
            <a:endParaRPr lang="tr-TR" sz="1600" dirty="0" smtClean="0">
              <a:solidFill>
                <a:schemeClr val="bg1"/>
              </a:solidFill>
              <a:latin typeface="Cambria Math" panose="02040503050406030204" pitchFamily="18" charset="0"/>
              <a:ea typeface="Cambria Math" panose="02040503050406030204" pitchFamily="18" charset="0"/>
            </a:endParaRPr>
          </a:p>
          <a:p>
            <a:pPr lvl="0" algn="just"/>
            <a:endParaRPr lang="tr-TR" sz="1600" dirty="0">
              <a:solidFill>
                <a:schemeClr val="bg1"/>
              </a:solidFill>
              <a:latin typeface="Cambria Math" panose="02040503050406030204" pitchFamily="18" charset="0"/>
              <a:ea typeface="Cambria Math" panose="02040503050406030204" pitchFamily="18" charset="0"/>
            </a:endParaRPr>
          </a:p>
          <a:p>
            <a:pPr lvl="0" algn="just"/>
            <a:endParaRPr lang="tr-TR" sz="1600" dirty="0" smtClean="0">
              <a:solidFill>
                <a:schemeClr val="bg1"/>
              </a:solidFill>
              <a:latin typeface="Cambria Math" panose="02040503050406030204" pitchFamily="18" charset="0"/>
              <a:ea typeface="Cambria Math" panose="02040503050406030204" pitchFamily="18" charset="0"/>
            </a:endParaRPr>
          </a:p>
          <a:p>
            <a:pPr lvl="0" algn="just"/>
            <a:endParaRPr lang="tr-TR" sz="1600" dirty="0">
              <a:solidFill>
                <a:schemeClr val="bg1"/>
              </a:solidFill>
              <a:latin typeface="Cambria Math" panose="02040503050406030204" pitchFamily="18" charset="0"/>
              <a:ea typeface="Cambria Math" panose="02040503050406030204" pitchFamily="18" charset="0"/>
            </a:endParaRPr>
          </a:p>
          <a:p>
            <a:pPr lvl="0" algn="just"/>
            <a:endParaRPr lang="tr-TR" sz="1600" dirty="0" smtClean="0">
              <a:solidFill>
                <a:schemeClr val="bg1"/>
              </a:solidFill>
              <a:latin typeface="Cambria Math" panose="02040503050406030204" pitchFamily="18" charset="0"/>
              <a:ea typeface="Cambria Math" panose="02040503050406030204" pitchFamily="18" charset="0"/>
            </a:endParaRPr>
          </a:p>
          <a:p>
            <a:pPr lvl="0" algn="just"/>
            <a:endParaRPr lang="tr-TR" sz="1600" dirty="0">
              <a:solidFill>
                <a:schemeClr val="bg1"/>
              </a:solidFill>
              <a:latin typeface="Cambria Math" panose="02040503050406030204" pitchFamily="18" charset="0"/>
              <a:ea typeface="Cambria Math" panose="02040503050406030204" pitchFamily="18" charset="0"/>
            </a:endParaRPr>
          </a:p>
          <a:p>
            <a:pPr lvl="0" algn="just"/>
            <a:r>
              <a:rPr lang="en-US" sz="1600" dirty="0">
                <a:solidFill>
                  <a:schemeClr val="bg1"/>
                </a:solidFill>
                <a:latin typeface="Cambria Math" panose="02040503050406030204" pitchFamily="18" charset="0"/>
                <a:ea typeface="Cambria Math" panose="02040503050406030204" pitchFamily="18" charset="0"/>
              </a:rPr>
              <a:t>The equation that gives the height h of the liquid in the spherical tank for the given volume and radius is given </a:t>
            </a:r>
            <a:r>
              <a:rPr lang="en-US" sz="1600" dirty="0" smtClean="0">
                <a:solidFill>
                  <a:schemeClr val="bg1"/>
                </a:solidFill>
                <a:latin typeface="Cambria Math" panose="02040503050406030204" pitchFamily="18" charset="0"/>
                <a:ea typeface="Cambria Math" panose="02040503050406030204" pitchFamily="18" charset="0"/>
              </a:rPr>
              <a:t>by</a:t>
            </a:r>
            <a:endParaRPr lang="tr-TR" sz="1600" dirty="0" smtClean="0">
              <a:solidFill>
                <a:schemeClr val="bg1"/>
              </a:solidFill>
              <a:latin typeface="Cambria Math" panose="02040503050406030204" pitchFamily="18" charset="0"/>
              <a:ea typeface="Cambria Math" panose="02040503050406030204" pitchFamily="18" charset="0"/>
            </a:endParaRPr>
          </a:p>
          <a:p>
            <a:pPr lvl="0" algn="just"/>
            <a:endParaRPr lang="tr-TR" sz="1600" dirty="0">
              <a:solidFill>
                <a:schemeClr val="bg1"/>
              </a:solidFill>
              <a:latin typeface="Cambria Math" panose="02040503050406030204" pitchFamily="18" charset="0"/>
              <a:ea typeface="Cambria Math" panose="02040503050406030204" pitchFamily="18" charset="0"/>
            </a:endParaRPr>
          </a:p>
          <a:p>
            <a:pPr lvl="0" algn="just"/>
            <a:endParaRPr lang="tr-TR" sz="1600" dirty="0" smtClean="0">
              <a:solidFill>
                <a:schemeClr val="bg1"/>
              </a:solidFill>
              <a:latin typeface="Cambria Math" panose="02040503050406030204" pitchFamily="18" charset="0"/>
              <a:ea typeface="Cambria Math" panose="02040503050406030204" pitchFamily="18" charset="0"/>
            </a:endParaRPr>
          </a:p>
          <a:p>
            <a:pPr lvl="0" algn="just"/>
            <a:r>
              <a:rPr lang="en-US" sz="1600" dirty="0">
                <a:solidFill>
                  <a:schemeClr val="bg1"/>
                </a:solidFill>
                <a:latin typeface="Cambria Math" panose="02040503050406030204" pitchFamily="18" charset="0"/>
                <a:ea typeface="Cambria Math" panose="02040503050406030204" pitchFamily="18" charset="0"/>
              </a:rPr>
              <a:t>Use the Newton-Raphson method of finding roots of equations to find the </a:t>
            </a:r>
            <a:r>
              <a:rPr lang="en-US" sz="1600" dirty="0" smtClean="0">
                <a:solidFill>
                  <a:schemeClr val="bg1"/>
                </a:solidFill>
                <a:latin typeface="Cambria Math" panose="02040503050406030204" pitchFamily="18" charset="0"/>
                <a:ea typeface="Cambria Math" panose="02040503050406030204" pitchFamily="18" charset="0"/>
              </a:rPr>
              <a:t>height</a:t>
            </a:r>
            <a:r>
              <a:rPr lang="tr-TR" sz="1600" dirty="0" smtClean="0">
                <a:solidFill>
                  <a:schemeClr val="bg1"/>
                </a:solidFill>
                <a:latin typeface="Cambria Math" panose="02040503050406030204" pitchFamily="18" charset="0"/>
                <a:ea typeface="Cambria Math" panose="02040503050406030204" pitchFamily="18" charset="0"/>
              </a:rPr>
              <a:t> h</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to which the dipstick is wet with oil. Conduct three iterations to estimate the root of the above equation. Find the absolute relative approximate error at the end of each iteration and the number of significant digits at least correct at the end of each iteration. </a:t>
            </a:r>
            <a:endParaRPr lang="tr-TR" sz="1600" dirty="0" smtClean="0">
              <a:solidFill>
                <a:schemeClr val="bg1"/>
              </a:solidFill>
              <a:latin typeface="Cambria Math" panose="02040503050406030204" pitchFamily="18" charset="0"/>
              <a:ea typeface="Cambria Math" panose="02040503050406030204" pitchFamily="18" charset="0"/>
            </a:endParaRPr>
          </a:p>
          <a:p>
            <a:pPr lvl="0" algn="just"/>
            <a:endParaRPr lang="tr-TR" sz="1600" dirty="0">
              <a:solidFill>
                <a:schemeClr val="bg1"/>
              </a:solidFill>
              <a:latin typeface="Cambria Math" panose="02040503050406030204" pitchFamily="18" charset="0"/>
              <a:ea typeface="Cambria Math" panose="02040503050406030204" pitchFamily="18" charset="0"/>
            </a:endParaRPr>
          </a:p>
          <a:p>
            <a:pPr lvl="0" algn="just"/>
            <a:endParaRPr lang="tr-TR" sz="1600" dirty="0" smtClean="0">
              <a:solidFill>
                <a:srgbClr val="C00000"/>
              </a:solidFill>
              <a:latin typeface="Cambria Math" panose="02040503050406030204" pitchFamily="18" charset="0"/>
              <a:ea typeface="Cambria Math" panose="02040503050406030204" pitchFamily="18" charset="0"/>
            </a:endParaRPr>
          </a:p>
          <a:p>
            <a:pPr lvl="0" algn="just"/>
            <a:r>
              <a:rPr lang="tr-TR" sz="1600" dirty="0" smtClean="0">
                <a:solidFill>
                  <a:srgbClr val="C00000"/>
                </a:solidFill>
                <a:latin typeface="Cambria Math" panose="02040503050406030204" pitchFamily="18" charset="0"/>
                <a:ea typeface="Cambria Math" panose="02040503050406030204" pitchFamily="18" charset="0"/>
              </a:rPr>
              <a:t>Solution: </a:t>
            </a:r>
          </a:p>
          <a:p>
            <a:pPr lvl="0" algn="just"/>
            <a:endParaRPr lang="tr-TR" sz="1600" dirty="0">
              <a:solidFill>
                <a:srgbClr val="C00000"/>
              </a:solidFill>
              <a:latin typeface="Cambria Math" panose="02040503050406030204" pitchFamily="18" charset="0"/>
              <a:ea typeface="Cambria Math" panose="02040503050406030204" pitchFamily="18" charset="0"/>
            </a:endParaRPr>
          </a:p>
          <a:p>
            <a:pPr lvl="0" algn="just"/>
            <a:endParaRPr lang="tr-TR" sz="1600" dirty="0" smtClean="0">
              <a:solidFill>
                <a:srgbClr val="C00000"/>
              </a:solidFill>
              <a:latin typeface="Cambria Math" panose="02040503050406030204" pitchFamily="18" charset="0"/>
              <a:ea typeface="Cambria Math" panose="02040503050406030204" pitchFamily="18" charset="0"/>
            </a:endParaRPr>
          </a:p>
          <a:p>
            <a:pPr lvl="0" algn="just"/>
            <a:r>
              <a:rPr lang="en-US" sz="1600" dirty="0">
                <a:solidFill>
                  <a:schemeClr val="bg1"/>
                </a:solidFill>
                <a:latin typeface="Cambria Math" panose="02040503050406030204" pitchFamily="18" charset="0"/>
                <a:ea typeface="Cambria Math" panose="02040503050406030204" pitchFamily="18" charset="0"/>
              </a:rPr>
              <a:t>Let us take the initial guess of the root of </a:t>
            </a:r>
            <a:r>
              <a:rPr lang="tr-TR" sz="1600" dirty="0" smtClean="0">
                <a:solidFill>
                  <a:schemeClr val="bg1"/>
                </a:solidFill>
                <a:latin typeface="Cambria Math" panose="02040503050406030204" pitchFamily="18" charset="0"/>
                <a:ea typeface="Cambria Math" panose="02040503050406030204" pitchFamily="18" charset="0"/>
              </a:rPr>
              <a:t>f(h)=0 </a:t>
            </a:r>
            <a:r>
              <a:rPr lang="en-US" sz="1600" dirty="0" smtClean="0">
                <a:solidFill>
                  <a:schemeClr val="bg1"/>
                </a:solidFill>
                <a:latin typeface="Cambria Math" panose="02040503050406030204" pitchFamily="18" charset="0"/>
                <a:ea typeface="Cambria Math" panose="02040503050406030204" pitchFamily="18" charset="0"/>
              </a:rPr>
              <a:t>as h</a:t>
            </a:r>
            <a:r>
              <a:rPr lang="en-US" sz="1600" baseline="-25000" dirty="0" smtClean="0">
                <a:solidFill>
                  <a:schemeClr val="bg1"/>
                </a:solidFill>
                <a:latin typeface="Cambria Math" panose="02040503050406030204" pitchFamily="18" charset="0"/>
                <a:ea typeface="Cambria Math" panose="02040503050406030204" pitchFamily="18" charset="0"/>
              </a:rPr>
              <a:t>0</a:t>
            </a:r>
            <a:r>
              <a:rPr lang="tr-TR" sz="1600" dirty="0" smtClean="0">
                <a:solidFill>
                  <a:schemeClr val="bg1"/>
                </a:solidFill>
                <a:latin typeface="Cambria Math" panose="02040503050406030204" pitchFamily="18" charset="0"/>
                <a:ea typeface="Cambria Math" panose="02040503050406030204" pitchFamily="18" charset="0"/>
              </a:rPr>
              <a:t>=</a:t>
            </a:r>
            <a:r>
              <a:rPr lang="en-US" sz="1600" dirty="0" smtClean="0">
                <a:solidFill>
                  <a:schemeClr val="bg1"/>
                </a:solidFill>
                <a:latin typeface="Cambria Math" panose="02040503050406030204" pitchFamily="18" charset="0"/>
                <a:ea typeface="Cambria Math" panose="02040503050406030204" pitchFamily="18" charset="0"/>
              </a:rPr>
              <a:t>1</a:t>
            </a:r>
            <a:endParaRPr lang="tr-TR" sz="1600" dirty="0" smtClean="0">
              <a:solidFill>
                <a:schemeClr val="bg1"/>
              </a:solidFill>
              <a:latin typeface="Cambria Math" panose="02040503050406030204" pitchFamily="18" charset="0"/>
              <a:ea typeface="Cambria Math" panose="02040503050406030204" pitchFamily="18" charset="0"/>
            </a:endParaRPr>
          </a:p>
        </p:txBody>
      </p:sp>
      <p:pic>
        <p:nvPicPr>
          <p:cNvPr id="2" name="Picture 1"/>
          <p:cNvPicPr>
            <a:picLocks noChangeAspect="1"/>
          </p:cNvPicPr>
          <p:nvPr/>
        </p:nvPicPr>
        <p:blipFill>
          <a:blip r:embed="rId3"/>
          <a:stretch>
            <a:fillRect/>
          </a:stretch>
        </p:blipFill>
        <p:spPr>
          <a:xfrm>
            <a:off x="4714874" y="901373"/>
            <a:ext cx="2626063" cy="2263416"/>
          </a:xfrm>
          <a:prstGeom prst="rect">
            <a:avLst/>
          </a:prstGeom>
        </p:spPr>
      </p:pic>
      <p:pic>
        <p:nvPicPr>
          <p:cNvPr id="3" name="Picture 2"/>
          <p:cNvPicPr>
            <a:picLocks noChangeAspect="1"/>
          </p:cNvPicPr>
          <p:nvPr/>
        </p:nvPicPr>
        <p:blipFill rotWithShape="1">
          <a:blip r:embed="rId4"/>
          <a:srcRect t="10144" b="21770"/>
          <a:stretch/>
        </p:blipFill>
        <p:spPr>
          <a:xfrm>
            <a:off x="4978737" y="3822970"/>
            <a:ext cx="2362200" cy="252919"/>
          </a:xfrm>
          <a:prstGeom prst="rect">
            <a:avLst/>
          </a:prstGeom>
        </p:spPr>
      </p:pic>
      <p:pic>
        <p:nvPicPr>
          <p:cNvPr id="5" name="Picture 4"/>
          <p:cNvPicPr>
            <a:picLocks noChangeAspect="1"/>
          </p:cNvPicPr>
          <p:nvPr/>
        </p:nvPicPr>
        <p:blipFill>
          <a:blip r:embed="rId5"/>
          <a:stretch>
            <a:fillRect/>
          </a:stretch>
        </p:blipFill>
        <p:spPr>
          <a:xfrm>
            <a:off x="5064462" y="5463677"/>
            <a:ext cx="2190750" cy="600075"/>
          </a:xfrm>
          <a:prstGeom prst="rect">
            <a:avLst/>
          </a:prstGeom>
        </p:spPr>
      </p:pic>
    </p:spTree>
    <p:extLst>
      <p:ext uri="{BB962C8B-B14F-4D97-AF65-F5344CB8AC3E}">
        <p14:creationId xmlns:p14="http://schemas.microsoft.com/office/powerpoint/2010/main" val="283742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94553" y="291830"/>
                <a:ext cx="11663464" cy="4524315"/>
              </a:xfrm>
              <a:prstGeom prst="rect">
                <a:avLst/>
              </a:prstGeom>
              <a:noFill/>
            </p:spPr>
            <p:txBody>
              <a:bodyPr wrap="square" rtlCol="0">
                <a:spAutoFit/>
              </a:bodyPr>
              <a:lstStyle/>
              <a:p>
                <a:pPr lvl="0"/>
                <a:r>
                  <a:rPr lang="en-US" sz="1600" b="1" dirty="0" smtClean="0">
                    <a:solidFill>
                      <a:schemeClr val="bg1"/>
                    </a:solidFill>
                    <a:latin typeface="Cambria Math" panose="02040503050406030204" pitchFamily="18" charset="0"/>
                    <a:ea typeface="Cambria Math" panose="02040503050406030204" pitchFamily="18" charset="0"/>
                  </a:rPr>
                  <a:t>Iteration 1</a:t>
                </a:r>
                <a:r>
                  <a:rPr lang="tr-TR" sz="1600" b="1" dirty="0" smtClean="0">
                    <a:solidFill>
                      <a:schemeClr val="bg1"/>
                    </a:solidFill>
                    <a:latin typeface="Cambria Math" panose="02040503050406030204" pitchFamily="18" charset="0"/>
                    <a:ea typeface="Cambria Math" panose="02040503050406030204" pitchFamily="18" charset="0"/>
                  </a:rPr>
                  <a:t>: </a:t>
                </a:r>
                <a:r>
                  <a:rPr lang="en-US" sz="1600" b="1"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The estimate of the root </a:t>
                </a:r>
                <a:r>
                  <a:rPr lang="en-US" sz="1600" dirty="0" smtClean="0">
                    <a:solidFill>
                      <a:schemeClr val="bg1"/>
                    </a:solidFill>
                    <a:latin typeface="Cambria Math" panose="02040503050406030204" pitchFamily="18" charset="0"/>
                    <a:ea typeface="Cambria Math" panose="02040503050406030204" pitchFamily="18" charset="0"/>
                  </a:rPr>
                  <a:t>is</a:t>
                </a:r>
                <a:endParaRPr lang="tr-TR" sz="1600" dirty="0" smtClean="0">
                  <a:solidFill>
                    <a:schemeClr val="bg1"/>
                  </a:solidFill>
                  <a:latin typeface="Cambria Math" panose="02040503050406030204" pitchFamily="18" charset="0"/>
                  <a:ea typeface="Cambria Math" panose="02040503050406030204" pitchFamily="18" charset="0"/>
                </a:endParaRPr>
              </a:p>
              <a:p>
                <a:pPr lvl="0"/>
                <a:endParaRPr lang="tr-TR" sz="1600" dirty="0">
                  <a:solidFill>
                    <a:schemeClr val="bg1"/>
                  </a:solidFill>
                  <a:latin typeface="Cambria Math" panose="02040503050406030204" pitchFamily="18" charset="0"/>
                  <a:ea typeface="Cambria Math" panose="02040503050406030204" pitchFamily="18" charset="0"/>
                </a:endParaRPr>
              </a:p>
              <a:p>
                <a:pPr lvl="0"/>
                <a:endParaRPr lang="tr-TR" sz="1600" dirty="0" smtClean="0">
                  <a:solidFill>
                    <a:schemeClr val="bg1"/>
                  </a:solidFill>
                  <a:latin typeface="Cambria Math" panose="02040503050406030204" pitchFamily="18" charset="0"/>
                  <a:ea typeface="Cambria Math" panose="02040503050406030204" pitchFamily="18" charset="0"/>
                </a:endParaRPr>
              </a:p>
              <a:p>
                <a:pPr lvl="0"/>
                <a:endParaRPr lang="tr-TR" sz="1600" dirty="0">
                  <a:solidFill>
                    <a:schemeClr val="bg1"/>
                  </a:solidFill>
                  <a:latin typeface="Cambria Math" panose="02040503050406030204" pitchFamily="18" charset="0"/>
                  <a:ea typeface="Cambria Math" panose="02040503050406030204" pitchFamily="18" charset="0"/>
                </a:endParaRPr>
              </a:p>
              <a:p>
                <a:pPr lvl="0"/>
                <a:endParaRPr lang="tr-TR" sz="1600" dirty="0" smtClean="0">
                  <a:solidFill>
                    <a:schemeClr val="bg1"/>
                  </a:solidFill>
                  <a:latin typeface="Cambria Math" panose="02040503050406030204" pitchFamily="18" charset="0"/>
                  <a:ea typeface="Cambria Math" panose="02040503050406030204" pitchFamily="18" charset="0"/>
                </a:endParaRPr>
              </a:p>
              <a:p>
                <a:pPr lvl="0"/>
                <a:endParaRPr lang="tr-TR" sz="1600" dirty="0" smtClean="0">
                  <a:solidFill>
                    <a:schemeClr val="bg1"/>
                  </a:solidFill>
                  <a:latin typeface="Cambria Math" panose="02040503050406030204" pitchFamily="18" charset="0"/>
                  <a:ea typeface="Cambria Math" panose="02040503050406030204" pitchFamily="18" charset="0"/>
                </a:endParaRPr>
              </a:p>
              <a:p>
                <a:pPr lvl="0" algn="just"/>
                <a:endParaRPr lang="tr-TR" sz="1600" dirty="0" smtClean="0">
                  <a:solidFill>
                    <a:schemeClr val="bg1"/>
                  </a:solidFill>
                  <a:latin typeface="Cambria Math" panose="02040503050406030204" pitchFamily="18" charset="0"/>
                  <a:ea typeface="Cambria Math" panose="02040503050406030204" pitchFamily="18" charset="0"/>
                </a:endParaRPr>
              </a:p>
              <a:p>
                <a:pPr lvl="0" algn="just"/>
                <a:r>
                  <a:rPr lang="en-US" sz="1600" dirty="0" smtClean="0">
                    <a:solidFill>
                      <a:schemeClr val="bg1"/>
                    </a:solidFill>
                    <a:latin typeface="Cambria Math" panose="02040503050406030204" pitchFamily="18" charset="0"/>
                    <a:ea typeface="Cambria Math" panose="02040503050406030204" pitchFamily="18" charset="0"/>
                  </a:rPr>
                  <a:t>The absolute relative approximate error </a:t>
                </a:r>
                <a14:m>
                  <m:oMath xmlns:m="http://schemas.openxmlformats.org/officeDocument/2006/math">
                    <m:d>
                      <m:dPr>
                        <m:begChr m:val="|"/>
                        <m:endChr m:val="|"/>
                        <m:ctrlPr>
                          <a:rPr lang="en-US" sz="1600" i="1" dirty="0" smtClean="0">
                            <a:solidFill>
                              <a:schemeClr val="bg1"/>
                            </a:solidFill>
                            <a:latin typeface="Cambria Math" panose="02040503050406030204" pitchFamily="18" charset="0"/>
                            <a:ea typeface="Cambria Math" panose="02040503050406030204" pitchFamily="18" charset="0"/>
                          </a:rPr>
                        </m:ctrlPr>
                      </m:dPr>
                      <m:e>
                        <m:r>
                          <a:rPr lang="en-US" sz="1600" i="1" dirty="0" smtClean="0">
                            <a:solidFill>
                              <a:schemeClr val="bg1"/>
                            </a:solidFill>
                            <a:latin typeface="Cambria Math" panose="02040503050406030204" pitchFamily="18" charset="0"/>
                            <a:ea typeface="Cambria Math" panose="02040503050406030204" pitchFamily="18" charset="0"/>
                          </a:rPr>
                          <m:t>∈</m:t>
                        </m:r>
                        <m:r>
                          <a:rPr lang="tr-TR" sz="1600" b="0" i="1" baseline="-25000" dirty="0" smtClean="0">
                            <a:solidFill>
                              <a:schemeClr val="bg1"/>
                            </a:solidFill>
                            <a:latin typeface="Cambria Math" panose="02040503050406030204" pitchFamily="18" charset="0"/>
                            <a:ea typeface="Cambria Math" panose="02040503050406030204" pitchFamily="18" charset="0"/>
                          </a:rPr>
                          <m:t>𝑎</m:t>
                        </m:r>
                      </m:e>
                    </m:d>
                    <m:r>
                      <a:rPr lang="en-US" sz="1600" i="1" dirty="0" smtClean="0">
                        <a:solidFill>
                          <a:schemeClr val="bg1"/>
                        </a:solidFill>
                        <a:latin typeface="Cambria Math" panose="02040503050406030204" pitchFamily="18" charset="0"/>
                        <a:ea typeface="Cambria Math" panose="02040503050406030204" pitchFamily="18" charset="0"/>
                      </a:rPr>
                      <m:t> </m:t>
                    </m:r>
                  </m:oMath>
                </a14:m>
                <a:r>
                  <a:rPr lang="en-US" sz="1600" dirty="0">
                    <a:solidFill>
                      <a:schemeClr val="bg1"/>
                    </a:solidFill>
                    <a:latin typeface="Cambria Math" panose="02040503050406030204" pitchFamily="18" charset="0"/>
                    <a:ea typeface="Cambria Math" panose="02040503050406030204" pitchFamily="18" charset="0"/>
                  </a:rPr>
                  <a:t>at the end of Iteration 1 </a:t>
                </a:r>
                <a:r>
                  <a:rPr lang="en-US" sz="1600" dirty="0" smtClean="0">
                    <a:solidFill>
                      <a:schemeClr val="bg1"/>
                    </a:solidFill>
                    <a:latin typeface="Cambria Math" panose="02040503050406030204" pitchFamily="18" charset="0"/>
                    <a:ea typeface="Cambria Math" panose="02040503050406030204" pitchFamily="18" charset="0"/>
                  </a:rPr>
                  <a:t>is</a:t>
                </a:r>
                <a:endParaRPr lang="tr-TR" sz="1600" dirty="0" smtClean="0">
                  <a:solidFill>
                    <a:schemeClr val="bg1"/>
                  </a:solidFill>
                  <a:latin typeface="Cambria Math" panose="02040503050406030204" pitchFamily="18" charset="0"/>
                  <a:ea typeface="Cambria Math" panose="02040503050406030204" pitchFamily="18" charset="0"/>
                </a:endParaRPr>
              </a:p>
              <a:p>
                <a:pPr lvl="0" algn="just"/>
                <a:endParaRPr lang="tr-TR" sz="1600" dirty="0">
                  <a:solidFill>
                    <a:schemeClr val="bg1"/>
                  </a:solidFill>
                  <a:latin typeface="Cambria Math" panose="02040503050406030204" pitchFamily="18" charset="0"/>
                  <a:ea typeface="Cambria Math" panose="02040503050406030204" pitchFamily="18" charset="0"/>
                </a:endParaRPr>
              </a:p>
              <a:p>
                <a:pPr lvl="0" algn="just"/>
                <a:endParaRPr lang="tr-TR" sz="1600" dirty="0" smtClean="0">
                  <a:solidFill>
                    <a:schemeClr val="bg1"/>
                  </a:solidFill>
                  <a:latin typeface="Cambria Math" panose="02040503050406030204" pitchFamily="18" charset="0"/>
                  <a:ea typeface="Cambria Math" panose="02040503050406030204" pitchFamily="18" charset="0"/>
                </a:endParaRPr>
              </a:p>
              <a:p>
                <a:pPr lvl="0" algn="just"/>
                <a:endParaRPr lang="tr-TR" sz="1600" dirty="0">
                  <a:solidFill>
                    <a:schemeClr val="bg1"/>
                  </a:solidFill>
                  <a:latin typeface="Cambria Math" panose="02040503050406030204" pitchFamily="18" charset="0"/>
                  <a:ea typeface="Cambria Math" panose="02040503050406030204" pitchFamily="18" charset="0"/>
                </a:endParaRPr>
              </a:p>
              <a:p>
                <a:pPr lvl="0" algn="just"/>
                <a:endParaRPr lang="tr-TR" sz="1600" dirty="0" smtClean="0">
                  <a:solidFill>
                    <a:schemeClr val="bg1"/>
                  </a:solidFill>
                  <a:latin typeface="Cambria Math" panose="02040503050406030204" pitchFamily="18" charset="0"/>
                  <a:ea typeface="Cambria Math" panose="02040503050406030204" pitchFamily="18" charset="0"/>
                </a:endParaRPr>
              </a:p>
              <a:p>
                <a:pPr lvl="0" algn="just"/>
                <a:endParaRPr lang="tr-TR" sz="1600" dirty="0">
                  <a:solidFill>
                    <a:schemeClr val="bg1"/>
                  </a:solidFill>
                  <a:latin typeface="Cambria Math" panose="02040503050406030204" pitchFamily="18" charset="0"/>
                  <a:ea typeface="Cambria Math" panose="02040503050406030204" pitchFamily="18" charset="0"/>
                </a:endParaRPr>
              </a:p>
              <a:p>
                <a:pPr lvl="0" algn="just"/>
                <a:endParaRPr lang="tr-TR" sz="1600" dirty="0" smtClean="0">
                  <a:solidFill>
                    <a:schemeClr val="bg1"/>
                  </a:solidFill>
                  <a:latin typeface="Cambria Math" panose="02040503050406030204" pitchFamily="18" charset="0"/>
                  <a:ea typeface="Cambria Math" panose="02040503050406030204" pitchFamily="18" charset="0"/>
                </a:endParaRPr>
              </a:p>
              <a:p>
                <a:pPr lvl="0" algn="just"/>
                <a:r>
                  <a:rPr lang="en-US" sz="1600" dirty="0">
                    <a:solidFill>
                      <a:schemeClr val="bg1"/>
                    </a:solidFill>
                    <a:latin typeface="Cambria Math" panose="02040503050406030204" pitchFamily="18" charset="0"/>
                    <a:ea typeface="Cambria Math" panose="02040503050406030204" pitchFamily="18" charset="0"/>
                  </a:rPr>
                  <a:t>The number of significant digits at least correct is 0, as you need an absolute relative approximate error of %5 or less for one significant digit to be correct in your result. </a:t>
                </a:r>
                <a:r>
                  <a:rPr lang="en-US" sz="1600" dirty="0" smtClean="0">
                    <a:solidFill>
                      <a:schemeClr val="bg1"/>
                    </a:solidFill>
                    <a:latin typeface="Cambria Math" panose="02040503050406030204" pitchFamily="18" charset="0"/>
                    <a:ea typeface="Cambria Math" panose="02040503050406030204" pitchFamily="18" charset="0"/>
                  </a:rPr>
                  <a:t> </a:t>
                </a:r>
                <a:endParaRPr lang="tr-TR" sz="1600" dirty="0" smtClean="0">
                  <a:solidFill>
                    <a:schemeClr val="bg1"/>
                  </a:solidFill>
                  <a:latin typeface="Cambria Math" panose="02040503050406030204" pitchFamily="18" charset="0"/>
                  <a:ea typeface="Cambria Math" panose="02040503050406030204" pitchFamily="18" charset="0"/>
                </a:endParaRPr>
              </a:p>
              <a:p>
                <a:pPr lvl="0" algn="just"/>
                <a:endParaRPr lang="tr-TR" sz="1600" dirty="0">
                  <a:solidFill>
                    <a:schemeClr val="bg1"/>
                  </a:solidFill>
                  <a:latin typeface="Cambria Math" panose="02040503050406030204" pitchFamily="18" charset="0"/>
                  <a:ea typeface="Cambria Math" panose="02040503050406030204" pitchFamily="18" charset="0"/>
                </a:endParaRPr>
              </a:p>
              <a:p>
                <a:pPr lvl="0" algn="just"/>
                <a:r>
                  <a:rPr lang="en-US" sz="1600" b="1" dirty="0">
                    <a:solidFill>
                      <a:schemeClr val="bg1"/>
                    </a:solidFill>
                    <a:latin typeface="Cambria Math" panose="02040503050406030204" pitchFamily="18" charset="0"/>
                    <a:ea typeface="Cambria Math" panose="02040503050406030204" pitchFamily="18" charset="0"/>
                  </a:rPr>
                  <a:t>Iteration </a:t>
                </a:r>
                <a:r>
                  <a:rPr lang="en-US" sz="1600" b="1" dirty="0" smtClean="0">
                    <a:solidFill>
                      <a:schemeClr val="bg1"/>
                    </a:solidFill>
                    <a:latin typeface="Cambria Math" panose="02040503050406030204" pitchFamily="18" charset="0"/>
                    <a:ea typeface="Cambria Math" panose="02040503050406030204" pitchFamily="18" charset="0"/>
                  </a:rPr>
                  <a:t>2</a:t>
                </a:r>
                <a:r>
                  <a:rPr lang="tr-TR" sz="1600" b="1" dirty="0" smtClean="0">
                    <a:solidFill>
                      <a:schemeClr val="bg1"/>
                    </a:solidFill>
                    <a:latin typeface="Cambria Math" panose="02040503050406030204" pitchFamily="18" charset="0"/>
                    <a:ea typeface="Cambria Math" panose="02040503050406030204" pitchFamily="18" charset="0"/>
                  </a:rPr>
                  <a:t>: </a:t>
                </a:r>
                <a:r>
                  <a:rPr lang="en-US" sz="1600" b="1"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The estimate of the root is</a:t>
                </a:r>
                <a:endParaRPr lang="tr-TR" sz="1600" dirty="0">
                  <a:solidFill>
                    <a:schemeClr val="bg1"/>
                  </a:solidFill>
                  <a:latin typeface="Cambria Math" panose="02040503050406030204" pitchFamily="18" charset="0"/>
                  <a:ea typeface="Cambria Math" panose="020405030504060302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94553" y="291830"/>
                <a:ext cx="11663464" cy="4524315"/>
              </a:xfrm>
              <a:prstGeom prst="rect">
                <a:avLst/>
              </a:prstGeom>
              <a:blipFill>
                <a:blip r:embed="rId2"/>
                <a:stretch>
                  <a:fillRect l="-314" t="-539" r="-261" b="-674"/>
                </a:stretch>
              </a:blipFill>
            </p:spPr>
            <p:txBody>
              <a:bodyPr/>
              <a:lstStyle/>
              <a:p>
                <a:r>
                  <a:rPr lang="tr-TR">
                    <a:noFill/>
                  </a:rPr>
                  <a:t> </a:t>
                </a:r>
              </a:p>
            </p:txBody>
          </p:sp>
        </mc:Fallback>
      </mc:AlternateContent>
      <p:pic>
        <p:nvPicPr>
          <p:cNvPr id="2" name="Picture 1"/>
          <p:cNvPicPr>
            <a:picLocks noChangeAspect="1"/>
          </p:cNvPicPr>
          <p:nvPr/>
        </p:nvPicPr>
        <p:blipFill>
          <a:blip r:embed="rId3"/>
          <a:stretch>
            <a:fillRect/>
          </a:stretch>
        </p:blipFill>
        <p:spPr>
          <a:xfrm>
            <a:off x="5106555" y="451223"/>
            <a:ext cx="1644441" cy="1543349"/>
          </a:xfrm>
          <a:prstGeom prst="rect">
            <a:avLst/>
          </a:prstGeom>
        </p:spPr>
      </p:pic>
      <p:pic>
        <p:nvPicPr>
          <p:cNvPr id="3" name="Picture 2"/>
          <p:cNvPicPr>
            <a:picLocks noChangeAspect="1"/>
          </p:cNvPicPr>
          <p:nvPr/>
        </p:nvPicPr>
        <p:blipFill>
          <a:blip r:embed="rId4"/>
          <a:stretch>
            <a:fillRect/>
          </a:stretch>
        </p:blipFill>
        <p:spPr>
          <a:xfrm>
            <a:off x="5028734" y="2348117"/>
            <a:ext cx="1819474" cy="1266830"/>
          </a:xfrm>
          <a:prstGeom prst="rect">
            <a:avLst/>
          </a:prstGeom>
        </p:spPr>
      </p:pic>
      <p:pic>
        <p:nvPicPr>
          <p:cNvPr id="5" name="Picture 4"/>
          <p:cNvPicPr>
            <a:picLocks noChangeAspect="1"/>
          </p:cNvPicPr>
          <p:nvPr/>
        </p:nvPicPr>
        <p:blipFill>
          <a:blip r:embed="rId5"/>
          <a:stretch>
            <a:fillRect/>
          </a:stretch>
        </p:blipFill>
        <p:spPr>
          <a:xfrm>
            <a:off x="4408204" y="4816145"/>
            <a:ext cx="3060533" cy="1714500"/>
          </a:xfrm>
          <a:prstGeom prst="rect">
            <a:avLst/>
          </a:prstGeom>
        </p:spPr>
      </p:pic>
    </p:spTree>
    <p:extLst>
      <p:ext uri="{BB962C8B-B14F-4D97-AF65-F5344CB8AC3E}">
        <p14:creationId xmlns:p14="http://schemas.microsoft.com/office/powerpoint/2010/main" val="1261306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262647" y="282102"/>
                <a:ext cx="11644008" cy="4524315"/>
              </a:xfrm>
              <a:prstGeom prst="rect">
                <a:avLst/>
              </a:prstGeom>
              <a:noFill/>
            </p:spPr>
            <p:txBody>
              <a:bodyPr wrap="square" rtlCol="0">
                <a:spAutoFit/>
              </a:bodyPr>
              <a:lstStyle/>
              <a:p>
                <a:r>
                  <a:rPr lang="en-US" sz="1600" dirty="0">
                    <a:solidFill>
                      <a:schemeClr val="bg1"/>
                    </a:solidFill>
                    <a:latin typeface="Cambria Math" panose="02040503050406030204" pitchFamily="18" charset="0"/>
                    <a:ea typeface="Cambria Math" panose="02040503050406030204" pitchFamily="18" charset="0"/>
                  </a:rPr>
                  <a:t>The absolute relative approximate error </a:t>
                </a:r>
                <a14:m>
                  <m:oMath xmlns:m="http://schemas.openxmlformats.org/officeDocument/2006/math">
                    <m:d>
                      <m:dPr>
                        <m:begChr m:val="|"/>
                        <m:endChr m:val="|"/>
                        <m:ctrlPr>
                          <a:rPr lang="en-US" sz="1600" i="1" dirty="0">
                            <a:solidFill>
                              <a:schemeClr val="bg1"/>
                            </a:solidFill>
                            <a:latin typeface="Cambria Math" panose="02040503050406030204" pitchFamily="18" charset="0"/>
                            <a:ea typeface="Cambria Math" panose="02040503050406030204" pitchFamily="18" charset="0"/>
                          </a:rPr>
                        </m:ctrlPr>
                      </m:dPr>
                      <m:e>
                        <m:r>
                          <a:rPr lang="en-US" sz="1600" i="1" dirty="0">
                            <a:solidFill>
                              <a:schemeClr val="bg1"/>
                            </a:solidFill>
                            <a:latin typeface="Cambria Math" panose="02040503050406030204" pitchFamily="18" charset="0"/>
                            <a:ea typeface="Cambria Math" panose="02040503050406030204" pitchFamily="18" charset="0"/>
                          </a:rPr>
                          <m:t>∈</m:t>
                        </m:r>
                        <m:r>
                          <a:rPr lang="tr-TR" sz="1600" i="1" baseline="-25000" dirty="0">
                            <a:solidFill>
                              <a:schemeClr val="bg1"/>
                            </a:solidFill>
                            <a:latin typeface="Cambria Math" panose="02040503050406030204" pitchFamily="18" charset="0"/>
                            <a:ea typeface="Cambria Math" panose="02040503050406030204" pitchFamily="18" charset="0"/>
                          </a:rPr>
                          <m:t>𝑎</m:t>
                        </m:r>
                      </m:e>
                    </m:d>
                    <m:r>
                      <a:rPr lang="en-US" sz="1600" i="1" dirty="0">
                        <a:solidFill>
                          <a:schemeClr val="bg1"/>
                        </a:solidFill>
                        <a:latin typeface="Cambria Math" panose="02040503050406030204" pitchFamily="18" charset="0"/>
                        <a:ea typeface="Cambria Math" panose="02040503050406030204" pitchFamily="18" charset="0"/>
                      </a:rPr>
                      <m:t> </m:t>
                    </m:r>
                  </m:oMath>
                </a14:m>
                <a:r>
                  <a:rPr lang="en-US" sz="1600" dirty="0">
                    <a:solidFill>
                      <a:schemeClr val="bg1"/>
                    </a:solidFill>
                    <a:latin typeface="Cambria Math" panose="02040503050406030204" pitchFamily="18" charset="0"/>
                    <a:ea typeface="Cambria Math" panose="02040503050406030204" pitchFamily="18" charset="0"/>
                  </a:rPr>
                  <a:t>at the end of Iteration </a:t>
                </a:r>
                <a:r>
                  <a:rPr lang="tr-TR" sz="1600" dirty="0" smtClean="0">
                    <a:solidFill>
                      <a:schemeClr val="bg1"/>
                    </a:solidFill>
                    <a:latin typeface="Cambria Math" panose="02040503050406030204" pitchFamily="18" charset="0"/>
                    <a:ea typeface="Cambria Math" panose="02040503050406030204" pitchFamily="18" charset="0"/>
                  </a:rPr>
                  <a:t>2</a:t>
                </a:r>
                <a:r>
                  <a:rPr lang="en-US" sz="1600" dirty="0" smtClean="0">
                    <a:solidFill>
                      <a:schemeClr val="bg1"/>
                    </a:solidFill>
                    <a:latin typeface="Cambria Math" panose="02040503050406030204" pitchFamily="18" charset="0"/>
                    <a:ea typeface="Cambria Math" panose="02040503050406030204" pitchFamily="18" charset="0"/>
                  </a:rPr>
                  <a:t> is</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p>
              <a:p>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number of significant digits at least correct is 0</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b="1" dirty="0">
                    <a:solidFill>
                      <a:schemeClr val="bg1"/>
                    </a:solidFill>
                    <a:latin typeface="Cambria Math" panose="02040503050406030204" pitchFamily="18" charset="0"/>
                    <a:ea typeface="Cambria Math" panose="02040503050406030204" pitchFamily="18" charset="0"/>
                  </a:rPr>
                  <a:t>Iteration </a:t>
                </a:r>
                <a:r>
                  <a:rPr lang="en-US" sz="1600" b="1" dirty="0" smtClean="0">
                    <a:solidFill>
                      <a:schemeClr val="bg1"/>
                    </a:solidFill>
                    <a:latin typeface="Cambria Math" panose="02040503050406030204" pitchFamily="18" charset="0"/>
                    <a:ea typeface="Cambria Math" panose="02040503050406030204" pitchFamily="18" charset="0"/>
                  </a:rPr>
                  <a:t>3</a:t>
                </a:r>
                <a:r>
                  <a:rPr lang="tr-TR" sz="1600" b="1" dirty="0" smtClean="0">
                    <a:solidFill>
                      <a:schemeClr val="bg1"/>
                    </a:solidFill>
                    <a:latin typeface="Cambria Math" panose="02040503050406030204" pitchFamily="18" charset="0"/>
                    <a:ea typeface="Cambria Math" panose="02040503050406030204" pitchFamily="18" charset="0"/>
                  </a:rPr>
                  <a:t>: </a:t>
                </a:r>
                <a:r>
                  <a:rPr lang="en-US" sz="1600" b="1"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The estimate of the root is </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The absolute relative approximate error </a:t>
                </a:r>
                <a14:m>
                  <m:oMath xmlns:m="http://schemas.openxmlformats.org/officeDocument/2006/math">
                    <m:d>
                      <m:dPr>
                        <m:begChr m:val="|"/>
                        <m:endChr m:val="|"/>
                        <m:ctrlPr>
                          <a:rPr lang="en-US" sz="1600" i="1" dirty="0">
                            <a:solidFill>
                              <a:schemeClr val="bg1"/>
                            </a:solidFill>
                            <a:latin typeface="Cambria Math" panose="02040503050406030204" pitchFamily="18" charset="0"/>
                            <a:ea typeface="Cambria Math" panose="02040503050406030204" pitchFamily="18" charset="0"/>
                          </a:rPr>
                        </m:ctrlPr>
                      </m:dPr>
                      <m:e>
                        <m:r>
                          <a:rPr lang="en-US" sz="1600" i="1" dirty="0">
                            <a:solidFill>
                              <a:schemeClr val="bg1"/>
                            </a:solidFill>
                            <a:latin typeface="Cambria Math" panose="02040503050406030204" pitchFamily="18" charset="0"/>
                            <a:ea typeface="Cambria Math" panose="02040503050406030204" pitchFamily="18" charset="0"/>
                          </a:rPr>
                          <m:t>∈</m:t>
                        </m:r>
                        <m:r>
                          <a:rPr lang="tr-TR" sz="1600" i="1" baseline="-25000" dirty="0">
                            <a:solidFill>
                              <a:schemeClr val="bg1"/>
                            </a:solidFill>
                            <a:latin typeface="Cambria Math" panose="02040503050406030204" pitchFamily="18" charset="0"/>
                            <a:ea typeface="Cambria Math" panose="02040503050406030204" pitchFamily="18" charset="0"/>
                          </a:rPr>
                          <m:t>𝑎</m:t>
                        </m:r>
                      </m:e>
                    </m:d>
                    <m:r>
                      <a:rPr lang="en-US" sz="1600" i="1" dirty="0">
                        <a:solidFill>
                          <a:schemeClr val="bg1"/>
                        </a:solidFill>
                        <a:latin typeface="Cambria Math" panose="02040503050406030204" pitchFamily="18" charset="0"/>
                        <a:ea typeface="Cambria Math" panose="02040503050406030204" pitchFamily="18" charset="0"/>
                      </a:rPr>
                      <m:t> </m:t>
                    </m:r>
                  </m:oMath>
                </a14:m>
                <a:r>
                  <a:rPr lang="en-US" sz="1600" dirty="0">
                    <a:solidFill>
                      <a:schemeClr val="bg1"/>
                    </a:solidFill>
                    <a:latin typeface="Cambria Math" panose="02040503050406030204" pitchFamily="18" charset="0"/>
                    <a:ea typeface="Cambria Math" panose="02040503050406030204" pitchFamily="18" charset="0"/>
                  </a:rPr>
                  <a:t>at the end of Iteration </a:t>
                </a:r>
                <a:r>
                  <a:rPr lang="tr-TR" sz="1600" dirty="0" smtClean="0">
                    <a:solidFill>
                      <a:schemeClr val="bg1"/>
                    </a:solidFill>
                    <a:latin typeface="Cambria Math" panose="02040503050406030204" pitchFamily="18" charset="0"/>
                    <a:ea typeface="Cambria Math" panose="02040503050406030204" pitchFamily="18" charset="0"/>
                  </a:rPr>
                  <a:t>3 </a:t>
                </a:r>
                <a:r>
                  <a:rPr lang="en-US" sz="1600" dirty="0" smtClean="0">
                    <a:solidFill>
                      <a:schemeClr val="bg1"/>
                    </a:solidFill>
                    <a:latin typeface="Cambria Math" panose="02040503050406030204" pitchFamily="18" charset="0"/>
                    <a:ea typeface="Cambria Math" panose="02040503050406030204" pitchFamily="18" charset="0"/>
                  </a:rPr>
                  <a:t>is</a:t>
                </a:r>
                <a:endParaRPr lang="tr-TR" sz="1600" dirty="0">
                  <a:solidFill>
                    <a:schemeClr val="bg1"/>
                  </a:solidFill>
                  <a:latin typeface="Cambria Math" panose="02040503050406030204" pitchFamily="18" charset="0"/>
                  <a:ea typeface="Cambria Math" panose="020405030504060302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62647" y="282102"/>
                <a:ext cx="11644008" cy="4524315"/>
              </a:xfrm>
              <a:prstGeom prst="rect">
                <a:avLst/>
              </a:prstGeom>
              <a:blipFill>
                <a:blip r:embed="rId2"/>
                <a:stretch>
                  <a:fillRect l="-262" t="-539" b="-674"/>
                </a:stretch>
              </a:blipFill>
            </p:spPr>
            <p:txBody>
              <a:bodyPr/>
              <a:lstStyle/>
              <a:p>
                <a:r>
                  <a:rPr lang="tr-TR">
                    <a:noFill/>
                  </a:rPr>
                  <a:t> </a:t>
                </a:r>
              </a:p>
            </p:txBody>
          </p:sp>
        </mc:Fallback>
      </mc:AlternateContent>
      <p:pic>
        <p:nvPicPr>
          <p:cNvPr id="2" name="Picture 1"/>
          <p:cNvPicPr>
            <a:picLocks noChangeAspect="1"/>
          </p:cNvPicPr>
          <p:nvPr/>
        </p:nvPicPr>
        <p:blipFill>
          <a:blip r:embed="rId3"/>
          <a:stretch>
            <a:fillRect/>
          </a:stretch>
        </p:blipFill>
        <p:spPr>
          <a:xfrm>
            <a:off x="5347578" y="726838"/>
            <a:ext cx="1474146" cy="591373"/>
          </a:xfrm>
          <a:prstGeom prst="rect">
            <a:avLst/>
          </a:prstGeom>
        </p:spPr>
      </p:pic>
      <p:pic>
        <p:nvPicPr>
          <p:cNvPr id="3" name="Picture 2"/>
          <p:cNvPicPr>
            <a:picLocks noChangeAspect="1"/>
          </p:cNvPicPr>
          <p:nvPr/>
        </p:nvPicPr>
        <p:blipFill>
          <a:blip r:embed="rId4"/>
          <a:stretch>
            <a:fillRect/>
          </a:stretch>
        </p:blipFill>
        <p:spPr>
          <a:xfrm>
            <a:off x="5117762" y="1342391"/>
            <a:ext cx="1963974" cy="713409"/>
          </a:xfrm>
          <a:prstGeom prst="rect">
            <a:avLst/>
          </a:prstGeom>
        </p:spPr>
      </p:pic>
      <p:pic>
        <p:nvPicPr>
          <p:cNvPr id="5" name="Picture 4"/>
          <p:cNvPicPr>
            <a:picLocks noChangeAspect="1"/>
          </p:cNvPicPr>
          <p:nvPr/>
        </p:nvPicPr>
        <p:blipFill>
          <a:blip r:embed="rId5"/>
          <a:stretch>
            <a:fillRect/>
          </a:stretch>
        </p:blipFill>
        <p:spPr>
          <a:xfrm>
            <a:off x="4600174" y="2746342"/>
            <a:ext cx="2968953" cy="1591530"/>
          </a:xfrm>
          <a:prstGeom prst="rect">
            <a:avLst/>
          </a:prstGeom>
        </p:spPr>
      </p:pic>
      <p:pic>
        <p:nvPicPr>
          <p:cNvPr id="6" name="Picture 5"/>
          <p:cNvPicPr>
            <a:picLocks noChangeAspect="1"/>
          </p:cNvPicPr>
          <p:nvPr/>
        </p:nvPicPr>
        <p:blipFill>
          <a:blip r:embed="rId6"/>
          <a:stretch>
            <a:fillRect/>
          </a:stretch>
        </p:blipFill>
        <p:spPr>
          <a:xfrm>
            <a:off x="4945956" y="4806417"/>
            <a:ext cx="2277387" cy="1247539"/>
          </a:xfrm>
          <a:prstGeom prst="rect">
            <a:avLst/>
          </a:prstGeom>
        </p:spPr>
      </p:pic>
    </p:spTree>
    <p:extLst>
      <p:ext uri="{BB962C8B-B14F-4D97-AF65-F5344CB8AC3E}">
        <p14:creationId xmlns:p14="http://schemas.microsoft.com/office/powerpoint/2010/main" val="3286660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1" y="1459149"/>
            <a:ext cx="11537004" cy="2800767"/>
          </a:xfrm>
          <a:prstGeom prst="rect">
            <a:avLst/>
          </a:prstGeom>
          <a:noFill/>
        </p:spPr>
        <p:txBody>
          <a:bodyPr wrap="square" rtlCol="0">
            <a:spAutoFit/>
          </a:bodyPr>
          <a:lstStyle/>
          <a:p>
            <a:pPr lvl="0"/>
            <a:r>
              <a:rPr lang="en-US" sz="1600" dirty="0">
                <a:solidFill>
                  <a:schemeClr val="bg1"/>
                </a:solidFill>
                <a:latin typeface="Cambria Math" panose="02040503050406030204" pitchFamily="18" charset="0"/>
                <a:ea typeface="Cambria Math" panose="02040503050406030204" pitchFamily="18" charset="0"/>
              </a:rPr>
              <a:t>Hence the number of significant digits at least correct is given by the largest value of </a:t>
            </a:r>
            <a:r>
              <a:rPr lang="tr-TR" sz="1600" dirty="0" smtClean="0">
                <a:solidFill>
                  <a:schemeClr val="bg1"/>
                </a:solidFill>
                <a:latin typeface="Cambria Math" panose="02040503050406030204" pitchFamily="18" charset="0"/>
                <a:ea typeface="Cambria Math" panose="02040503050406030204" pitchFamily="18" charset="0"/>
              </a:rPr>
              <a:t> m </a:t>
            </a:r>
            <a:r>
              <a:rPr lang="en-US" sz="1600" dirty="0" smtClean="0">
                <a:solidFill>
                  <a:schemeClr val="bg1"/>
                </a:solidFill>
                <a:latin typeface="Cambria Math" panose="02040503050406030204" pitchFamily="18" charset="0"/>
                <a:ea typeface="Cambria Math" panose="02040503050406030204" pitchFamily="18" charset="0"/>
              </a:rPr>
              <a:t>for which</a:t>
            </a:r>
            <a:endParaRPr lang="tr-TR" sz="1600" dirty="0" smtClean="0">
              <a:solidFill>
                <a:schemeClr val="bg1"/>
              </a:solidFill>
              <a:latin typeface="Cambria Math" panose="02040503050406030204" pitchFamily="18" charset="0"/>
              <a:ea typeface="Cambria Math" panose="02040503050406030204" pitchFamily="18" charset="0"/>
            </a:endParaRPr>
          </a:p>
          <a:p>
            <a:pPr lvl="0"/>
            <a:endParaRPr lang="tr-TR" sz="1600" dirty="0">
              <a:solidFill>
                <a:schemeClr val="bg1"/>
              </a:solidFill>
              <a:latin typeface="Cambria Math" panose="02040503050406030204" pitchFamily="18" charset="0"/>
              <a:ea typeface="Cambria Math" panose="02040503050406030204" pitchFamily="18" charset="0"/>
            </a:endParaRPr>
          </a:p>
          <a:p>
            <a:pPr lvl="0"/>
            <a:endParaRPr lang="tr-TR" sz="1600" dirty="0" smtClean="0">
              <a:solidFill>
                <a:schemeClr val="bg1"/>
              </a:solidFill>
              <a:latin typeface="Cambria Math" panose="02040503050406030204" pitchFamily="18" charset="0"/>
              <a:ea typeface="Cambria Math" panose="02040503050406030204" pitchFamily="18" charset="0"/>
            </a:endParaRPr>
          </a:p>
          <a:p>
            <a:pPr lvl="0"/>
            <a:endParaRPr lang="tr-TR" sz="1600" dirty="0">
              <a:solidFill>
                <a:schemeClr val="bg1"/>
              </a:solidFill>
              <a:latin typeface="Cambria Math" panose="02040503050406030204" pitchFamily="18" charset="0"/>
              <a:ea typeface="Cambria Math" panose="02040503050406030204" pitchFamily="18" charset="0"/>
            </a:endParaRPr>
          </a:p>
          <a:p>
            <a:pPr lvl="0"/>
            <a:endParaRPr lang="tr-TR" sz="1600" dirty="0" smtClean="0">
              <a:solidFill>
                <a:schemeClr val="bg1"/>
              </a:solidFill>
              <a:latin typeface="Cambria Math" panose="02040503050406030204" pitchFamily="18" charset="0"/>
              <a:ea typeface="Cambria Math" panose="02040503050406030204" pitchFamily="18" charset="0"/>
            </a:endParaRPr>
          </a:p>
          <a:p>
            <a:pPr lvl="0"/>
            <a:endParaRPr lang="tr-TR" sz="1600" dirty="0">
              <a:solidFill>
                <a:schemeClr val="bg1"/>
              </a:solidFill>
              <a:latin typeface="Cambria Math" panose="02040503050406030204" pitchFamily="18" charset="0"/>
              <a:ea typeface="Cambria Math" panose="02040503050406030204" pitchFamily="18" charset="0"/>
            </a:endParaRPr>
          </a:p>
          <a:p>
            <a:pPr lvl="0"/>
            <a:endParaRPr lang="tr-TR" sz="1600" dirty="0" smtClean="0">
              <a:solidFill>
                <a:schemeClr val="bg1"/>
              </a:solidFill>
              <a:latin typeface="Cambria Math" panose="02040503050406030204" pitchFamily="18" charset="0"/>
              <a:ea typeface="Cambria Math" panose="02040503050406030204" pitchFamily="18" charset="0"/>
            </a:endParaRPr>
          </a:p>
          <a:p>
            <a:pPr lvl="0"/>
            <a:endParaRPr lang="tr-TR" sz="1600" dirty="0">
              <a:solidFill>
                <a:schemeClr val="bg1"/>
              </a:solidFill>
              <a:latin typeface="Cambria Math" panose="02040503050406030204" pitchFamily="18" charset="0"/>
              <a:ea typeface="Cambria Math" panose="02040503050406030204" pitchFamily="18" charset="0"/>
            </a:endParaRPr>
          </a:p>
          <a:p>
            <a:pPr lvl="0"/>
            <a:endParaRPr lang="tr-TR" sz="1600" dirty="0" smtClean="0">
              <a:solidFill>
                <a:schemeClr val="bg1"/>
              </a:solidFill>
              <a:latin typeface="Cambria Math" panose="02040503050406030204" pitchFamily="18" charset="0"/>
              <a:ea typeface="Cambria Math" panose="02040503050406030204" pitchFamily="18" charset="0"/>
            </a:endParaRPr>
          </a:p>
          <a:p>
            <a:pPr lvl="0"/>
            <a:endParaRPr lang="tr-TR" sz="1600" dirty="0">
              <a:solidFill>
                <a:schemeClr val="bg1"/>
              </a:solidFill>
              <a:latin typeface="Cambria Math" panose="02040503050406030204" pitchFamily="18" charset="0"/>
              <a:ea typeface="Cambria Math" panose="02040503050406030204" pitchFamily="18" charset="0"/>
            </a:endParaRPr>
          </a:p>
          <a:p>
            <a:pPr lvl="0"/>
            <a:r>
              <a:rPr lang="en-US" sz="1600" dirty="0">
                <a:solidFill>
                  <a:schemeClr val="bg1"/>
                </a:solidFill>
                <a:latin typeface="Cambria Math" panose="02040503050406030204" pitchFamily="18" charset="0"/>
                <a:ea typeface="Cambria Math" panose="02040503050406030204" pitchFamily="18" charset="0"/>
              </a:rPr>
              <a:t>The number of significant digits at least correct in the estimated root 0.67747 is 2. </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2" name="Picture 1"/>
          <p:cNvPicPr>
            <a:picLocks noChangeAspect="1"/>
          </p:cNvPicPr>
          <p:nvPr/>
        </p:nvPicPr>
        <p:blipFill>
          <a:blip r:embed="rId2"/>
          <a:stretch>
            <a:fillRect/>
          </a:stretch>
        </p:blipFill>
        <p:spPr>
          <a:xfrm>
            <a:off x="4627934" y="1916557"/>
            <a:ext cx="2514600" cy="1885950"/>
          </a:xfrm>
          <a:prstGeom prst="rect">
            <a:avLst/>
          </a:prstGeom>
        </p:spPr>
      </p:pic>
    </p:spTree>
    <p:extLst>
      <p:ext uri="{BB962C8B-B14F-4D97-AF65-F5344CB8AC3E}">
        <p14:creationId xmlns:p14="http://schemas.microsoft.com/office/powerpoint/2010/main" val="4005912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5813" y="2091447"/>
            <a:ext cx="10813915" cy="1477328"/>
          </a:xfrm>
          <a:prstGeom prst="rect">
            <a:avLst/>
          </a:prstGeom>
          <a:noFill/>
        </p:spPr>
        <p:txBody>
          <a:bodyPr wrap="square" rtlCol="0">
            <a:spAutoFit/>
          </a:bodyPr>
          <a:lstStyle/>
          <a:p>
            <a:pPr marL="285750" lvl="0" indent="-285750">
              <a:buFont typeface="Wingdings" panose="05000000000000000000" pitchFamily="2" charset="2"/>
              <a:buChar char="Ø"/>
            </a:pPr>
            <a:r>
              <a:rPr lang="tr-TR" b="1" dirty="0">
                <a:solidFill>
                  <a:schemeClr val="bg1"/>
                </a:solidFill>
                <a:latin typeface="Cambria Math" panose="02040503050406030204" pitchFamily="18" charset="0"/>
                <a:ea typeface="Cambria Math" panose="02040503050406030204" pitchFamily="18" charset="0"/>
                <a:cs typeface="Nunito"/>
                <a:sym typeface="Nunito"/>
              </a:rPr>
              <a:t>REFERENCES</a:t>
            </a:r>
          </a:p>
          <a:p>
            <a:pPr lvl="0"/>
            <a:endParaRPr lang="tr-TR" dirty="0">
              <a:solidFill>
                <a:schemeClr val="bg1"/>
              </a:solidFill>
              <a:latin typeface="Cambria Math" panose="02040503050406030204" pitchFamily="18" charset="0"/>
              <a:ea typeface="Cambria Math" panose="02040503050406030204" pitchFamily="18" charset="0"/>
            </a:endParaRPr>
          </a:p>
          <a:p>
            <a:endParaRPr lang="tr-TR" dirty="0">
              <a:solidFill>
                <a:schemeClr val="bg1"/>
              </a:solidFill>
              <a:latin typeface="Cambria Math" panose="02040503050406030204" pitchFamily="18" charset="0"/>
              <a:ea typeface="Cambria Math" panose="02040503050406030204" pitchFamily="18" charset="0"/>
            </a:endParaRPr>
          </a:p>
          <a:p>
            <a:pPr marL="285750" lvl="0" indent="-285750">
              <a:buFont typeface="Arial" panose="020B0604020202020204" pitchFamily="34" charset="0"/>
              <a:buChar char="•"/>
            </a:pPr>
            <a:r>
              <a:rPr lang="en-US" dirty="0" err="1">
                <a:solidFill>
                  <a:schemeClr val="bg1"/>
                </a:solidFill>
                <a:latin typeface="Cambria Math" panose="02040503050406030204" pitchFamily="18" charset="0"/>
                <a:ea typeface="Cambria Math" panose="02040503050406030204" pitchFamily="18" charset="0"/>
              </a:rPr>
              <a:t>Jaan</a:t>
            </a:r>
            <a:r>
              <a:rPr lang="en-US" dirty="0">
                <a:solidFill>
                  <a:schemeClr val="bg1"/>
                </a:solidFill>
                <a:latin typeface="Cambria Math" panose="02040503050406030204" pitchFamily="18" charset="0"/>
                <a:ea typeface="Cambria Math" panose="02040503050406030204" pitchFamily="18" charset="0"/>
              </a:rPr>
              <a:t> </a:t>
            </a:r>
            <a:r>
              <a:rPr lang="en-US" dirty="0" err="1">
                <a:solidFill>
                  <a:schemeClr val="bg1"/>
                </a:solidFill>
                <a:latin typeface="Cambria Math" panose="02040503050406030204" pitchFamily="18" charset="0"/>
                <a:ea typeface="Cambria Math" panose="02040503050406030204" pitchFamily="18" charset="0"/>
              </a:rPr>
              <a:t>Kiusalaas</a:t>
            </a:r>
            <a:r>
              <a:rPr lang="en-US" dirty="0">
                <a:solidFill>
                  <a:schemeClr val="bg1"/>
                </a:solidFill>
                <a:latin typeface="Cambria Math" panose="02040503050406030204" pitchFamily="18" charset="0"/>
                <a:ea typeface="Cambria Math" panose="02040503050406030204" pitchFamily="18" charset="0"/>
              </a:rPr>
              <a:t>, “Numerical Methods in Engineering with Python 3”,3rd Edition, Cambridge, NY, 2013</a:t>
            </a:r>
            <a:endParaRPr lang="tr-TR" dirty="0">
              <a:solidFill>
                <a:schemeClr val="bg1"/>
              </a:solidFill>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r>
              <a:rPr lang="en-US" dirty="0">
                <a:solidFill>
                  <a:schemeClr val="bg1"/>
                </a:solidFill>
                <a:latin typeface="Cambria Math" panose="02040503050406030204" pitchFamily="18" charset="0"/>
                <a:ea typeface="Cambria Math" panose="02040503050406030204" pitchFamily="18" charset="0"/>
              </a:rPr>
              <a:t>S.C. </a:t>
            </a:r>
            <a:r>
              <a:rPr lang="en-US" dirty="0" err="1">
                <a:solidFill>
                  <a:schemeClr val="bg1"/>
                </a:solidFill>
                <a:latin typeface="Cambria Math" panose="02040503050406030204" pitchFamily="18" charset="0"/>
                <a:ea typeface="Cambria Math" panose="02040503050406030204" pitchFamily="18" charset="0"/>
              </a:rPr>
              <a:t>Chapra</a:t>
            </a:r>
            <a:r>
              <a:rPr lang="en-US" dirty="0">
                <a:solidFill>
                  <a:schemeClr val="bg1"/>
                </a:solidFill>
                <a:latin typeface="Cambria Math" panose="02040503050406030204" pitchFamily="18" charset="0"/>
                <a:ea typeface="Cambria Math" panose="02040503050406030204" pitchFamily="18" charset="0"/>
              </a:rPr>
              <a:t> and R.P. </a:t>
            </a:r>
            <a:r>
              <a:rPr lang="en-US" dirty="0" err="1">
                <a:solidFill>
                  <a:schemeClr val="bg1"/>
                </a:solidFill>
                <a:latin typeface="Cambria Math" panose="02040503050406030204" pitchFamily="18" charset="0"/>
                <a:ea typeface="Cambria Math" panose="02040503050406030204" pitchFamily="18" charset="0"/>
              </a:rPr>
              <a:t>Canale</a:t>
            </a:r>
            <a:r>
              <a:rPr lang="en-US" dirty="0">
                <a:solidFill>
                  <a:schemeClr val="bg1"/>
                </a:solidFill>
                <a:latin typeface="Cambria Math" panose="02040503050406030204" pitchFamily="18" charset="0"/>
                <a:ea typeface="Cambria Math" panose="02040503050406030204" pitchFamily="18" charset="0"/>
              </a:rPr>
              <a:t>, “Numerical Methods for Engineers”, 6th ed., McGraw-Hill,, NY, 2010</a:t>
            </a:r>
            <a:endParaRPr lang="tr-TR" dirty="0">
              <a:solidFill>
                <a:schemeClr val="bg1"/>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920433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71208" y="1887166"/>
            <a:ext cx="11157626" cy="1754326"/>
          </a:xfrm>
          <a:prstGeom prst="rect">
            <a:avLst/>
          </a:prstGeom>
          <a:noFill/>
        </p:spPr>
        <p:txBody>
          <a:bodyPr wrap="square" rtlCol="0">
            <a:spAutoFit/>
          </a:bodyPr>
          <a:lstStyle/>
          <a:p>
            <a:r>
              <a:rPr lang="tr-TR" b="1" dirty="0">
                <a:solidFill>
                  <a:schemeClr val="bg1"/>
                </a:solidFill>
                <a:latin typeface="Cambria Math" panose="02040503050406030204" pitchFamily="18" charset="0"/>
                <a:ea typeface="Cambria Math" panose="02040503050406030204" pitchFamily="18" charset="0"/>
                <a:cs typeface="Nunito"/>
                <a:sym typeface="Nunito"/>
              </a:rPr>
              <a:t>CONTENTS</a:t>
            </a:r>
            <a:endParaRPr lang="tr-TR" dirty="0">
              <a:solidFill>
                <a:schemeClr val="bg1"/>
              </a:solidFill>
              <a:latin typeface="Cambria Math" panose="02040503050406030204" pitchFamily="18" charset="0"/>
              <a:ea typeface="Cambria Math" panose="02040503050406030204" pitchFamily="18" charset="0"/>
              <a:cs typeface="Nunito"/>
              <a:sym typeface="Nunito"/>
            </a:endParaRPr>
          </a:p>
          <a:p>
            <a:pPr lvl="0"/>
            <a:endParaRPr lang="tr-TR" b="1" dirty="0">
              <a:solidFill>
                <a:schemeClr val="bg1"/>
              </a:solidFill>
              <a:latin typeface="Cambria Math" panose="02040503050406030204" pitchFamily="18" charset="0"/>
              <a:ea typeface="Cambria Math" panose="02040503050406030204" pitchFamily="18" charset="0"/>
            </a:endParaRPr>
          </a:p>
          <a:p>
            <a:pPr marL="285750" lvl="0" indent="-285750">
              <a:buFont typeface="Wingdings" panose="05000000000000000000" pitchFamily="2" charset="2"/>
              <a:buChar char="Ø"/>
            </a:pPr>
            <a:r>
              <a:rPr lang="en-US" b="1" dirty="0" smtClean="0">
                <a:solidFill>
                  <a:schemeClr val="bg1"/>
                </a:solidFill>
                <a:latin typeface="Cambria Math" panose="02040503050406030204" pitchFamily="18" charset="0"/>
                <a:ea typeface="Cambria Math" panose="02040503050406030204" pitchFamily="18" charset="0"/>
              </a:rPr>
              <a:t>Finding </a:t>
            </a:r>
            <a:r>
              <a:rPr lang="en-US" b="1" dirty="0">
                <a:solidFill>
                  <a:schemeClr val="bg1"/>
                </a:solidFill>
                <a:latin typeface="Cambria Math" panose="02040503050406030204" pitchFamily="18" charset="0"/>
                <a:ea typeface="Cambria Math" panose="02040503050406030204" pitchFamily="18" charset="0"/>
              </a:rPr>
              <a:t>roots of equations</a:t>
            </a:r>
            <a:endParaRPr lang="tr-TR" dirty="0">
              <a:solidFill>
                <a:schemeClr val="bg1"/>
              </a:solidFill>
              <a:latin typeface="Cambria Math" panose="02040503050406030204" pitchFamily="18" charset="0"/>
              <a:ea typeface="Cambria Math" panose="02040503050406030204" pitchFamily="18" charset="0"/>
            </a:endParaRPr>
          </a:p>
          <a:p>
            <a:pPr lvl="1"/>
            <a:r>
              <a:rPr lang="tr-TR" dirty="0" smtClean="0">
                <a:solidFill>
                  <a:schemeClr val="bg1"/>
                </a:solidFill>
                <a:latin typeface="Cambria Math" panose="02040503050406030204" pitchFamily="18" charset="0"/>
                <a:ea typeface="Cambria Math" panose="02040503050406030204" pitchFamily="18" charset="0"/>
              </a:rPr>
              <a:t>a)  </a:t>
            </a:r>
            <a:r>
              <a:rPr lang="en-US" dirty="0" smtClean="0">
                <a:solidFill>
                  <a:schemeClr val="bg1"/>
                </a:solidFill>
                <a:latin typeface="Cambria Math" panose="02040503050406030204" pitchFamily="18" charset="0"/>
                <a:ea typeface="Cambria Math" panose="02040503050406030204" pitchFamily="18" charset="0"/>
              </a:rPr>
              <a:t>Methods </a:t>
            </a:r>
            <a:r>
              <a:rPr lang="en-US" dirty="0">
                <a:solidFill>
                  <a:schemeClr val="bg1"/>
                </a:solidFill>
                <a:latin typeface="Cambria Math" panose="02040503050406030204" pitchFamily="18" charset="0"/>
                <a:ea typeface="Cambria Math" panose="02040503050406030204" pitchFamily="18" charset="0"/>
              </a:rPr>
              <a:t>Based on Linear Interpolation</a:t>
            </a:r>
            <a:endParaRPr lang="tr-TR" dirty="0">
              <a:solidFill>
                <a:schemeClr val="bg1"/>
              </a:solidFill>
              <a:latin typeface="Cambria Math" panose="02040503050406030204" pitchFamily="18" charset="0"/>
              <a:ea typeface="Cambria Math" panose="02040503050406030204" pitchFamily="18" charset="0"/>
            </a:endParaRPr>
          </a:p>
          <a:p>
            <a:pPr lvl="1"/>
            <a:r>
              <a:rPr lang="tr-TR" dirty="0" smtClean="0">
                <a:solidFill>
                  <a:schemeClr val="bg1"/>
                </a:solidFill>
                <a:latin typeface="Cambria Math" panose="02040503050406030204" pitchFamily="18" charset="0"/>
                <a:ea typeface="Cambria Math" panose="02040503050406030204" pitchFamily="18" charset="0"/>
              </a:rPr>
              <a:t>b)  </a:t>
            </a:r>
            <a:r>
              <a:rPr lang="en-US" dirty="0" smtClean="0">
                <a:solidFill>
                  <a:schemeClr val="bg1"/>
                </a:solidFill>
                <a:latin typeface="Cambria Math" panose="02040503050406030204" pitchFamily="18" charset="0"/>
                <a:ea typeface="Cambria Math" panose="02040503050406030204" pitchFamily="18" charset="0"/>
              </a:rPr>
              <a:t>Newton-Raphson </a:t>
            </a:r>
            <a:r>
              <a:rPr lang="en-US" dirty="0">
                <a:solidFill>
                  <a:schemeClr val="bg1"/>
                </a:solidFill>
                <a:latin typeface="Cambria Math" panose="02040503050406030204" pitchFamily="18" charset="0"/>
                <a:ea typeface="Cambria Math" panose="02040503050406030204" pitchFamily="18" charset="0"/>
              </a:rPr>
              <a:t>Method</a:t>
            </a:r>
            <a:endParaRPr lang="tr-TR" dirty="0">
              <a:solidFill>
                <a:schemeClr val="bg1"/>
              </a:solidFill>
              <a:latin typeface="Cambria Math" panose="02040503050406030204" pitchFamily="18" charset="0"/>
              <a:ea typeface="Cambria Math" panose="02040503050406030204" pitchFamily="18" charset="0"/>
            </a:endParaRPr>
          </a:p>
          <a:p>
            <a:endParaRPr lang="tr-TR" dirty="0"/>
          </a:p>
        </p:txBody>
      </p:sp>
    </p:spTree>
    <p:extLst>
      <p:ext uri="{BB962C8B-B14F-4D97-AF65-F5344CB8AC3E}">
        <p14:creationId xmlns:p14="http://schemas.microsoft.com/office/powerpoint/2010/main" val="826409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204282"/>
            <a:ext cx="12192000" cy="486383"/>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rPr>
              <a:t>METHODS BASED ON LINEAR INTERPOLATION</a:t>
            </a:r>
          </a:p>
        </p:txBody>
      </p:sp>
      <p:sp>
        <p:nvSpPr>
          <p:cNvPr id="4" name="TextBox 3"/>
          <p:cNvSpPr txBox="1"/>
          <p:nvPr/>
        </p:nvSpPr>
        <p:spPr>
          <a:xfrm>
            <a:off x="291830" y="787942"/>
            <a:ext cx="11595370" cy="3847207"/>
          </a:xfrm>
          <a:prstGeom prst="rect">
            <a:avLst/>
          </a:prstGeom>
          <a:noFill/>
        </p:spPr>
        <p:txBody>
          <a:bodyPr wrap="square" rtlCol="0">
            <a:spAutoFit/>
          </a:bodyPr>
          <a:lstStyle/>
          <a:p>
            <a:pPr marL="285750" indent="-285750">
              <a:buFont typeface="Wingdings" panose="05000000000000000000" pitchFamily="2" charset="2"/>
              <a:buChar char="Ø"/>
            </a:pPr>
            <a:r>
              <a:rPr lang="en-US" b="1" dirty="0">
                <a:solidFill>
                  <a:schemeClr val="bg1"/>
                </a:solidFill>
              </a:rPr>
              <a:t>Secant and False Position </a:t>
            </a:r>
            <a:r>
              <a:rPr lang="en-US" b="1" dirty="0" smtClean="0">
                <a:solidFill>
                  <a:schemeClr val="bg1"/>
                </a:solidFill>
              </a:rPr>
              <a:t>Methods</a:t>
            </a:r>
            <a:endParaRPr lang="tr-TR" b="1" dirty="0" smtClean="0">
              <a:solidFill>
                <a:schemeClr val="bg1"/>
              </a:solidFill>
            </a:endParaRPr>
          </a:p>
          <a:p>
            <a:pPr marL="285750" indent="-285750">
              <a:buFont typeface="Wingdings" panose="05000000000000000000" pitchFamily="2" charset="2"/>
              <a:buChar char="Ø"/>
            </a:pPr>
            <a:endParaRPr lang="tr-TR" b="1" dirty="0">
              <a:solidFill>
                <a:schemeClr val="bg1"/>
              </a:solidFill>
            </a:endParaRPr>
          </a:p>
          <a:p>
            <a:pPr algn="just"/>
            <a:r>
              <a:rPr lang="en-US" sz="1600" dirty="0">
                <a:solidFill>
                  <a:schemeClr val="bg1"/>
                </a:solidFill>
                <a:latin typeface="Cambria Math" panose="02040503050406030204" pitchFamily="18" charset="0"/>
                <a:ea typeface="Cambria Math" panose="02040503050406030204" pitchFamily="18" charset="0"/>
              </a:rPr>
              <a:t>The secant and the false position methods are closely related. Both methods </a:t>
            </a:r>
            <a:r>
              <a:rPr lang="en-US" sz="1600" dirty="0" smtClean="0">
                <a:solidFill>
                  <a:schemeClr val="bg1"/>
                </a:solidFill>
                <a:latin typeface="Cambria Math" panose="02040503050406030204" pitchFamily="18" charset="0"/>
                <a:ea typeface="Cambria Math" panose="02040503050406030204" pitchFamily="18" charset="0"/>
              </a:rPr>
              <a:t>require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two </a:t>
            </a:r>
            <a:r>
              <a:rPr lang="en-US" sz="1600" dirty="0">
                <a:solidFill>
                  <a:schemeClr val="bg1"/>
                </a:solidFill>
                <a:latin typeface="Cambria Math" panose="02040503050406030204" pitchFamily="18" charset="0"/>
                <a:ea typeface="Cambria Math" panose="02040503050406030204" pitchFamily="18" charset="0"/>
              </a:rPr>
              <a:t>starting estimates of the root, say, x</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and x</a:t>
            </a:r>
            <a:r>
              <a:rPr lang="en-US" sz="1600" baseline="-25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The function f (x) is assumed to </a:t>
            </a:r>
            <a:r>
              <a:rPr lang="en-US" sz="1600" dirty="0" smtClean="0">
                <a:solidFill>
                  <a:schemeClr val="bg1"/>
                </a:solidFill>
                <a:latin typeface="Cambria Math" panose="02040503050406030204" pitchFamily="18" charset="0"/>
                <a:ea typeface="Cambria Math" panose="02040503050406030204" pitchFamily="18" charset="0"/>
              </a:rPr>
              <a:t>be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approximately </a:t>
            </a:r>
            <a:r>
              <a:rPr lang="en-US" sz="1600" dirty="0">
                <a:solidFill>
                  <a:schemeClr val="bg1"/>
                </a:solidFill>
                <a:latin typeface="Cambria Math" panose="02040503050406030204" pitchFamily="18" charset="0"/>
                <a:ea typeface="Cambria Math" panose="02040503050406030204" pitchFamily="18" charset="0"/>
              </a:rPr>
              <a:t>linear near the root, so that the improved value x</a:t>
            </a:r>
            <a:r>
              <a:rPr lang="en-US" sz="1600" baseline="-25000" dirty="0">
                <a:solidFill>
                  <a:schemeClr val="bg1"/>
                </a:solidFill>
                <a:latin typeface="Cambria Math" panose="02040503050406030204" pitchFamily="18" charset="0"/>
                <a:ea typeface="Cambria Math" panose="02040503050406030204" pitchFamily="18" charset="0"/>
              </a:rPr>
              <a:t>3</a:t>
            </a:r>
            <a:r>
              <a:rPr lang="en-US" sz="1600" dirty="0">
                <a:solidFill>
                  <a:schemeClr val="bg1"/>
                </a:solidFill>
                <a:latin typeface="Cambria Math" panose="02040503050406030204" pitchFamily="18" charset="0"/>
                <a:ea typeface="Cambria Math" panose="02040503050406030204" pitchFamily="18" charset="0"/>
              </a:rPr>
              <a:t> of the root can </a:t>
            </a:r>
            <a:r>
              <a:rPr lang="en-US" sz="1600" dirty="0" smtClean="0">
                <a:solidFill>
                  <a:schemeClr val="bg1"/>
                </a:solidFill>
                <a:latin typeface="Cambria Math" panose="02040503050406030204" pitchFamily="18" charset="0"/>
                <a:ea typeface="Cambria Math" panose="02040503050406030204" pitchFamily="18" charset="0"/>
              </a:rPr>
              <a:t>be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estimated </a:t>
            </a:r>
            <a:r>
              <a:rPr lang="en-US" sz="1600" dirty="0">
                <a:solidFill>
                  <a:schemeClr val="bg1"/>
                </a:solidFill>
                <a:latin typeface="Cambria Math" panose="02040503050406030204" pitchFamily="18" charset="0"/>
                <a:ea typeface="Cambria Math" panose="02040503050406030204" pitchFamily="18" charset="0"/>
              </a:rPr>
              <a:t>by linear interpolation between x</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and x</a:t>
            </a:r>
            <a:r>
              <a:rPr lang="en-US" sz="1600" baseline="-25000" dirty="0">
                <a:solidFill>
                  <a:schemeClr val="bg1"/>
                </a:solidFill>
                <a:latin typeface="Cambria Math" panose="02040503050406030204" pitchFamily="18" charset="0"/>
                <a:ea typeface="Cambria Math" panose="02040503050406030204" pitchFamily="18" charset="0"/>
              </a:rPr>
              <a:t>2</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b="1"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There are certain functions whose derivatives may be extremely difficult or inconvenient to evaluate. For these cases, the derivative can be approximated by a backward finite divided difference, as in (Figure 2).Referring to Figure </a:t>
            </a:r>
            <a:r>
              <a:rPr lang="tr-TR" sz="1600" dirty="0" smtClean="0">
                <a:solidFill>
                  <a:schemeClr val="bg1"/>
                </a:solidFill>
                <a:latin typeface="Cambria Math" panose="02040503050406030204" pitchFamily="18" charset="0"/>
                <a:ea typeface="Cambria Math" panose="02040503050406030204" pitchFamily="18" charset="0"/>
              </a:rPr>
              <a:t>1</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the similar triangles (shaded in the figure) yield the </a:t>
            </a:r>
            <a:r>
              <a:rPr lang="en-US" sz="1600" dirty="0" smtClean="0">
                <a:solidFill>
                  <a:schemeClr val="bg1"/>
                </a:solidFill>
                <a:latin typeface="Cambria Math" panose="02040503050406030204" pitchFamily="18" charset="0"/>
                <a:ea typeface="Cambria Math" panose="02040503050406030204" pitchFamily="18" charset="0"/>
              </a:rPr>
              <a:t>relationship</a:t>
            </a:r>
            <a:r>
              <a:rPr lang="tr-TR" sz="1600" dirty="0" smtClean="0">
                <a:solidFill>
                  <a:schemeClr val="bg1"/>
                </a:solidFill>
                <a:latin typeface="Cambria Math" panose="02040503050406030204" pitchFamily="18" charset="0"/>
                <a:ea typeface="Cambria Math" panose="02040503050406030204" pitchFamily="18" charset="0"/>
              </a:rPr>
              <a:t>.</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This approximation can be substituted  </a:t>
            </a:r>
            <a:r>
              <a:rPr lang="tr-TR" sz="1600" dirty="0" smtClean="0">
                <a:solidFill>
                  <a:schemeClr val="bg1"/>
                </a:solidFill>
                <a:latin typeface="Cambria Math" panose="02040503050406030204" pitchFamily="18" charset="0"/>
                <a:ea typeface="Cambria Math" panose="02040503050406030204" pitchFamily="18" charset="0"/>
              </a:rPr>
              <a:t>to </a:t>
            </a:r>
            <a:r>
              <a:rPr lang="en-US" sz="1600" dirty="0" smtClean="0">
                <a:solidFill>
                  <a:schemeClr val="bg1"/>
                </a:solidFill>
                <a:latin typeface="Cambria Math" panose="02040503050406030204" pitchFamily="18" charset="0"/>
                <a:ea typeface="Cambria Math" panose="02040503050406030204" pitchFamily="18" charset="0"/>
              </a:rPr>
              <a:t>yield </a:t>
            </a:r>
            <a:r>
              <a:rPr lang="en-US" sz="1600" dirty="0">
                <a:solidFill>
                  <a:schemeClr val="bg1"/>
                </a:solidFill>
                <a:latin typeface="Cambria Math" panose="02040503050406030204" pitchFamily="18" charset="0"/>
                <a:ea typeface="Cambria Math" panose="02040503050406030204" pitchFamily="18" charset="0"/>
              </a:rPr>
              <a:t>the following iterative equation</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Referring to Figure </a:t>
            </a:r>
            <a:r>
              <a:rPr lang="tr-TR" sz="1600" dirty="0" smtClean="0">
                <a:solidFill>
                  <a:schemeClr val="bg1"/>
                </a:solidFill>
                <a:latin typeface="Cambria Math" panose="02040503050406030204" pitchFamily="18" charset="0"/>
                <a:ea typeface="Cambria Math" panose="02040503050406030204" pitchFamily="18" charset="0"/>
              </a:rPr>
              <a:t>1</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the similar triangles (shaded in the figure) yield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relationship</a:t>
            </a:r>
          </a:p>
        </p:txBody>
      </p:sp>
      <p:pic>
        <p:nvPicPr>
          <p:cNvPr id="2" name="Picture 1"/>
          <p:cNvPicPr>
            <a:picLocks noChangeAspect="1"/>
          </p:cNvPicPr>
          <p:nvPr/>
        </p:nvPicPr>
        <p:blipFill>
          <a:blip r:embed="rId3"/>
          <a:stretch>
            <a:fillRect/>
          </a:stretch>
        </p:blipFill>
        <p:spPr>
          <a:xfrm>
            <a:off x="4660330" y="2734262"/>
            <a:ext cx="2021789" cy="573055"/>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400000"/>
                    </a14:imgEffect>
                    <a14:imgEffect>
                      <a14:brightnessContrast bright="40000" contrast="-40000"/>
                    </a14:imgEffect>
                  </a14:imgLayer>
                </a14:imgProps>
              </a:ext>
            </a:extLst>
          </a:blip>
          <a:stretch>
            <a:fillRect/>
          </a:stretch>
        </p:blipFill>
        <p:spPr>
          <a:xfrm>
            <a:off x="8759963" y="3307317"/>
            <a:ext cx="2879829" cy="2503978"/>
          </a:xfrm>
          <a:prstGeom prst="rect">
            <a:avLst/>
          </a:prstGeom>
        </p:spPr>
      </p:pic>
      <p:sp>
        <p:nvSpPr>
          <p:cNvPr id="6" name="TextBox 5"/>
          <p:cNvSpPr txBox="1"/>
          <p:nvPr/>
        </p:nvSpPr>
        <p:spPr>
          <a:xfrm>
            <a:off x="8320727" y="6015522"/>
            <a:ext cx="3654021" cy="738664"/>
          </a:xfrm>
          <a:prstGeom prst="rect">
            <a:avLst/>
          </a:prstGeom>
          <a:noFill/>
          <a:ln>
            <a:solidFill>
              <a:schemeClr val="bg1"/>
            </a:solidFill>
          </a:ln>
        </p:spPr>
        <p:txBody>
          <a:bodyPr wrap="square" rtlCol="0">
            <a:spAutoFit/>
          </a:bodyPr>
          <a:lstStyle/>
          <a:p>
            <a:pPr algn="just"/>
            <a:r>
              <a:rPr lang="tr-TR" sz="1400" b="1" dirty="0" smtClean="0">
                <a:solidFill>
                  <a:schemeClr val="bg1"/>
                </a:solidFill>
                <a:latin typeface="Cambria Math" panose="02040503050406030204" pitchFamily="18" charset="0"/>
                <a:ea typeface="Cambria Math" panose="02040503050406030204" pitchFamily="18" charset="0"/>
              </a:rPr>
              <a:t>Figure 2: </a:t>
            </a:r>
            <a:r>
              <a:rPr lang="en-US" sz="1400" dirty="0">
                <a:solidFill>
                  <a:schemeClr val="bg1"/>
                </a:solidFill>
                <a:latin typeface="Cambria Math" panose="02040503050406030204" pitchFamily="18" charset="0"/>
                <a:ea typeface="Cambria Math" panose="02040503050406030204" pitchFamily="18" charset="0"/>
              </a:rPr>
              <a:t>Graphical depiction of the secant method. The secant method uses a difference rather than a derivative to estimate the </a:t>
            </a:r>
            <a:r>
              <a:rPr lang="en-US" sz="1400" dirty="0" smtClean="0">
                <a:solidFill>
                  <a:schemeClr val="bg1"/>
                </a:solidFill>
                <a:latin typeface="Cambria Math" panose="02040503050406030204" pitchFamily="18" charset="0"/>
                <a:ea typeface="Cambria Math" panose="02040503050406030204" pitchFamily="18" charset="0"/>
              </a:rPr>
              <a:t>slope</a:t>
            </a:r>
            <a:r>
              <a:rPr lang="tr-TR" sz="1400" dirty="0" smtClean="0">
                <a:solidFill>
                  <a:schemeClr val="bg1"/>
                </a:solidFill>
                <a:latin typeface="Cambria Math" panose="02040503050406030204" pitchFamily="18" charset="0"/>
                <a:ea typeface="Cambria Math" panose="02040503050406030204" pitchFamily="18" charset="0"/>
              </a:rPr>
              <a:t>.</a:t>
            </a:r>
            <a:endParaRPr lang="tr-TR" sz="1400" dirty="0">
              <a:solidFill>
                <a:schemeClr val="bg1"/>
              </a:solidFill>
              <a:latin typeface="Cambria Math" panose="02040503050406030204" pitchFamily="18" charset="0"/>
              <a:ea typeface="Cambria Math" panose="02040503050406030204" pitchFamily="18" charset="0"/>
            </a:endParaRPr>
          </a:p>
        </p:txBody>
      </p:sp>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bright="40000" contrast="-40000"/>
                    </a14:imgEffect>
                  </a14:imgLayer>
                </a14:imgProps>
              </a:ext>
            </a:extLst>
          </a:blip>
          <a:stretch>
            <a:fillRect/>
          </a:stretch>
        </p:blipFill>
        <p:spPr>
          <a:xfrm>
            <a:off x="4851010" y="3630177"/>
            <a:ext cx="1640428" cy="551992"/>
          </a:xfrm>
          <a:prstGeom prst="rect">
            <a:avLst/>
          </a:prstGeom>
        </p:spPr>
      </p:pic>
      <p:pic>
        <p:nvPicPr>
          <p:cNvPr id="8" name="Picture 7"/>
          <p:cNvPicPr>
            <a:picLocks noChangeAspect="1"/>
          </p:cNvPicPr>
          <p:nvPr/>
        </p:nvPicPr>
        <p:blipFill>
          <a:blip r:embed="rId8"/>
          <a:stretch>
            <a:fillRect/>
          </a:stretch>
        </p:blipFill>
        <p:spPr>
          <a:xfrm>
            <a:off x="291830" y="4912807"/>
            <a:ext cx="2607013" cy="1344938"/>
          </a:xfrm>
          <a:prstGeom prst="rect">
            <a:avLst/>
          </a:prstGeom>
        </p:spPr>
      </p:pic>
      <p:sp>
        <p:nvSpPr>
          <p:cNvPr id="10" name="TextBox 9"/>
          <p:cNvSpPr txBox="1"/>
          <p:nvPr/>
        </p:nvSpPr>
        <p:spPr>
          <a:xfrm>
            <a:off x="291830" y="6384854"/>
            <a:ext cx="2607013" cy="369332"/>
          </a:xfrm>
          <a:prstGeom prst="rect">
            <a:avLst/>
          </a:prstGeom>
          <a:noFill/>
          <a:ln>
            <a:solidFill>
              <a:schemeClr val="bg1"/>
            </a:solidFill>
          </a:ln>
        </p:spPr>
        <p:txBody>
          <a:bodyPr wrap="square" rtlCol="0">
            <a:spAutoFit/>
          </a:bodyPr>
          <a:lstStyle/>
          <a:p>
            <a:pPr algn="just"/>
            <a:r>
              <a:rPr lang="tr-TR" sz="1400" b="1" dirty="0" smtClean="0">
                <a:solidFill>
                  <a:schemeClr val="bg1"/>
                </a:solidFill>
                <a:latin typeface="Cambria Math" panose="02040503050406030204" pitchFamily="18" charset="0"/>
                <a:ea typeface="Cambria Math" panose="02040503050406030204" pitchFamily="18" charset="0"/>
              </a:rPr>
              <a:t>Figure 1: </a:t>
            </a:r>
            <a:r>
              <a:rPr lang="tr-TR" sz="1400" dirty="0">
                <a:solidFill>
                  <a:schemeClr val="bg1"/>
                </a:solidFill>
                <a:latin typeface="Cambria Math" panose="02040503050406030204" pitchFamily="18" charset="0"/>
                <a:ea typeface="Cambria Math" panose="02040503050406030204" pitchFamily="18" charset="0"/>
              </a:rPr>
              <a:t>Linear interpolation</a:t>
            </a:r>
            <a:r>
              <a:rPr lang="tr-TR" dirty="0"/>
              <a:t>.</a:t>
            </a:r>
            <a:endParaRPr lang="tr-TR" sz="1400" dirty="0">
              <a:solidFill>
                <a:schemeClr val="bg1"/>
              </a:solidFill>
              <a:latin typeface="Cambria Math" panose="02040503050406030204" pitchFamily="18" charset="0"/>
              <a:ea typeface="Cambria Math" panose="02040503050406030204" pitchFamily="18" charset="0"/>
            </a:endParaRPr>
          </a:p>
        </p:txBody>
      </p:sp>
      <p:pic>
        <p:nvPicPr>
          <p:cNvPr id="11" name="Picture 10"/>
          <p:cNvPicPr>
            <a:picLocks noChangeAspect="1"/>
          </p:cNvPicPr>
          <p:nvPr/>
        </p:nvPicPr>
        <p:blipFill>
          <a:blip r:embed="rId9"/>
          <a:stretch>
            <a:fillRect/>
          </a:stretch>
        </p:blipFill>
        <p:spPr>
          <a:xfrm>
            <a:off x="4908032" y="4770119"/>
            <a:ext cx="1526383" cy="528945"/>
          </a:xfrm>
          <a:prstGeom prst="rect">
            <a:avLst/>
          </a:prstGeom>
        </p:spPr>
      </p:pic>
      <p:sp>
        <p:nvSpPr>
          <p:cNvPr id="12" name="TextBox 11"/>
          <p:cNvSpPr txBox="1"/>
          <p:nvPr/>
        </p:nvSpPr>
        <p:spPr>
          <a:xfrm>
            <a:off x="3151762" y="4912807"/>
            <a:ext cx="5038927" cy="1354217"/>
          </a:xfrm>
          <a:prstGeom prst="rect">
            <a:avLst/>
          </a:prstGeom>
          <a:noFill/>
        </p:spPr>
        <p:txBody>
          <a:bodyPr wrap="square" rtlCol="0">
            <a:spAutoFit/>
          </a:bodyPr>
          <a:lstStyle/>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smtClean="0">
                <a:solidFill>
                  <a:schemeClr val="bg1"/>
                </a:solidFill>
                <a:latin typeface="Cambria Math" panose="02040503050406030204" pitchFamily="18" charset="0"/>
                <a:ea typeface="Cambria Math" panose="02040503050406030204" pitchFamily="18" charset="0"/>
              </a:rPr>
              <a:t>where </a:t>
            </a:r>
            <a:r>
              <a:rPr lang="en-US" sz="1600" dirty="0">
                <a:solidFill>
                  <a:schemeClr val="bg1"/>
                </a:solidFill>
                <a:latin typeface="Cambria Math" panose="02040503050406030204" pitchFamily="18" charset="0"/>
                <a:ea typeface="Cambria Math" panose="02040503050406030204" pitchFamily="18" charset="0"/>
              </a:rPr>
              <a:t>we used the notation f</a:t>
            </a:r>
            <a:r>
              <a:rPr lang="en-US" sz="1600" baseline="-25000" dirty="0">
                <a:solidFill>
                  <a:schemeClr val="bg1"/>
                </a:solidFill>
                <a:latin typeface="Cambria Math" panose="02040503050406030204" pitchFamily="18" charset="0"/>
                <a:ea typeface="Cambria Math" panose="02040503050406030204" pitchFamily="18" charset="0"/>
              </a:rPr>
              <a:t>i </a:t>
            </a:r>
            <a:r>
              <a:rPr lang="en-US" sz="1600" dirty="0">
                <a:solidFill>
                  <a:schemeClr val="bg1"/>
                </a:solidFill>
                <a:latin typeface="Cambria Math" panose="02040503050406030204" pitchFamily="18" charset="0"/>
                <a:ea typeface="Cambria Math" panose="02040503050406030204" pitchFamily="18" charset="0"/>
              </a:rPr>
              <a:t>= f (</a:t>
            </a:r>
            <a:r>
              <a:rPr lang="en-US" sz="1600" dirty="0" smtClean="0">
                <a:solidFill>
                  <a:schemeClr val="bg1"/>
                </a:solidFill>
                <a:latin typeface="Cambria Math" panose="02040503050406030204" pitchFamily="18" charset="0"/>
                <a:ea typeface="Cambria Math" panose="02040503050406030204" pitchFamily="18" charset="0"/>
              </a:rPr>
              <a:t>x</a:t>
            </a:r>
            <a:r>
              <a:rPr lang="en-US" sz="1600" baseline="-25000" dirty="0" smtClean="0">
                <a:solidFill>
                  <a:schemeClr val="bg1"/>
                </a:solidFill>
                <a:latin typeface="Cambria Math" panose="02040503050406030204" pitchFamily="18" charset="0"/>
                <a:ea typeface="Cambria Math" panose="02040503050406030204" pitchFamily="18" charset="0"/>
              </a:rPr>
              <a:t>i</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Thus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improved </a:t>
            </a:r>
            <a:r>
              <a:rPr lang="en-US" sz="1600" dirty="0">
                <a:solidFill>
                  <a:schemeClr val="bg1"/>
                </a:solidFill>
                <a:latin typeface="Cambria Math" panose="02040503050406030204" pitchFamily="18" charset="0"/>
                <a:ea typeface="Cambria Math" panose="02040503050406030204" pitchFamily="18" charset="0"/>
              </a:rPr>
              <a:t>estimate of the root is</a:t>
            </a:r>
            <a:endParaRPr lang="tr-TR" sz="1600" dirty="0">
              <a:solidFill>
                <a:schemeClr val="bg1"/>
              </a:solidFill>
              <a:latin typeface="Cambria Math" panose="02040503050406030204" pitchFamily="18" charset="0"/>
              <a:ea typeface="Cambria Math" panose="02040503050406030204" pitchFamily="18" charset="0"/>
            </a:endParaRPr>
          </a:p>
          <a:p>
            <a:endParaRPr lang="tr-TR" dirty="0"/>
          </a:p>
        </p:txBody>
      </p:sp>
      <p:pic>
        <p:nvPicPr>
          <p:cNvPr id="13" name="Picture 12"/>
          <p:cNvPicPr>
            <a:picLocks noChangeAspect="1"/>
          </p:cNvPicPr>
          <p:nvPr/>
        </p:nvPicPr>
        <p:blipFill>
          <a:blip r:embed="rId10"/>
          <a:stretch>
            <a:fillRect/>
          </a:stretch>
        </p:blipFill>
        <p:spPr>
          <a:xfrm>
            <a:off x="4851010" y="6117192"/>
            <a:ext cx="1671969" cy="535323"/>
          </a:xfrm>
          <a:prstGeom prst="rect">
            <a:avLst/>
          </a:prstGeom>
        </p:spPr>
      </p:pic>
    </p:spTree>
    <p:extLst>
      <p:ext uri="{BB962C8B-B14F-4D97-AF65-F5344CB8AC3E}">
        <p14:creationId xmlns:p14="http://schemas.microsoft.com/office/powerpoint/2010/main" val="2259281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837" y="243191"/>
            <a:ext cx="11206265" cy="5078313"/>
          </a:xfrm>
          <a:prstGeom prst="rect">
            <a:avLst/>
          </a:prstGeom>
          <a:noFill/>
        </p:spPr>
        <p:txBody>
          <a:bodyPr wrap="square" rtlCol="0">
            <a:spAutoFit/>
          </a:bodyPr>
          <a:lstStyle/>
          <a:p>
            <a:r>
              <a:rPr lang="tr-TR" dirty="0" smtClean="0">
                <a:solidFill>
                  <a:srgbClr val="C00000"/>
                </a:solidFill>
                <a:latin typeface="Cambria Math" panose="02040503050406030204" pitchFamily="18" charset="0"/>
                <a:ea typeface="Cambria Math" panose="02040503050406030204" pitchFamily="18" charset="0"/>
              </a:rPr>
              <a:t>Example 1</a:t>
            </a:r>
            <a:r>
              <a:rPr lang="tr-TR" dirty="0" smtClean="0">
                <a:solidFill>
                  <a:srgbClr val="C00000"/>
                </a:solidFill>
              </a:rPr>
              <a:t>: </a:t>
            </a:r>
            <a:r>
              <a:rPr lang="tr-TR" sz="1600" dirty="0" smtClean="0">
                <a:solidFill>
                  <a:srgbClr val="C00000"/>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Use the secant method to estimate the root of </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f(x</a:t>
            </a:r>
            <a:r>
              <a:rPr lang="en-US" sz="1600" dirty="0">
                <a:solidFill>
                  <a:schemeClr val="bg1"/>
                </a:solidFill>
                <a:latin typeface="Cambria Math" panose="02040503050406030204" pitchFamily="18" charset="0"/>
                <a:ea typeface="Cambria Math" panose="02040503050406030204" pitchFamily="18" charset="0"/>
              </a:rPr>
              <a:t>) = e</a:t>
            </a:r>
            <a:r>
              <a:rPr lang="en-US" sz="1600" baseline="30000" dirty="0">
                <a:solidFill>
                  <a:schemeClr val="bg1"/>
                </a:solidFill>
                <a:latin typeface="Cambria Math" panose="02040503050406030204" pitchFamily="18" charset="0"/>
                <a:ea typeface="Cambria Math" panose="02040503050406030204" pitchFamily="18" charset="0"/>
              </a:rPr>
              <a:t>−x </a:t>
            </a:r>
            <a:r>
              <a:rPr lang="en-US" sz="1600" dirty="0">
                <a:solidFill>
                  <a:schemeClr val="bg1"/>
                </a:solidFill>
                <a:latin typeface="Cambria Math" panose="02040503050406030204" pitchFamily="18" charset="0"/>
                <a:ea typeface="Cambria Math" panose="02040503050406030204" pitchFamily="18" charset="0"/>
              </a:rPr>
              <a:t>− x . </a:t>
            </a:r>
            <a:r>
              <a:rPr lang="en-US" sz="1600" dirty="0" smtClean="0">
                <a:solidFill>
                  <a:schemeClr val="bg1"/>
                </a:solidFill>
                <a:latin typeface="Cambria Math" panose="02040503050406030204" pitchFamily="18" charset="0"/>
                <a:ea typeface="Cambria Math" panose="02040503050406030204" pitchFamily="18" charset="0"/>
              </a:rPr>
              <a:t>Start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with </a:t>
            </a:r>
            <a:r>
              <a:rPr lang="en-US" sz="1600" dirty="0">
                <a:solidFill>
                  <a:schemeClr val="bg1"/>
                </a:solidFill>
                <a:latin typeface="Cambria Math" panose="02040503050406030204" pitchFamily="18" charset="0"/>
                <a:ea typeface="Cambria Math" panose="02040503050406030204" pitchFamily="18" charset="0"/>
              </a:rPr>
              <a:t>initial estimates </a:t>
            </a:r>
            <a:r>
              <a:rPr lang="en-US" sz="1600" dirty="0" smtClean="0">
                <a:solidFill>
                  <a:schemeClr val="bg1"/>
                </a:solidFill>
                <a:latin typeface="Cambria Math" panose="02040503050406030204" pitchFamily="18" charset="0"/>
                <a:ea typeface="Cambria Math" panose="02040503050406030204" pitchFamily="18" charset="0"/>
              </a:rPr>
              <a:t>of</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x</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 0 and </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x</a:t>
            </a:r>
            <a:r>
              <a:rPr lang="en-US" sz="1600" baseline="-25000" dirty="0" smtClean="0">
                <a:solidFill>
                  <a:schemeClr val="bg1"/>
                </a:solidFill>
                <a:latin typeface="Cambria Math" panose="02040503050406030204" pitchFamily="18" charset="0"/>
                <a:ea typeface="Cambria Math" panose="02040503050406030204" pitchFamily="18" charset="0"/>
              </a:rPr>
              <a:t>0</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1.0</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tr-TR" dirty="0" smtClean="0">
                <a:solidFill>
                  <a:srgbClr val="C00000"/>
                </a:solidFill>
                <a:latin typeface="Cambria Math" panose="02040503050406030204" pitchFamily="18" charset="0"/>
                <a:ea typeface="Cambria Math" panose="02040503050406030204" pitchFamily="18" charset="0"/>
              </a:rPr>
              <a:t>Solution: </a:t>
            </a:r>
            <a:r>
              <a:rPr lang="en-US" sz="1600" dirty="0">
                <a:solidFill>
                  <a:schemeClr val="bg1"/>
                </a:solidFill>
                <a:latin typeface="Cambria Math" panose="02040503050406030204" pitchFamily="18" charset="0"/>
                <a:ea typeface="Cambria Math" panose="02040503050406030204" pitchFamily="18" charset="0"/>
              </a:rPr>
              <a:t>Recall that the true root is 0.56714329. . . </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en-US" sz="1600" dirty="0">
              <a:solidFill>
                <a:schemeClr val="bg1"/>
              </a:solidFill>
              <a:latin typeface="Cambria Math" panose="02040503050406030204" pitchFamily="18" charset="0"/>
              <a:ea typeface="Cambria Math" panose="02040503050406030204" pitchFamily="18" charset="0"/>
            </a:endParaRPr>
          </a:p>
          <a:p>
            <a:r>
              <a:rPr lang="tr-TR" sz="1600" b="1" u="sng" dirty="0">
                <a:solidFill>
                  <a:schemeClr val="bg1"/>
                </a:solidFill>
                <a:latin typeface="Cambria Math" panose="02040503050406030204" pitchFamily="18" charset="0"/>
                <a:ea typeface="Cambria Math" panose="02040503050406030204" pitchFamily="18" charset="0"/>
              </a:rPr>
              <a:t>First iteration</a:t>
            </a:r>
            <a:r>
              <a:rPr lang="tr-TR" sz="1600" b="1" u="sng" dirty="0" smtClean="0">
                <a:solidFill>
                  <a:schemeClr val="bg1"/>
                </a:solidFill>
                <a:latin typeface="Cambria Math" panose="02040503050406030204" pitchFamily="18" charset="0"/>
                <a:ea typeface="Cambria Math" panose="02040503050406030204" pitchFamily="18" charset="0"/>
              </a:rPr>
              <a:t>:</a:t>
            </a:r>
          </a:p>
          <a:p>
            <a:endParaRPr lang="tr-TR" sz="1600" b="1" u="sng" dirty="0">
              <a:solidFill>
                <a:schemeClr val="bg1"/>
              </a:solidFill>
              <a:latin typeface="Cambria Math" panose="02040503050406030204" pitchFamily="18" charset="0"/>
              <a:ea typeface="Cambria Math" panose="02040503050406030204" pitchFamily="18" charset="0"/>
            </a:endParaRPr>
          </a:p>
          <a:p>
            <a:endParaRPr lang="tr-TR" sz="1600" b="1" u="sng" dirty="0" smtClean="0">
              <a:solidFill>
                <a:schemeClr val="bg1"/>
              </a:solidFill>
              <a:latin typeface="Cambria Math" panose="02040503050406030204" pitchFamily="18" charset="0"/>
              <a:ea typeface="Cambria Math" panose="02040503050406030204" pitchFamily="18" charset="0"/>
            </a:endParaRPr>
          </a:p>
          <a:p>
            <a:endParaRPr lang="tr-TR" sz="1600" b="1" u="sng" dirty="0">
              <a:solidFill>
                <a:schemeClr val="bg1"/>
              </a:solidFill>
              <a:latin typeface="Cambria Math" panose="02040503050406030204" pitchFamily="18" charset="0"/>
              <a:ea typeface="Cambria Math" panose="02040503050406030204" pitchFamily="18" charset="0"/>
            </a:endParaRPr>
          </a:p>
          <a:p>
            <a:endParaRPr lang="tr-TR" sz="1600" b="1" u="sng" dirty="0" smtClean="0">
              <a:solidFill>
                <a:schemeClr val="bg1"/>
              </a:solidFill>
              <a:latin typeface="Cambria Math" panose="02040503050406030204" pitchFamily="18" charset="0"/>
              <a:ea typeface="Cambria Math" panose="02040503050406030204" pitchFamily="18" charset="0"/>
            </a:endParaRPr>
          </a:p>
          <a:p>
            <a:endParaRPr lang="tr-TR" sz="1600" b="1" u="sng" dirty="0">
              <a:solidFill>
                <a:schemeClr val="bg1"/>
              </a:solidFill>
              <a:latin typeface="Cambria Math" panose="02040503050406030204" pitchFamily="18" charset="0"/>
              <a:ea typeface="Cambria Math" panose="02040503050406030204" pitchFamily="18" charset="0"/>
            </a:endParaRPr>
          </a:p>
          <a:p>
            <a:r>
              <a:rPr lang="tr-TR" sz="1600" b="1" u="sng" dirty="0">
                <a:solidFill>
                  <a:schemeClr val="bg1"/>
                </a:solidFill>
                <a:latin typeface="Cambria Math" panose="02040503050406030204" pitchFamily="18" charset="0"/>
                <a:ea typeface="Cambria Math" panose="02040503050406030204" pitchFamily="18" charset="0"/>
              </a:rPr>
              <a:t>Second iteration:</a:t>
            </a:r>
            <a:endParaRPr lang="tr-TR" sz="1600" b="1" u="sng" dirty="0" smtClean="0">
              <a:solidFill>
                <a:schemeClr val="bg1"/>
              </a:solidFill>
              <a:latin typeface="Cambria Math" panose="02040503050406030204" pitchFamily="18" charset="0"/>
              <a:ea typeface="Cambria Math" panose="02040503050406030204" pitchFamily="18" charset="0"/>
            </a:endParaRPr>
          </a:p>
          <a:p>
            <a:endParaRPr lang="tr-TR" sz="1600" b="1" u="sng" dirty="0">
              <a:solidFill>
                <a:schemeClr val="bg1"/>
              </a:solidFill>
              <a:latin typeface="Cambria Math" panose="02040503050406030204" pitchFamily="18" charset="0"/>
              <a:ea typeface="Cambria Math" panose="02040503050406030204" pitchFamily="18" charset="0"/>
            </a:endParaRPr>
          </a:p>
          <a:p>
            <a:endParaRPr lang="tr-TR" sz="1600" b="1" u="sng" dirty="0" smtClean="0">
              <a:solidFill>
                <a:schemeClr val="bg1"/>
              </a:solidFill>
              <a:latin typeface="Cambria Math" panose="02040503050406030204" pitchFamily="18" charset="0"/>
              <a:ea typeface="Cambria Math" panose="02040503050406030204" pitchFamily="18" charset="0"/>
            </a:endParaRPr>
          </a:p>
          <a:p>
            <a:endParaRPr lang="tr-TR" sz="1600" b="1" u="sng"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(Note that both estimates are now on the same side of the root</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b="1" u="sng" dirty="0">
              <a:solidFill>
                <a:schemeClr val="bg1"/>
              </a:solidFill>
              <a:latin typeface="Cambria Math" panose="02040503050406030204" pitchFamily="18" charset="0"/>
              <a:ea typeface="Cambria Math" panose="02040503050406030204" pitchFamily="18" charset="0"/>
            </a:endParaRPr>
          </a:p>
          <a:p>
            <a:endParaRPr lang="tr-TR" sz="1600" b="1" u="sng" dirty="0" smtClean="0">
              <a:solidFill>
                <a:schemeClr val="bg1"/>
              </a:solidFill>
              <a:latin typeface="Cambria Math" panose="02040503050406030204" pitchFamily="18" charset="0"/>
              <a:ea typeface="Cambria Math" panose="02040503050406030204" pitchFamily="18" charset="0"/>
            </a:endParaRPr>
          </a:p>
          <a:p>
            <a:endParaRPr lang="tr-TR" sz="1600" b="1" u="sng" dirty="0">
              <a:solidFill>
                <a:schemeClr val="bg1"/>
              </a:solidFill>
              <a:latin typeface="Cambria Math" panose="02040503050406030204" pitchFamily="18" charset="0"/>
              <a:ea typeface="Cambria Math" panose="02040503050406030204" pitchFamily="18" charset="0"/>
            </a:endParaRPr>
          </a:p>
          <a:p>
            <a:r>
              <a:rPr lang="tr-TR" sz="1600" b="1" u="sng" dirty="0">
                <a:solidFill>
                  <a:schemeClr val="bg1"/>
                </a:solidFill>
                <a:latin typeface="Cambria Math" panose="02040503050406030204" pitchFamily="18" charset="0"/>
                <a:ea typeface="Cambria Math" panose="02040503050406030204" pitchFamily="18" charset="0"/>
              </a:rPr>
              <a:t>Third iteration:</a:t>
            </a:r>
            <a:endParaRPr lang="tr-TR" sz="1600" b="1" u="sng" dirty="0" smtClean="0">
              <a:solidFill>
                <a:schemeClr val="bg1"/>
              </a:solidFill>
              <a:latin typeface="Cambria Math" panose="02040503050406030204" pitchFamily="18" charset="0"/>
              <a:ea typeface="Cambria Math" panose="02040503050406030204" pitchFamily="18" charset="0"/>
            </a:endParaRPr>
          </a:p>
          <a:p>
            <a:endParaRPr lang="tr-TR" sz="1600" b="1" u="sng"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2"/>
          <a:stretch>
            <a:fillRect/>
          </a:stretch>
        </p:blipFill>
        <p:spPr>
          <a:xfrm>
            <a:off x="4050709" y="1522696"/>
            <a:ext cx="3906517" cy="1172675"/>
          </a:xfrm>
          <a:prstGeom prst="rect">
            <a:avLst/>
          </a:prstGeom>
        </p:spPr>
      </p:pic>
      <p:pic>
        <p:nvPicPr>
          <p:cNvPr id="4" name="Picture 3"/>
          <p:cNvPicPr>
            <a:picLocks noChangeAspect="1"/>
          </p:cNvPicPr>
          <p:nvPr/>
        </p:nvPicPr>
        <p:blipFill>
          <a:blip r:embed="rId3"/>
          <a:stretch>
            <a:fillRect/>
          </a:stretch>
        </p:blipFill>
        <p:spPr>
          <a:xfrm>
            <a:off x="4379580" y="2996982"/>
            <a:ext cx="3248774" cy="625061"/>
          </a:xfrm>
          <a:prstGeom prst="rect">
            <a:avLst/>
          </a:prstGeom>
        </p:spPr>
      </p:pic>
      <p:pic>
        <p:nvPicPr>
          <p:cNvPr id="6" name="Picture 5"/>
          <p:cNvPicPr>
            <a:picLocks noChangeAspect="1"/>
          </p:cNvPicPr>
          <p:nvPr/>
        </p:nvPicPr>
        <p:blipFill>
          <a:blip r:embed="rId4"/>
          <a:stretch>
            <a:fillRect/>
          </a:stretch>
        </p:blipFill>
        <p:spPr>
          <a:xfrm>
            <a:off x="3357765" y="4154441"/>
            <a:ext cx="5453772" cy="539465"/>
          </a:xfrm>
          <a:prstGeom prst="rect">
            <a:avLst/>
          </a:prstGeom>
        </p:spPr>
      </p:pic>
      <p:pic>
        <p:nvPicPr>
          <p:cNvPr id="7" name="Picture 6"/>
          <p:cNvPicPr>
            <a:picLocks noChangeAspect="1"/>
          </p:cNvPicPr>
          <p:nvPr/>
        </p:nvPicPr>
        <p:blipFill>
          <a:blip r:embed="rId5"/>
          <a:stretch>
            <a:fillRect/>
          </a:stretch>
        </p:blipFill>
        <p:spPr>
          <a:xfrm>
            <a:off x="3120905" y="5321504"/>
            <a:ext cx="5976128" cy="1173228"/>
          </a:xfrm>
          <a:prstGeom prst="rect">
            <a:avLst/>
          </a:prstGeom>
        </p:spPr>
      </p:pic>
    </p:spTree>
    <p:extLst>
      <p:ext uri="{BB962C8B-B14F-4D97-AF65-F5344CB8AC3E}">
        <p14:creationId xmlns:p14="http://schemas.microsoft.com/office/powerpoint/2010/main" val="3910720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013" y="272374"/>
            <a:ext cx="11585642" cy="2554545"/>
          </a:xfrm>
          <a:prstGeom prst="rect">
            <a:avLst/>
          </a:prstGeom>
          <a:noFill/>
        </p:spPr>
        <p:txBody>
          <a:bodyPr wrap="square" rtlCol="0">
            <a:spAutoFit/>
          </a:bodyPr>
          <a:lstStyle/>
          <a:p>
            <a:r>
              <a:rPr lang="en-US" sz="1600" b="1" u="sng" dirty="0">
                <a:solidFill>
                  <a:schemeClr val="bg1"/>
                </a:solidFill>
                <a:latin typeface="Cambria Math" panose="02040503050406030204" pitchFamily="18" charset="0"/>
                <a:ea typeface="Cambria Math" panose="02040503050406030204" pitchFamily="18" charset="0"/>
              </a:rPr>
              <a:t>The Difference Between the Secant and False-Position </a:t>
            </a:r>
            <a:r>
              <a:rPr lang="en-US" sz="1600" b="1" u="sng" dirty="0" smtClean="0">
                <a:solidFill>
                  <a:schemeClr val="bg1"/>
                </a:solidFill>
                <a:latin typeface="Cambria Math" panose="02040503050406030204" pitchFamily="18" charset="0"/>
                <a:ea typeface="Cambria Math" panose="02040503050406030204" pitchFamily="18" charset="0"/>
              </a:rPr>
              <a:t>Methods</a:t>
            </a:r>
            <a:endParaRPr lang="tr-TR" sz="1600" b="1" u="sng" dirty="0" smtClean="0">
              <a:solidFill>
                <a:schemeClr val="bg1"/>
              </a:solidFill>
              <a:latin typeface="Cambria Math" panose="02040503050406030204" pitchFamily="18" charset="0"/>
              <a:ea typeface="Cambria Math" panose="02040503050406030204" pitchFamily="18" charset="0"/>
            </a:endParaRPr>
          </a:p>
          <a:p>
            <a:endParaRPr lang="tr-TR" sz="1600" b="1" u="sng"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Note the similarity between the secant method and the false-position method.  Both use two initial estimates to compute an approximation of the slope of the function that is used to project to the x axis for a new estimate of the root. However, a critical difference between the methods is how one of the initial values is replaced by the new estimate. Recall that in the false-position method the latest estimate of the root replaces whichever of the original values yielded a function value with the same sign as f (</a:t>
            </a:r>
            <a:r>
              <a:rPr lang="en-US" sz="1600" dirty="0" err="1">
                <a:solidFill>
                  <a:schemeClr val="bg1"/>
                </a:solidFill>
                <a:latin typeface="Cambria Math" panose="02040503050406030204" pitchFamily="18" charset="0"/>
                <a:ea typeface="Cambria Math" panose="02040503050406030204" pitchFamily="18" charset="0"/>
              </a:rPr>
              <a:t>x</a:t>
            </a:r>
            <a:r>
              <a:rPr lang="en-US" sz="1600" baseline="-25000" dirty="0" err="1">
                <a:solidFill>
                  <a:schemeClr val="bg1"/>
                </a:solidFill>
                <a:latin typeface="Cambria Math" panose="02040503050406030204" pitchFamily="18" charset="0"/>
                <a:ea typeface="Cambria Math" panose="02040503050406030204" pitchFamily="18" charset="0"/>
              </a:rPr>
              <a:t>r</a:t>
            </a:r>
            <a:r>
              <a:rPr lang="en-US" sz="1600" dirty="0">
                <a:solidFill>
                  <a:schemeClr val="bg1"/>
                </a:solidFill>
                <a:latin typeface="Cambria Math" panose="02040503050406030204" pitchFamily="18" charset="0"/>
                <a:ea typeface="Cambria Math" panose="02040503050406030204" pitchFamily="18" charset="0"/>
              </a:rPr>
              <a:t>). Consequently, the two estimates always bracket the root. Therefore, for all practical purposes, the method always converges because the root is kept within the bracket. In contrast, the secant method replaces the values in strict sequence, with the new value x</a:t>
            </a:r>
            <a:r>
              <a:rPr lang="en-US" sz="1600" baseline="-25000" dirty="0">
                <a:solidFill>
                  <a:schemeClr val="bg1"/>
                </a:solidFill>
                <a:latin typeface="Cambria Math" panose="02040503050406030204" pitchFamily="18" charset="0"/>
                <a:ea typeface="Cambria Math" panose="02040503050406030204" pitchFamily="18" charset="0"/>
              </a:rPr>
              <a:t>i+1</a:t>
            </a:r>
            <a:r>
              <a:rPr lang="en-US" sz="1600" dirty="0">
                <a:solidFill>
                  <a:schemeClr val="bg1"/>
                </a:solidFill>
                <a:latin typeface="Cambria Math" panose="02040503050406030204" pitchFamily="18" charset="0"/>
                <a:ea typeface="Cambria Math" panose="02040503050406030204" pitchFamily="18" charset="0"/>
              </a:rPr>
              <a:t> replacing x</a:t>
            </a:r>
            <a:r>
              <a:rPr lang="en-US" sz="1600" baseline="-25000" dirty="0">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and x</a:t>
            </a:r>
            <a:r>
              <a:rPr lang="en-US" sz="1600" baseline="-25000" dirty="0">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replacing x</a:t>
            </a:r>
            <a:r>
              <a:rPr lang="en-US" sz="1600" baseline="-25000" dirty="0">
                <a:solidFill>
                  <a:schemeClr val="bg1"/>
                </a:solidFill>
                <a:latin typeface="Cambria Math" panose="02040503050406030204" pitchFamily="18" charset="0"/>
                <a:ea typeface="Cambria Math" panose="02040503050406030204" pitchFamily="18" charset="0"/>
              </a:rPr>
              <a:t>i−1</a:t>
            </a:r>
            <a:r>
              <a:rPr lang="en-US" sz="1600" dirty="0">
                <a:solidFill>
                  <a:schemeClr val="bg1"/>
                </a:solidFill>
                <a:latin typeface="Cambria Math" panose="02040503050406030204" pitchFamily="18" charset="0"/>
                <a:ea typeface="Cambria Math" panose="02040503050406030204" pitchFamily="18" charset="0"/>
              </a:rPr>
              <a:t>. As a result, the two values can sometimes lie on the same side of the root. For certain cases, this can lead to divergence.</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400000"/>
                    </a14:imgEffect>
                    <a14:imgEffect>
                      <a14:brightnessContrast bright="40000" contrast="-40000"/>
                    </a14:imgEffect>
                  </a14:imgLayer>
                </a14:imgProps>
              </a:ext>
            </a:extLst>
          </a:blip>
          <a:stretch>
            <a:fillRect/>
          </a:stretch>
        </p:blipFill>
        <p:spPr>
          <a:xfrm>
            <a:off x="4285593" y="2642093"/>
            <a:ext cx="3364652" cy="3359872"/>
          </a:xfrm>
          <a:prstGeom prst="rect">
            <a:avLst/>
          </a:prstGeom>
        </p:spPr>
      </p:pic>
      <p:sp>
        <p:nvSpPr>
          <p:cNvPr id="4" name="TextBox 3"/>
          <p:cNvSpPr txBox="1"/>
          <p:nvPr/>
        </p:nvSpPr>
        <p:spPr>
          <a:xfrm>
            <a:off x="573932" y="6254885"/>
            <a:ext cx="10787975" cy="523220"/>
          </a:xfrm>
          <a:prstGeom prst="rect">
            <a:avLst/>
          </a:prstGeom>
          <a:noFill/>
          <a:ln>
            <a:solidFill>
              <a:schemeClr val="bg1"/>
            </a:solidFill>
          </a:ln>
        </p:spPr>
        <p:txBody>
          <a:bodyPr wrap="square" rtlCol="0">
            <a:spAutoFit/>
          </a:bodyPr>
          <a:lstStyle/>
          <a:p>
            <a:pPr algn="just"/>
            <a:r>
              <a:rPr lang="tr-TR" sz="1400" b="1" dirty="0" smtClean="0">
                <a:solidFill>
                  <a:schemeClr val="bg1"/>
                </a:solidFill>
                <a:latin typeface="Cambria Math" panose="02040503050406030204" pitchFamily="18" charset="0"/>
                <a:ea typeface="Cambria Math" panose="02040503050406030204" pitchFamily="18" charset="0"/>
              </a:rPr>
              <a:t>Figure 3: </a:t>
            </a:r>
            <a:r>
              <a:rPr lang="en-US" sz="1400" dirty="0" smtClean="0">
                <a:solidFill>
                  <a:schemeClr val="bg1"/>
                </a:solidFill>
                <a:latin typeface="Cambria Math" panose="02040503050406030204" pitchFamily="18" charset="0"/>
                <a:ea typeface="Cambria Math" panose="02040503050406030204" pitchFamily="18" charset="0"/>
              </a:rPr>
              <a:t>Comparison </a:t>
            </a:r>
            <a:r>
              <a:rPr lang="en-US" sz="1400" dirty="0">
                <a:solidFill>
                  <a:schemeClr val="bg1"/>
                </a:solidFill>
                <a:latin typeface="Cambria Math" panose="02040503050406030204" pitchFamily="18" charset="0"/>
                <a:ea typeface="Cambria Math" panose="02040503050406030204" pitchFamily="18" charset="0"/>
              </a:rPr>
              <a:t>of the false-position and the secant methods. The first iterations (</a:t>
            </a:r>
            <a:r>
              <a:rPr lang="en-US" sz="1400" i="1" dirty="0">
                <a:solidFill>
                  <a:schemeClr val="bg1"/>
                </a:solidFill>
                <a:latin typeface="Cambria Math" panose="02040503050406030204" pitchFamily="18" charset="0"/>
                <a:ea typeface="Cambria Math" panose="02040503050406030204" pitchFamily="18" charset="0"/>
              </a:rPr>
              <a:t>a</a:t>
            </a:r>
            <a:r>
              <a:rPr lang="en-US" sz="1400" dirty="0">
                <a:solidFill>
                  <a:schemeClr val="bg1"/>
                </a:solidFill>
                <a:latin typeface="Cambria Math" panose="02040503050406030204" pitchFamily="18" charset="0"/>
                <a:ea typeface="Cambria Math" panose="02040503050406030204" pitchFamily="18" charset="0"/>
              </a:rPr>
              <a:t>) and (</a:t>
            </a:r>
            <a:r>
              <a:rPr lang="en-US" sz="1400" i="1" dirty="0">
                <a:solidFill>
                  <a:schemeClr val="bg1"/>
                </a:solidFill>
                <a:latin typeface="Cambria Math" panose="02040503050406030204" pitchFamily="18" charset="0"/>
                <a:ea typeface="Cambria Math" panose="02040503050406030204" pitchFamily="18" charset="0"/>
              </a:rPr>
              <a:t>b</a:t>
            </a:r>
            <a:r>
              <a:rPr lang="en-US" sz="1400" dirty="0">
                <a:solidFill>
                  <a:schemeClr val="bg1"/>
                </a:solidFill>
                <a:latin typeface="Cambria Math" panose="02040503050406030204" pitchFamily="18" charset="0"/>
                <a:ea typeface="Cambria Math" panose="02040503050406030204" pitchFamily="18" charset="0"/>
              </a:rPr>
              <a:t>) for </a:t>
            </a:r>
            <a:r>
              <a:rPr lang="en-US" sz="1400" dirty="0" smtClean="0">
                <a:solidFill>
                  <a:schemeClr val="bg1"/>
                </a:solidFill>
                <a:latin typeface="Cambria Math" panose="02040503050406030204" pitchFamily="18" charset="0"/>
                <a:ea typeface="Cambria Math" panose="02040503050406030204" pitchFamily="18" charset="0"/>
              </a:rPr>
              <a:t>both</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techniques </a:t>
            </a:r>
            <a:r>
              <a:rPr lang="en-US" sz="1400" dirty="0">
                <a:solidFill>
                  <a:schemeClr val="bg1"/>
                </a:solidFill>
                <a:latin typeface="Cambria Math" panose="02040503050406030204" pitchFamily="18" charset="0"/>
                <a:ea typeface="Cambria Math" panose="02040503050406030204" pitchFamily="18" charset="0"/>
              </a:rPr>
              <a:t>are identical. However, for the second iterations (</a:t>
            </a:r>
            <a:r>
              <a:rPr lang="en-US" sz="1400" i="1" dirty="0">
                <a:solidFill>
                  <a:schemeClr val="bg1"/>
                </a:solidFill>
                <a:latin typeface="Cambria Math" panose="02040503050406030204" pitchFamily="18" charset="0"/>
                <a:ea typeface="Cambria Math" panose="02040503050406030204" pitchFamily="18" charset="0"/>
              </a:rPr>
              <a:t>c</a:t>
            </a:r>
            <a:r>
              <a:rPr lang="en-US" sz="1400" dirty="0">
                <a:solidFill>
                  <a:schemeClr val="bg1"/>
                </a:solidFill>
                <a:latin typeface="Cambria Math" panose="02040503050406030204" pitchFamily="18" charset="0"/>
                <a:ea typeface="Cambria Math" panose="02040503050406030204" pitchFamily="18" charset="0"/>
              </a:rPr>
              <a:t>) and (</a:t>
            </a:r>
            <a:r>
              <a:rPr lang="en-US" sz="1400" i="1" dirty="0">
                <a:solidFill>
                  <a:schemeClr val="bg1"/>
                </a:solidFill>
                <a:latin typeface="Cambria Math" panose="02040503050406030204" pitchFamily="18" charset="0"/>
                <a:ea typeface="Cambria Math" panose="02040503050406030204" pitchFamily="18" charset="0"/>
              </a:rPr>
              <a:t>d</a:t>
            </a:r>
            <a:r>
              <a:rPr lang="en-US" sz="1400" dirty="0">
                <a:solidFill>
                  <a:schemeClr val="bg1"/>
                </a:solidFill>
                <a:latin typeface="Cambria Math" panose="02040503050406030204" pitchFamily="18" charset="0"/>
                <a:ea typeface="Cambria Math" panose="02040503050406030204" pitchFamily="18" charset="0"/>
              </a:rPr>
              <a:t>), the points used differ. </a:t>
            </a:r>
            <a:r>
              <a:rPr lang="en-US" sz="1400" dirty="0" smtClean="0">
                <a:solidFill>
                  <a:schemeClr val="bg1"/>
                </a:solidFill>
                <a:latin typeface="Cambria Math" panose="02040503050406030204" pitchFamily="18" charset="0"/>
                <a:ea typeface="Cambria Math" panose="02040503050406030204" pitchFamily="18" charset="0"/>
              </a:rPr>
              <a:t>As</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a </a:t>
            </a:r>
            <a:r>
              <a:rPr lang="en-US" sz="1400" dirty="0">
                <a:solidFill>
                  <a:schemeClr val="bg1"/>
                </a:solidFill>
                <a:latin typeface="Cambria Math" panose="02040503050406030204" pitchFamily="18" charset="0"/>
                <a:ea typeface="Cambria Math" panose="02040503050406030204" pitchFamily="18" charset="0"/>
              </a:rPr>
              <a:t>consequence, the secant method can diverge, as indicated in (</a:t>
            </a:r>
            <a:r>
              <a:rPr lang="en-US" sz="1400" i="1" dirty="0" smtClean="0">
                <a:solidFill>
                  <a:schemeClr val="bg1"/>
                </a:solidFill>
                <a:latin typeface="Cambria Math" panose="02040503050406030204" pitchFamily="18" charset="0"/>
                <a:ea typeface="Cambria Math" panose="02040503050406030204" pitchFamily="18" charset="0"/>
              </a:rPr>
              <a:t>d</a:t>
            </a:r>
            <a:r>
              <a:rPr lang="tr-TR" sz="1400" i="1"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a:t>
            </a:r>
            <a:endParaRPr lang="tr-TR" sz="1400" dirty="0">
              <a:solidFill>
                <a:schemeClr val="bg1"/>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574993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553" y="204281"/>
            <a:ext cx="11780196" cy="5047536"/>
          </a:xfrm>
          <a:prstGeom prst="rect">
            <a:avLst/>
          </a:prstGeom>
          <a:noFill/>
        </p:spPr>
        <p:txBody>
          <a:bodyPr wrap="square" rtlCol="0">
            <a:spAutoFit/>
          </a:bodyPr>
          <a:lstStyle/>
          <a:p>
            <a:pPr algn="just"/>
            <a:r>
              <a:rPr lang="tr-TR" dirty="0" smtClean="0">
                <a:solidFill>
                  <a:srgbClr val="C00000"/>
                </a:solidFill>
                <a:latin typeface="Cambria Math" panose="02040503050406030204" pitchFamily="18" charset="0"/>
                <a:ea typeface="Cambria Math" panose="02040503050406030204" pitchFamily="18" charset="0"/>
              </a:rPr>
              <a:t>Example 2 :  </a:t>
            </a:r>
            <a:r>
              <a:rPr lang="en-US" sz="1600" dirty="0" smtClean="0">
                <a:solidFill>
                  <a:schemeClr val="bg1"/>
                </a:solidFill>
                <a:latin typeface="Cambria Math" panose="02040503050406030204" pitchFamily="18" charset="0"/>
                <a:ea typeface="Cambria Math" panose="02040503050406030204" pitchFamily="18" charset="0"/>
              </a:rPr>
              <a:t>Use </a:t>
            </a:r>
            <a:r>
              <a:rPr lang="en-US" sz="1600" dirty="0">
                <a:solidFill>
                  <a:schemeClr val="bg1"/>
                </a:solidFill>
                <a:latin typeface="Cambria Math" panose="02040503050406030204" pitchFamily="18" charset="0"/>
                <a:ea typeface="Cambria Math" panose="02040503050406030204" pitchFamily="18" charset="0"/>
              </a:rPr>
              <a:t>the false-position and secant methods to estimate the root </a:t>
            </a:r>
            <a:r>
              <a:rPr lang="en-US" sz="1600" dirty="0" smtClean="0">
                <a:solidFill>
                  <a:schemeClr val="bg1"/>
                </a:solidFill>
                <a:latin typeface="Cambria Math" panose="02040503050406030204" pitchFamily="18" charset="0"/>
                <a:ea typeface="Cambria Math" panose="02040503050406030204" pitchFamily="18" charset="0"/>
              </a:rPr>
              <a:t>of</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 </a:t>
            </a:r>
            <a:r>
              <a:rPr lang="en-US" sz="1600" dirty="0">
                <a:solidFill>
                  <a:schemeClr val="bg1"/>
                </a:solidFill>
                <a:latin typeface="Cambria Math" panose="02040503050406030204" pitchFamily="18" charset="0"/>
                <a:ea typeface="Cambria Math" panose="02040503050406030204" pitchFamily="18" charset="0"/>
              </a:rPr>
              <a:t>(x) = ln x. Start the computation with values </a:t>
            </a:r>
            <a:r>
              <a:rPr lang="en-US" sz="1600" dirty="0" smtClean="0">
                <a:solidFill>
                  <a:schemeClr val="bg1"/>
                </a:solidFill>
                <a:latin typeface="Cambria Math" panose="02040503050406030204" pitchFamily="18" charset="0"/>
                <a:ea typeface="Cambria Math" panose="02040503050406030204" pitchFamily="18" charset="0"/>
              </a:rPr>
              <a:t>of</a:t>
            </a:r>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smtClean="0">
                <a:solidFill>
                  <a:schemeClr val="bg1"/>
                </a:solidFill>
                <a:latin typeface="Cambria Math" panose="02040503050406030204" pitchFamily="18" charset="0"/>
                <a:ea typeface="Cambria Math" panose="02040503050406030204" pitchFamily="18" charset="0"/>
              </a:rPr>
              <a:t>x</a:t>
            </a:r>
            <a:r>
              <a:rPr lang="en-US" sz="1600" baseline="-25000" dirty="0" smtClean="0">
                <a:solidFill>
                  <a:schemeClr val="bg1"/>
                </a:solidFill>
                <a:latin typeface="Cambria Math" panose="02040503050406030204" pitchFamily="18" charset="0"/>
                <a:ea typeface="Cambria Math" panose="02040503050406030204" pitchFamily="18" charset="0"/>
              </a:rPr>
              <a:t>l</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x</a:t>
            </a:r>
            <a:r>
              <a:rPr lang="en-US" sz="1600" baseline="-25000" dirty="0" smtClean="0">
                <a:solidFill>
                  <a:schemeClr val="bg1"/>
                </a:solidFill>
                <a:latin typeface="Cambria Math" panose="02040503050406030204" pitchFamily="18" charset="0"/>
                <a:ea typeface="Cambria Math" panose="02040503050406030204" pitchFamily="18" charset="0"/>
              </a:rPr>
              <a:t>i</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 0.5 and </a:t>
            </a:r>
            <a:r>
              <a:rPr lang="en-US" sz="1600" dirty="0" err="1" smtClean="0">
                <a:solidFill>
                  <a:schemeClr val="bg1"/>
                </a:solidFill>
                <a:latin typeface="Cambria Math" panose="02040503050406030204" pitchFamily="18" charset="0"/>
                <a:ea typeface="Cambria Math" panose="02040503050406030204" pitchFamily="18" charset="0"/>
              </a:rPr>
              <a:t>x</a:t>
            </a:r>
            <a:r>
              <a:rPr lang="en-US" sz="1600" baseline="-25000" dirty="0" err="1" smtClean="0">
                <a:solidFill>
                  <a:schemeClr val="bg1"/>
                </a:solidFill>
                <a:latin typeface="Cambria Math" panose="02040503050406030204" pitchFamily="18" charset="0"/>
                <a:ea typeface="Cambria Math" panose="02040503050406030204" pitchFamily="18" charset="0"/>
              </a:rPr>
              <a:t>u</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x</a:t>
            </a:r>
            <a:r>
              <a:rPr lang="en-US" sz="1600" baseline="-25000" dirty="0">
                <a:solidFill>
                  <a:schemeClr val="bg1"/>
                </a:solidFill>
                <a:latin typeface="Cambria Math" panose="02040503050406030204" pitchFamily="18" charset="0"/>
                <a:ea typeface="Cambria Math" panose="02040503050406030204" pitchFamily="18" charset="0"/>
              </a:rPr>
              <a:t>i </a:t>
            </a:r>
            <a:r>
              <a:rPr lang="en-US" sz="1600" dirty="0">
                <a:solidFill>
                  <a:schemeClr val="bg1"/>
                </a:solidFill>
                <a:latin typeface="Cambria Math" panose="02040503050406030204" pitchFamily="18" charset="0"/>
                <a:ea typeface="Cambria Math" panose="02040503050406030204" pitchFamily="18" charset="0"/>
              </a:rPr>
              <a:t>= 5.0</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dirty="0">
              <a:solidFill>
                <a:schemeClr val="bg1"/>
              </a:solidFill>
              <a:latin typeface="Cambria Math" panose="02040503050406030204" pitchFamily="18" charset="0"/>
              <a:ea typeface="Cambria Math" panose="02040503050406030204" pitchFamily="18" charset="0"/>
            </a:endParaRPr>
          </a:p>
          <a:p>
            <a:r>
              <a:rPr lang="en-US" dirty="0" smtClean="0">
                <a:solidFill>
                  <a:srgbClr val="C00000"/>
                </a:solidFill>
                <a:latin typeface="Cambria Math" panose="02040503050406030204" pitchFamily="18" charset="0"/>
                <a:ea typeface="Cambria Math" panose="02040503050406030204" pitchFamily="18" charset="0"/>
              </a:rPr>
              <a:t>Solution</a:t>
            </a:r>
            <a:r>
              <a:rPr lang="tr-TR" dirty="0" smtClean="0">
                <a:solidFill>
                  <a:srgbClr val="C00000"/>
                </a:solidFill>
                <a:latin typeface="Cambria Math" panose="02040503050406030204" pitchFamily="18" charset="0"/>
                <a:ea typeface="Cambria Math" panose="02040503050406030204" pitchFamily="18" charset="0"/>
              </a:rPr>
              <a:t>: </a:t>
            </a:r>
            <a:r>
              <a:rPr lang="en-US" dirty="0" smtClean="0">
                <a:solidFill>
                  <a:srgbClr val="C00000"/>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For the false-position method, the use of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a</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and the bracketing </a:t>
            </a:r>
            <a:r>
              <a:rPr lang="en-US" sz="1600" dirty="0" smtClean="0">
                <a:solidFill>
                  <a:schemeClr val="bg1"/>
                </a:solidFill>
                <a:latin typeface="Cambria Math" panose="02040503050406030204" pitchFamily="18" charset="0"/>
                <a:ea typeface="Cambria Math" panose="02040503050406030204" pitchFamily="18" charset="0"/>
              </a:rPr>
              <a:t>criterion</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for </a:t>
            </a:r>
            <a:r>
              <a:rPr lang="en-US" sz="1600" dirty="0">
                <a:solidFill>
                  <a:schemeClr val="bg1"/>
                </a:solidFill>
                <a:latin typeface="Cambria Math" panose="02040503050406030204" pitchFamily="18" charset="0"/>
                <a:ea typeface="Cambria Math" panose="02040503050406030204" pitchFamily="18" charset="0"/>
              </a:rPr>
              <a:t>replacing estimates results in the following iterations</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r>
              <a:rPr lang="tr-TR" dirty="0" smtClean="0">
                <a:solidFill>
                  <a:schemeClr val="bg1"/>
                </a:solidFill>
                <a:latin typeface="Cambria Math" panose="02040503050406030204" pitchFamily="18" charset="0"/>
                <a:ea typeface="Cambria Math" panose="02040503050406030204" pitchFamily="18" charset="0"/>
              </a:rPr>
              <a:t>									(a)</a:t>
            </a:r>
            <a:endParaRPr lang="tr-TR" dirty="0">
              <a:solidFill>
                <a:schemeClr val="bg1"/>
              </a:solidFill>
              <a:latin typeface="Cambria Math" panose="02040503050406030204" pitchFamily="18" charset="0"/>
              <a:ea typeface="Cambria Math" panose="02040503050406030204" pitchFamily="18" charset="0"/>
            </a:endParaRPr>
          </a:p>
          <a:p>
            <a:endParaRPr lang="tr-TR" dirty="0" smtClean="0">
              <a:solidFill>
                <a:schemeClr val="bg1"/>
              </a:solidFill>
              <a:latin typeface="Cambria Math" panose="02040503050406030204" pitchFamily="18" charset="0"/>
              <a:ea typeface="Cambria Math" panose="02040503050406030204" pitchFamily="18" charset="0"/>
            </a:endParaRPr>
          </a:p>
          <a:p>
            <a:endParaRPr lang="tr-TR" dirty="0">
              <a:solidFill>
                <a:schemeClr val="bg1"/>
              </a:solidFill>
              <a:latin typeface="Cambria Math" panose="02040503050406030204" pitchFamily="18" charset="0"/>
              <a:ea typeface="Cambria Math" panose="02040503050406030204" pitchFamily="18" charset="0"/>
            </a:endParaRPr>
          </a:p>
          <a:p>
            <a:endParaRPr lang="tr-TR" dirty="0" smtClean="0">
              <a:solidFill>
                <a:schemeClr val="bg1"/>
              </a:solidFill>
              <a:latin typeface="Cambria Math" panose="02040503050406030204" pitchFamily="18" charset="0"/>
              <a:ea typeface="Cambria Math" panose="02040503050406030204" pitchFamily="18" charset="0"/>
            </a:endParaRPr>
          </a:p>
          <a:p>
            <a:endParaRPr lang="tr-TR"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As can be seen (Fig. </a:t>
            </a:r>
            <a:r>
              <a:rPr lang="tr-TR" sz="1600" dirty="0" smtClean="0">
                <a:solidFill>
                  <a:schemeClr val="bg1"/>
                </a:solidFill>
                <a:latin typeface="Cambria Math" panose="02040503050406030204" pitchFamily="18" charset="0"/>
                <a:ea typeface="Cambria Math" panose="02040503050406030204" pitchFamily="18" charset="0"/>
              </a:rPr>
              <a:t>3 </a:t>
            </a:r>
            <a:r>
              <a:rPr lang="en-US" sz="1600" dirty="0" smtClean="0">
                <a:solidFill>
                  <a:schemeClr val="bg1"/>
                </a:solidFill>
                <a:latin typeface="Cambria Math" panose="02040503050406030204" pitchFamily="18" charset="0"/>
                <a:ea typeface="Cambria Math" panose="02040503050406030204" pitchFamily="18" charset="0"/>
              </a:rPr>
              <a:t>a </a:t>
            </a:r>
            <a:r>
              <a:rPr lang="en-US" sz="1600" dirty="0">
                <a:solidFill>
                  <a:schemeClr val="bg1"/>
                </a:solidFill>
                <a:latin typeface="Cambria Math" panose="02040503050406030204" pitchFamily="18" charset="0"/>
                <a:ea typeface="Cambria Math" panose="02040503050406030204" pitchFamily="18" charset="0"/>
              </a:rPr>
              <a:t>and c), the estimates are converging on the true root which </a:t>
            </a:r>
            <a:r>
              <a:rPr lang="en-US" sz="1600" dirty="0" smtClean="0">
                <a:solidFill>
                  <a:schemeClr val="bg1"/>
                </a:solidFill>
                <a:latin typeface="Cambria Math" panose="02040503050406030204" pitchFamily="18" charset="0"/>
                <a:ea typeface="Cambria Math" panose="02040503050406030204" pitchFamily="18" charset="0"/>
              </a:rPr>
              <a:t>is</a:t>
            </a:r>
            <a:r>
              <a:rPr lang="tr-TR" sz="1600" dirty="0" smtClean="0">
                <a:solidFill>
                  <a:schemeClr val="bg1"/>
                </a:solidFill>
                <a:latin typeface="Cambria Math" panose="02040503050406030204" pitchFamily="18" charset="0"/>
                <a:ea typeface="Cambria Math" panose="02040503050406030204" pitchFamily="18" charset="0"/>
              </a:rPr>
              <a:t> equal </a:t>
            </a:r>
            <a:r>
              <a:rPr lang="tr-TR" sz="1600" dirty="0">
                <a:solidFill>
                  <a:schemeClr val="bg1"/>
                </a:solidFill>
                <a:latin typeface="Cambria Math" panose="02040503050406030204" pitchFamily="18" charset="0"/>
                <a:ea typeface="Cambria Math" panose="02040503050406030204" pitchFamily="18" charset="0"/>
              </a:rPr>
              <a:t>to 1</a:t>
            </a:r>
            <a:r>
              <a:rPr lang="tr-TR" sz="1600" dirty="0" smtClean="0">
                <a:solidFill>
                  <a:schemeClr val="bg1"/>
                </a:solidFill>
                <a:latin typeface="Cambria Math" panose="02040503050406030204" pitchFamily="18" charset="0"/>
                <a:ea typeface="Cambria Math" panose="02040503050406030204" pitchFamily="18" charset="0"/>
              </a:rPr>
              <a:t>.</a:t>
            </a:r>
          </a:p>
          <a:p>
            <a:r>
              <a:rPr lang="en-US" sz="1600" dirty="0">
                <a:solidFill>
                  <a:schemeClr val="bg1"/>
                </a:solidFill>
                <a:latin typeface="Cambria Math" panose="02040503050406030204" pitchFamily="18" charset="0"/>
                <a:ea typeface="Cambria Math" panose="02040503050406030204" pitchFamily="18" charset="0"/>
              </a:rPr>
              <a:t>For the secant method, using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b</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and the sequential criterion for replacing estimates results </a:t>
            </a:r>
            <a:r>
              <a:rPr lang="en-US" sz="1600" dirty="0" smtClean="0">
                <a:solidFill>
                  <a:schemeClr val="bg1"/>
                </a:solidFill>
                <a:latin typeface="Cambria Math" panose="02040503050406030204" pitchFamily="18" charset="0"/>
                <a:ea typeface="Cambria Math" panose="02040503050406030204" pitchFamily="18" charset="0"/>
              </a:rPr>
              <a:t>in</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a:t>
            </a:r>
            <a:r>
              <a:rPr lang="tr-TR" sz="1600" dirty="0">
                <a:solidFill>
                  <a:schemeClr val="bg1"/>
                </a:solidFill>
                <a:latin typeface="Cambria Math" panose="02040503050406030204" pitchFamily="18" charset="0"/>
                <a:ea typeface="Cambria Math" panose="02040503050406030204" pitchFamily="18" charset="0"/>
              </a:rPr>
              <a:t>(b)</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As in Fig. </a:t>
            </a:r>
            <a:r>
              <a:rPr lang="tr-TR" sz="1600" dirty="0" smtClean="0">
                <a:solidFill>
                  <a:schemeClr val="bg1"/>
                </a:solidFill>
                <a:latin typeface="Cambria Math" panose="02040503050406030204" pitchFamily="18" charset="0"/>
                <a:ea typeface="Cambria Math" panose="02040503050406030204" pitchFamily="18" charset="0"/>
              </a:rPr>
              <a:t>3 </a:t>
            </a:r>
            <a:r>
              <a:rPr lang="en-US" sz="1600" dirty="0" smtClean="0">
                <a:solidFill>
                  <a:schemeClr val="bg1"/>
                </a:solidFill>
                <a:latin typeface="Cambria Math" panose="02040503050406030204" pitchFamily="18" charset="0"/>
                <a:ea typeface="Cambria Math" panose="02040503050406030204" pitchFamily="18" charset="0"/>
              </a:rPr>
              <a:t>d</a:t>
            </a:r>
            <a:r>
              <a:rPr lang="en-US" sz="1600" dirty="0">
                <a:solidFill>
                  <a:schemeClr val="bg1"/>
                </a:solidFill>
                <a:latin typeface="Cambria Math" panose="02040503050406030204" pitchFamily="18" charset="0"/>
                <a:ea typeface="Cambria Math" panose="02040503050406030204" pitchFamily="18" charset="0"/>
              </a:rPr>
              <a:t>, the approach is divergent</a:t>
            </a:r>
            <a:r>
              <a:rPr lang="en-US" sz="1600" dirty="0" smtClean="0">
                <a:solidFill>
                  <a:schemeClr val="bg1"/>
                </a:solidFill>
                <a:latin typeface="Cambria Math" panose="02040503050406030204" pitchFamily="18" charset="0"/>
                <a:ea typeface="Cambria Math" panose="02040503050406030204" pitchFamily="18" charset="0"/>
              </a:rPr>
              <a:t>.</a:t>
            </a:r>
            <a:r>
              <a:rPr lang="tr-TR" dirty="0" smtClean="0">
                <a:solidFill>
                  <a:schemeClr val="bg1"/>
                </a:solidFill>
                <a:latin typeface="Cambria Math" panose="02040503050406030204" pitchFamily="18" charset="0"/>
                <a:ea typeface="Cambria Math" panose="02040503050406030204" pitchFamily="18" charset="0"/>
              </a:rPr>
              <a:t>				</a:t>
            </a:r>
            <a:endParaRPr lang="tr-TR"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33459" y="1545814"/>
            <a:ext cx="2100004" cy="546876"/>
          </a:xfrm>
          <a:prstGeom prst="rect">
            <a:avLst/>
          </a:prstGeom>
        </p:spPr>
      </p:pic>
      <p:pic>
        <p:nvPicPr>
          <p:cNvPr id="4" name="Picture 3"/>
          <p:cNvPicPr>
            <a:picLocks noChangeAspect="1"/>
          </p:cNvPicPr>
          <p:nvPr/>
        </p:nvPicPr>
        <p:blipFill>
          <a:blip r:embed="rId4"/>
          <a:stretch>
            <a:fillRect/>
          </a:stretch>
        </p:blipFill>
        <p:spPr>
          <a:xfrm>
            <a:off x="4549306" y="2155126"/>
            <a:ext cx="3132471" cy="760582"/>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40000" contrast="-40000"/>
                    </a14:imgEffect>
                  </a14:imgLayer>
                </a14:imgProps>
              </a:ext>
            </a:extLst>
          </a:blip>
          <a:stretch>
            <a:fillRect/>
          </a:stretch>
        </p:blipFill>
        <p:spPr>
          <a:xfrm>
            <a:off x="4959966" y="3516579"/>
            <a:ext cx="2432320" cy="546502"/>
          </a:xfrm>
          <a:prstGeom prst="rect">
            <a:avLst/>
          </a:prstGeom>
        </p:spPr>
      </p:pic>
      <p:pic>
        <p:nvPicPr>
          <p:cNvPr id="7" name="Picture 6"/>
          <p:cNvPicPr>
            <a:picLocks noChangeAspect="1"/>
          </p:cNvPicPr>
          <p:nvPr/>
        </p:nvPicPr>
        <p:blipFill>
          <a:blip r:embed="rId7"/>
          <a:stretch>
            <a:fillRect/>
          </a:stretch>
        </p:blipFill>
        <p:spPr>
          <a:xfrm>
            <a:off x="4303523" y="4128447"/>
            <a:ext cx="3745206" cy="738106"/>
          </a:xfrm>
          <a:prstGeom prst="rect">
            <a:avLst/>
          </a:prstGeom>
        </p:spPr>
      </p:pic>
      <p:pic>
        <p:nvPicPr>
          <p:cNvPr id="8" name="Picture 7"/>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saturation sat="400000"/>
                    </a14:imgEffect>
                    <a14:imgEffect>
                      <a14:brightnessContrast bright="40000" contrast="-40000"/>
                    </a14:imgEffect>
                  </a14:imgLayer>
                </a14:imgProps>
              </a:ext>
            </a:extLst>
          </a:blip>
          <a:stretch>
            <a:fillRect/>
          </a:stretch>
        </p:blipFill>
        <p:spPr>
          <a:xfrm>
            <a:off x="9251468" y="2233827"/>
            <a:ext cx="2677826" cy="3484003"/>
          </a:xfrm>
          <a:prstGeom prst="rect">
            <a:avLst/>
          </a:prstGeom>
        </p:spPr>
      </p:pic>
      <p:sp>
        <p:nvSpPr>
          <p:cNvPr id="9" name="TextBox 8"/>
          <p:cNvSpPr txBox="1"/>
          <p:nvPr/>
        </p:nvSpPr>
        <p:spPr>
          <a:xfrm>
            <a:off x="9251468" y="5775037"/>
            <a:ext cx="2677826" cy="954107"/>
          </a:xfrm>
          <a:prstGeom prst="rect">
            <a:avLst/>
          </a:prstGeom>
          <a:noFill/>
          <a:ln>
            <a:solidFill>
              <a:schemeClr val="bg1"/>
            </a:solidFill>
          </a:ln>
        </p:spPr>
        <p:txBody>
          <a:bodyPr wrap="square" rtlCol="0">
            <a:spAutoFit/>
          </a:bodyPr>
          <a:lstStyle/>
          <a:p>
            <a:pPr algn="just"/>
            <a:r>
              <a:rPr lang="tr-TR" sz="1400" b="1" dirty="0" smtClean="0">
                <a:solidFill>
                  <a:schemeClr val="bg1"/>
                </a:solidFill>
                <a:latin typeface="Cambria Math" panose="02040503050406030204" pitchFamily="18" charset="0"/>
                <a:ea typeface="Cambria Math" panose="02040503050406030204" pitchFamily="18" charset="0"/>
              </a:rPr>
              <a:t>Figure 4: </a:t>
            </a:r>
            <a:r>
              <a:rPr lang="en-US" sz="1400" dirty="0" smtClean="0">
                <a:solidFill>
                  <a:schemeClr val="bg1"/>
                </a:solidFill>
                <a:latin typeface="Cambria Math" panose="02040503050406030204" pitchFamily="18" charset="0"/>
                <a:ea typeface="Cambria Math" panose="02040503050406030204" pitchFamily="18" charset="0"/>
              </a:rPr>
              <a:t>Comparison </a:t>
            </a:r>
            <a:r>
              <a:rPr lang="en-US" sz="1400" dirty="0">
                <a:solidFill>
                  <a:schemeClr val="bg1"/>
                </a:solidFill>
                <a:latin typeface="Cambria Math" panose="02040503050406030204" pitchFamily="18" charset="0"/>
                <a:ea typeface="Cambria Math" panose="02040503050406030204" pitchFamily="18" charset="0"/>
              </a:rPr>
              <a:t>of the true percent relative errors </a:t>
            </a:r>
            <a:r>
              <a:rPr lang="en-US" sz="1400" dirty="0" err="1">
                <a:solidFill>
                  <a:schemeClr val="bg1"/>
                </a:solidFill>
                <a:latin typeface="Cambria Math" panose="02040503050406030204" pitchFamily="18" charset="0"/>
                <a:ea typeface="Cambria Math" panose="02040503050406030204" pitchFamily="18" charset="0"/>
              </a:rPr>
              <a:t>ε</a:t>
            </a:r>
            <a:r>
              <a:rPr lang="en-US" sz="1400" baseline="-25000" dirty="0" err="1">
                <a:solidFill>
                  <a:schemeClr val="bg1"/>
                </a:solidFill>
                <a:latin typeface="Cambria Math" panose="02040503050406030204" pitchFamily="18" charset="0"/>
                <a:ea typeface="Cambria Math" panose="02040503050406030204" pitchFamily="18" charset="0"/>
              </a:rPr>
              <a:t>t</a:t>
            </a:r>
            <a:r>
              <a:rPr lang="en-US" sz="1400" baseline="-25000" dirty="0">
                <a:solidFill>
                  <a:schemeClr val="bg1"/>
                </a:solidFill>
                <a:latin typeface="Cambria Math" panose="02040503050406030204" pitchFamily="18" charset="0"/>
                <a:ea typeface="Cambria Math" panose="02040503050406030204" pitchFamily="18" charset="0"/>
              </a:rPr>
              <a:t> </a:t>
            </a:r>
            <a:r>
              <a:rPr lang="en-US" sz="1400" dirty="0">
                <a:solidFill>
                  <a:schemeClr val="bg1"/>
                </a:solidFill>
                <a:latin typeface="Cambria Math" panose="02040503050406030204" pitchFamily="18" charset="0"/>
                <a:ea typeface="Cambria Math" panose="02040503050406030204" pitchFamily="18" charset="0"/>
              </a:rPr>
              <a:t>for the methods to determine the roots </a:t>
            </a:r>
            <a:r>
              <a:rPr lang="en-US" sz="1400" dirty="0" smtClean="0">
                <a:solidFill>
                  <a:schemeClr val="bg1"/>
                </a:solidFill>
                <a:latin typeface="Cambria Math" panose="02040503050406030204" pitchFamily="18" charset="0"/>
                <a:ea typeface="Cambria Math" panose="02040503050406030204" pitchFamily="18" charset="0"/>
              </a:rPr>
              <a:t>of</a:t>
            </a:r>
            <a:r>
              <a:rPr lang="tr-TR" sz="1400" dirty="0" smtClean="0">
                <a:solidFill>
                  <a:schemeClr val="bg1"/>
                </a:solidFill>
                <a:latin typeface="Cambria Math" panose="02040503050406030204" pitchFamily="18" charset="0"/>
                <a:ea typeface="Cambria Math" panose="02040503050406030204" pitchFamily="18" charset="0"/>
              </a:rPr>
              <a:t> f </a:t>
            </a:r>
            <a:r>
              <a:rPr lang="tr-TR" sz="1400" dirty="0">
                <a:solidFill>
                  <a:schemeClr val="bg1"/>
                </a:solidFill>
                <a:latin typeface="Cambria Math" panose="02040503050406030204" pitchFamily="18" charset="0"/>
                <a:ea typeface="Cambria Math" panose="02040503050406030204" pitchFamily="18" charset="0"/>
              </a:rPr>
              <a:t>(x) = e</a:t>
            </a:r>
            <a:r>
              <a:rPr lang="tr-TR" sz="1400" baseline="30000" dirty="0">
                <a:solidFill>
                  <a:schemeClr val="bg1"/>
                </a:solidFill>
                <a:latin typeface="Cambria Math" panose="02040503050406030204" pitchFamily="18" charset="0"/>
                <a:ea typeface="Cambria Math" panose="02040503050406030204" pitchFamily="18" charset="0"/>
              </a:rPr>
              <a:t>−x </a:t>
            </a:r>
            <a:r>
              <a:rPr lang="tr-TR" sz="1400" dirty="0">
                <a:solidFill>
                  <a:schemeClr val="bg1"/>
                </a:solidFill>
                <a:latin typeface="Cambria Math" panose="02040503050406030204" pitchFamily="18" charset="0"/>
                <a:ea typeface="Cambria Math" panose="02040503050406030204" pitchFamily="18" charset="0"/>
              </a:rPr>
              <a:t>− x.</a:t>
            </a:r>
          </a:p>
        </p:txBody>
      </p:sp>
      <p:sp>
        <p:nvSpPr>
          <p:cNvPr id="11" name="TextBox 10"/>
          <p:cNvSpPr txBox="1"/>
          <p:nvPr/>
        </p:nvSpPr>
        <p:spPr>
          <a:xfrm>
            <a:off x="194553" y="5251817"/>
            <a:ext cx="8832502" cy="1569660"/>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solidFill>
                  <a:schemeClr val="bg1"/>
                </a:solidFill>
                <a:latin typeface="Cambria Math" panose="02040503050406030204" pitchFamily="18" charset="0"/>
                <a:ea typeface="Cambria Math" panose="02040503050406030204" pitchFamily="18" charset="0"/>
              </a:rPr>
              <a:t>Although the secant method may be divergent, when it converges it usually does so </a:t>
            </a:r>
            <a:r>
              <a:rPr lang="en-US" sz="1600" dirty="0" smtClean="0">
                <a:solidFill>
                  <a:schemeClr val="bg1"/>
                </a:solidFill>
                <a:latin typeface="Cambria Math" panose="02040503050406030204" pitchFamily="18" charset="0"/>
                <a:ea typeface="Cambria Math" panose="02040503050406030204" pitchFamily="18" charset="0"/>
              </a:rPr>
              <a:t>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 </a:t>
            </a:r>
            <a:r>
              <a:rPr lang="en-US" sz="1600" dirty="0">
                <a:solidFill>
                  <a:schemeClr val="bg1"/>
                </a:solidFill>
                <a:latin typeface="Cambria Math" panose="02040503050406030204" pitchFamily="18" charset="0"/>
                <a:ea typeface="Cambria Math" panose="02040503050406030204" pitchFamily="18" charset="0"/>
              </a:rPr>
              <a:t>quicker rate than the false-position method. For instance, Fig. </a:t>
            </a:r>
            <a:r>
              <a:rPr lang="tr-TR" sz="1600" dirty="0" smtClean="0">
                <a:solidFill>
                  <a:schemeClr val="bg1"/>
                </a:solidFill>
                <a:latin typeface="Cambria Math" panose="02040503050406030204" pitchFamily="18" charset="0"/>
                <a:ea typeface="Cambria Math" panose="02040503050406030204" pitchFamily="18" charset="0"/>
              </a:rPr>
              <a:t>4</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demonstrates the </a:t>
            </a:r>
            <a:r>
              <a:rPr lang="en-US" sz="1600" dirty="0" smtClean="0">
                <a:solidFill>
                  <a:schemeClr val="bg1"/>
                </a:solidFill>
                <a:latin typeface="Cambria Math" panose="02040503050406030204" pitchFamily="18" charset="0"/>
                <a:ea typeface="Cambria Math" panose="02040503050406030204" pitchFamily="18" charset="0"/>
              </a:rPr>
              <a:t>superiority</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of </a:t>
            </a:r>
            <a:r>
              <a:rPr lang="en-US" sz="1600" dirty="0">
                <a:solidFill>
                  <a:schemeClr val="bg1"/>
                </a:solidFill>
                <a:latin typeface="Cambria Math" panose="02040503050406030204" pitchFamily="18" charset="0"/>
                <a:ea typeface="Cambria Math" panose="02040503050406030204" pitchFamily="18" charset="0"/>
              </a:rPr>
              <a:t>the secant method in this regard. The inferiority of the false-position method </a:t>
            </a:r>
            <a:r>
              <a:rPr lang="en-US" sz="1600" dirty="0" smtClean="0">
                <a:solidFill>
                  <a:schemeClr val="bg1"/>
                </a:solidFill>
                <a:latin typeface="Cambria Math" panose="02040503050406030204" pitchFamily="18" charset="0"/>
                <a:ea typeface="Cambria Math" panose="02040503050406030204" pitchFamily="18" charset="0"/>
              </a:rPr>
              <a:t>is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due </a:t>
            </a:r>
            <a:r>
              <a:rPr lang="en-US" sz="1600" dirty="0">
                <a:solidFill>
                  <a:schemeClr val="bg1"/>
                </a:solidFill>
                <a:latin typeface="Cambria Math" panose="02040503050406030204" pitchFamily="18" charset="0"/>
                <a:ea typeface="Cambria Math" panose="02040503050406030204" pitchFamily="18" charset="0"/>
              </a:rPr>
              <a:t>to one end staying fixed to maintain the bracketing of the root. This property, which </a:t>
            </a:r>
            <a:r>
              <a:rPr lang="en-US" sz="1600" dirty="0" smtClean="0">
                <a:solidFill>
                  <a:schemeClr val="bg1"/>
                </a:solidFill>
                <a:latin typeface="Cambria Math" panose="02040503050406030204" pitchFamily="18" charset="0"/>
                <a:ea typeface="Cambria Math" panose="02040503050406030204" pitchFamily="18" charset="0"/>
              </a:rPr>
              <a:t>is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an </a:t>
            </a:r>
            <a:r>
              <a:rPr lang="en-US" sz="1600" dirty="0">
                <a:solidFill>
                  <a:schemeClr val="bg1"/>
                </a:solidFill>
                <a:latin typeface="Cambria Math" panose="02040503050406030204" pitchFamily="18" charset="0"/>
                <a:ea typeface="Cambria Math" panose="02040503050406030204" pitchFamily="18" charset="0"/>
              </a:rPr>
              <a:t>advantage in that it </a:t>
            </a:r>
            <a:r>
              <a:rPr lang="en-US" sz="1600" dirty="0" smtClean="0">
                <a:solidFill>
                  <a:schemeClr val="bg1"/>
                </a:solidFill>
                <a:latin typeface="Cambria Math" panose="02040503050406030204" pitchFamily="18" charset="0"/>
                <a:ea typeface="Cambria Math" panose="02040503050406030204" pitchFamily="18" charset="0"/>
              </a:rPr>
              <a:t>prevents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divergence</a:t>
            </a:r>
            <a:r>
              <a:rPr lang="en-US" sz="1600" dirty="0">
                <a:solidFill>
                  <a:schemeClr val="bg1"/>
                </a:solidFill>
                <a:latin typeface="Cambria Math" panose="02040503050406030204" pitchFamily="18" charset="0"/>
                <a:ea typeface="Cambria Math" panose="02040503050406030204" pitchFamily="18" charset="0"/>
              </a:rPr>
              <a:t>, is a shortcoming with regard to the rate of </a:t>
            </a:r>
            <a:r>
              <a:rPr lang="en-US" sz="1600" dirty="0" smtClean="0">
                <a:solidFill>
                  <a:schemeClr val="bg1"/>
                </a:solidFill>
                <a:latin typeface="Cambria Math" panose="02040503050406030204" pitchFamily="18" charset="0"/>
                <a:ea typeface="Cambria Math" panose="02040503050406030204" pitchFamily="18" charset="0"/>
              </a:rPr>
              <a:t>convergence;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it </a:t>
            </a:r>
            <a:r>
              <a:rPr lang="en-US" sz="1600" dirty="0">
                <a:solidFill>
                  <a:schemeClr val="bg1"/>
                </a:solidFill>
                <a:latin typeface="Cambria Math" panose="02040503050406030204" pitchFamily="18" charset="0"/>
                <a:ea typeface="Cambria Math" panose="02040503050406030204" pitchFamily="18" charset="0"/>
              </a:rPr>
              <a:t>makes the finite-difference estimate a less-accurate approximation of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derivative</a:t>
            </a:r>
            <a:r>
              <a:rPr lang="tr-TR" sz="1600" dirty="0">
                <a:solidFill>
                  <a:schemeClr val="bg1"/>
                </a:solidFill>
                <a:latin typeface="Cambria Math" panose="02040503050406030204" pitchFamily="18" charset="0"/>
                <a:ea typeface="Cambria Math" panose="02040503050406030204" pitchFamily="18" charset="0"/>
              </a:rPr>
              <a:t>.</a:t>
            </a:r>
          </a:p>
        </p:txBody>
      </p:sp>
    </p:spTree>
    <p:extLst>
      <p:ext uri="{BB962C8B-B14F-4D97-AF65-F5344CB8AC3E}">
        <p14:creationId xmlns:p14="http://schemas.microsoft.com/office/powerpoint/2010/main" val="1775704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647" y="243191"/>
            <a:ext cx="11721830" cy="3600986"/>
          </a:xfrm>
          <a:prstGeom prst="rect">
            <a:avLst/>
          </a:prstGeom>
          <a:noFill/>
        </p:spPr>
        <p:txBody>
          <a:bodyPr wrap="square" rtlCol="0">
            <a:spAutoFit/>
          </a:bodyPr>
          <a:lstStyle/>
          <a:p>
            <a:pPr marL="285750" indent="-285750">
              <a:buFont typeface="Wingdings" panose="05000000000000000000" pitchFamily="2" charset="2"/>
              <a:buChar char="Ø"/>
            </a:pPr>
            <a:r>
              <a:rPr lang="tr-TR" b="1" dirty="0">
                <a:solidFill>
                  <a:schemeClr val="bg1"/>
                </a:solidFill>
                <a:latin typeface="Cambria Math" panose="02040503050406030204" pitchFamily="18" charset="0"/>
                <a:ea typeface="Cambria Math" panose="02040503050406030204" pitchFamily="18" charset="0"/>
              </a:rPr>
              <a:t>Ridder’s </a:t>
            </a:r>
            <a:r>
              <a:rPr lang="tr-TR" b="1" dirty="0" smtClean="0">
                <a:solidFill>
                  <a:schemeClr val="bg1"/>
                </a:solidFill>
                <a:latin typeface="Cambria Math" panose="02040503050406030204" pitchFamily="18" charset="0"/>
                <a:ea typeface="Cambria Math" panose="02040503050406030204" pitchFamily="18" charset="0"/>
              </a:rPr>
              <a:t>Method</a:t>
            </a:r>
          </a:p>
          <a:p>
            <a:pPr marL="285750" indent="-285750">
              <a:buFont typeface="Wingdings" panose="05000000000000000000" pitchFamily="2" charset="2"/>
              <a:buChar char="Ø"/>
            </a:pPr>
            <a:endParaRPr lang="tr-TR" b="1" dirty="0">
              <a:solidFill>
                <a:schemeClr val="bg1"/>
              </a:solidFill>
              <a:latin typeface="Cambria Math" panose="02040503050406030204" pitchFamily="18" charset="0"/>
              <a:ea typeface="Cambria Math" panose="02040503050406030204" pitchFamily="18" charset="0"/>
            </a:endParaRPr>
          </a:p>
          <a:p>
            <a:r>
              <a:rPr lang="en-US" sz="1600" dirty="0" smtClean="0">
                <a:solidFill>
                  <a:schemeClr val="bg1"/>
                </a:solidFill>
                <a:latin typeface="Cambria Math" panose="02040503050406030204" pitchFamily="18" charset="0"/>
                <a:ea typeface="Cambria Math" panose="02040503050406030204" pitchFamily="18" charset="0"/>
              </a:rPr>
              <a:t>Ridder’s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method </a:t>
            </a:r>
            <a:r>
              <a:rPr lang="en-US" sz="1600" dirty="0">
                <a:solidFill>
                  <a:schemeClr val="bg1"/>
                </a:solidFill>
                <a:latin typeface="Cambria Math" panose="02040503050406030204" pitchFamily="18" charset="0"/>
                <a:ea typeface="Cambria Math" panose="02040503050406030204" pitchFamily="18" charset="0"/>
              </a:rPr>
              <a:t>is a clever modification of the false </a:t>
            </a:r>
            <a:r>
              <a:rPr lang="en-US" sz="1600" dirty="0" smtClean="0">
                <a:solidFill>
                  <a:schemeClr val="bg1"/>
                </a:solidFill>
                <a:latin typeface="Cambria Math" panose="02040503050406030204" pitchFamily="18" charset="0"/>
                <a:ea typeface="Cambria Math" panose="02040503050406030204" pitchFamily="18" charset="0"/>
              </a:rPr>
              <a:t>position</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method</a:t>
            </a:r>
            <a:r>
              <a:rPr lang="en-US" sz="1600" dirty="0">
                <a:solidFill>
                  <a:schemeClr val="bg1"/>
                </a:solidFill>
                <a:latin typeface="Cambria Math" panose="02040503050406030204" pitchFamily="18" charset="0"/>
                <a:ea typeface="Cambria Math" panose="02040503050406030204" pitchFamily="18" charset="0"/>
              </a:rPr>
              <a:t>. Assuming </a:t>
            </a:r>
            <a:r>
              <a:rPr lang="en-US" sz="1600" dirty="0" smtClean="0">
                <a:solidFill>
                  <a:schemeClr val="bg1"/>
                </a:solidFill>
                <a:latin typeface="Cambria Math" panose="02040503050406030204" pitchFamily="18" charset="0"/>
                <a:ea typeface="Cambria Math" panose="02040503050406030204" pitchFamily="18" charset="0"/>
              </a:rPr>
              <a:t>that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root is bracketed in (x</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x</a:t>
            </a:r>
            <a:r>
              <a:rPr lang="en-US" sz="1600" baseline="-25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we first compute f</a:t>
            </a:r>
            <a:r>
              <a:rPr lang="en-US" sz="1600" baseline="-25000" dirty="0">
                <a:solidFill>
                  <a:schemeClr val="bg1"/>
                </a:solidFill>
                <a:latin typeface="Cambria Math" panose="02040503050406030204" pitchFamily="18" charset="0"/>
                <a:ea typeface="Cambria Math" panose="02040503050406030204" pitchFamily="18" charset="0"/>
              </a:rPr>
              <a:t>3</a:t>
            </a:r>
            <a:r>
              <a:rPr lang="en-US" sz="1600" dirty="0">
                <a:solidFill>
                  <a:schemeClr val="bg1"/>
                </a:solidFill>
                <a:latin typeface="Cambria Math" panose="02040503050406030204" pitchFamily="18" charset="0"/>
                <a:ea typeface="Cambria Math" panose="02040503050406030204" pitchFamily="18" charset="0"/>
              </a:rPr>
              <a:t> = f (x</a:t>
            </a:r>
            <a:r>
              <a:rPr lang="en-US" sz="1600" baseline="-25000" dirty="0">
                <a:solidFill>
                  <a:schemeClr val="bg1"/>
                </a:solidFill>
                <a:latin typeface="Cambria Math" panose="02040503050406030204" pitchFamily="18" charset="0"/>
                <a:ea typeface="Cambria Math" panose="02040503050406030204" pitchFamily="18" charset="0"/>
              </a:rPr>
              <a:t>3</a:t>
            </a:r>
            <a:r>
              <a:rPr lang="en-US" sz="1600" dirty="0">
                <a:solidFill>
                  <a:schemeClr val="bg1"/>
                </a:solidFill>
                <a:latin typeface="Cambria Math" panose="02040503050406030204" pitchFamily="18" charset="0"/>
                <a:ea typeface="Cambria Math" panose="02040503050406030204" pitchFamily="18" charset="0"/>
              </a:rPr>
              <a:t>), where x</a:t>
            </a:r>
            <a:r>
              <a:rPr lang="en-US" sz="1600" baseline="-25000" dirty="0">
                <a:solidFill>
                  <a:schemeClr val="bg1"/>
                </a:solidFill>
                <a:latin typeface="Cambria Math" panose="02040503050406030204" pitchFamily="18" charset="0"/>
                <a:ea typeface="Cambria Math" panose="02040503050406030204" pitchFamily="18" charset="0"/>
              </a:rPr>
              <a:t>3</a:t>
            </a:r>
            <a:r>
              <a:rPr lang="en-US" sz="1600" dirty="0">
                <a:solidFill>
                  <a:schemeClr val="bg1"/>
                </a:solidFill>
                <a:latin typeface="Cambria Math" panose="02040503050406030204" pitchFamily="18" charset="0"/>
                <a:ea typeface="Cambria Math" panose="02040503050406030204" pitchFamily="18" charset="0"/>
              </a:rPr>
              <a:t> is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midpoint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of </a:t>
            </a:r>
            <a:r>
              <a:rPr lang="en-US" sz="1600" dirty="0">
                <a:solidFill>
                  <a:schemeClr val="bg1"/>
                </a:solidFill>
                <a:latin typeface="Cambria Math" panose="02040503050406030204" pitchFamily="18" charset="0"/>
                <a:ea typeface="Cambria Math" panose="02040503050406030204" pitchFamily="18" charset="0"/>
              </a:rPr>
              <a:t>the bracket, as indicated in Figure </a:t>
            </a:r>
            <a:r>
              <a:rPr lang="tr-TR" sz="1600" dirty="0" smtClean="0">
                <a:solidFill>
                  <a:schemeClr val="bg1"/>
                </a:solidFill>
                <a:latin typeface="Cambria Math" panose="02040503050406030204" pitchFamily="18" charset="0"/>
                <a:ea typeface="Cambria Math" panose="02040503050406030204" pitchFamily="18" charset="0"/>
              </a:rPr>
              <a:t>5 </a:t>
            </a:r>
            <a:r>
              <a:rPr lang="en-US" sz="1600" dirty="0" smtClean="0">
                <a:solidFill>
                  <a:schemeClr val="bg1"/>
                </a:solidFill>
                <a:latin typeface="Cambria Math" panose="02040503050406030204" pitchFamily="18" charset="0"/>
                <a:ea typeface="Cambria Math" panose="02040503050406030204" pitchFamily="18" charset="0"/>
              </a:rPr>
              <a:t>(a</a:t>
            </a:r>
            <a:r>
              <a:rPr lang="en-US" sz="1600" dirty="0">
                <a:solidFill>
                  <a:schemeClr val="bg1"/>
                </a:solidFill>
                <a:latin typeface="Cambria Math" panose="02040503050406030204" pitchFamily="18" charset="0"/>
                <a:ea typeface="Cambria Math" panose="02040503050406030204" pitchFamily="18" charset="0"/>
              </a:rPr>
              <a:t>). Next we the introduce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function</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b="1" dirty="0">
              <a:solidFill>
                <a:schemeClr val="bg1"/>
              </a:solidFill>
              <a:latin typeface="Cambria Math" panose="02040503050406030204" pitchFamily="18" charset="0"/>
              <a:ea typeface="Cambria Math" panose="02040503050406030204" pitchFamily="18" charset="0"/>
            </a:endParaRPr>
          </a:p>
          <a:p>
            <a:r>
              <a:rPr lang="tr-TR" sz="1600" b="1" dirty="0" smtClean="0">
                <a:solidFill>
                  <a:schemeClr val="bg1"/>
                </a:solidFill>
                <a:latin typeface="Cambria Math" panose="02040503050406030204" pitchFamily="18" charset="0"/>
                <a:ea typeface="Cambria Math" panose="02040503050406030204" pitchFamily="18" charset="0"/>
              </a:rPr>
              <a:t>									(1)</a:t>
            </a:r>
          </a:p>
          <a:p>
            <a:endParaRPr lang="tr-TR" sz="1600" b="1"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where the constant Q is determined by requiring the points (x</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g</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(x</a:t>
            </a:r>
            <a:r>
              <a:rPr lang="en-US" sz="1600" baseline="-25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g</a:t>
            </a:r>
            <a:r>
              <a:rPr lang="en-US" sz="1600" baseline="-25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and</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(x</a:t>
            </a:r>
            <a:r>
              <a:rPr lang="en-US" sz="1600" baseline="-25000" dirty="0" smtClean="0">
                <a:solidFill>
                  <a:schemeClr val="bg1"/>
                </a:solidFill>
                <a:latin typeface="Cambria Math" panose="02040503050406030204" pitchFamily="18" charset="0"/>
                <a:ea typeface="Cambria Math" panose="02040503050406030204" pitchFamily="18" charset="0"/>
              </a:rPr>
              <a:t>3</a:t>
            </a:r>
            <a:r>
              <a:rPr lang="en-US" sz="1600" dirty="0">
                <a:solidFill>
                  <a:schemeClr val="bg1"/>
                </a:solidFill>
                <a:latin typeface="Cambria Math" panose="02040503050406030204" pitchFamily="18" charset="0"/>
                <a:ea typeface="Cambria Math" panose="02040503050406030204" pitchFamily="18" charset="0"/>
              </a:rPr>
              <a:t>, g</a:t>
            </a:r>
            <a:r>
              <a:rPr lang="en-US" sz="1600" baseline="-25000" dirty="0">
                <a:solidFill>
                  <a:schemeClr val="bg1"/>
                </a:solidFill>
                <a:latin typeface="Cambria Math" panose="02040503050406030204" pitchFamily="18" charset="0"/>
                <a:ea typeface="Cambria Math" panose="02040503050406030204" pitchFamily="18" charset="0"/>
              </a:rPr>
              <a:t>3</a:t>
            </a:r>
            <a:r>
              <a:rPr lang="en-US" sz="1600" dirty="0">
                <a:solidFill>
                  <a:schemeClr val="bg1"/>
                </a:solidFill>
                <a:latin typeface="Cambria Math" panose="02040503050406030204" pitchFamily="18" charset="0"/>
                <a:ea typeface="Cambria Math" panose="02040503050406030204" pitchFamily="18" charset="0"/>
              </a:rPr>
              <a:t>) to lie on a straight line, as shown in Figure </a:t>
            </a:r>
            <a:r>
              <a:rPr lang="tr-TR" sz="1600" dirty="0" smtClean="0">
                <a:solidFill>
                  <a:schemeClr val="bg1"/>
                </a:solidFill>
                <a:latin typeface="Cambria Math" panose="02040503050406030204" pitchFamily="18" charset="0"/>
                <a:ea typeface="Cambria Math" panose="02040503050406030204" pitchFamily="18" charset="0"/>
              </a:rPr>
              <a:t>5 </a:t>
            </a:r>
            <a:r>
              <a:rPr lang="en-US" sz="1600" dirty="0" smtClean="0">
                <a:solidFill>
                  <a:schemeClr val="bg1"/>
                </a:solidFill>
                <a:latin typeface="Cambria Math" panose="02040503050406030204" pitchFamily="18" charset="0"/>
                <a:ea typeface="Cambria Math" panose="02040503050406030204" pitchFamily="18" charset="0"/>
              </a:rPr>
              <a:t>(b</a:t>
            </a:r>
            <a:r>
              <a:rPr lang="en-US" sz="1600" dirty="0">
                <a:solidFill>
                  <a:schemeClr val="bg1"/>
                </a:solidFill>
                <a:latin typeface="Cambria Math" panose="02040503050406030204" pitchFamily="18" charset="0"/>
                <a:ea typeface="Cambria Math" panose="02040503050406030204" pitchFamily="18" charset="0"/>
              </a:rPr>
              <a:t>). As before, the </a:t>
            </a:r>
            <a:r>
              <a:rPr lang="en-US" sz="1600" dirty="0" smtClean="0">
                <a:solidFill>
                  <a:schemeClr val="bg1"/>
                </a:solidFill>
                <a:latin typeface="Cambria Math" panose="02040503050406030204" pitchFamily="18" charset="0"/>
                <a:ea typeface="Cambria Math" panose="02040503050406030204" pitchFamily="18" charset="0"/>
              </a:rPr>
              <a:t>notation</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we </a:t>
            </a:r>
            <a:r>
              <a:rPr lang="en-US" sz="1600" dirty="0">
                <a:solidFill>
                  <a:schemeClr val="bg1"/>
                </a:solidFill>
                <a:latin typeface="Cambria Math" panose="02040503050406030204" pitchFamily="18" charset="0"/>
                <a:ea typeface="Cambria Math" panose="02040503050406030204" pitchFamily="18" charset="0"/>
              </a:rPr>
              <a:t>use is </a:t>
            </a:r>
            <a:r>
              <a:rPr lang="en-US" sz="1600" dirty="0" smtClean="0">
                <a:solidFill>
                  <a:schemeClr val="bg1"/>
                </a:solidFill>
                <a:latin typeface="Cambria Math" panose="02040503050406030204" pitchFamily="18" charset="0"/>
                <a:ea typeface="Cambria Math" panose="02040503050406030204" pitchFamily="18" charset="0"/>
              </a:rPr>
              <a:t>g</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err="1" smtClean="0">
                <a:solidFill>
                  <a:schemeClr val="bg1"/>
                </a:solidFill>
                <a:latin typeface="Cambria Math" panose="02040503050406030204" pitchFamily="18" charset="0"/>
                <a:ea typeface="Cambria Math" panose="02040503050406030204" pitchFamily="18" charset="0"/>
              </a:rPr>
              <a:t>i</a:t>
            </a:r>
            <a:r>
              <a:rPr lang="en-US" sz="1600" baseline="-250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g(x</a:t>
            </a:r>
            <a:r>
              <a:rPr lang="en-US" sz="1600" baseline="-25000" dirty="0">
                <a:solidFill>
                  <a:schemeClr val="bg1"/>
                </a:solidFill>
                <a:latin typeface="Cambria Math" panose="02040503050406030204" pitchFamily="18" charset="0"/>
                <a:ea typeface="Cambria Math" panose="02040503050406030204" pitchFamily="18" charset="0"/>
              </a:rPr>
              <a:t>i </a:t>
            </a:r>
            <a:r>
              <a:rPr lang="en-US" sz="1600" dirty="0">
                <a:solidFill>
                  <a:schemeClr val="bg1"/>
                </a:solidFill>
                <a:latin typeface="Cambria Math" panose="02040503050406030204" pitchFamily="18" charset="0"/>
                <a:ea typeface="Cambria Math" panose="02040503050406030204" pitchFamily="18" charset="0"/>
              </a:rPr>
              <a:t>). The improved value of the root is then obtained by linear </a:t>
            </a:r>
            <a:r>
              <a:rPr lang="en-US" sz="1600" dirty="0" smtClean="0">
                <a:solidFill>
                  <a:schemeClr val="bg1"/>
                </a:solidFill>
                <a:latin typeface="Cambria Math" panose="02040503050406030204" pitchFamily="18" charset="0"/>
                <a:ea typeface="Cambria Math" panose="02040503050406030204" pitchFamily="18" charset="0"/>
              </a:rPr>
              <a:t>interpolation</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of </a:t>
            </a:r>
            <a:r>
              <a:rPr lang="en-US" sz="1600" dirty="0">
                <a:solidFill>
                  <a:schemeClr val="bg1"/>
                </a:solidFill>
                <a:latin typeface="Cambria Math" panose="02040503050406030204" pitchFamily="18" charset="0"/>
                <a:ea typeface="Cambria Math" panose="02040503050406030204" pitchFamily="18" charset="0"/>
              </a:rPr>
              <a:t>g(x) rather than f (x).</a:t>
            </a:r>
          </a:p>
          <a:p>
            <a:pPr algn="just"/>
            <a:r>
              <a:rPr lang="en-US" sz="1600" dirty="0">
                <a:solidFill>
                  <a:schemeClr val="bg1"/>
                </a:solidFill>
                <a:latin typeface="Cambria Math" panose="02040503050406030204" pitchFamily="18" charset="0"/>
                <a:ea typeface="Cambria Math" panose="02040503050406030204" pitchFamily="18" charset="0"/>
              </a:rPr>
              <a:t>Let us now look at the details. From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1</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we </a:t>
            </a:r>
            <a:r>
              <a:rPr lang="en-US" sz="1600" dirty="0" smtClean="0">
                <a:solidFill>
                  <a:schemeClr val="bg1"/>
                </a:solidFill>
                <a:latin typeface="Cambria Math" panose="02040503050406030204" pitchFamily="18" charset="0"/>
                <a:ea typeface="Cambria Math" panose="02040503050406030204" pitchFamily="18" charset="0"/>
              </a:rPr>
              <a:t>obtain</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b="1" dirty="0">
              <a:solidFill>
                <a:schemeClr val="bg1"/>
              </a:solidFill>
              <a:latin typeface="Cambria Math" panose="02040503050406030204" pitchFamily="18" charset="0"/>
              <a:ea typeface="Cambria Math" panose="02040503050406030204" pitchFamily="18" charset="0"/>
            </a:endParaRPr>
          </a:p>
          <a:p>
            <a:pPr algn="just"/>
            <a:r>
              <a:rPr lang="tr-TR" sz="1600" b="1" dirty="0" smtClean="0">
                <a:solidFill>
                  <a:schemeClr val="bg1"/>
                </a:solidFill>
                <a:latin typeface="Cambria Math" panose="02040503050406030204" pitchFamily="18" charset="0"/>
                <a:ea typeface="Cambria Math" panose="02040503050406030204" pitchFamily="18" charset="0"/>
              </a:rPr>
              <a:t>									(2)</a:t>
            </a:r>
            <a:endParaRPr lang="tr-TR" sz="1600" b="1"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3"/>
          <a:stretch>
            <a:fillRect/>
          </a:stretch>
        </p:blipFill>
        <p:spPr>
          <a:xfrm>
            <a:off x="5187578" y="1576467"/>
            <a:ext cx="1738515" cy="381044"/>
          </a:xfrm>
          <a:prstGeom prst="rect">
            <a:avLst/>
          </a:prstGeom>
        </p:spPr>
      </p:pic>
      <p:pic>
        <p:nvPicPr>
          <p:cNvPr id="4" name="Picture 3"/>
          <p:cNvPicPr>
            <a:picLocks noChangeAspect="1"/>
          </p:cNvPicPr>
          <p:nvPr/>
        </p:nvPicPr>
        <p:blipFill>
          <a:blip r:embed="rId4"/>
          <a:stretch>
            <a:fillRect/>
          </a:stretch>
        </p:blipFill>
        <p:spPr>
          <a:xfrm>
            <a:off x="4354951" y="3430447"/>
            <a:ext cx="3465577" cy="370696"/>
          </a:xfrm>
          <a:prstGeom prst="rect">
            <a:avLst/>
          </a:prstGeom>
        </p:spPr>
      </p:pic>
      <p:pic>
        <p:nvPicPr>
          <p:cNvPr id="7" name="Picture 6"/>
          <p:cNvPicPr>
            <a:picLocks noChangeAspect="1"/>
          </p:cNvPicPr>
          <p:nvPr/>
        </p:nvPicPr>
        <p:blipFill>
          <a:blip r:embed="rId5"/>
          <a:stretch>
            <a:fillRect/>
          </a:stretch>
        </p:blipFill>
        <p:spPr>
          <a:xfrm>
            <a:off x="9400162" y="3017702"/>
            <a:ext cx="2438400" cy="2943225"/>
          </a:xfrm>
          <a:prstGeom prst="rect">
            <a:avLst/>
          </a:prstGeom>
        </p:spPr>
      </p:pic>
      <p:sp>
        <p:nvSpPr>
          <p:cNvPr id="9" name="TextBox 8"/>
          <p:cNvSpPr txBox="1"/>
          <p:nvPr/>
        </p:nvSpPr>
        <p:spPr>
          <a:xfrm>
            <a:off x="9400162" y="6089515"/>
            <a:ext cx="2438400" cy="523220"/>
          </a:xfrm>
          <a:prstGeom prst="rect">
            <a:avLst/>
          </a:prstGeom>
          <a:noFill/>
        </p:spPr>
        <p:txBody>
          <a:bodyPr wrap="square" rtlCol="0">
            <a:spAutoFit/>
          </a:bodyPr>
          <a:lstStyle/>
          <a:p>
            <a:pPr algn="just"/>
            <a:r>
              <a:rPr lang="tr-TR" sz="1400" b="1" dirty="0" smtClean="0">
                <a:solidFill>
                  <a:schemeClr val="bg1"/>
                </a:solidFill>
                <a:latin typeface="Cambria Math" panose="02040503050406030204" pitchFamily="18" charset="0"/>
                <a:ea typeface="Cambria Math" panose="02040503050406030204" pitchFamily="18" charset="0"/>
              </a:rPr>
              <a:t>Figure 5:  </a:t>
            </a:r>
            <a:r>
              <a:rPr lang="tr-TR" sz="1400" dirty="0" smtClean="0">
                <a:solidFill>
                  <a:schemeClr val="bg1"/>
                </a:solidFill>
                <a:latin typeface="Cambria Math" panose="02040503050406030204" pitchFamily="18" charset="0"/>
                <a:ea typeface="Cambria Math" panose="02040503050406030204" pitchFamily="18" charset="0"/>
              </a:rPr>
              <a:t>Mapping </a:t>
            </a:r>
            <a:r>
              <a:rPr lang="tr-TR" sz="1400" dirty="0">
                <a:solidFill>
                  <a:schemeClr val="bg1"/>
                </a:solidFill>
                <a:latin typeface="Cambria Math" panose="02040503050406030204" pitchFamily="18" charset="0"/>
                <a:ea typeface="Cambria Math" panose="02040503050406030204" pitchFamily="18" charset="0"/>
              </a:rPr>
              <a:t>used in </a:t>
            </a:r>
            <a:r>
              <a:rPr lang="tr-TR" sz="1400" dirty="0" smtClean="0">
                <a:solidFill>
                  <a:schemeClr val="bg1"/>
                </a:solidFill>
                <a:latin typeface="Cambria Math" panose="02040503050406030204" pitchFamily="18" charset="0"/>
                <a:ea typeface="Cambria Math" panose="02040503050406030204" pitchFamily="18" charset="0"/>
              </a:rPr>
              <a:t>Ridder’s method</a:t>
            </a:r>
            <a:r>
              <a:rPr lang="tr-TR" sz="1400" dirty="0">
                <a:solidFill>
                  <a:schemeClr val="bg1"/>
                </a:solidFill>
                <a:latin typeface="Cambria Math" panose="02040503050406030204" pitchFamily="18" charset="0"/>
                <a:ea typeface="Cambria Math" panose="02040503050406030204" pitchFamily="18" charset="0"/>
              </a:rPr>
              <a:t>.</a:t>
            </a:r>
          </a:p>
        </p:txBody>
      </p:sp>
      <p:sp>
        <p:nvSpPr>
          <p:cNvPr id="10" name="TextBox 9"/>
          <p:cNvSpPr txBox="1"/>
          <p:nvPr/>
        </p:nvSpPr>
        <p:spPr>
          <a:xfrm>
            <a:off x="398834" y="3725694"/>
            <a:ext cx="8852170" cy="2554545"/>
          </a:xfrm>
          <a:prstGeom prst="rect">
            <a:avLst/>
          </a:prstGeom>
          <a:noFill/>
        </p:spPr>
        <p:txBody>
          <a:bodyPr wrap="square" rtlCol="0">
            <a:spAutoFit/>
          </a:bodyPr>
          <a:lstStyle/>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smtClean="0">
                <a:solidFill>
                  <a:schemeClr val="bg1"/>
                </a:solidFill>
                <a:latin typeface="Cambria Math" panose="02040503050406030204" pitchFamily="18" charset="0"/>
                <a:ea typeface="Cambria Math" panose="02040503050406030204" pitchFamily="18" charset="0"/>
              </a:rPr>
              <a:t>where </a:t>
            </a:r>
            <a:r>
              <a:rPr lang="en-US" sz="1600" dirty="0">
                <a:solidFill>
                  <a:schemeClr val="bg1"/>
                </a:solidFill>
                <a:latin typeface="Cambria Math" panose="02040503050406030204" pitchFamily="18" charset="0"/>
                <a:ea typeface="Cambria Math" panose="02040503050406030204" pitchFamily="18" charset="0"/>
              </a:rPr>
              <a:t>h = (x</a:t>
            </a:r>
            <a:r>
              <a:rPr lang="en-US" sz="1600" baseline="-25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x</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)/2. The requirement that the three points in Figure </a:t>
            </a:r>
            <a:r>
              <a:rPr lang="tr-TR" sz="1600" dirty="0" smtClean="0">
                <a:solidFill>
                  <a:schemeClr val="bg1"/>
                </a:solidFill>
                <a:latin typeface="Cambria Math" panose="02040503050406030204" pitchFamily="18" charset="0"/>
                <a:ea typeface="Cambria Math" panose="02040503050406030204" pitchFamily="18" charset="0"/>
              </a:rPr>
              <a:t>5 </a:t>
            </a:r>
            <a:r>
              <a:rPr lang="en-US" sz="1600" dirty="0" smtClean="0">
                <a:solidFill>
                  <a:schemeClr val="bg1"/>
                </a:solidFill>
                <a:latin typeface="Cambria Math" panose="02040503050406030204" pitchFamily="18" charset="0"/>
                <a:ea typeface="Cambria Math" panose="02040503050406030204" pitchFamily="18" charset="0"/>
              </a:rPr>
              <a:t>b </a:t>
            </a:r>
            <a:r>
              <a:rPr lang="en-US" sz="1600" dirty="0">
                <a:solidFill>
                  <a:schemeClr val="bg1"/>
                </a:solidFill>
                <a:latin typeface="Cambria Math" panose="02040503050406030204" pitchFamily="18" charset="0"/>
                <a:ea typeface="Cambria Math" panose="02040503050406030204" pitchFamily="18" charset="0"/>
              </a:rPr>
              <a:t>lie on </a:t>
            </a:r>
            <a:r>
              <a:rPr lang="en-US" sz="1600" dirty="0" smtClean="0">
                <a:solidFill>
                  <a:schemeClr val="bg1"/>
                </a:solidFill>
                <a:latin typeface="Cambria Math" panose="02040503050406030204" pitchFamily="18" charset="0"/>
                <a:ea typeface="Cambria Math" panose="02040503050406030204" pitchFamily="18" charset="0"/>
              </a:rPr>
              <a:t>a</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straight </a:t>
            </a:r>
            <a:r>
              <a:rPr lang="en-US" sz="1600" dirty="0">
                <a:solidFill>
                  <a:schemeClr val="bg1"/>
                </a:solidFill>
                <a:latin typeface="Cambria Math" panose="02040503050406030204" pitchFamily="18" charset="0"/>
                <a:ea typeface="Cambria Math" panose="02040503050406030204" pitchFamily="18" charset="0"/>
              </a:rPr>
              <a:t>line is </a:t>
            </a:r>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smtClean="0">
                <a:solidFill>
                  <a:schemeClr val="bg1"/>
                </a:solidFill>
                <a:latin typeface="Cambria Math" panose="02040503050406030204" pitchFamily="18" charset="0"/>
                <a:ea typeface="Cambria Math" panose="02040503050406030204" pitchFamily="18" charset="0"/>
              </a:rPr>
              <a:t>g</a:t>
            </a:r>
            <a:r>
              <a:rPr lang="en-US" sz="1600" baseline="-25000" dirty="0" smtClean="0">
                <a:solidFill>
                  <a:schemeClr val="bg1"/>
                </a:solidFill>
                <a:latin typeface="Cambria Math" panose="02040503050406030204" pitchFamily="18" charset="0"/>
                <a:ea typeface="Cambria Math" panose="02040503050406030204" pitchFamily="18" charset="0"/>
              </a:rPr>
              <a:t>3</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(g</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 g</a:t>
            </a:r>
            <a:r>
              <a:rPr lang="en-US" sz="1600" baseline="-25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)/2, </a:t>
            </a:r>
            <a:r>
              <a:rPr lang="en-US" sz="1600" dirty="0" smtClean="0">
                <a:solidFill>
                  <a:schemeClr val="bg1"/>
                </a:solidFill>
                <a:latin typeface="Cambria Math" panose="02040503050406030204" pitchFamily="18" charset="0"/>
                <a:ea typeface="Cambria Math" panose="02040503050406030204" pitchFamily="18" charset="0"/>
              </a:rPr>
              <a:t>or</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which is a quadratic equation in </a:t>
            </a:r>
            <a:r>
              <a:rPr lang="en-US" sz="1600" dirty="0" err="1" smtClean="0">
                <a:solidFill>
                  <a:schemeClr val="bg1"/>
                </a:solidFill>
                <a:latin typeface="Cambria Math" panose="02040503050406030204" pitchFamily="18" charset="0"/>
                <a:ea typeface="Cambria Math" panose="02040503050406030204" pitchFamily="18" charset="0"/>
              </a:rPr>
              <a:t>e</a:t>
            </a:r>
            <a:r>
              <a:rPr lang="en-US" sz="1600" baseline="30000" dirty="0" err="1" smtClean="0">
                <a:solidFill>
                  <a:schemeClr val="bg1"/>
                </a:solidFill>
                <a:latin typeface="Cambria Math" panose="02040503050406030204" pitchFamily="18" charset="0"/>
                <a:ea typeface="Cambria Math" panose="02040503050406030204" pitchFamily="18" charset="0"/>
              </a:rPr>
              <a:t>hQ</a:t>
            </a:r>
            <a:r>
              <a:rPr lang="en-US" sz="1600" dirty="0">
                <a:solidFill>
                  <a:schemeClr val="bg1"/>
                </a:solidFill>
                <a:latin typeface="Cambria Math" panose="02040503050406030204" pitchFamily="18" charset="0"/>
                <a:ea typeface="Cambria Math" panose="02040503050406030204" pitchFamily="18" charset="0"/>
              </a:rPr>
              <a:t>. The solution </a:t>
            </a:r>
            <a:r>
              <a:rPr lang="en-US" sz="1600" dirty="0" smtClean="0">
                <a:solidFill>
                  <a:schemeClr val="bg1"/>
                </a:solidFill>
                <a:latin typeface="Cambria Math" panose="02040503050406030204" pitchFamily="18" charset="0"/>
                <a:ea typeface="Cambria Math" panose="02040503050406030204" pitchFamily="18" charset="0"/>
              </a:rPr>
              <a:t>is</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a:t>
            </a:r>
            <a:r>
              <a:rPr lang="tr-TR" sz="1600" b="1" dirty="0">
                <a:solidFill>
                  <a:schemeClr val="bg1"/>
                </a:solidFill>
                <a:latin typeface="Cambria Math" panose="02040503050406030204" pitchFamily="18" charset="0"/>
                <a:ea typeface="Cambria Math" panose="02040503050406030204" pitchFamily="18" charset="0"/>
              </a:rPr>
              <a:t>(3)</a:t>
            </a:r>
          </a:p>
          <a:p>
            <a:pPr algn="just"/>
            <a:endParaRPr lang="tr-TR" sz="1600" dirty="0" smtClean="0">
              <a:solidFill>
                <a:schemeClr val="bg1"/>
              </a:solidFill>
              <a:latin typeface="Cambria Math" panose="02040503050406030204" pitchFamily="18" charset="0"/>
              <a:ea typeface="Cambria Math" panose="02040503050406030204" pitchFamily="18" charset="0"/>
            </a:endParaRPr>
          </a:p>
        </p:txBody>
      </p:sp>
      <p:pic>
        <p:nvPicPr>
          <p:cNvPr id="11" name="Picture 10"/>
          <p:cNvPicPr>
            <a:picLocks noChangeAspect="1"/>
          </p:cNvPicPr>
          <p:nvPr/>
        </p:nvPicPr>
        <p:blipFill>
          <a:blip r:embed="rId6"/>
          <a:stretch>
            <a:fillRect/>
          </a:stretch>
        </p:blipFill>
        <p:spPr>
          <a:xfrm>
            <a:off x="5331972" y="4475842"/>
            <a:ext cx="1912398" cy="483954"/>
          </a:xfrm>
          <a:prstGeom prst="rect">
            <a:avLst/>
          </a:prstGeom>
        </p:spPr>
      </p:pic>
      <p:pic>
        <p:nvPicPr>
          <p:cNvPr id="12" name="Picture 11"/>
          <p:cNvPicPr>
            <a:picLocks noChangeAspect="1"/>
          </p:cNvPicPr>
          <p:nvPr/>
        </p:nvPicPr>
        <p:blipFill>
          <a:blip r:embed="rId7"/>
          <a:stretch>
            <a:fillRect/>
          </a:stretch>
        </p:blipFill>
        <p:spPr>
          <a:xfrm>
            <a:off x="5331972" y="5653991"/>
            <a:ext cx="2133398" cy="697134"/>
          </a:xfrm>
          <a:prstGeom prst="rect">
            <a:avLst/>
          </a:prstGeom>
        </p:spPr>
      </p:pic>
    </p:spTree>
    <p:extLst>
      <p:ext uri="{BB962C8B-B14F-4D97-AF65-F5344CB8AC3E}">
        <p14:creationId xmlns:p14="http://schemas.microsoft.com/office/powerpoint/2010/main" val="2924921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647" y="243191"/>
            <a:ext cx="11663464" cy="5016758"/>
          </a:xfrm>
          <a:prstGeom prst="rect">
            <a:avLst/>
          </a:prstGeom>
          <a:noFill/>
        </p:spPr>
        <p:txBody>
          <a:bodyPr wrap="square" rtlCol="0">
            <a:spAutoFit/>
          </a:bodyPr>
          <a:lstStyle/>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Linear interpolation based on points (x</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g</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and (x</a:t>
            </a:r>
            <a:r>
              <a:rPr lang="en-US" sz="1600" baseline="-25000" dirty="0">
                <a:solidFill>
                  <a:schemeClr val="bg1"/>
                </a:solidFill>
                <a:latin typeface="Cambria Math" panose="02040503050406030204" pitchFamily="18" charset="0"/>
                <a:ea typeface="Cambria Math" panose="02040503050406030204" pitchFamily="18" charset="0"/>
              </a:rPr>
              <a:t>3</a:t>
            </a:r>
            <a:r>
              <a:rPr lang="en-US" sz="1600" dirty="0">
                <a:solidFill>
                  <a:schemeClr val="bg1"/>
                </a:solidFill>
                <a:latin typeface="Cambria Math" panose="02040503050406030204" pitchFamily="18" charset="0"/>
                <a:ea typeface="Cambria Math" panose="02040503050406030204" pitchFamily="18" charset="0"/>
              </a:rPr>
              <a:t>, g</a:t>
            </a:r>
            <a:r>
              <a:rPr lang="en-US" sz="1600" baseline="-25000" dirty="0">
                <a:solidFill>
                  <a:schemeClr val="bg1"/>
                </a:solidFill>
                <a:latin typeface="Cambria Math" panose="02040503050406030204" pitchFamily="18" charset="0"/>
                <a:ea typeface="Cambria Math" panose="02040503050406030204" pitchFamily="18" charset="0"/>
              </a:rPr>
              <a:t>3</a:t>
            </a:r>
            <a:r>
              <a:rPr lang="en-US" sz="1600" dirty="0">
                <a:solidFill>
                  <a:schemeClr val="bg1"/>
                </a:solidFill>
                <a:latin typeface="Cambria Math" panose="02040503050406030204" pitchFamily="18" charset="0"/>
                <a:ea typeface="Cambria Math" panose="02040503050406030204" pitchFamily="18" charset="0"/>
              </a:rPr>
              <a:t>) now yields for the improved</a:t>
            </a:r>
            <a:r>
              <a:rPr lang="tr-TR" sz="1600" dirty="0">
                <a:solidFill>
                  <a:schemeClr val="bg1"/>
                </a:solidFill>
                <a:latin typeface="Cambria Math" panose="02040503050406030204" pitchFamily="18" charset="0"/>
                <a:ea typeface="Cambria Math" panose="02040503050406030204" pitchFamily="18" charset="0"/>
              </a:rPr>
              <a:t> root</a:t>
            </a: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smtClean="0">
                <a:solidFill>
                  <a:schemeClr val="bg1"/>
                </a:solidFill>
                <a:latin typeface="Cambria Math" panose="02040503050406030204" pitchFamily="18" charset="0"/>
                <a:ea typeface="Cambria Math" panose="02040503050406030204" pitchFamily="18" charset="0"/>
              </a:rPr>
              <a:t>where </a:t>
            </a:r>
            <a:r>
              <a:rPr lang="en-US" sz="1600" dirty="0">
                <a:solidFill>
                  <a:schemeClr val="bg1"/>
                </a:solidFill>
                <a:latin typeface="Cambria Math" panose="02040503050406030204" pitchFamily="18" charset="0"/>
                <a:ea typeface="Cambria Math" panose="02040503050406030204" pitchFamily="18" charset="0"/>
              </a:rPr>
              <a:t>in the last step we used </a:t>
            </a:r>
            <a:r>
              <a:rPr lang="en-US" sz="1600" dirty="0" err="1">
                <a:solidFill>
                  <a:schemeClr val="bg1"/>
                </a:solidFill>
                <a:latin typeface="Cambria Math" panose="02040503050406030204" pitchFamily="18" charset="0"/>
                <a:ea typeface="Cambria Math" panose="02040503050406030204" pitchFamily="18" charset="0"/>
              </a:rPr>
              <a:t>Eqs</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2</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As the final step, we substitute for </a:t>
            </a:r>
            <a:r>
              <a:rPr lang="en-US" sz="1600" dirty="0" smtClean="0">
                <a:solidFill>
                  <a:schemeClr val="bg1"/>
                </a:solidFill>
                <a:latin typeface="Cambria Math" panose="02040503050406030204" pitchFamily="18" charset="0"/>
                <a:ea typeface="Cambria Math" panose="02040503050406030204" pitchFamily="18" charset="0"/>
              </a:rPr>
              <a:t>e</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30000" dirty="0" err="1" smtClean="0">
                <a:solidFill>
                  <a:schemeClr val="bg1"/>
                </a:solidFill>
                <a:latin typeface="Cambria Math" panose="02040503050406030204" pitchFamily="18" charset="0"/>
                <a:ea typeface="Cambria Math" panose="02040503050406030204" pitchFamily="18" charset="0"/>
              </a:rPr>
              <a:t>hQ</a:t>
            </a:r>
            <a:r>
              <a:rPr lang="en-US" sz="1600" baseline="30000" dirty="0" smtClean="0">
                <a:solidFill>
                  <a:schemeClr val="bg1"/>
                </a:solidFill>
                <a:latin typeface="Cambria Math" panose="02040503050406030204" pitchFamily="18" charset="0"/>
                <a:ea typeface="Cambria Math" panose="02040503050406030204" pitchFamily="18" charset="0"/>
              </a:rPr>
              <a:t> </a:t>
            </a:r>
            <a:r>
              <a:rPr lang="tr-TR" sz="1600" baseline="300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from</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Eq</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a:solidFill>
                  <a:schemeClr val="bg1"/>
                </a:solidFill>
                <a:latin typeface="Cambria Math" panose="02040503050406030204" pitchFamily="18" charset="0"/>
                <a:ea typeface="Cambria Math" panose="02040503050406030204" pitchFamily="18" charset="0"/>
              </a:rPr>
              <a:t>3</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and obtain after some </a:t>
            </a:r>
            <a:r>
              <a:rPr lang="en-US" sz="1600" dirty="0" smtClean="0">
                <a:solidFill>
                  <a:schemeClr val="bg1"/>
                </a:solidFill>
                <a:latin typeface="Cambria Math" panose="02040503050406030204" pitchFamily="18" charset="0"/>
                <a:ea typeface="Cambria Math" panose="02040503050406030204" pitchFamily="18" charset="0"/>
              </a:rPr>
              <a:t>algebra</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a:t>
            </a:r>
            <a:r>
              <a:rPr lang="tr-TR" sz="1600" b="1" dirty="0" smtClean="0">
                <a:solidFill>
                  <a:schemeClr val="bg1"/>
                </a:solidFill>
                <a:latin typeface="Cambria Math" panose="02040503050406030204" pitchFamily="18" charset="0"/>
                <a:ea typeface="Cambria Math" panose="02040503050406030204" pitchFamily="18" charset="0"/>
              </a:rPr>
              <a:t>(4)</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It can be shown that the correct result is obtained by choosing the plus sign if f</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a:t>
            </a:r>
            <a:r>
              <a:rPr lang="en-US" sz="1600" baseline="-25000" dirty="0" smtClean="0">
                <a:solidFill>
                  <a:schemeClr val="bg1"/>
                </a:solidFill>
                <a:latin typeface="Cambria Math" panose="02040503050406030204" pitchFamily="18" charset="0"/>
                <a:ea typeface="Cambria Math" panose="02040503050406030204" pitchFamily="18" charset="0"/>
              </a:rPr>
              <a:t>2</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&gt; 0, and the minus sign if f</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 f</a:t>
            </a:r>
            <a:r>
              <a:rPr lang="en-US" sz="1600" baseline="-25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&lt; 0. After the computation of x</a:t>
            </a:r>
            <a:r>
              <a:rPr lang="en-US" sz="1600" baseline="-25000" dirty="0">
                <a:solidFill>
                  <a:schemeClr val="bg1"/>
                </a:solidFill>
                <a:latin typeface="Cambria Math" panose="02040503050406030204" pitchFamily="18" charset="0"/>
                <a:ea typeface="Cambria Math" panose="02040503050406030204" pitchFamily="18" charset="0"/>
              </a:rPr>
              <a:t>4</a:t>
            </a:r>
            <a:r>
              <a:rPr lang="en-US" sz="1600" dirty="0">
                <a:solidFill>
                  <a:schemeClr val="bg1"/>
                </a:solidFill>
                <a:latin typeface="Cambria Math" panose="02040503050406030204" pitchFamily="18" charset="0"/>
                <a:ea typeface="Cambria Math" panose="02040503050406030204" pitchFamily="18" charset="0"/>
              </a:rPr>
              <a:t>, new brackets </a:t>
            </a:r>
            <a:r>
              <a:rPr lang="en-US" sz="1600" dirty="0" smtClean="0">
                <a:solidFill>
                  <a:schemeClr val="bg1"/>
                </a:solidFill>
                <a:latin typeface="Cambria Math" panose="02040503050406030204" pitchFamily="18" charset="0"/>
                <a:ea typeface="Cambria Math" panose="02040503050406030204" pitchFamily="18" charset="0"/>
              </a:rPr>
              <a:t>are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determined </a:t>
            </a:r>
            <a:r>
              <a:rPr lang="en-US" sz="1600" dirty="0">
                <a:solidFill>
                  <a:schemeClr val="bg1"/>
                </a:solidFill>
                <a:latin typeface="Cambria Math" panose="02040503050406030204" pitchFamily="18" charset="0"/>
                <a:ea typeface="Cambria Math" panose="02040503050406030204" pitchFamily="18" charset="0"/>
              </a:rPr>
              <a:t>for the root and Eq. (</a:t>
            </a:r>
            <a:r>
              <a:rPr lang="en-US" sz="1600" dirty="0" smtClean="0">
                <a:solidFill>
                  <a:schemeClr val="bg1"/>
                </a:solidFill>
                <a:latin typeface="Cambria Math" panose="02040503050406030204" pitchFamily="18" charset="0"/>
                <a:ea typeface="Cambria Math" panose="02040503050406030204" pitchFamily="18" charset="0"/>
              </a:rPr>
              <a:t>4) </a:t>
            </a:r>
            <a:r>
              <a:rPr lang="en-US" sz="1600" dirty="0">
                <a:solidFill>
                  <a:schemeClr val="bg1"/>
                </a:solidFill>
                <a:latin typeface="Cambria Math" panose="02040503050406030204" pitchFamily="18" charset="0"/>
                <a:ea typeface="Cambria Math" panose="02040503050406030204" pitchFamily="18" charset="0"/>
              </a:rPr>
              <a:t>is applied again. The procedure is repeated </a:t>
            </a:r>
            <a:r>
              <a:rPr lang="en-US" sz="1600" dirty="0" smtClean="0">
                <a:solidFill>
                  <a:schemeClr val="bg1"/>
                </a:solidFill>
                <a:latin typeface="Cambria Math" panose="02040503050406030204" pitchFamily="18" charset="0"/>
                <a:ea typeface="Cambria Math" panose="02040503050406030204" pitchFamily="18" charset="0"/>
              </a:rPr>
              <a:t>until</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difference between two successive values of x</a:t>
            </a:r>
            <a:r>
              <a:rPr lang="en-US" sz="1600" baseline="-25000" dirty="0">
                <a:solidFill>
                  <a:schemeClr val="bg1"/>
                </a:solidFill>
                <a:latin typeface="Cambria Math" panose="02040503050406030204" pitchFamily="18" charset="0"/>
                <a:ea typeface="Cambria Math" panose="02040503050406030204" pitchFamily="18" charset="0"/>
              </a:rPr>
              <a:t>4</a:t>
            </a:r>
            <a:r>
              <a:rPr lang="en-US" sz="1600" dirty="0">
                <a:solidFill>
                  <a:schemeClr val="bg1"/>
                </a:solidFill>
                <a:latin typeface="Cambria Math" panose="02040503050406030204" pitchFamily="18" charset="0"/>
                <a:ea typeface="Cambria Math" panose="02040503050406030204" pitchFamily="18" charset="0"/>
              </a:rPr>
              <a:t> becomes negligible</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Ridder’s iterative formula in Eq. (</a:t>
            </a:r>
            <a:r>
              <a:rPr lang="en-US" sz="1600" dirty="0" smtClean="0">
                <a:solidFill>
                  <a:schemeClr val="bg1"/>
                </a:solidFill>
                <a:latin typeface="Cambria Math" panose="02040503050406030204" pitchFamily="18" charset="0"/>
                <a:ea typeface="Cambria Math" panose="02040503050406030204" pitchFamily="18" charset="0"/>
              </a:rPr>
              <a:t>4) </a:t>
            </a:r>
            <a:r>
              <a:rPr lang="en-US" sz="1600" dirty="0">
                <a:solidFill>
                  <a:schemeClr val="bg1"/>
                </a:solidFill>
                <a:latin typeface="Cambria Math" panose="02040503050406030204" pitchFamily="18" charset="0"/>
                <a:ea typeface="Cambria Math" panose="02040503050406030204" pitchFamily="18" charset="0"/>
              </a:rPr>
              <a:t>has a very useful property: If x</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and</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x</a:t>
            </a:r>
            <a:r>
              <a:rPr lang="en-US" sz="1600" baseline="-25000" dirty="0" smtClean="0">
                <a:solidFill>
                  <a:schemeClr val="bg1"/>
                </a:solidFill>
                <a:latin typeface="Cambria Math" panose="02040503050406030204" pitchFamily="18" charset="0"/>
                <a:ea typeface="Cambria Math" panose="02040503050406030204" pitchFamily="18" charset="0"/>
              </a:rPr>
              <a:t>2</a:t>
            </a:r>
            <a:r>
              <a:rPr lang="en-US" sz="1600" dirty="0" smtClean="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braketing</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the root, then x</a:t>
            </a:r>
            <a:r>
              <a:rPr lang="en-US" sz="1600" baseline="-25000" dirty="0">
                <a:solidFill>
                  <a:schemeClr val="bg1"/>
                </a:solidFill>
                <a:latin typeface="Cambria Math" panose="02040503050406030204" pitchFamily="18" charset="0"/>
                <a:ea typeface="Cambria Math" panose="02040503050406030204" pitchFamily="18" charset="0"/>
              </a:rPr>
              <a:t>4</a:t>
            </a:r>
            <a:r>
              <a:rPr lang="en-US" sz="1600" dirty="0">
                <a:solidFill>
                  <a:schemeClr val="bg1"/>
                </a:solidFill>
                <a:latin typeface="Cambria Math" panose="02040503050406030204" pitchFamily="18" charset="0"/>
                <a:ea typeface="Cambria Math" panose="02040503050406030204" pitchFamily="18" charset="0"/>
              </a:rPr>
              <a:t> is always within the interval (x</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x</a:t>
            </a:r>
            <a:r>
              <a:rPr lang="en-US" sz="1600" baseline="-25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In other </a:t>
            </a:r>
            <a:r>
              <a:rPr lang="en-US" sz="1600" dirty="0" smtClean="0">
                <a:solidFill>
                  <a:schemeClr val="bg1"/>
                </a:solidFill>
                <a:latin typeface="Cambria Math" panose="02040503050406030204" pitchFamily="18" charset="0"/>
                <a:ea typeface="Cambria Math" panose="02040503050406030204" pitchFamily="18" charset="0"/>
              </a:rPr>
              <a:t>words,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once </a:t>
            </a:r>
            <a:r>
              <a:rPr lang="en-US" sz="1600" dirty="0">
                <a:solidFill>
                  <a:schemeClr val="bg1"/>
                </a:solidFill>
                <a:latin typeface="Cambria Math" panose="02040503050406030204" pitchFamily="18" charset="0"/>
                <a:ea typeface="Cambria Math" panose="02040503050406030204" pitchFamily="18" charset="0"/>
              </a:rPr>
              <a:t>the root is bracketed, it stays bracketed, making the method very reliable.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downside </a:t>
            </a:r>
            <a:r>
              <a:rPr lang="en-US" sz="1600" dirty="0">
                <a:solidFill>
                  <a:schemeClr val="bg1"/>
                </a:solidFill>
                <a:latin typeface="Cambria Math" panose="02040503050406030204" pitchFamily="18" charset="0"/>
                <a:ea typeface="Cambria Math" panose="02040503050406030204" pitchFamily="18" charset="0"/>
              </a:rPr>
              <a:t>is that each iteration requires two function evaluations. </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2"/>
          <a:stretch>
            <a:fillRect/>
          </a:stretch>
        </p:blipFill>
        <p:spPr>
          <a:xfrm>
            <a:off x="4767769" y="2629710"/>
            <a:ext cx="2653219" cy="617028"/>
          </a:xfrm>
          <a:prstGeom prst="rect">
            <a:avLst/>
          </a:prstGeom>
        </p:spPr>
      </p:pic>
      <p:pic>
        <p:nvPicPr>
          <p:cNvPr id="4" name="Picture 3"/>
          <p:cNvPicPr>
            <a:picLocks noChangeAspect="1"/>
          </p:cNvPicPr>
          <p:nvPr/>
        </p:nvPicPr>
        <p:blipFill>
          <a:blip r:embed="rId3"/>
          <a:stretch>
            <a:fillRect/>
          </a:stretch>
        </p:blipFill>
        <p:spPr>
          <a:xfrm>
            <a:off x="3789328" y="1361329"/>
            <a:ext cx="4610100" cy="619125"/>
          </a:xfrm>
          <a:prstGeom prst="rect">
            <a:avLst/>
          </a:prstGeom>
        </p:spPr>
      </p:pic>
    </p:spTree>
    <p:extLst>
      <p:ext uri="{BB962C8B-B14F-4D97-AF65-F5344CB8AC3E}">
        <p14:creationId xmlns:p14="http://schemas.microsoft.com/office/powerpoint/2010/main" val="3335145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191" y="282102"/>
            <a:ext cx="11682920" cy="6586418"/>
          </a:xfrm>
          <a:prstGeom prst="rect">
            <a:avLst/>
          </a:prstGeom>
          <a:noFill/>
        </p:spPr>
        <p:txBody>
          <a:bodyPr wrap="square" rtlCol="0">
            <a:spAutoFit/>
          </a:bodyPr>
          <a:lstStyle/>
          <a:p>
            <a:r>
              <a:rPr lang="tr-TR" b="1" dirty="0" smtClean="0">
                <a:solidFill>
                  <a:srgbClr val="C00000"/>
                </a:solidFill>
                <a:latin typeface="Cambria Math" panose="02040503050406030204" pitchFamily="18" charset="0"/>
                <a:ea typeface="Cambria Math" panose="02040503050406030204" pitchFamily="18" charset="0"/>
              </a:rPr>
              <a:t>Example 3:  </a:t>
            </a:r>
            <a:r>
              <a:rPr lang="en-US" sz="1600" dirty="0" smtClean="0">
                <a:solidFill>
                  <a:schemeClr val="bg1"/>
                </a:solidFill>
                <a:latin typeface="Cambria Math" panose="02040503050406030204" pitchFamily="18" charset="0"/>
                <a:ea typeface="Cambria Math" panose="02040503050406030204" pitchFamily="18" charset="0"/>
              </a:rPr>
              <a:t>Determine </a:t>
            </a:r>
            <a:r>
              <a:rPr lang="en-US" sz="1600" dirty="0">
                <a:solidFill>
                  <a:schemeClr val="bg1"/>
                </a:solidFill>
                <a:latin typeface="Cambria Math" panose="02040503050406030204" pitchFamily="18" charset="0"/>
                <a:ea typeface="Cambria Math" panose="02040503050406030204" pitchFamily="18" charset="0"/>
              </a:rPr>
              <a:t>the root of f (x) = x</a:t>
            </a:r>
            <a:r>
              <a:rPr lang="en-US" sz="1600" baseline="30000" dirty="0">
                <a:solidFill>
                  <a:schemeClr val="bg1"/>
                </a:solidFill>
                <a:latin typeface="Cambria Math" panose="02040503050406030204" pitchFamily="18" charset="0"/>
                <a:ea typeface="Cambria Math" panose="02040503050406030204" pitchFamily="18" charset="0"/>
              </a:rPr>
              <a:t>3</a:t>
            </a:r>
            <a:r>
              <a:rPr lang="en-US" sz="1600" dirty="0">
                <a:solidFill>
                  <a:schemeClr val="bg1"/>
                </a:solidFill>
                <a:latin typeface="Cambria Math" panose="02040503050406030204" pitchFamily="18" charset="0"/>
                <a:ea typeface="Cambria Math" panose="02040503050406030204" pitchFamily="18" charset="0"/>
              </a:rPr>
              <a:t> − 10x</a:t>
            </a:r>
            <a:r>
              <a:rPr lang="en-US" sz="1600" baseline="30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+ 5 = 0 that lies in (0.6, 0.8) with </a:t>
            </a:r>
            <a:r>
              <a:rPr lang="en-US" sz="1600" dirty="0" smtClean="0">
                <a:solidFill>
                  <a:schemeClr val="bg1"/>
                </a:solidFill>
                <a:latin typeface="Cambria Math" panose="02040503050406030204" pitchFamily="18" charset="0"/>
                <a:ea typeface="Cambria Math" panose="02040503050406030204" pitchFamily="18" charset="0"/>
              </a:rPr>
              <a:t>Ridder’s</a:t>
            </a:r>
            <a:r>
              <a:rPr lang="tr-TR" sz="1600" dirty="0" smtClean="0">
                <a:solidFill>
                  <a:schemeClr val="bg1"/>
                </a:solidFill>
                <a:latin typeface="Cambria Math" panose="02040503050406030204" pitchFamily="18" charset="0"/>
                <a:ea typeface="Cambria Math" panose="02040503050406030204" pitchFamily="18" charset="0"/>
              </a:rPr>
              <a:t> method</a:t>
            </a:r>
            <a:r>
              <a:rPr lang="tr-TR" dirty="0" smtClean="0">
                <a:solidFill>
                  <a:schemeClr val="bg1"/>
                </a:solidFill>
              </a:rPr>
              <a:t>.</a:t>
            </a:r>
          </a:p>
          <a:p>
            <a:endParaRPr lang="tr-TR" dirty="0">
              <a:solidFill>
                <a:schemeClr val="bg1"/>
              </a:solidFill>
            </a:endParaRPr>
          </a:p>
          <a:p>
            <a:r>
              <a:rPr lang="tr-TR" b="1" dirty="0" smtClean="0">
                <a:solidFill>
                  <a:srgbClr val="C00000"/>
                </a:solidFill>
                <a:latin typeface="Cambria Math" panose="02040503050406030204" pitchFamily="18" charset="0"/>
                <a:ea typeface="Cambria Math" panose="02040503050406030204" pitchFamily="18" charset="0"/>
              </a:rPr>
              <a:t>Solution:  </a:t>
            </a:r>
            <a:r>
              <a:rPr lang="tr-TR" sz="1600" dirty="0">
                <a:solidFill>
                  <a:schemeClr val="bg1"/>
                </a:solidFill>
                <a:latin typeface="Cambria Math" panose="02040503050406030204" pitchFamily="18" charset="0"/>
                <a:ea typeface="Cambria Math" panose="02040503050406030204" pitchFamily="18" charset="0"/>
              </a:rPr>
              <a:t>The starting points </a:t>
            </a:r>
            <a:r>
              <a:rPr lang="tr-TR" sz="1600" dirty="0" smtClean="0">
                <a:solidFill>
                  <a:schemeClr val="bg1"/>
                </a:solidFill>
                <a:latin typeface="Cambria Math" panose="02040503050406030204" pitchFamily="18" charset="0"/>
                <a:ea typeface="Cambria Math" panose="02040503050406030204" pitchFamily="18" charset="0"/>
              </a:rPr>
              <a:t>are</a:t>
            </a:r>
          </a:p>
          <a:p>
            <a:endParaRPr lang="tr-TR" sz="1600" b="1" dirty="0">
              <a:solidFill>
                <a:schemeClr val="bg1"/>
              </a:solidFill>
              <a:latin typeface="Cambria Math" panose="02040503050406030204" pitchFamily="18" charset="0"/>
              <a:ea typeface="Cambria Math" panose="02040503050406030204" pitchFamily="18" charset="0"/>
            </a:endParaRPr>
          </a:p>
          <a:p>
            <a:endParaRPr lang="tr-TR" sz="1600" b="1" dirty="0" smtClean="0">
              <a:solidFill>
                <a:schemeClr val="bg1"/>
              </a:solidFill>
              <a:latin typeface="Cambria Math" panose="02040503050406030204" pitchFamily="18" charset="0"/>
              <a:ea typeface="Cambria Math" panose="02040503050406030204" pitchFamily="18" charset="0"/>
            </a:endParaRPr>
          </a:p>
          <a:p>
            <a:endParaRPr lang="tr-TR" sz="1600" b="1" dirty="0">
              <a:solidFill>
                <a:schemeClr val="bg1"/>
              </a:solidFill>
              <a:latin typeface="Cambria Math" panose="02040503050406030204" pitchFamily="18" charset="0"/>
              <a:ea typeface="Cambria Math" panose="02040503050406030204" pitchFamily="18" charset="0"/>
            </a:endParaRPr>
          </a:p>
          <a:p>
            <a:endParaRPr lang="tr-TR" sz="1600" b="1" dirty="0" smtClean="0">
              <a:solidFill>
                <a:schemeClr val="bg1"/>
              </a:solidFill>
              <a:latin typeface="Cambria Math" panose="02040503050406030204" pitchFamily="18" charset="0"/>
              <a:ea typeface="Cambria Math" panose="02040503050406030204" pitchFamily="18" charset="0"/>
            </a:endParaRPr>
          </a:p>
          <a:p>
            <a:r>
              <a:rPr lang="en-US" sz="1600" b="1" dirty="0">
                <a:solidFill>
                  <a:schemeClr val="bg1"/>
                </a:solidFill>
                <a:latin typeface="Cambria Math" panose="02040503050406030204" pitchFamily="18" charset="0"/>
                <a:ea typeface="Cambria Math" panose="02040503050406030204" pitchFamily="18" charset="0"/>
              </a:rPr>
              <a:t>First </a:t>
            </a:r>
            <a:r>
              <a:rPr lang="en-US" sz="1600" b="1" dirty="0" smtClean="0">
                <a:solidFill>
                  <a:schemeClr val="bg1"/>
                </a:solidFill>
                <a:latin typeface="Cambria Math" panose="02040503050406030204" pitchFamily="18" charset="0"/>
                <a:ea typeface="Cambria Math" panose="02040503050406030204" pitchFamily="18" charset="0"/>
              </a:rPr>
              <a:t>Iteration</a:t>
            </a:r>
            <a:r>
              <a:rPr lang="tr-TR" sz="1600" b="1" dirty="0" smtClean="0">
                <a:solidFill>
                  <a:schemeClr val="bg1"/>
                </a:solidFill>
                <a:latin typeface="Cambria Math" panose="02040503050406030204" pitchFamily="18" charset="0"/>
                <a:ea typeface="Cambria Math" panose="02040503050406030204" pitchFamily="18" charset="0"/>
              </a:rPr>
              <a:t>:</a:t>
            </a:r>
            <a:r>
              <a:rPr lang="en-US" sz="1600" b="1"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Bisection yields the </a:t>
            </a:r>
            <a:r>
              <a:rPr lang="en-US" sz="1600" dirty="0" smtClean="0">
                <a:solidFill>
                  <a:schemeClr val="bg1"/>
                </a:solidFill>
                <a:latin typeface="Cambria Math" panose="02040503050406030204" pitchFamily="18" charset="0"/>
                <a:ea typeface="Cambria Math" panose="02040503050406030204" pitchFamily="18" charset="0"/>
              </a:rPr>
              <a:t>point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b="1" dirty="0">
              <a:solidFill>
                <a:schemeClr val="bg1"/>
              </a:solidFill>
              <a:latin typeface="Cambria Math" panose="02040503050406030204" pitchFamily="18" charset="0"/>
              <a:ea typeface="Cambria Math" panose="02040503050406030204" pitchFamily="18" charset="0"/>
            </a:endParaRPr>
          </a:p>
          <a:p>
            <a:endParaRPr lang="tr-TR" sz="1600" b="1"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The improved estimate of the root can now be computed with Ridder’s formula</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b="1" dirty="0">
              <a:solidFill>
                <a:schemeClr val="bg1"/>
              </a:solidFill>
              <a:latin typeface="Cambria Math" panose="02040503050406030204" pitchFamily="18" charset="0"/>
              <a:ea typeface="Cambria Math" panose="02040503050406030204" pitchFamily="18" charset="0"/>
            </a:endParaRPr>
          </a:p>
          <a:p>
            <a:endParaRPr lang="tr-TR" sz="1600" b="1" dirty="0" smtClean="0">
              <a:solidFill>
                <a:schemeClr val="bg1"/>
              </a:solidFill>
              <a:latin typeface="Cambria Math" panose="02040503050406030204" pitchFamily="18" charset="0"/>
              <a:ea typeface="Cambria Math" panose="02040503050406030204" pitchFamily="18" charset="0"/>
            </a:endParaRPr>
          </a:p>
          <a:p>
            <a:endParaRPr lang="tr-TR" sz="1600" b="1" dirty="0">
              <a:solidFill>
                <a:schemeClr val="bg1"/>
              </a:solidFill>
              <a:latin typeface="Cambria Math" panose="02040503050406030204" pitchFamily="18" charset="0"/>
              <a:ea typeface="Cambria Math" panose="02040503050406030204" pitchFamily="18" charset="0"/>
            </a:endParaRPr>
          </a:p>
          <a:p>
            <a:endParaRPr lang="tr-TR" sz="1600" b="1"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Because f</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&gt; f</a:t>
            </a:r>
            <a:r>
              <a:rPr lang="en-US" sz="1600" baseline="-25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we must use the plus sign. Therefore</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b="1" dirty="0">
              <a:solidFill>
                <a:schemeClr val="bg1"/>
              </a:solidFill>
              <a:latin typeface="Cambria Math" panose="02040503050406030204" pitchFamily="18" charset="0"/>
              <a:ea typeface="Cambria Math" panose="02040503050406030204" pitchFamily="18" charset="0"/>
            </a:endParaRPr>
          </a:p>
          <a:p>
            <a:endParaRPr lang="tr-TR" sz="1600" b="1" dirty="0" smtClean="0">
              <a:solidFill>
                <a:schemeClr val="bg1"/>
              </a:solidFill>
              <a:latin typeface="Cambria Math" panose="02040503050406030204" pitchFamily="18" charset="0"/>
              <a:ea typeface="Cambria Math" panose="02040503050406030204" pitchFamily="18" charset="0"/>
            </a:endParaRPr>
          </a:p>
          <a:p>
            <a:endParaRPr lang="tr-TR" sz="1600" b="1" dirty="0">
              <a:solidFill>
                <a:schemeClr val="bg1"/>
              </a:solidFill>
              <a:latin typeface="Cambria Math" panose="02040503050406030204" pitchFamily="18" charset="0"/>
              <a:ea typeface="Cambria Math" panose="02040503050406030204" pitchFamily="18" charset="0"/>
            </a:endParaRPr>
          </a:p>
          <a:p>
            <a:endParaRPr lang="tr-TR" sz="1600" b="1"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As the root clearly lies in the interval (x</a:t>
            </a:r>
            <a:r>
              <a:rPr lang="en-US" sz="1600" baseline="-25000" dirty="0">
                <a:solidFill>
                  <a:schemeClr val="bg1"/>
                </a:solidFill>
                <a:latin typeface="Cambria Math" panose="02040503050406030204" pitchFamily="18" charset="0"/>
                <a:ea typeface="Cambria Math" panose="02040503050406030204" pitchFamily="18" charset="0"/>
              </a:rPr>
              <a:t>3</a:t>
            </a:r>
            <a:r>
              <a:rPr lang="en-US" sz="1600" dirty="0">
                <a:solidFill>
                  <a:schemeClr val="bg1"/>
                </a:solidFill>
                <a:latin typeface="Cambria Math" panose="02040503050406030204" pitchFamily="18" charset="0"/>
                <a:ea typeface="Cambria Math" panose="02040503050406030204" pitchFamily="18" charset="0"/>
              </a:rPr>
              <a:t>, x</a:t>
            </a:r>
            <a:r>
              <a:rPr lang="en-US" sz="1600" baseline="-25000" dirty="0">
                <a:solidFill>
                  <a:schemeClr val="bg1"/>
                </a:solidFill>
                <a:latin typeface="Cambria Math" panose="02040503050406030204" pitchFamily="18" charset="0"/>
                <a:ea typeface="Cambria Math" panose="02040503050406030204" pitchFamily="18" charset="0"/>
              </a:rPr>
              <a:t>4</a:t>
            </a:r>
            <a:r>
              <a:rPr lang="en-US" sz="1600" dirty="0">
                <a:solidFill>
                  <a:schemeClr val="bg1"/>
                </a:solidFill>
                <a:latin typeface="Cambria Math" panose="02040503050406030204" pitchFamily="18" charset="0"/>
                <a:ea typeface="Cambria Math" panose="02040503050406030204" pitchFamily="18" charset="0"/>
              </a:rPr>
              <a:t>), we </a:t>
            </a:r>
            <a:r>
              <a:rPr lang="en-US" sz="1600" dirty="0" smtClean="0">
                <a:solidFill>
                  <a:schemeClr val="bg1"/>
                </a:solidFill>
                <a:latin typeface="Cambria Math" panose="02040503050406030204" pitchFamily="18" charset="0"/>
                <a:ea typeface="Cambria Math" panose="02040503050406030204" pitchFamily="18" charset="0"/>
              </a:rPr>
              <a:t>let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b="1" dirty="0">
              <a:solidFill>
                <a:schemeClr val="bg1"/>
              </a:solidFill>
              <a:latin typeface="Cambria Math" panose="02040503050406030204" pitchFamily="18" charset="0"/>
              <a:ea typeface="Cambria Math" panose="02040503050406030204" pitchFamily="18" charset="0"/>
            </a:endParaRPr>
          </a:p>
          <a:p>
            <a:endParaRPr lang="tr-TR" sz="1600" b="1" dirty="0">
              <a:solidFill>
                <a:schemeClr val="bg1"/>
              </a:solidFill>
              <a:latin typeface="Cambria Math" panose="02040503050406030204" pitchFamily="18" charset="0"/>
              <a:ea typeface="Cambria Math" panose="02040503050406030204" pitchFamily="18" charset="0"/>
            </a:endParaRPr>
          </a:p>
          <a:p>
            <a:endParaRPr lang="tr-TR" sz="1600" b="1"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which are the starting points for the next iteration.</a:t>
            </a:r>
            <a:endParaRPr lang="tr-TR" sz="1600" b="1"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2"/>
          <a:stretch>
            <a:fillRect/>
          </a:stretch>
        </p:blipFill>
        <p:spPr>
          <a:xfrm>
            <a:off x="4172963" y="1288307"/>
            <a:ext cx="3823376" cy="677370"/>
          </a:xfrm>
          <a:prstGeom prst="rect">
            <a:avLst/>
          </a:prstGeom>
        </p:spPr>
      </p:pic>
      <p:pic>
        <p:nvPicPr>
          <p:cNvPr id="4" name="Picture 3"/>
          <p:cNvPicPr>
            <a:picLocks noChangeAspect="1"/>
          </p:cNvPicPr>
          <p:nvPr/>
        </p:nvPicPr>
        <p:blipFill>
          <a:blip r:embed="rId3"/>
          <a:stretch>
            <a:fillRect/>
          </a:stretch>
        </p:blipFill>
        <p:spPr>
          <a:xfrm>
            <a:off x="4172963" y="2516701"/>
            <a:ext cx="4021171" cy="278779"/>
          </a:xfrm>
          <a:prstGeom prst="rect">
            <a:avLst/>
          </a:prstGeom>
        </p:spPr>
      </p:pic>
      <p:pic>
        <p:nvPicPr>
          <p:cNvPr id="5" name="Picture 4"/>
          <p:cNvPicPr>
            <a:picLocks noChangeAspect="1"/>
          </p:cNvPicPr>
          <p:nvPr/>
        </p:nvPicPr>
        <p:blipFill>
          <a:blip r:embed="rId4"/>
          <a:stretch>
            <a:fillRect/>
          </a:stretch>
        </p:blipFill>
        <p:spPr>
          <a:xfrm>
            <a:off x="4319384" y="3147614"/>
            <a:ext cx="3764302" cy="782612"/>
          </a:xfrm>
          <a:prstGeom prst="rect">
            <a:avLst/>
          </a:prstGeom>
        </p:spPr>
      </p:pic>
      <p:pic>
        <p:nvPicPr>
          <p:cNvPr id="6" name="Picture 5"/>
          <p:cNvPicPr>
            <a:picLocks noChangeAspect="1"/>
          </p:cNvPicPr>
          <p:nvPr/>
        </p:nvPicPr>
        <p:blipFill>
          <a:blip r:embed="rId5"/>
          <a:stretch>
            <a:fillRect/>
          </a:stretch>
        </p:blipFill>
        <p:spPr>
          <a:xfrm>
            <a:off x="4847821" y="4353053"/>
            <a:ext cx="2875941" cy="892312"/>
          </a:xfrm>
          <a:prstGeom prst="rect">
            <a:avLst/>
          </a:prstGeom>
        </p:spPr>
      </p:pic>
      <p:pic>
        <p:nvPicPr>
          <p:cNvPr id="7" name="Picture 6"/>
          <p:cNvPicPr>
            <a:picLocks noChangeAspect="1"/>
          </p:cNvPicPr>
          <p:nvPr/>
        </p:nvPicPr>
        <p:blipFill>
          <a:blip r:embed="rId6"/>
          <a:stretch>
            <a:fillRect/>
          </a:stretch>
        </p:blipFill>
        <p:spPr>
          <a:xfrm>
            <a:off x="4710619" y="5668192"/>
            <a:ext cx="3150343" cy="593437"/>
          </a:xfrm>
          <a:prstGeom prst="rect">
            <a:avLst/>
          </a:prstGeom>
        </p:spPr>
      </p:pic>
      <p:pic>
        <p:nvPicPr>
          <p:cNvPr id="8" name="Picture 7"/>
          <p:cNvPicPr>
            <a:picLocks noChangeAspect="1"/>
          </p:cNvPicPr>
          <p:nvPr/>
        </p:nvPicPr>
        <p:blipFill>
          <a:blip r:embed="rId7"/>
          <a:stretch>
            <a:fillRect/>
          </a:stretch>
        </p:blipFill>
        <p:spPr>
          <a:xfrm>
            <a:off x="8678289" y="3230406"/>
            <a:ext cx="2653219" cy="617028"/>
          </a:xfrm>
          <a:prstGeom prst="rect">
            <a:avLst/>
          </a:prstGeom>
        </p:spPr>
      </p:pic>
    </p:spTree>
    <p:extLst>
      <p:ext uri="{BB962C8B-B14F-4D97-AF65-F5344CB8AC3E}">
        <p14:creationId xmlns:p14="http://schemas.microsoft.com/office/powerpoint/2010/main" val="1591572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790</TotalTime>
  <Words>1888</Words>
  <Application>Microsoft Office PowerPoint</Application>
  <PresentationFormat>Widescreen</PresentationFormat>
  <Paragraphs>305</Paragraphs>
  <Slides>19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Cambria Math</vt:lpstr>
      <vt:lpstr>Corbel</vt:lpstr>
      <vt:lpstr>Nunito</vt:lpstr>
      <vt:lpstr>Wingdings</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UNIVERSITY DEPARTMENT OF ENERGY ENGINEERING NUMERICAL METHODS </dc:title>
  <dc:creator>OSUser</dc:creator>
  <cp:lastModifiedBy>OSUser</cp:lastModifiedBy>
  <cp:revision>53</cp:revision>
  <dcterms:created xsi:type="dcterms:W3CDTF">2020-03-31T17:19:15Z</dcterms:created>
  <dcterms:modified xsi:type="dcterms:W3CDTF">2020-04-13T20:10:24Z</dcterms:modified>
</cp:coreProperties>
</file>