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3" d="100"/>
          <a:sy n="93" d="100"/>
        </p:scale>
        <p:origin x="4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6BEF6717-B5E6-491D-9525-CA308473CEDF}" type="datetimeFigureOut">
              <a:rPr lang="tr-TR" smtClean="0"/>
              <a:t>19.02.2018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0F2BB8E-3C9D-4C03-8A9C-10BA63CDAFED}" type="slidenum">
              <a:rPr lang="tr-TR" smtClean="0"/>
              <a:t>‹#›</a:t>
            </a:fld>
            <a:endParaRPr lang="tr-TR"/>
          </a:p>
        </p:txBody>
      </p:sp>
    </p:spTree>
    <p:extLst>
      <p:ext uri="{BB962C8B-B14F-4D97-AF65-F5344CB8AC3E}">
        <p14:creationId xmlns:p14="http://schemas.microsoft.com/office/powerpoint/2010/main" val="982145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BEF6717-B5E6-491D-9525-CA308473CEDF}" type="datetimeFigureOut">
              <a:rPr lang="tr-TR" smtClean="0"/>
              <a:t>19.02.2018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0F2BB8E-3C9D-4C03-8A9C-10BA63CDAFED}" type="slidenum">
              <a:rPr lang="tr-TR" smtClean="0"/>
              <a:t>‹#›</a:t>
            </a:fld>
            <a:endParaRPr lang="tr-TR"/>
          </a:p>
        </p:txBody>
      </p:sp>
    </p:spTree>
    <p:extLst>
      <p:ext uri="{BB962C8B-B14F-4D97-AF65-F5344CB8AC3E}">
        <p14:creationId xmlns:p14="http://schemas.microsoft.com/office/powerpoint/2010/main" val="258721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BEF6717-B5E6-491D-9525-CA308473CEDF}" type="datetimeFigureOut">
              <a:rPr lang="tr-TR" smtClean="0"/>
              <a:t>19.02.2018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0F2BB8E-3C9D-4C03-8A9C-10BA63CDAFED}" type="slidenum">
              <a:rPr lang="tr-TR" smtClean="0"/>
              <a:t>‹#›</a:t>
            </a:fld>
            <a:endParaRPr lang="tr-TR"/>
          </a:p>
        </p:txBody>
      </p:sp>
    </p:spTree>
    <p:extLst>
      <p:ext uri="{BB962C8B-B14F-4D97-AF65-F5344CB8AC3E}">
        <p14:creationId xmlns:p14="http://schemas.microsoft.com/office/powerpoint/2010/main" val="3007241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2717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563" y="0"/>
            <a:ext cx="10032437"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Free PPT _ Click to add title</a:t>
            </a:r>
            <a:endParaRPr lang="ko-KR" altLang="en-US" dirty="0"/>
          </a:p>
        </p:txBody>
      </p:sp>
      <p:sp>
        <p:nvSpPr>
          <p:cNvPr id="4" name="Content Placeholder 2"/>
          <p:cNvSpPr>
            <a:spLocks noGrp="1"/>
          </p:cNvSpPr>
          <p:nvPr>
            <p:ph idx="1"/>
          </p:nvPr>
        </p:nvSpPr>
        <p:spPr>
          <a:xfrm>
            <a:off x="2831637" y="1268760"/>
            <a:ext cx="8750763"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2845429" y="1844825"/>
            <a:ext cx="8750763"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122352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BEF6717-B5E6-491D-9525-CA308473CEDF}" type="datetimeFigureOut">
              <a:rPr lang="tr-TR" smtClean="0"/>
              <a:t>19.02.2018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0F2BB8E-3C9D-4C03-8A9C-10BA63CDAFED}" type="slidenum">
              <a:rPr lang="tr-TR" smtClean="0"/>
              <a:t>‹#›</a:t>
            </a:fld>
            <a:endParaRPr lang="tr-TR"/>
          </a:p>
        </p:txBody>
      </p:sp>
    </p:spTree>
    <p:extLst>
      <p:ext uri="{BB962C8B-B14F-4D97-AF65-F5344CB8AC3E}">
        <p14:creationId xmlns:p14="http://schemas.microsoft.com/office/powerpoint/2010/main" val="2742548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6BEF6717-B5E6-491D-9525-CA308473CEDF}" type="datetimeFigureOut">
              <a:rPr lang="tr-TR" smtClean="0"/>
              <a:t>19.02.2018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0F2BB8E-3C9D-4C03-8A9C-10BA63CDAFED}" type="slidenum">
              <a:rPr lang="tr-TR" smtClean="0"/>
              <a:t>‹#›</a:t>
            </a:fld>
            <a:endParaRPr lang="tr-TR"/>
          </a:p>
        </p:txBody>
      </p:sp>
    </p:spTree>
    <p:extLst>
      <p:ext uri="{BB962C8B-B14F-4D97-AF65-F5344CB8AC3E}">
        <p14:creationId xmlns:p14="http://schemas.microsoft.com/office/powerpoint/2010/main" val="3658634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6BEF6717-B5E6-491D-9525-CA308473CEDF}" type="datetimeFigureOut">
              <a:rPr lang="tr-TR" smtClean="0"/>
              <a:t>19.02.2018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0F2BB8E-3C9D-4C03-8A9C-10BA63CDAFED}" type="slidenum">
              <a:rPr lang="tr-TR" smtClean="0"/>
              <a:t>‹#›</a:t>
            </a:fld>
            <a:endParaRPr lang="tr-TR"/>
          </a:p>
        </p:txBody>
      </p:sp>
    </p:spTree>
    <p:extLst>
      <p:ext uri="{BB962C8B-B14F-4D97-AF65-F5344CB8AC3E}">
        <p14:creationId xmlns:p14="http://schemas.microsoft.com/office/powerpoint/2010/main" val="2286834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6BEF6717-B5E6-491D-9525-CA308473CEDF}" type="datetimeFigureOut">
              <a:rPr lang="tr-TR" smtClean="0"/>
              <a:t>19.02.2018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0F2BB8E-3C9D-4C03-8A9C-10BA63CDAFED}" type="slidenum">
              <a:rPr lang="tr-TR" smtClean="0"/>
              <a:t>‹#›</a:t>
            </a:fld>
            <a:endParaRPr lang="tr-TR"/>
          </a:p>
        </p:txBody>
      </p:sp>
    </p:spTree>
    <p:extLst>
      <p:ext uri="{BB962C8B-B14F-4D97-AF65-F5344CB8AC3E}">
        <p14:creationId xmlns:p14="http://schemas.microsoft.com/office/powerpoint/2010/main" val="872266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6BEF6717-B5E6-491D-9525-CA308473CEDF}" type="datetimeFigureOut">
              <a:rPr lang="tr-TR" smtClean="0"/>
              <a:t>19.02.2018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0F2BB8E-3C9D-4C03-8A9C-10BA63CDAFED}" type="slidenum">
              <a:rPr lang="tr-TR" smtClean="0"/>
              <a:t>‹#›</a:t>
            </a:fld>
            <a:endParaRPr lang="tr-TR"/>
          </a:p>
        </p:txBody>
      </p:sp>
    </p:spTree>
    <p:extLst>
      <p:ext uri="{BB962C8B-B14F-4D97-AF65-F5344CB8AC3E}">
        <p14:creationId xmlns:p14="http://schemas.microsoft.com/office/powerpoint/2010/main" val="110440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BEF6717-B5E6-491D-9525-CA308473CEDF}" type="datetimeFigureOut">
              <a:rPr lang="tr-TR" smtClean="0"/>
              <a:t>19.02.2018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0F2BB8E-3C9D-4C03-8A9C-10BA63CDAFED}" type="slidenum">
              <a:rPr lang="tr-TR" smtClean="0"/>
              <a:t>‹#›</a:t>
            </a:fld>
            <a:endParaRPr lang="tr-TR"/>
          </a:p>
        </p:txBody>
      </p:sp>
    </p:spTree>
    <p:extLst>
      <p:ext uri="{BB962C8B-B14F-4D97-AF65-F5344CB8AC3E}">
        <p14:creationId xmlns:p14="http://schemas.microsoft.com/office/powerpoint/2010/main" val="2666151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BEF6717-B5E6-491D-9525-CA308473CEDF}" type="datetimeFigureOut">
              <a:rPr lang="tr-TR" smtClean="0"/>
              <a:t>19.02.2018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0F2BB8E-3C9D-4C03-8A9C-10BA63CDAFED}" type="slidenum">
              <a:rPr lang="tr-TR" smtClean="0"/>
              <a:t>‹#›</a:t>
            </a:fld>
            <a:endParaRPr lang="tr-TR"/>
          </a:p>
        </p:txBody>
      </p:sp>
    </p:spTree>
    <p:extLst>
      <p:ext uri="{BB962C8B-B14F-4D97-AF65-F5344CB8AC3E}">
        <p14:creationId xmlns:p14="http://schemas.microsoft.com/office/powerpoint/2010/main" val="2274414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BEF6717-B5E6-491D-9525-CA308473CEDF}" type="datetimeFigureOut">
              <a:rPr lang="tr-TR" smtClean="0"/>
              <a:t>19.02.2018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0F2BB8E-3C9D-4C03-8A9C-10BA63CDAFED}" type="slidenum">
              <a:rPr lang="tr-TR" smtClean="0"/>
              <a:t>‹#›</a:t>
            </a:fld>
            <a:endParaRPr lang="tr-TR"/>
          </a:p>
        </p:txBody>
      </p:sp>
    </p:spTree>
    <p:extLst>
      <p:ext uri="{BB962C8B-B14F-4D97-AF65-F5344CB8AC3E}">
        <p14:creationId xmlns:p14="http://schemas.microsoft.com/office/powerpoint/2010/main" val="299612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EF6717-B5E6-491D-9525-CA308473CEDF}" type="datetimeFigureOut">
              <a:rPr lang="tr-TR" smtClean="0"/>
              <a:t>19.02.2018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F2BB8E-3C9D-4C03-8A9C-10BA63CDAFED}" type="slidenum">
              <a:rPr lang="tr-TR" smtClean="0"/>
              <a:t>‹#›</a:t>
            </a:fld>
            <a:endParaRPr lang="tr-TR"/>
          </a:p>
        </p:txBody>
      </p:sp>
    </p:spTree>
    <p:extLst>
      <p:ext uri="{BB962C8B-B14F-4D97-AF65-F5344CB8AC3E}">
        <p14:creationId xmlns:p14="http://schemas.microsoft.com/office/powerpoint/2010/main" val="1652548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05931" y="1556793"/>
            <a:ext cx="4788024" cy="276999"/>
          </a:xfrm>
          <a:prstGeom prst="rect">
            <a:avLst/>
          </a:prstGeom>
          <a:noFill/>
        </p:spPr>
        <p:txBody>
          <a:bodyPr wrap="square">
            <a:spAutoFit/>
          </a:bodyPr>
          <a:lstStyle/>
          <a:p>
            <a:pPr>
              <a:defRPr/>
            </a:pPr>
            <a:r>
              <a:rPr lang="en-US" altLang="ko-KR" sz="1200" b="1" dirty="0">
                <a:solidFill>
                  <a:schemeClr val="tx1">
                    <a:lumMod val="75000"/>
                    <a:lumOff val="25000"/>
                  </a:schemeClr>
                </a:solidFill>
                <a:latin typeface="Arial" pitchFamily="34" charset="0"/>
                <a:cs typeface="Arial" pitchFamily="34" charset="0"/>
              </a:rPr>
              <a:t>  </a:t>
            </a:r>
          </a:p>
        </p:txBody>
      </p:sp>
      <p:sp>
        <p:nvSpPr>
          <p:cNvPr id="2" name="Dikdörtgen 1"/>
          <p:cNvSpPr/>
          <p:nvPr/>
        </p:nvSpPr>
        <p:spPr>
          <a:xfrm>
            <a:off x="2285442" y="2011488"/>
            <a:ext cx="5466742" cy="769441"/>
          </a:xfrm>
          <a:prstGeom prst="rect">
            <a:avLst/>
          </a:prstGeom>
        </p:spPr>
        <p:txBody>
          <a:bodyPr wrap="square">
            <a:spAutoFit/>
          </a:bodyPr>
          <a:lstStyle/>
          <a:p>
            <a:r>
              <a:rPr lang="tr-TR" sz="4400" b="1" i="1" dirty="0">
                <a:solidFill>
                  <a:schemeClr val="accent1">
                    <a:lumMod val="50000"/>
                  </a:schemeClr>
                </a:solidFill>
                <a:latin typeface="Book Antiqua" panose="02040602050305030304" pitchFamily="18" charset="0"/>
              </a:rPr>
              <a:t>Yazı Sistemleri</a:t>
            </a:r>
            <a:endParaRPr lang="tr-TR" sz="4400" b="1" dirty="0">
              <a:latin typeface="Book Antiqua" panose="02040602050305030304" pitchFamily="18" charset="0"/>
            </a:endParaRPr>
          </a:p>
        </p:txBody>
      </p:sp>
    </p:spTree>
    <p:extLst>
      <p:ext uri="{BB962C8B-B14F-4D97-AF65-F5344CB8AC3E}">
        <p14:creationId xmlns:p14="http://schemas.microsoft.com/office/powerpoint/2010/main" val="28919854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71973" y="548680"/>
            <a:ext cx="7282843" cy="460648"/>
          </a:xfrm>
        </p:spPr>
        <p:txBody>
          <a:bodyPr/>
          <a:lstStyle/>
          <a:p>
            <a:r>
              <a:rPr lang="tr-TR" b="1" dirty="0" smtClean="0"/>
              <a:t>Maya Yazı Sistemi</a:t>
            </a:r>
            <a:endParaRPr lang="tr-TR" dirty="0"/>
          </a:p>
        </p:txBody>
      </p:sp>
      <p:sp>
        <p:nvSpPr>
          <p:cNvPr id="2" name="İçerik Yer Tutucusu 1"/>
          <p:cNvSpPr>
            <a:spLocks noGrp="1"/>
          </p:cNvSpPr>
          <p:nvPr>
            <p:ph idx="10"/>
          </p:nvPr>
        </p:nvSpPr>
        <p:spPr>
          <a:xfrm>
            <a:off x="2773510" y="1009327"/>
            <a:ext cx="8750763" cy="5309279"/>
          </a:xfrm>
        </p:spPr>
        <p:txBody>
          <a:bodyPr>
            <a:normAutofit lnSpcReduction="10000"/>
          </a:bodyPr>
          <a:lstStyle/>
          <a:p>
            <a:endParaRPr lang="tr-TR" sz="1500" dirty="0" smtClean="0"/>
          </a:p>
          <a:p>
            <a:r>
              <a:rPr lang="tr-TR" sz="2000" dirty="0"/>
              <a:t>Geçen binyılın ortalarında, Güney Meksika, Guatemala, Belize ve Honduras’la El Salvador’un bir bölümünü içine alan </a:t>
            </a:r>
            <a:r>
              <a:rPr lang="tr-TR" sz="2000" dirty="0" err="1"/>
              <a:t>Meso</a:t>
            </a:r>
            <a:r>
              <a:rPr lang="tr-TR" sz="2000" dirty="0"/>
              <a:t>-Amerika’da yazı icat edilmiştir.</a:t>
            </a:r>
          </a:p>
          <a:p>
            <a:r>
              <a:rPr lang="tr-TR" sz="2000" dirty="0"/>
              <a:t>Araştırmacılar bu bölgede bazı yazı türleri betimlemişlerdir ancak çok azına ilişkin yazılı malzeme bulunmaktadır. Son zamanlarda yapılan çalışmalar </a:t>
            </a:r>
            <a:r>
              <a:rPr lang="tr-TR" sz="2000" dirty="0" err="1"/>
              <a:t>Zapotec</a:t>
            </a:r>
            <a:r>
              <a:rPr lang="tr-TR" sz="2000" dirty="0"/>
              <a:t> ve </a:t>
            </a:r>
            <a:r>
              <a:rPr lang="tr-TR" sz="2000" dirty="0" err="1"/>
              <a:t>Epi-Olmec</a:t>
            </a:r>
            <a:r>
              <a:rPr lang="tr-TR" sz="2000" dirty="0"/>
              <a:t> yazılarının deşifresi açısından umut vadetmektedir. Diğer yazılar, büyük olasılıkla başlangıç aşamasında kalmış yani yazıya dönüşemeyen grafik tanımlamalar olmaktan öteye geçememiştir.</a:t>
            </a:r>
          </a:p>
          <a:p>
            <a:r>
              <a:rPr lang="tr-TR" sz="2000" dirty="0" err="1"/>
              <a:t>Meso</a:t>
            </a:r>
            <a:r>
              <a:rPr lang="tr-TR" sz="2000" dirty="0"/>
              <a:t>-Amerikan topluluklardan biri olan Mayalar ise tam bir yazı sistemi geliştirmişler ve binlerce metin bırakmışlardır. Bazı Maya metinleri küçük nesnelere yazılmış olmakla birlikte büyük çoğunluğu taş anıtlar üzerinde bulunduğundan ne yazık ki hava koşulları nedeniyle kaybolmaktadır. </a:t>
            </a:r>
          </a:p>
          <a:p>
            <a:r>
              <a:rPr lang="tr-TR" sz="2000" dirty="0"/>
              <a:t>Klasik Maya dönemi 250-900 yılları arasına denk gelmektedir. Son derece sofistike bir kültüre sahiptirler. Ne yazık ki 1549 yılında Meksika’nın </a:t>
            </a:r>
            <a:r>
              <a:rPr lang="tr-TR" sz="2000" dirty="0" err="1"/>
              <a:t>Yucatan</a:t>
            </a:r>
            <a:r>
              <a:rPr lang="tr-TR" sz="2000" dirty="0"/>
              <a:t> bölgesine misyonerlik amacıyla gelen İspanyol rahip Diego de </a:t>
            </a:r>
            <a:r>
              <a:rPr lang="tr-TR" sz="2000" dirty="0" err="1"/>
              <a:t>Landa</a:t>
            </a:r>
            <a:r>
              <a:rPr lang="tr-TR" sz="2000" dirty="0"/>
              <a:t> “pagan” oldukları gerekçesiyle bazı Maya kitaplarını yakmıştır. Engizisyonun bile yöntemlerini aşırı bulduğu </a:t>
            </a:r>
            <a:r>
              <a:rPr lang="tr-TR" sz="2000" dirty="0" err="1"/>
              <a:t>Landa</a:t>
            </a:r>
            <a:r>
              <a:rPr lang="tr-TR" sz="2000" dirty="0"/>
              <a:t>, Maya yaşantısını anlatan ayrıntılı dokümantasyonu ile Maya yazısı ve takvimine ilişkin bilgi </a:t>
            </a:r>
            <a:r>
              <a:rPr lang="tr-TR" sz="2000" dirty="0" smtClean="0"/>
              <a:t>vermiştir.</a:t>
            </a:r>
            <a:endParaRPr lang="tr-TR" sz="2000" dirty="0"/>
          </a:p>
        </p:txBody>
      </p:sp>
    </p:spTree>
    <p:extLst>
      <p:ext uri="{BB962C8B-B14F-4D97-AF65-F5344CB8AC3E}">
        <p14:creationId xmlns:p14="http://schemas.microsoft.com/office/powerpoint/2010/main" val="3309684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71973" y="548680"/>
            <a:ext cx="7282843" cy="460648"/>
          </a:xfrm>
        </p:spPr>
        <p:txBody>
          <a:bodyPr/>
          <a:lstStyle/>
          <a:p>
            <a:r>
              <a:rPr lang="tr-TR" b="1" dirty="0" smtClean="0"/>
              <a:t>Maya Yazı Sistemi</a:t>
            </a:r>
            <a:endParaRPr lang="tr-TR" dirty="0"/>
          </a:p>
        </p:txBody>
      </p:sp>
      <p:sp>
        <p:nvSpPr>
          <p:cNvPr id="2" name="İçerik Yer Tutucusu 1"/>
          <p:cNvSpPr>
            <a:spLocks noGrp="1"/>
          </p:cNvSpPr>
          <p:nvPr>
            <p:ph idx="10"/>
          </p:nvPr>
        </p:nvSpPr>
        <p:spPr>
          <a:xfrm>
            <a:off x="2773510" y="1009327"/>
            <a:ext cx="8750763" cy="5309279"/>
          </a:xfrm>
        </p:spPr>
        <p:txBody>
          <a:bodyPr>
            <a:noAutofit/>
          </a:bodyPr>
          <a:lstStyle/>
          <a:p>
            <a:r>
              <a:rPr lang="tr-TR" sz="2000" dirty="0" err="1"/>
              <a:t>Meso</a:t>
            </a:r>
            <a:r>
              <a:rPr lang="tr-TR" sz="2000" dirty="0"/>
              <a:t>-Amerika’nın İspanyollar </a:t>
            </a:r>
            <a:r>
              <a:rPr lang="tr-TR" sz="2000" dirty="0" err="1"/>
              <a:t>tarfından</a:t>
            </a:r>
            <a:r>
              <a:rPr lang="tr-TR" sz="2000" dirty="0"/>
              <a:t> ele geçirilmesinden kısa bir süre sonra Maya yazısı bırakılmış ve unutulmuştur.</a:t>
            </a:r>
          </a:p>
          <a:p>
            <a:r>
              <a:rPr lang="tr-TR" sz="2000" dirty="0" err="1"/>
              <a:t>Landa</a:t>
            </a:r>
            <a:r>
              <a:rPr lang="tr-TR" sz="2000" dirty="0"/>
              <a:t>, Maya yazısını Roman alfabesine uyarlamaya çalışmış, bu çalışma </a:t>
            </a:r>
            <a:r>
              <a:rPr lang="tr-TR" sz="2000" dirty="0" err="1"/>
              <a:t>Landa’nın</a:t>
            </a:r>
            <a:r>
              <a:rPr lang="tr-TR" sz="2000" dirty="0"/>
              <a:t> Alfabesi olarak adlandırılmıştır. Bu alfabenin sorunu, Maya sembollerinin </a:t>
            </a:r>
            <a:r>
              <a:rPr lang="tr-TR" sz="2000" dirty="0" err="1"/>
              <a:t>moraik</a:t>
            </a:r>
            <a:r>
              <a:rPr lang="tr-TR" sz="2000" dirty="0"/>
              <a:t> olmasına karşın </a:t>
            </a:r>
            <a:r>
              <a:rPr lang="tr-TR" sz="2000" dirty="0" err="1"/>
              <a:t>Landa’nın</a:t>
            </a:r>
            <a:r>
              <a:rPr lang="tr-TR" sz="2000" dirty="0"/>
              <a:t> sembolleri alfabetik yapmaya çalışmasıdır.</a:t>
            </a:r>
          </a:p>
          <a:p>
            <a:r>
              <a:rPr lang="tr-TR" sz="2000" dirty="0"/>
              <a:t>Günümüzde bu bölgede 4 milyon kişi tarafından konuşulan 28 Maya dili bulunmaktadır.</a:t>
            </a:r>
          </a:p>
          <a:p>
            <a:r>
              <a:rPr lang="tr-TR" sz="2000" dirty="0"/>
              <a:t>Maya yazısı, grafik olarak organize edilmiş “</a:t>
            </a:r>
            <a:r>
              <a:rPr lang="tr-TR" sz="2000" dirty="0" err="1"/>
              <a:t>glif</a:t>
            </a:r>
            <a:r>
              <a:rPr lang="tr-TR" sz="2000" dirty="0"/>
              <a:t>” adı verilen kare biçimli serilerden oluşur. Bir </a:t>
            </a:r>
            <a:r>
              <a:rPr lang="tr-TR" sz="2000" dirty="0" err="1"/>
              <a:t>glif</a:t>
            </a:r>
            <a:r>
              <a:rPr lang="tr-TR" sz="2000" dirty="0"/>
              <a:t> bir yazı birim içerebileceği gibi genellikle iki ya da daha fazla yazı birim birleşik olarak bulunabilir. İki </a:t>
            </a:r>
            <a:r>
              <a:rPr lang="tr-TR" sz="2000" dirty="0" err="1"/>
              <a:t>yazıbirim</a:t>
            </a:r>
            <a:r>
              <a:rPr lang="tr-TR" sz="2000" dirty="0"/>
              <a:t> birleşirken büyüklükleri azaltılabilir ya da her birimin belli bir parçası kullanılabilir. Yazı birimler birbirlerine eklenerek de yazılabilir, bu durumda ana sembol grafik olarak daha baskın </a:t>
            </a:r>
            <a:r>
              <a:rPr lang="tr-TR" sz="2000" dirty="0" err="1"/>
              <a:t>diakritik</a:t>
            </a:r>
            <a:r>
              <a:rPr lang="tr-TR" sz="2000" dirty="0"/>
              <a:t> durumunda olan daha az baskın yazılır. </a:t>
            </a:r>
            <a:r>
              <a:rPr lang="tr-TR" sz="2000" dirty="0" err="1"/>
              <a:t>Diakritikler</a:t>
            </a:r>
            <a:r>
              <a:rPr lang="tr-TR" sz="2000" dirty="0"/>
              <a:t> sol, sağ, üst ya da altta yer alabilir. Tek bir </a:t>
            </a:r>
            <a:r>
              <a:rPr lang="tr-TR" sz="2000" dirty="0" err="1"/>
              <a:t>glifte</a:t>
            </a:r>
            <a:r>
              <a:rPr lang="tr-TR" sz="2000" dirty="0"/>
              <a:t> birden çok </a:t>
            </a:r>
            <a:r>
              <a:rPr lang="tr-TR" sz="2000" dirty="0" err="1"/>
              <a:t>diakritik</a:t>
            </a:r>
            <a:r>
              <a:rPr lang="tr-TR" sz="2000" dirty="0"/>
              <a:t> de olabilir. </a:t>
            </a:r>
          </a:p>
          <a:p>
            <a:endParaRPr lang="tr-TR" sz="2000" dirty="0" smtClean="0"/>
          </a:p>
        </p:txBody>
      </p:sp>
    </p:spTree>
    <p:extLst>
      <p:ext uri="{BB962C8B-B14F-4D97-AF65-F5344CB8AC3E}">
        <p14:creationId xmlns:p14="http://schemas.microsoft.com/office/powerpoint/2010/main" val="2003772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0"/>
          </p:nvPr>
        </p:nvSpPr>
        <p:spPr>
          <a:prstGeom prst="rect">
            <a:avLst/>
          </a:prstGeom>
        </p:spPr>
        <p:txBody>
          <a:bodyPr>
            <a:spAutoFit/>
          </a:bodyPr>
          <a:lstStyle/>
          <a:p>
            <a:pPr algn="ctr"/>
            <a:r>
              <a:rPr lang="tr-TR" dirty="0" smtClean="0"/>
              <a:t>&lt;RESİM&gt;</a:t>
            </a:r>
            <a:endParaRPr lang="tr-TR" dirty="0"/>
          </a:p>
        </p:txBody>
      </p:sp>
    </p:spTree>
    <p:extLst>
      <p:ext uri="{BB962C8B-B14F-4D97-AF65-F5344CB8AC3E}">
        <p14:creationId xmlns:p14="http://schemas.microsoft.com/office/powerpoint/2010/main" val="3043800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749444" y="626722"/>
            <a:ext cx="8750763" cy="565079"/>
          </a:xfrm>
        </p:spPr>
        <p:txBody>
          <a:bodyPr>
            <a:normAutofit fontScale="77500" lnSpcReduction="20000"/>
          </a:bodyPr>
          <a:lstStyle/>
          <a:p>
            <a:endParaRPr lang="tr-TR" b="1" dirty="0" smtClean="0"/>
          </a:p>
          <a:p>
            <a:r>
              <a:rPr lang="tr-TR" b="1" dirty="0" smtClean="0"/>
              <a:t>Maya </a:t>
            </a:r>
            <a:r>
              <a:rPr lang="tr-TR" b="1" dirty="0"/>
              <a:t>Yazı Sistemi</a:t>
            </a:r>
            <a:endParaRPr lang="tr-TR" dirty="0"/>
          </a:p>
          <a:p>
            <a:endParaRPr lang="tr-TR" dirty="0"/>
          </a:p>
        </p:txBody>
      </p:sp>
      <p:sp>
        <p:nvSpPr>
          <p:cNvPr id="4" name="İçerik Yer Tutucusu 3"/>
          <p:cNvSpPr>
            <a:spLocks noGrp="1"/>
          </p:cNvSpPr>
          <p:nvPr>
            <p:ph idx="10"/>
          </p:nvPr>
        </p:nvSpPr>
        <p:spPr>
          <a:xfrm>
            <a:off x="2886526" y="1557149"/>
            <a:ext cx="8750763" cy="4147865"/>
          </a:xfrm>
        </p:spPr>
        <p:txBody>
          <a:bodyPr>
            <a:normAutofit/>
          </a:bodyPr>
          <a:lstStyle/>
          <a:p>
            <a:r>
              <a:rPr lang="tr-TR" sz="2000" dirty="0"/>
              <a:t>Genelde metinler üst sol köşeden alt sağ köşeye doğru ilerler. Tipik bir metin genelde iki kolon halinde yazılır ve </a:t>
            </a:r>
            <a:r>
              <a:rPr lang="tr-TR" sz="2000" dirty="0" err="1"/>
              <a:t>zigzag</a:t>
            </a:r>
            <a:r>
              <a:rPr lang="tr-TR" sz="2000" dirty="0"/>
              <a:t> biçiminde okunur. </a:t>
            </a:r>
          </a:p>
          <a:p>
            <a:r>
              <a:rPr lang="tr-TR" sz="2000" dirty="0"/>
              <a:t>Maya metinleri, aynı şeyin farklı biçimlerde yazılmasına uygundur. Bir metinde aynı8 sözcük farklı biçimlerde yazılmış olarak karşımıza çıkar. Belki de Mayalar aynı yazının / şeklin birbirine fazla yakın bulunmasının estetik olmadığını düşünüyorlardı. Bizim de metinlerde sözcük yinelemesinden kaçınmamız gibi. </a:t>
            </a:r>
          </a:p>
          <a:p>
            <a:endParaRPr lang="tr-TR" sz="2000" dirty="0"/>
          </a:p>
        </p:txBody>
      </p:sp>
    </p:spTree>
    <p:extLst>
      <p:ext uri="{BB962C8B-B14F-4D97-AF65-F5344CB8AC3E}">
        <p14:creationId xmlns:p14="http://schemas.microsoft.com/office/powerpoint/2010/main" val="217480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749444" y="626722"/>
            <a:ext cx="8750763" cy="565079"/>
          </a:xfrm>
        </p:spPr>
        <p:txBody>
          <a:bodyPr>
            <a:normAutofit fontScale="77500" lnSpcReduction="20000"/>
          </a:bodyPr>
          <a:lstStyle/>
          <a:p>
            <a:endParaRPr lang="tr-TR" b="1" dirty="0" smtClean="0"/>
          </a:p>
          <a:p>
            <a:r>
              <a:rPr lang="tr-TR" b="1" dirty="0"/>
              <a:t>Maya Takvimi</a:t>
            </a:r>
            <a:endParaRPr lang="tr-TR" dirty="0"/>
          </a:p>
          <a:p>
            <a:endParaRPr lang="tr-TR" dirty="0"/>
          </a:p>
        </p:txBody>
      </p:sp>
      <p:sp>
        <p:nvSpPr>
          <p:cNvPr id="4" name="İçerik Yer Tutucusu 3"/>
          <p:cNvSpPr>
            <a:spLocks noGrp="1"/>
          </p:cNvSpPr>
          <p:nvPr>
            <p:ph idx="10"/>
          </p:nvPr>
        </p:nvSpPr>
        <p:spPr>
          <a:xfrm>
            <a:off x="2886526" y="1557149"/>
            <a:ext cx="8750763" cy="4147865"/>
          </a:xfrm>
        </p:spPr>
        <p:txBody>
          <a:bodyPr>
            <a:normAutofit/>
          </a:bodyPr>
          <a:lstStyle/>
          <a:p>
            <a:r>
              <a:rPr lang="tr-TR" sz="2000" dirty="0"/>
              <a:t>Tarih, Maya yazılarında önemli bir unsurdur. Genellikle metinlerin ilk tümceleri bir tarih ile başlar. Mayaların genel </a:t>
            </a:r>
            <a:r>
              <a:rPr lang="tr-TR" sz="2000" dirty="0" err="1"/>
              <a:t>Meso</a:t>
            </a:r>
            <a:r>
              <a:rPr lang="tr-TR" sz="2000" dirty="0"/>
              <a:t>-Amerikan kültürünün bir parçası olan karmaşık bir takvimleri vardır. </a:t>
            </a:r>
          </a:p>
          <a:p>
            <a:endParaRPr lang="tr-TR" sz="2000" dirty="0"/>
          </a:p>
        </p:txBody>
      </p:sp>
    </p:spTree>
    <p:extLst>
      <p:ext uri="{BB962C8B-B14F-4D97-AF65-F5344CB8AC3E}">
        <p14:creationId xmlns:p14="http://schemas.microsoft.com/office/powerpoint/2010/main" val="262064009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436</Words>
  <Application>Microsoft Office PowerPoint</Application>
  <PresentationFormat>Geniş ekran</PresentationFormat>
  <Paragraphs>21</Paragraphs>
  <Slides>6</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6</vt:i4>
      </vt:variant>
    </vt:vector>
  </HeadingPairs>
  <TitlesOfParts>
    <vt:vector size="12" baseType="lpstr">
      <vt:lpstr>맑은 고딕</vt:lpstr>
      <vt:lpstr>Arial</vt:lpstr>
      <vt:lpstr>Book Antiqua</vt:lpstr>
      <vt:lpstr>Calibri</vt:lpstr>
      <vt:lpstr>Calibri Light</vt:lpstr>
      <vt:lpstr>Office Teması</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Sıla Ay</dc:creator>
  <cp:lastModifiedBy>Sıla Ay</cp:lastModifiedBy>
  <cp:revision>2</cp:revision>
  <dcterms:created xsi:type="dcterms:W3CDTF">2018-02-06T08:44:26Z</dcterms:created>
  <dcterms:modified xsi:type="dcterms:W3CDTF">2018-02-19T08:47:31Z</dcterms:modified>
</cp:coreProperties>
</file>