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2" r:id="rId4"/>
    <p:sldId id="1083" r:id="rId5"/>
    <p:sldId id="1084" r:id="rId6"/>
    <p:sldId id="1085" r:id="rId7"/>
    <p:sldId id="1086" r:id="rId8"/>
    <p:sldId id="1087" r:id="rId9"/>
    <p:sldId id="1088" r:id="rId10"/>
    <p:sldId id="1089"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3/9/2020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3/9/2020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3/9/2020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3/9/2020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3/9/2020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3/9/2020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3/9/2020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3/9/2020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3/9/2020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3/9/2020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3/9/2020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3/9/2020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3/9/2020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3/9/2020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3/9/2020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3/9/2020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3/9/2020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3/9/2020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3/9/2020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3/9/2020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303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İmar Hukuku</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06055" y="1647425"/>
            <a:ext cx="7974958" cy="4093428"/>
          </a:xfrm>
          <a:prstGeom prst="rect">
            <a:avLst/>
          </a:prstGeom>
        </p:spPr>
        <p:txBody>
          <a:bodyPr wrap="square">
            <a:spAutoFit/>
          </a:bodyPr>
          <a:lstStyle/>
          <a:p>
            <a:pPr algn="ctr"/>
            <a:r>
              <a:rPr lang="tr-TR" sz="2000" b="1" dirty="0" smtClean="0"/>
              <a:t>İmar Planlarını Uygulama Araçları</a:t>
            </a:r>
          </a:p>
          <a:p>
            <a:endParaRPr lang="tr-TR" sz="2000" dirty="0"/>
          </a:p>
          <a:p>
            <a:pPr marL="285750" indent="-285750">
              <a:buFont typeface="Arial" panose="020B0604020202020204" pitchFamily="34" charset="0"/>
              <a:buChar char="•"/>
            </a:pPr>
            <a:r>
              <a:rPr lang="tr-TR" sz="2000" dirty="0" smtClean="0"/>
              <a:t>Bölgeleme</a:t>
            </a:r>
          </a:p>
          <a:p>
            <a:pPr marL="285750" indent="-285750">
              <a:buFont typeface="Arial" panose="020B0604020202020204" pitchFamily="34" charset="0"/>
              <a:buChar char="•"/>
            </a:pPr>
            <a:endParaRPr lang="tr-TR" sz="2000" dirty="0"/>
          </a:p>
          <a:p>
            <a:pPr marL="285750" indent="-285750">
              <a:buFont typeface="Arial" panose="020B0604020202020204" pitchFamily="34" charset="0"/>
              <a:buChar char="•"/>
            </a:pPr>
            <a:r>
              <a:rPr lang="tr-TR" sz="2000" dirty="0" err="1" smtClean="0"/>
              <a:t>Yerbölümleme</a:t>
            </a:r>
            <a:r>
              <a:rPr lang="tr-TR" sz="2000" dirty="0" smtClean="0"/>
              <a:t> (Parselleme)</a:t>
            </a:r>
          </a:p>
          <a:p>
            <a:pPr marL="285750" indent="-285750">
              <a:buFont typeface="Arial" panose="020B0604020202020204" pitchFamily="34" charset="0"/>
              <a:buChar char="•"/>
            </a:pPr>
            <a:endParaRPr lang="tr-TR" sz="2000" dirty="0"/>
          </a:p>
          <a:p>
            <a:pPr marL="285750" indent="-285750">
              <a:buFont typeface="Arial" panose="020B0604020202020204" pitchFamily="34" charset="0"/>
              <a:buChar char="•"/>
            </a:pPr>
            <a:r>
              <a:rPr lang="tr-TR" sz="2000" dirty="0" smtClean="0"/>
              <a:t>Kamulaştırma, Kamulaştırmasız El Atma ve Acele Kamulaştırma</a:t>
            </a:r>
          </a:p>
          <a:p>
            <a:pPr marL="285750" indent="-285750">
              <a:buFont typeface="Arial" panose="020B0604020202020204" pitchFamily="34" charset="0"/>
              <a:buChar char="•"/>
            </a:pPr>
            <a:endParaRPr lang="tr-TR" sz="2000" dirty="0"/>
          </a:p>
          <a:p>
            <a:pPr marL="285750" indent="-285750">
              <a:buFont typeface="Arial" panose="020B0604020202020204" pitchFamily="34" charset="0"/>
              <a:buChar char="•"/>
            </a:pPr>
            <a:r>
              <a:rPr lang="tr-TR" sz="2000" dirty="0" smtClean="0"/>
              <a:t>İmar Programı (İzlencesi)</a:t>
            </a:r>
          </a:p>
          <a:p>
            <a:pPr marL="285750" indent="-285750">
              <a:buFont typeface="Arial" panose="020B0604020202020204" pitchFamily="34" charset="0"/>
              <a:buChar char="•"/>
            </a:pPr>
            <a:endParaRPr lang="tr-TR" sz="2000" dirty="0"/>
          </a:p>
          <a:p>
            <a:pPr marL="285750" indent="-285750">
              <a:buFont typeface="Arial" panose="020B0604020202020204" pitchFamily="34" charset="0"/>
              <a:buChar char="•"/>
            </a:pPr>
            <a:r>
              <a:rPr lang="tr-TR" sz="2000" dirty="0" smtClean="0"/>
              <a:t>Yapı İzni ve Yapı Taslağı </a:t>
            </a:r>
          </a:p>
          <a:p>
            <a:pPr marL="285750" indent="-285750">
              <a:buFont typeface="Arial" panose="020B0604020202020204" pitchFamily="34" charset="0"/>
              <a:buChar char="•"/>
            </a:pPr>
            <a:endParaRPr lang="tr-TR" sz="2000" dirty="0"/>
          </a:p>
          <a:p>
            <a:pPr marL="285750" indent="-285750">
              <a:buFont typeface="Arial" panose="020B0604020202020204" pitchFamily="34" charset="0"/>
              <a:buChar char="•"/>
            </a:pPr>
            <a:endParaRPr lang="tr-TR" sz="2000" dirty="0" smtClean="0"/>
          </a:p>
        </p:txBody>
      </p:sp>
    </p:spTree>
    <p:extLst>
      <p:ext uri="{BB962C8B-B14F-4D97-AF65-F5344CB8AC3E}">
        <p14:creationId xmlns:p14="http://schemas.microsoft.com/office/powerpoint/2010/main" val="236101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05114" y="1504708"/>
            <a:ext cx="8449518" cy="4062715"/>
          </a:xfrm>
        </p:spPr>
        <p:txBody>
          <a:bodyPr/>
          <a:lstStyle/>
          <a:p>
            <a:r>
              <a:rPr lang="tr-TR" dirty="0" smtClean="0"/>
              <a:t>İmar planlama sürecinin en çetin evresini hiç kuşkusuz uygulama oluşturur.</a:t>
            </a:r>
          </a:p>
          <a:p>
            <a:endParaRPr lang="tr-TR" dirty="0"/>
          </a:p>
          <a:p>
            <a:r>
              <a:rPr lang="tr-TR" dirty="0" smtClean="0"/>
              <a:t>Planlar, plan amaçlarına ulaşmayı sağlayacak araçlar yardımıyla yaşama geçirilmedikçe kağıt üzerinde kalmaya mahkumdurlar.</a:t>
            </a:r>
          </a:p>
          <a:p>
            <a:endParaRPr lang="tr-TR" dirty="0"/>
          </a:p>
          <a:p>
            <a:r>
              <a:rPr lang="tr-TR" dirty="0" smtClean="0"/>
              <a:t>Planın uygulanması, başta planı uygulama istencinin varlığı kadar, ekonomik, tüzel, yönetsel kurumsal ve siyasal pek çok koşulun varlığını gerektirir.</a:t>
            </a:r>
          </a:p>
          <a:p>
            <a:endParaRPr lang="tr-TR" dirty="0"/>
          </a:p>
          <a:p>
            <a:r>
              <a:rPr lang="tr-TR" dirty="0" smtClean="0"/>
              <a:t>Bu koşullardan yoksun bir yerel yönetim imar planlarını gerçekleştirme şansını elde edemez.</a:t>
            </a:r>
            <a:endParaRPr lang="tr-TR" dirty="0"/>
          </a:p>
          <a:p>
            <a:endParaRPr lang="tr-TR" dirty="0" smtClean="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435001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05114" y="1357781"/>
            <a:ext cx="8426370" cy="4117043"/>
          </a:xfrm>
        </p:spPr>
        <p:txBody>
          <a:bodyPr/>
          <a:lstStyle/>
          <a:p>
            <a:r>
              <a:rPr lang="tr-TR" sz="2200" dirty="0" smtClean="0"/>
              <a:t>Planı uygulama istenci salt yerel ve merkezi yönetimde bulunması gerekli ve yeterli bir özellik değildir. Plan kararlarından çıkarları belli ölçülerde etkilenebilecek olan bireylerin de plana sahip çıkmaları gerekir.</a:t>
            </a:r>
          </a:p>
          <a:p>
            <a:endParaRPr lang="tr-TR" sz="2200" dirty="0"/>
          </a:p>
          <a:p>
            <a:r>
              <a:rPr lang="tr-TR" sz="2200" dirty="0" smtClean="0"/>
              <a:t>İmar planlarının uygulamasında planın gerçekçi olarak hazırlanmamış olması, güvenilir nüfus ve kaynak kestirimlerine dayanmaması, gereksinme duyulan toprakların kamunun iyeliğinde olmaması, plan kararlarını gerçekleştirmenin zorunlu kıldığı alçal kaynaklardan yoksunluk ile merkezi ve yerel yönetimler arasındaki siyasal gerginlikler gibi nesnel etmenlerin de rol oynamakta olduğu ve aksaklıklara yol açtığı unutulmamalıdır.</a:t>
            </a:r>
          </a:p>
          <a:p>
            <a:pPr marL="0" indent="0">
              <a:buNone/>
            </a:pPr>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555295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58815" y="1435260"/>
            <a:ext cx="8426369" cy="3923818"/>
          </a:xfrm>
        </p:spPr>
        <p:txBody>
          <a:bodyPr/>
          <a:lstStyle/>
          <a:p>
            <a:r>
              <a:rPr lang="tr-TR" dirty="0" smtClean="0"/>
              <a:t>İmar planlarını uygulamak için var olan araçlar birkaç yönden sınıflandırmaya konu yapılabilir. Bir kez, bunlardan bir bölümü belediyelerin imar planlamasından bağımsız olarak her zaman kullandıkları araçlardır. Örneğin, kamulaştırma.</a:t>
            </a:r>
          </a:p>
          <a:p>
            <a:endParaRPr lang="tr-TR" dirty="0"/>
          </a:p>
          <a:p>
            <a:r>
              <a:rPr lang="tr-TR" dirty="0" smtClean="0"/>
              <a:t>Salt belediyelerin imar planlarını uygulamaları amacıyla kendilerine verilmiş olan plan uygulama araçları da vardır. Örneğin, bölgeleme ve </a:t>
            </a:r>
            <a:r>
              <a:rPr lang="tr-TR" dirty="0" err="1" smtClean="0"/>
              <a:t>yerbölümleme</a:t>
            </a:r>
            <a:r>
              <a:rPr lang="tr-TR" dirty="0" smtClean="0"/>
              <a:t>.</a:t>
            </a:r>
          </a:p>
          <a:p>
            <a:endParaRPr lang="tr-TR" dirty="0"/>
          </a:p>
          <a:p>
            <a:r>
              <a:rPr lang="tr-TR" dirty="0" smtClean="0"/>
              <a:t>Araçların bir başka açıdan sınıflandırılmasında ise bunların daha çok alçal nitelikteki yoksa tüzel nitelikte mi olduğuna bakılır. Örneğin, yapı denetimi.</a:t>
            </a:r>
          </a:p>
          <a:p>
            <a:endParaRPr lang="tr-TR" dirty="0"/>
          </a:p>
          <a:p>
            <a:endParaRPr lang="tr-TR" dirty="0" smtClean="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06215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81965" y="1504708"/>
            <a:ext cx="8472667" cy="3900669"/>
          </a:xfrm>
        </p:spPr>
        <p:txBody>
          <a:bodyPr/>
          <a:lstStyle/>
          <a:p>
            <a:pPr marL="0" indent="0">
              <a:buNone/>
            </a:pPr>
            <a:r>
              <a:rPr lang="tr-TR" b="1" dirty="0" smtClean="0"/>
              <a:t>1. Bölgeleme</a:t>
            </a:r>
          </a:p>
          <a:p>
            <a:r>
              <a:rPr lang="tr-TR" dirty="0" smtClean="0"/>
              <a:t>Kent topraklarının kullanışını ve gelişmesini denetlemek ve yönlendirmek amacıyla kenti bu toprakların bugünkü ve gelecekteki kullanım türlerine göre </a:t>
            </a:r>
            <a:r>
              <a:rPr lang="tr-TR" dirty="0" err="1" smtClean="0"/>
              <a:t>bölgeciklere</a:t>
            </a:r>
            <a:r>
              <a:rPr lang="tr-TR" dirty="0" smtClean="0"/>
              <a:t> ya da semtlere ayırma işlemi olarak tanımlanır.</a:t>
            </a:r>
          </a:p>
          <a:p>
            <a:endParaRPr lang="tr-TR" dirty="0"/>
          </a:p>
          <a:p>
            <a:r>
              <a:rPr lang="tr-TR" dirty="0" smtClean="0"/>
              <a:t>Amaç, türlü kent işlevleri için kentte yer ayırmak ve her işlevin kendine ayrılmış olan alanda yerleşmesini sağlayarak düzensiz yerleşmeyi önlemektir.</a:t>
            </a:r>
          </a:p>
          <a:p>
            <a:endParaRPr lang="tr-TR" dirty="0"/>
          </a:p>
          <a:p>
            <a:r>
              <a:rPr lang="tr-TR" dirty="0" smtClean="0"/>
              <a:t>Bölgeleme yoluyla birbirleriyle uzlaşabilen kentsel işlevleri </a:t>
            </a:r>
            <a:r>
              <a:rPr lang="tr-TR" dirty="0" err="1" smtClean="0"/>
              <a:t>biraraya</a:t>
            </a:r>
            <a:r>
              <a:rPr lang="tr-TR" dirty="0" smtClean="0"/>
              <a:t> yerleştirmek, toprağın değerini korumak, kentin düzenli imarını sağlamak olanağı bulunur. </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390413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47242" y="1909823"/>
            <a:ext cx="8565264" cy="3130959"/>
          </a:xfrm>
        </p:spPr>
        <p:txBody>
          <a:bodyPr/>
          <a:lstStyle/>
          <a:p>
            <a:r>
              <a:rPr lang="tr-TR" dirty="0" smtClean="0"/>
              <a:t>Hem özel hem de kamusal kuruluşları ilgilendiren bölgeleme geleceğe dönük bir planlama aracıdır. </a:t>
            </a:r>
          </a:p>
          <a:p>
            <a:endParaRPr lang="tr-TR" dirty="0"/>
          </a:p>
          <a:p>
            <a:r>
              <a:rPr lang="tr-TR" dirty="0" smtClean="0"/>
              <a:t>Bölgeleme, kimi ülkelerde tek bir yasal belgede toplanmıştır. Türkiye’de ise belediyelerin bölgelemeye ilişkin yetkileri çeşitli yasa, tüzük ve yönetmeliklere dağılmış durumdadır.</a:t>
            </a:r>
          </a:p>
          <a:p>
            <a:endParaRPr lang="tr-TR" dirty="0"/>
          </a:p>
          <a:p>
            <a:r>
              <a:rPr lang="tr-TR" dirty="0" smtClean="0"/>
              <a:t>Bölgeleme, imar planlarında belli başlı gelişme yönleri ve biçimleri gösterilmiş kentsel gelişme ilkelerine aykırı olarak kullanılmaz.</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757142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277792" y="1493133"/>
            <a:ext cx="8599990" cy="3970117"/>
          </a:xfrm>
        </p:spPr>
        <p:txBody>
          <a:bodyPr/>
          <a:lstStyle/>
          <a:p>
            <a:r>
              <a:rPr lang="tr-TR" dirty="0" smtClean="0"/>
              <a:t>Bölgelemenin üç değişik türünden birincisi, </a:t>
            </a:r>
            <a:r>
              <a:rPr lang="tr-TR" i="1" dirty="0" smtClean="0"/>
              <a:t>kullanım bölgelemesi </a:t>
            </a:r>
            <a:r>
              <a:rPr lang="tr-TR" dirty="0" smtClean="0"/>
              <a:t>adını taşır. Başlıca kullanım bölgeleri, oturma bölgeleri, sanayi bölgeleri ve ticaret bölgeleridir.</a:t>
            </a:r>
          </a:p>
          <a:p>
            <a:endParaRPr lang="tr-TR" dirty="0"/>
          </a:p>
          <a:p>
            <a:r>
              <a:rPr lang="tr-TR" dirty="0" smtClean="0"/>
              <a:t>Bölgelemenin ikinci türü olan </a:t>
            </a:r>
            <a:r>
              <a:rPr lang="tr-TR" i="1" dirty="0" smtClean="0"/>
              <a:t>yükseklik bölgelemesi</a:t>
            </a:r>
            <a:r>
              <a:rPr lang="tr-TR" dirty="0" smtClean="0"/>
              <a:t>, yapılar için yeterli ışığı ve havayı, yapılar arasında göze hoş gelecek uyumu ve orantıyı sağlamak amacıyla, kent topraklarından düşey olarak yararlanma hakkını bölgelere göre farklı biçimlerde sınırlamaktır.</a:t>
            </a:r>
          </a:p>
          <a:p>
            <a:endParaRPr lang="tr-TR" dirty="0"/>
          </a:p>
          <a:p>
            <a:r>
              <a:rPr lang="tr-TR" dirty="0" smtClean="0"/>
              <a:t>Üçüncü tür bölgeleme, </a:t>
            </a:r>
            <a:r>
              <a:rPr lang="tr-TR" i="1" dirty="0" smtClean="0"/>
              <a:t>yoğunluk bölgelemesi</a:t>
            </a:r>
            <a:r>
              <a:rPr lang="tr-TR" dirty="0" smtClean="0"/>
              <a:t>dir. Yoğunluk bölgelemesi kentin çeşitli kesimlerinde nüfusun farklı yoğunluklarda toplanmasını sağlamak amacıyla her bölge için farklı yoğunluk ölçütleri saptanmasıdır.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5753892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12627</TotalTime>
  <Words>475</Words>
  <Application>Microsoft Office PowerPoint</Application>
  <PresentationFormat>Ekran Gösterisi (4:3)</PresentationFormat>
  <Paragraphs>46</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8</vt:i4>
      </vt:variant>
    </vt:vector>
  </HeadingPairs>
  <TitlesOfParts>
    <vt:vector size="15" baseType="lpstr">
      <vt:lpstr>ＭＳ Ｐゴシック</vt:lpstr>
      <vt:lpstr>Arial</vt:lpstr>
      <vt:lpstr>Calibri</vt:lpstr>
      <vt:lpstr>Times New Roman</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824</cp:revision>
  <cp:lastPrinted>2016-10-24T07:53:35Z</cp:lastPrinted>
  <dcterms:created xsi:type="dcterms:W3CDTF">2016-09-18T09:35:24Z</dcterms:created>
  <dcterms:modified xsi:type="dcterms:W3CDTF">2020-03-09T11:59:40Z</dcterms:modified>
</cp:coreProperties>
</file>