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LİPİDLER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Trigliserid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>
                <a:latin typeface="Calibri"/>
                <a:cs typeface="Calibri"/>
              </a:rPr>
              <a:t>Gerek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hayvansal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yağlar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gerekse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bitkisel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yağlar</a:t>
            </a:r>
            <a:r>
              <a:rPr lang="en-US" sz="2800" dirty="0">
                <a:latin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cs typeface="Calibri"/>
              </a:rPr>
              <a:t>yağ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asitlerinin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gliserin</a:t>
            </a:r>
            <a:r>
              <a:rPr lang="en-US" sz="2800" dirty="0">
                <a:latin typeface="Calibri"/>
                <a:cs typeface="Calibri"/>
              </a:rPr>
              <a:t> (</a:t>
            </a:r>
            <a:r>
              <a:rPr lang="en-US" sz="2800" dirty="0" err="1">
                <a:latin typeface="Calibri"/>
                <a:cs typeface="Calibri"/>
              </a:rPr>
              <a:t>gliserol</a:t>
            </a:r>
            <a:r>
              <a:rPr lang="en-US" sz="2800" dirty="0">
                <a:latin typeface="Calibri"/>
                <a:cs typeface="Calibri"/>
              </a:rPr>
              <a:t>) </a:t>
            </a:r>
            <a:r>
              <a:rPr lang="en-US" sz="2800" dirty="0" err="1">
                <a:latin typeface="Calibri"/>
                <a:cs typeface="Calibri"/>
              </a:rPr>
              <a:t>ile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oluşturdukları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oldukça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kompleks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esterlerdir</a:t>
            </a:r>
            <a:r>
              <a:rPr lang="en-US" sz="2800" dirty="0">
                <a:latin typeface="Calibri"/>
                <a:cs typeface="Calibri"/>
              </a:rPr>
              <a:t>; </a:t>
            </a:r>
            <a:r>
              <a:rPr lang="en-US" sz="2800" dirty="0" err="1">
                <a:latin typeface="Calibri"/>
                <a:cs typeface="Calibri"/>
              </a:rPr>
              <a:t>bu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esterlere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gliserid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adı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verilir</a:t>
            </a:r>
            <a:r>
              <a:rPr lang="en-US" sz="2800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n-US" sz="2800" dirty="0" smtClean="0">
              <a:latin typeface="Calibri"/>
              <a:cs typeface="Calibri"/>
            </a:endParaRPr>
          </a:p>
          <a:p>
            <a:pPr algn="just"/>
            <a:r>
              <a:rPr lang="tr-TR" sz="2800" dirty="0">
                <a:latin typeface="Calibri"/>
                <a:cs typeface="Calibri"/>
              </a:rPr>
              <a:t>Gliserinin bir alkol grubu bir molekül yağ asidi ile </a:t>
            </a:r>
            <a:r>
              <a:rPr lang="tr-TR" sz="2800" dirty="0" err="1">
                <a:latin typeface="Calibri"/>
                <a:cs typeface="Calibri"/>
              </a:rPr>
              <a:t>esterleşirse</a:t>
            </a:r>
            <a:r>
              <a:rPr lang="tr-TR" sz="2800" dirty="0"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FF9900"/>
                </a:solidFill>
                <a:latin typeface="Calibri"/>
                <a:cs typeface="Calibri"/>
              </a:rPr>
              <a:t>monogliserid</a:t>
            </a:r>
            <a:r>
              <a:rPr lang="tr-TR" sz="2800" dirty="0">
                <a:solidFill>
                  <a:srgbClr val="FF9900"/>
                </a:solidFill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meydana gelir.</a:t>
            </a:r>
          </a:p>
          <a:p>
            <a:pPr algn="just"/>
            <a:r>
              <a:rPr lang="tr-TR" sz="2800" dirty="0">
                <a:latin typeface="Calibri"/>
                <a:cs typeface="Calibri"/>
              </a:rPr>
              <a:t>Gliserinin iki alkol grubu iki molekül yağ asidi ile </a:t>
            </a:r>
            <a:r>
              <a:rPr lang="tr-TR" sz="2800" dirty="0" err="1">
                <a:latin typeface="Calibri"/>
                <a:cs typeface="Calibri"/>
              </a:rPr>
              <a:t>esterleşirse</a:t>
            </a:r>
            <a:r>
              <a:rPr lang="tr-TR" sz="2800" dirty="0"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FF9900"/>
                </a:solidFill>
                <a:latin typeface="Calibri"/>
                <a:cs typeface="Calibri"/>
              </a:rPr>
              <a:t>digliserid</a:t>
            </a:r>
            <a:r>
              <a:rPr lang="tr-TR" sz="2800" dirty="0">
                <a:solidFill>
                  <a:srgbClr val="FF9900"/>
                </a:solidFill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meydana gelir. </a:t>
            </a:r>
          </a:p>
          <a:p>
            <a:pPr algn="just"/>
            <a:r>
              <a:rPr lang="tr-TR" sz="2800" dirty="0">
                <a:latin typeface="Calibri"/>
                <a:cs typeface="Calibri"/>
              </a:rPr>
              <a:t>Gliserinin üç alkol grubu da üç yağ asidi ile </a:t>
            </a:r>
            <a:r>
              <a:rPr lang="tr-TR" sz="2800" dirty="0" err="1">
                <a:latin typeface="Calibri"/>
                <a:cs typeface="Calibri"/>
              </a:rPr>
              <a:t>esterleşirse</a:t>
            </a:r>
            <a:r>
              <a:rPr lang="tr-TR" sz="2800" dirty="0"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FF9900"/>
                </a:solidFill>
                <a:latin typeface="Calibri"/>
                <a:cs typeface="Calibri"/>
              </a:rPr>
              <a:t>trigliserid</a:t>
            </a:r>
            <a:r>
              <a:rPr lang="tr-TR" sz="280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meydana gelir:</a:t>
            </a: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914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Fosfolipidler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70000"/>
              </a:lnSpc>
            </a:pPr>
            <a:r>
              <a:rPr lang="tr-TR" sz="2800" dirty="0" err="1">
                <a:latin typeface="Calibri"/>
                <a:cs typeface="Calibri"/>
              </a:rPr>
              <a:t>Fosfolipidler</a:t>
            </a:r>
            <a:r>
              <a:rPr lang="tr-TR" sz="2800" dirty="0">
                <a:latin typeface="Calibri"/>
                <a:cs typeface="Calibri"/>
              </a:rPr>
              <a:t>, fosfat içeren </a:t>
            </a:r>
            <a:r>
              <a:rPr lang="tr-TR" sz="2800" dirty="0" err="1">
                <a:latin typeface="Calibri"/>
                <a:cs typeface="Calibri"/>
              </a:rPr>
              <a:t>lipidlerdir</a:t>
            </a:r>
            <a:r>
              <a:rPr lang="tr-TR" sz="2800" dirty="0">
                <a:latin typeface="Calibri"/>
                <a:cs typeface="Calibri"/>
              </a:rPr>
              <a:t>; </a:t>
            </a:r>
            <a:r>
              <a:rPr lang="tr-TR" sz="2800" dirty="0" err="1">
                <a:solidFill>
                  <a:schemeClr val="tx2"/>
                </a:solidFill>
                <a:latin typeface="Calibri"/>
                <a:cs typeface="Calibri"/>
              </a:rPr>
              <a:t>fosfatidler</a:t>
            </a:r>
            <a:r>
              <a:rPr lang="tr-TR" sz="2800" dirty="0">
                <a:latin typeface="Calibri"/>
                <a:cs typeface="Calibri"/>
              </a:rPr>
              <a:t> olarak da bilinirler. </a:t>
            </a:r>
          </a:p>
          <a:p>
            <a:pPr algn="just">
              <a:lnSpc>
                <a:spcPct val="70000"/>
              </a:lnSpc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70000"/>
              </a:lnSpc>
            </a:pPr>
            <a:r>
              <a:rPr lang="tr-TR" sz="2800" dirty="0" err="1">
                <a:latin typeface="Calibri"/>
                <a:cs typeface="Calibri"/>
              </a:rPr>
              <a:t>Fosfolipidler</a:t>
            </a:r>
            <a:r>
              <a:rPr lang="tr-TR" sz="2800" dirty="0">
                <a:latin typeface="Calibri"/>
                <a:cs typeface="Calibri"/>
              </a:rPr>
              <a:t>, asetonda çözünmezler </a:t>
            </a:r>
          </a:p>
          <a:p>
            <a:pPr algn="just">
              <a:lnSpc>
                <a:spcPct val="70000"/>
              </a:lnSpc>
              <a:buNone/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70000"/>
              </a:lnSpc>
            </a:pPr>
            <a:r>
              <a:rPr lang="tr-TR" sz="2800" dirty="0">
                <a:latin typeface="Calibri"/>
                <a:cs typeface="Calibri"/>
              </a:rPr>
              <a:t>Molekül yapılarındaki alkol türüne göre</a:t>
            </a:r>
          </a:p>
          <a:p>
            <a:pPr algn="just">
              <a:lnSpc>
                <a:spcPct val="70000"/>
              </a:lnSpc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70000"/>
              </a:lnSpc>
              <a:buNone/>
            </a:pPr>
            <a:r>
              <a:rPr lang="tr-TR" sz="2800" dirty="0">
                <a:latin typeface="Calibri"/>
                <a:cs typeface="Calibri"/>
              </a:rPr>
              <a:t>       -</a:t>
            </a:r>
            <a:r>
              <a:rPr lang="tr-TR" sz="2800" dirty="0" err="1">
                <a:latin typeface="Calibri"/>
                <a:cs typeface="Calibri"/>
              </a:rPr>
              <a:t>fosfogliseridler</a:t>
            </a:r>
            <a:r>
              <a:rPr lang="tr-TR" sz="2800" dirty="0">
                <a:latin typeface="Calibri"/>
                <a:cs typeface="Calibri"/>
              </a:rPr>
              <a:t> (</a:t>
            </a:r>
            <a:r>
              <a:rPr lang="tr-TR" sz="2800" dirty="0" err="1">
                <a:latin typeface="Calibri"/>
                <a:cs typeface="Calibri"/>
              </a:rPr>
              <a:t>gliserofosfolipidler</a:t>
            </a:r>
            <a:r>
              <a:rPr lang="tr-TR" sz="2800" dirty="0">
                <a:latin typeface="Calibri"/>
                <a:cs typeface="Calibri"/>
              </a:rPr>
              <a:t>) </a:t>
            </a:r>
          </a:p>
          <a:p>
            <a:pPr algn="just">
              <a:lnSpc>
                <a:spcPct val="70000"/>
              </a:lnSpc>
              <a:buNone/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70000"/>
              </a:lnSpc>
              <a:buNone/>
            </a:pPr>
            <a:r>
              <a:rPr lang="tr-TR" sz="2800" dirty="0">
                <a:latin typeface="Calibri"/>
                <a:cs typeface="Calibri"/>
              </a:rPr>
              <a:t>      - </a:t>
            </a:r>
            <a:r>
              <a:rPr lang="tr-TR" sz="2800" dirty="0" err="1">
                <a:latin typeface="Calibri"/>
                <a:cs typeface="Calibri"/>
              </a:rPr>
              <a:t>fosfosfingozidler</a:t>
            </a:r>
            <a:r>
              <a:rPr lang="tr-TR" sz="2800" dirty="0">
                <a:latin typeface="Calibri"/>
                <a:cs typeface="Calibri"/>
              </a:rPr>
              <a:t> (</a:t>
            </a:r>
            <a:r>
              <a:rPr lang="tr-TR" sz="2800" dirty="0" err="1">
                <a:latin typeface="Calibri"/>
                <a:cs typeface="Calibri"/>
              </a:rPr>
              <a:t>sfingomyelinler</a:t>
            </a:r>
            <a:r>
              <a:rPr lang="tr-TR" sz="2800" dirty="0">
                <a:latin typeface="Calibri"/>
                <a:cs typeface="Calibri"/>
              </a:rPr>
              <a:t>) </a:t>
            </a:r>
          </a:p>
          <a:p>
            <a:pPr algn="just">
              <a:lnSpc>
                <a:spcPct val="70000"/>
              </a:lnSpc>
              <a:buNone/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70000"/>
              </a:lnSpc>
              <a:buNone/>
            </a:pPr>
            <a:r>
              <a:rPr lang="tr-TR" sz="2800" dirty="0">
                <a:latin typeface="Calibri"/>
                <a:cs typeface="Calibri"/>
              </a:rPr>
              <a:t>      olmak üzere iki grupta </a:t>
            </a:r>
            <a:r>
              <a:rPr lang="tr-TR" sz="2800" dirty="0" smtClean="0">
                <a:latin typeface="Calibri"/>
                <a:cs typeface="Calibri"/>
              </a:rPr>
              <a:t>incelenirler.</a:t>
            </a:r>
            <a:endParaRPr lang="tr-TR" sz="2800" dirty="0">
              <a:latin typeface="Calibri"/>
              <a:cs typeface="Calibri"/>
            </a:endParaRPr>
          </a:p>
          <a:p>
            <a:pPr marL="0" indent="0">
              <a:lnSpc>
                <a:spcPct val="70000"/>
              </a:lnSpc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264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Glikolipidler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tr-TR" sz="2800" dirty="0" err="1">
                <a:latin typeface="Calibri"/>
                <a:cs typeface="Calibri"/>
              </a:rPr>
              <a:t>Glikolipidler</a:t>
            </a:r>
            <a:r>
              <a:rPr lang="tr-TR" sz="2800" dirty="0">
                <a:latin typeface="Calibri"/>
                <a:cs typeface="Calibri"/>
              </a:rPr>
              <a:t> (</a:t>
            </a:r>
            <a:r>
              <a:rPr lang="tr-TR" sz="2800" dirty="0" err="1">
                <a:latin typeface="Calibri"/>
                <a:cs typeface="Calibri"/>
              </a:rPr>
              <a:t>glikosfingozidler</a:t>
            </a:r>
            <a:r>
              <a:rPr lang="tr-TR" sz="2800" dirty="0">
                <a:latin typeface="Calibri"/>
                <a:cs typeface="Calibri"/>
              </a:rPr>
              <a:t>),</a:t>
            </a:r>
            <a:r>
              <a:rPr lang="tr-TR" sz="2800" b="1" dirty="0"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Yapılarında </a:t>
            </a:r>
            <a:r>
              <a:rPr lang="tr-TR" sz="2800" dirty="0" err="1">
                <a:latin typeface="Calibri"/>
                <a:cs typeface="Calibri"/>
              </a:rPr>
              <a:t>gliserol</a:t>
            </a:r>
            <a:r>
              <a:rPr lang="tr-TR" sz="2800" dirty="0">
                <a:latin typeface="Calibri"/>
                <a:cs typeface="Calibri"/>
              </a:rPr>
              <a:t> ve fosfat bulunmayan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seramide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bağlı olarak karbonhidrat içeren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sfingolipidlerdir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8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800" b="1" dirty="0">
                <a:solidFill>
                  <a:srgbClr val="1FAECD"/>
                </a:solidFill>
                <a:latin typeface="Calibri"/>
                <a:cs typeface="Calibri"/>
              </a:rPr>
              <a:t>	</a:t>
            </a:r>
            <a:r>
              <a:rPr lang="tr-TR" sz="2800" b="1" dirty="0" err="1" smtClean="0">
                <a:solidFill>
                  <a:srgbClr val="1FAECD"/>
                </a:solidFill>
                <a:latin typeface="Calibri"/>
                <a:cs typeface="Calibri"/>
              </a:rPr>
              <a:t>Nötral</a:t>
            </a:r>
            <a:r>
              <a:rPr lang="tr-TR" sz="2800" b="1" dirty="0" smtClean="0">
                <a:solidFill>
                  <a:srgbClr val="1FAECD"/>
                </a:solidFill>
                <a:latin typeface="Calibri"/>
                <a:cs typeface="Calibri"/>
              </a:rPr>
              <a:t> </a:t>
            </a:r>
            <a:r>
              <a:rPr lang="tr-TR" sz="2800" b="1" dirty="0" err="1" smtClean="0">
                <a:solidFill>
                  <a:srgbClr val="1FAECD"/>
                </a:solidFill>
                <a:latin typeface="Calibri"/>
                <a:cs typeface="Calibri"/>
              </a:rPr>
              <a:t>glikolipidler</a:t>
            </a:r>
            <a:r>
              <a:rPr lang="tr-TR" sz="2800" dirty="0" smtClean="0">
                <a:solidFill>
                  <a:srgbClr val="1FAECD"/>
                </a:solidFill>
                <a:latin typeface="Calibri"/>
                <a:cs typeface="Calibri"/>
              </a:rPr>
              <a:t>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800" dirty="0" err="1" smtClean="0">
                <a:latin typeface="Calibri"/>
                <a:cs typeface="Calibri"/>
              </a:rPr>
              <a:t>Seramide</a:t>
            </a:r>
            <a:r>
              <a:rPr lang="tr-TR" sz="2800" dirty="0" smtClean="0"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bağlı olarak D-</a:t>
            </a:r>
            <a:r>
              <a:rPr lang="tr-TR" sz="2800" dirty="0" err="1">
                <a:latin typeface="Calibri"/>
                <a:cs typeface="Calibri"/>
              </a:rPr>
              <a:t>glukoz</a:t>
            </a:r>
            <a:r>
              <a:rPr lang="tr-TR" sz="2800" dirty="0">
                <a:latin typeface="Calibri"/>
                <a:cs typeface="Calibri"/>
              </a:rPr>
              <a:t>, D-</a:t>
            </a:r>
            <a:r>
              <a:rPr lang="tr-TR" sz="2800" dirty="0" err="1">
                <a:latin typeface="Calibri"/>
                <a:cs typeface="Calibri"/>
              </a:rPr>
              <a:t>galaktoz</a:t>
            </a:r>
            <a:r>
              <a:rPr lang="tr-TR" sz="2800" dirty="0">
                <a:latin typeface="Calibri"/>
                <a:cs typeface="Calibri"/>
              </a:rPr>
              <a:t>, N-</a:t>
            </a:r>
            <a:r>
              <a:rPr lang="tr-TR" sz="2800" dirty="0" err="1">
                <a:latin typeface="Calibri"/>
                <a:cs typeface="Calibri"/>
              </a:rPr>
              <a:t>asetil</a:t>
            </a:r>
            <a:r>
              <a:rPr lang="tr-TR" sz="2800" dirty="0">
                <a:latin typeface="Calibri"/>
                <a:cs typeface="Calibri"/>
              </a:rPr>
              <a:t>-D-</a:t>
            </a:r>
            <a:r>
              <a:rPr lang="tr-TR" sz="2800" dirty="0" err="1">
                <a:latin typeface="Calibri"/>
                <a:cs typeface="Calibri"/>
              </a:rPr>
              <a:t>galaktozamin</a:t>
            </a:r>
            <a:r>
              <a:rPr lang="tr-TR" sz="2800" dirty="0">
                <a:latin typeface="Calibri"/>
                <a:cs typeface="Calibri"/>
              </a:rPr>
              <a:t> gibi 1-6 (bazen daha fazla) şeker ünitesi içeren </a:t>
            </a:r>
            <a:r>
              <a:rPr lang="tr-TR" sz="2800" dirty="0" err="1">
                <a:latin typeface="Calibri"/>
                <a:cs typeface="Calibri"/>
              </a:rPr>
              <a:t>sfingolipidlerdir</a:t>
            </a:r>
            <a:r>
              <a:rPr lang="tr-TR" sz="2800" dirty="0">
                <a:latin typeface="Calibri"/>
                <a:cs typeface="Calibri"/>
              </a:rPr>
              <a:t>, plazma </a:t>
            </a:r>
            <a:r>
              <a:rPr lang="tr-TR" sz="2800" dirty="0" err="1">
                <a:latin typeface="Calibri"/>
                <a:cs typeface="Calibri"/>
              </a:rPr>
              <a:t>membranının</a:t>
            </a:r>
            <a:r>
              <a:rPr lang="tr-TR" sz="2800" dirty="0">
                <a:latin typeface="Calibri"/>
                <a:cs typeface="Calibri"/>
              </a:rPr>
              <a:t> dış yüzünde büyük miktarda meydana gelirler.</a:t>
            </a:r>
            <a:endParaRPr lang="tr-TR" sz="2800" b="1" i="1" u="sng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  <a:buNone/>
            </a:pPr>
            <a:r>
              <a:rPr lang="tr-TR" sz="2800" b="1" i="1" dirty="0">
                <a:latin typeface="Calibri"/>
                <a:cs typeface="Calibri"/>
              </a:rPr>
              <a:t>     </a:t>
            </a:r>
            <a:r>
              <a:rPr lang="tr-TR" sz="2800" b="1" i="1" dirty="0" err="1" smtClean="0">
                <a:solidFill>
                  <a:srgbClr val="1FAECD"/>
                </a:solidFill>
                <a:latin typeface="Calibri"/>
                <a:cs typeface="Calibri"/>
              </a:rPr>
              <a:t>Serebrozidler</a:t>
            </a:r>
            <a:endParaRPr lang="tr-TR" sz="2800" dirty="0" smtClean="0">
              <a:solidFill>
                <a:srgbClr val="1FAECD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Serebrozidler</a:t>
            </a:r>
            <a:r>
              <a:rPr lang="tr-TR" sz="2800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tr-TR" sz="2800" b="1" i="1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b="1" i="1" dirty="0" err="1" smtClean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tr-TR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eramide</a:t>
            </a:r>
            <a:r>
              <a:rPr lang="tr-TR" sz="2800" dirty="0" smtClean="0">
                <a:solidFill>
                  <a:srgbClr val="000000"/>
                </a:solidFill>
                <a:latin typeface="Calibri"/>
                <a:cs typeface="Calibri"/>
              </a:rPr>
              <a:t> bağlı tek şeker ünitesi içeren </a:t>
            </a:r>
            <a:r>
              <a:rPr lang="tr-TR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sfingolipidlerdir</a:t>
            </a:r>
            <a:r>
              <a:rPr lang="tr-TR" sz="2800" dirty="0" smtClean="0">
                <a:solidFill>
                  <a:srgbClr val="FF3300"/>
                </a:solidFill>
                <a:latin typeface="Calibri"/>
                <a:cs typeface="Calibri"/>
              </a:rPr>
              <a:t>.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9287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Steroidler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>
                <a:latin typeface="Calibri"/>
                <a:cs typeface="Calibri"/>
              </a:rPr>
              <a:t>	</a:t>
            </a:r>
            <a:r>
              <a:rPr lang="tr-TR" sz="2800" dirty="0" err="1" smtClean="0">
                <a:latin typeface="Calibri"/>
                <a:cs typeface="Calibri"/>
              </a:rPr>
              <a:t>Steroidler</a:t>
            </a:r>
            <a:r>
              <a:rPr lang="tr-TR" sz="2800" dirty="0">
                <a:latin typeface="Calibri"/>
                <a:cs typeface="Calibri"/>
              </a:rPr>
              <a:t>, </a:t>
            </a:r>
            <a:r>
              <a:rPr lang="tr-TR" sz="2800" dirty="0" err="1">
                <a:latin typeface="Calibri"/>
                <a:cs typeface="Calibri"/>
              </a:rPr>
              <a:t>izoprenoid</a:t>
            </a:r>
            <a:r>
              <a:rPr lang="tr-TR" sz="2800" dirty="0">
                <a:latin typeface="Calibri"/>
                <a:cs typeface="Calibri"/>
              </a:rPr>
              <a:t> </a:t>
            </a:r>
            <a:r>
              <a:rPr lang="tr-TR" sz="2800" dirty="0" err="1">
                <a:latin typeface="Calibri"/>
                <a:cs typeface="Calibri"/>
              </a:rPr>
              <a:t>lipidler</a:t>
            </a:r>
            <a:r>
              <a:rPr lang="tr-TR" sz="2800" dirty="0">
                <a:latin typeface="Calibri"/>
                <a:cs typeface="Calibri"/>
              </a:rPr>
              <a:t> sınıfından, hayvansal </a:t>
            </a:r>
            <a:r>
              <a:rPr lang="tr-TR" sz="2800" dirty="0" smtClean="0">
                <a:latin typeface="Calibri"/>
                <a:cs typeface="Calibri"/>
              </a:rPr>
              <a:t>ve bitkisel </a:t>
            </a:r>
            <a:r>
              <a:rPr lang="tr-TR" sz="2800" dirty="0">
                <a:latin typeface="Calibri"/>
                <a:cs typeface="Calibri"/>
              </a:rPr>
              <a:t>dokularda çok yaygın olarak bulunan maddelerdir. Tüm </a:t>
            </a:r>
            <a:r>
              <a:rPr lang="tr-TR" sz="2800" dirty="0" err="1">
                <a:latin typeface="Calibri"/>
                <a:cs typeface="Calibri"/>
              </a:rPr>
              <a:t>steroidler</a:t>
            </a:r>
            <a:r>
              <a:rPr lang="tr-TR" sz="2800" dirty="0">
                <a:latin typeface="Calibri"/>
                <a:cs typeface="Calibri"/>
              </a:rPr>
              <a:t>, 17 karbonlu </a:t>
            </a:r>
            <a:r>
              <a:rPr lang="tr-TR" sz="2800" b="1" i="1" dirty="0" err="1">
                <a:latin typeface="Calibri"/>
                <a:cs typeface="Calibri"/>
              </a:rPr>
              <a:t>steran</a:t>
            </a:r>
            <a:r>
              <a:rPr lang="tr-TR" sz="2800" b="1" i="1" dirty="0">
                <a:latin typeface="Calibri"/>
                <a:cs typeface="Calibri"/>
              </a:rPr>
              <a:t> halkası</a:t>
            </a:r>
            <a:r>
              <a:rPr lang="tr-TR" sz="2800" i="1" dirty="0">
                <a:latin typeface="Calibri"/>
                <a:cs typeface="Calibri"/>
              </a:rPr>
              <a:t> (</a:t>
            </a:r>
            <a:r>
              <a:rPr lang="tr-TR" sz="2800" i="1" dirty="0" err="1">
                <a:latin typeface="Calibri"/>
                <a:cs typeface="Calibri"/>
              </a:rPr>
              <a:t>gonan</a:t>
            </a:r>
            <a:r>
              <a:rPr lang="tr-TR" sz="2800" i="1" dirty="0">
                <a:latin typeface="Calibri"/>
                <a:cs typeface="Calibri"/>
              </a:rPr>
              <a:t> halkası, </a:t>
            </a:r>
            <a:r>
              <a:rPr lang="tr-TR" sz="2800" i="1" dirty="0" err="1">
                <a:latin typeface="Calibri"/>
                <a:cs typeface="Calibri"/>
              </a:rPr>
              <a:t>siklopentano-perhidrofenantren</a:t>
            </a:r>
            <a:r>
              <a:rPr lang="tr-TR" sz="2800" i="1" dirty="0">
                <a:latin typeface="Calibri"/>
                <a:cs typeface="Calibri"/>
              </a:rPr>
              <a:t> halkası)</a:t>
            </a:r>
            <a:r>
              <a:rPr lang="tr-TR" sz="2800" dirty="0">
                <a:latin typeface="Calibri"/>
                <a:cs typeface="Calibri"/>
              </a:rPr>
              <a:t> içerirler:</a:t>
            </a:r>
          </a:p>
          <a:p>
            <a:pPr algn="ctr"/>
            <a:endParaRPr lang="tr-TR" sz="2800" dirty="0">
              <a:latin typeface="Calibri"/>
              <a:cs typeface="Calibri"/>
            </a:endParaRPr>
          </a:p>
          <a:p>
            <a:pPr marL="0" indent="0" algn="ctr">
              <a:buNone/>
            </a:pPr>
            <a:r>
              <a:rPr lang="tr-TR" sz="2800" dirty="0">
                <a:latin typeface="Calibri"/>
                <a:cs typeface="Calibri"/>
              </a:rPr>
              <a:t>	</a:t>
            </a:r>
            <a:r>
              <a:rPr lang="tr-TR" sz="2800" dirty="0" err="1" smtClean="0">
                <a:latin typeface="Calibri"/>
                <a:cs typeface="Calibri"/>
              </a:rPr>
              <a:t>Steroidlere</a:t>
            </a:r>
            <a:r>
              <a:rPr lang="tr-TR" sz="2800" dirty="0" smtClean="0">
                <a:latin typeface="Calibri"/>
                <a:cs typeface="Calibri"/>
              </a:rPr>
              <a:t> </a:t>
            </a:r>
            <a:r>
              <a:rPr lang="tr-TR" sz="2800" dirty="0">
                <a:latin typeface="Calibri"/>
                <a:cs typeface="Calibri"/>
              </a:rPr>
              <a:t>kolesterol, safra asitleri, cinsiyet ve </a:t>
            </a:r>
            <a:r>
              <a:rPr lang="tr-TR" sz="2800" dirty="0" smtClean="0">
                <a:latin typeface="Calibri"/>
                <a:cs typeface="Calibri"/>
              </a:rPr>
              <a:t>	adrenal </a:t>
            </a:r>
            <a:r>
              <a:rPr lang="tr-TR" sz="2800" dirty="0">
                <a:latin typeface="Calibri"/>
                <a:cs typeface="Calibri"/>
              </a:rPr>
              <a:t>korteks hormonları girer.</a:t>
            </a:r>
          </a:p>
          <a:p>
            <a:pPr marL="0" indent="0" algn="ctr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342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Keton</a:t>
            </a:r>
            <a:r>
              <a:rPr lang="en-US" dirty="0" smtClean="0"/>
              <a:t> </a:t>
            </a:r>
            <a:r>
              <a:rPr lang="en-US" dirty="0" err="1" smtClean="0"/>
              <a:t>Cisimleri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>
                <a:latin typeface="Calibri"/>
                <a:cs typeface="Calibri"/>
              </a:rPr>
              <a:t>Keton cisimleri, karaciğerde yağ asidi </a:t>
            </a:r>
            <a:r>
              <a:rPr lang="tr-TR" sz="2800" dirty="0" err="1">
                <a:latin typeface="Calibri"/>
                <a:cs typeface="Calibri"/>
              </a:rPr>
              <a:t>oksidasyonunun</a:t>
            </a:r>
            <a:r>
              <a:rPr lang="tr-TR" sz="2800" dirty="0">
                <a:latin typeface="Calibri"/>
                <a:cs typeface="Calibri"/>
              </a:rPr>
              <a:t> normal son ürünleri olan </a:t>
            </a:r>
            <a:r>
              <a:rPr lang="tr-TR" sz="2800" b="1" dirty="0" err="1">
                <a:solidFill>
                  <a:schemeClr val="tx2"/>
                </a:solidFill>
                <a:latin typeface="Calibri"/>
                <a:cs typeface="Calibri"/>
              </a:rPr>
              <a:t>asetoasetik</a:t>
            </a:r>
            <a:r>
              <a:rPr lang="tr-TR" sz="2800" b="1" dirty="0">
                <a:solidFill>
                  <a:schemeClr val="tx2"/>
                </a:solidFill>
                <a:latin typeface="Calibri"/>
                <a:cs typeface="Calibri"/>
              </a:rPr>
              <a:t> asit, </a:t>
            </a:r>
            <a:r>
              <a:rPr lang="tr-TR" sz="2800" b="1" dirty="0">
                <a:solidFill>
                  <a:schemeClr val="tx2"/>
                </a:solidFill>
                <a:latin typeface="Calibri"/>
                <a:cs typeface="Calibri"/>
                <a:sym typeface="Symbol" charset="0"/>
              </a:rPr>
              <a:t></a:t>
            </a:r>
            <a:r>
              <a:rPr lang="tr-TR" sz="2800" b="1" dirty="0">
                <a:solidFill>
                  <a:schemeClr val="tx2"/>
                </a:solidFill>
                <a:latin typeface="Calibri"/>
                <a:cs typeface="Calibri"/>
              </a:rPr>
              <a:t>-</a:t>
            </a:r>
            <a:r>
              <a:rPr lang="tr-TR" sz="2800" b="1" dirty="0" err="1">
                <a:solidFill>
                  <a:schemeClr val="tx2"/>
                </a:solidFill>
                <a:latin typeface="Calibri"/>
                <a:cs typeface="Calibri"/>
              </a:rPr>
              <a:t>hidroksibutirik</a:t>
            </a:r>
            <a:r>
              <a:rPr lang="tr-TR" sz="2800" b="1" dirty="0">
                <a:solidFill>
                  <a:schemeClr val="tx2"/>
                </a:solidFill>
                <a:latin typeface="Calibri"/>
                <a:cs typeface="Calibri"/>
              </a:rPr>
              <a:t> asit ve asetondur</a:t>
            </a:r>
            <a:r>
              <a:rPr lang="tr-TR" sz="2800" dirty="0">
                <a:latin typeface="Calibri"/>
                <a:cs typeface="Calibri"/>
              </a:rPr>
              <a:t>. </a:t>
            </a:r>
          </a:p>
          <a:p>
            <a:pPr marL="0" indent="0" algn="just">
              <a:buNone/>
            </a:pPr>
            <a:endParaRPr lang="tr-TR" sz="2800" dirty="0"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Calibri"/>
                <a:cs typeface="Calibri"/>
              </a:rPr>
              <a:t>Keton </a:t>
            </a:r>
            <a:r>
              <a:rPr lang="tr-TR" sz="2800" dirty="0">
                <a:latin typeface="Calibri"/>
                <a:cs typeface="Calibri"/>
              </a:rPr>
              <a:t>cisimleri, bazı metabolizma bozukluklarında kanda artar ve idrarda saptanırlar. Renk tepkimelerine dayanan çeşitli deneylerle idrarda keton cisimlerinin tanımlanması, bazı </a:t>
            </a:r>
            <a:r>
              <a:rPr lang="tr-TR" sz="2800" dirty="0" err="1">
                <a:latin typeface="Calibri"/>
                <a:cs typeface="Calibri"/>
              </a:rPr>
              <a:t>metabolik</a:t>
            </a:r>
            <a:r>
              <a:rPr lang="tr-TR" sz="2800" dirty="0">
                <a:latin typeface="Calibri"/>
                <a:cs typeface="Calibri"/>
              </a:rPr>
              <a:t> bozuklukların tanısına yardımcı olur.</a:t>
            </a: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26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Lipoproteinler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Lipoproteinler</a:t>
            </a:r>
            <a:r>
              <a:rPr lang="tr-TR" sz="2800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800" dirty="0" err="1" smtClean="0">
                <a:solidFill>
                  <a:srgbClr val="000000"/>
                </a:solidFill>
                <a:latin typeface="Calibri"/>
                <a:cs typeface="Calibri"/>
              </a:rPr>
              <a:t>fosfolipidler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, kolesterol, kolesterol esterleri ve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trigliseridlerin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çeşitli kombinasyonları ile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apolipoproteinler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denen spesifik taşıyıcı proteinlerin moleküler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agregatlarıdırlar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endParaRPr lang="tr-TR" sz="28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Lipoprotein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partikülleri küre şeklindedirler; merkezde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trigliseridlerin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ve kolesterol esterlerinin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hidrofobik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lifleri, dış yüzde ise proteinlerin,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fosfolipidlerin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ve kolesterolün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hidrofilik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kısımları yer alır: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079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244</Words>
  <Application>Microsoft Macintosh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LİPİDLER</vt:lpstr>
      <vt:lpstr>Trigliserid</vt:lpstr>
      <vt:lpstr>Fosfolipidler</vt:lpstr>
      <vt:lpstr>Glikolipidler</vt:lpstr>
      <vt:lpstr>Steroidler</vt:lpstr>
      <vt:lpstr>Keton Cisimleri</vt:lpstr>
      <vt:lpstr>Lipoproteinler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10</cp:revision>
  <dcterms:created xsi:type="dcterms:W3CDTF">2018-05-08T12:08:33Z</dcterms:created>
  <dcterms:modified xsi:type="dcterms:W3CDTF">2018-05-09T11:53:18Z</dcterms:modified>
</cp:coreProperties>
</file>