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60" r:id="rId4"/>
    <p:sldId id="261"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8" d="100"/>
          <a:sy n="38" d="100"/>
        </p:scale>
        <p:origin x="-252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3FD44E88-8B00-3147-B905-228EE39CB82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899692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FD44E88-8B00-3147-B905-228EE39CB82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1742578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FD44E88-8B00-3147-B905-228EE39CB82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2921908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FD44E88-8B00-3147-B905-228EE39CB82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2752571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3FD44E88-8B00-3147-B905-228EE39CB824}"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1884278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FD44E88-8B00-3147-B905-228EE39CB824}"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1885452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3FD44E88-8B00-3147-B905-228EE39CB824}" type="datetimeFigureOut">
              <a:rPr lang="en-US" smtClean="0"/>
              <a:t>16/11/17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155154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FD44E88-8B00-3147-B905-228EE39CB824}" type="datetimeFigureOut">
              <a:rPr lang="en-US" smtClean="0"/>
              <a:t>16/11/17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2940121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D44E88-8B00-3147-B905-228EE39CB824}" type="datetimeFigureOut">
              <a:rPr lang="en-US" smtClean="0"/>
              <a:t>16/11/17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3366285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FD44E88-8B00-3147-B905-228EE39CB824}"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499498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FD44E88-8B00-3147-B905-228EE39CB824}"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E4BAE5-93E0-7642-903A-DF4D22EE1EF3}" type="slidenum">
              <a:rPr lang="en-US" smtClean="0"/>
              <a:t>‹#›</a:t>
            </a:fld>
            <a:endParaRPr lang="en-US"/>
          </a:p>
        </p:txBody>
      </p:sp>
    </p:spTree>
    <p:extLst>
      <p:ext uri="{BB962C8B-B14F-4D97-AF65-F5344CB8AC3E}">
        <p14:creationId xmlns:p14="http://schemas.microsoft.com/office/powerpoint/2010/main" val="379197738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D44E88-8B00-3147-B905-228EE39CB824}" type="datetimeFigureOut">
              <a:rPr lang="en-US" smtClean="0"/>
              <a:t>16/11/17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E4BAE5-93E0-7642-903A-DF4D22EE1EF3}" type="slidenum">
              <a:rPr lang="en-US" smtClean="0"/>
              <a:t>‹#›</a:t>
            </a:fld>
            <a:endParaRPr lang="en-US"/>
          </a:p>
        </p:txBody>
      </p:sp>
    </p:spTree>
    <p:extLst>
      <p:ext uri="{BB962C8B-B14F-4D97-AF65-F5344CB8AC3E}">
        <p14:creationId xmlns:p14="http://schemas.microsoft.com/office/powerpoint/2010/main" val="100612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142875" y="357188"/>
            <a:ext cx="8786813" cy="6215062"/>
          </a:xfrm>
        </p:spPr>
        <p:txBody>
          <a:bodyPr/>
          <a:lstStyle/>
          <a:p>
            <a:pPr eaLnBrk="1" hangingPunct="1">
              <a:lnSpc>
                <a:spcPct val="90000"/>
              </a:lnSpc>
              <a:buFont typeface="Wingdings" charset="0"/>
              <a:buNone/>
              <a:defRPr/>
            </a:pPr>
            <a:r>
              <a:rPr lang="tr-TR" sz="2800" b="1" dirty="0">
                <a:latin typeface="Tahoma" charset="0"/>
                <a:cs typeface="+mn-cs"/>
              </a:rPr>
              <a:t>	</a:t>
            </a:r>
            <a:r>
              <a:rPr lang="de-DE" sz="2800" b="1" dirty="0">
                <a:latin typeface="Times New Roman" charset="0"/>
                <a:cs typeface="Times New Roman" charset="0"/>
              </a:rPr>
              <a:t>  </a:t>
            </a:r>
            <a:r>
              <a:rPr lang="tr-TR" sz="2800" b="1" dirty="0">
                <a:latin typeface="Times New Roman" charset="0"/>
                <a:cs typeface="Times New Roman" charset="0"/>
              </a:rPr>
              <a:t>		</a:t>
            </a:r>
            <a:r>
              <a:rPr lang="de-DE" sz="2800" b="1" dirty="0" err="1">
                <a:effectLst/>
                <a:latin typeface="Tahoma" charset="0"/>
                <a:cs typeface="Times New Roman" charset="0"/>
              </a:rPr>
              <a:t>Otel</a:t>
            </a:r>
            <a:r>
              <a:rPr lang="de-DE" sz="2800" b="1" dirty="0">
                <a:effectLst/>
                <a:latin typeface="Tahoma" charset="0"/>
                <a:cs typeface="Times New Roman" charset="0"/>
              </a:rPr>
              <a:t> </a:t>
            </a:r>
            <a:r>
              <a:rPr lang="de-DE" sz="2800" b="1" dirty="0" err="1">
                <a:effectLst/>
                <a:latin typeface="Tahoma" charset="0"/>
                <a:cs typeface="Times New Roman" charset="0"/>
              </a:rPr>
              <a:t>İşletmelerinde</a:t>
            </a:r>
            <a:r>
              <a:rPr lang="de-DE" sz="2800" b="1" dirty="0">
                <a:effectLst/>
                <a:latin typeface="Tahoma" charset="0"/>
                <a:cs typeface="Times New Roman" charset="0"/>
              </a:rPr>
              <a:t> </a:t>
            </a:r>
            <a:r>
              <a:rPr lang="de-DE" sz="2800" b="1" dirty="0" err="1">
                <a:effectLst/>
                <a:latin typeface="Tahoma" charset="0"/>
                <a:cs typeface="Times New Roman" charset="0"/>
              </a:rPr>
              <a:t>İş</a:t>
            </a:r>
            <a:r>
              <a:rPr lang="de-DE" sz="2800" b="1" dirty="0">
                <a:effectLst/>
                <a:latin typeface="Tahoma" charset="0"/>
                <a:cs typeface="Times New Roman" charset="0"/>
              </a:rPr>
              <a:t> </a:t>
            </a:r>
            <a:r>
              <a:rPr lang="tr-TR" sz="2800" b="1" dirty="0">
                <a:effectLst/>
                <a:latin typeface="Tahoma" charset="0"/>
                <a:cs typeface="Times New Roman" charset="0"/>
              </a:rPr>
              <a:t>E</a:t>
            </a:r>
            <a:r>
              <a:rPr lang="de-DE" sz="2800" b="1" dirty="0" err="1">
                <a:effectLst/>
                <a:latin typeface="Tahoma" charset="0"/>
                <a:cs typeface="Times New Roman" charset="0"/>
              </a:rPr>
              <a:t>tiği</a:t>
            </a:r>
            <a:endParaRPr lang="tr-TR" sz="2800" b="1" dirty="0">
              <a:effectLst/>
              <a:latin typeface="Tahoma" charset="0"/>
              <a:cs typeface="Times New Roman" charset="0"/>
            </a:endParaRPr>
          </a:p>
          <a:p>
            <a:pPr eaLnBrk="1" hangingPunct="1">
              <a:lnSpc>
                <a:spcPct val="90000"/>
              </a:lnSpc>
              <a:buFont typeface="Wingdings" charset="0"/>
              <a:buNone/>
              <a:defRPr/>
            </a:pPr>
            <a:endParaRPr lang="en-US" sz="2800" dirty="0">
              <a:latin typeface="Tahoma" charset="0"/>
              <a:cs typeface="Times New Roman" charset="0"/>
            </a:endParaRPr>
          </a:p>
          <a:p>
            <a:pPr eaLnBrk="1" hangingPunct="1">
              <a:lnSpc>
                <a:spcPct val="90000"/>
              </a:lnSpc>
              <a:buFont typeface="Wingdings" charset="0"/>
              <a:buNone/>
              <a:defRPr/>
            </a:pPr>
            <a:r>
              <a:rPr lang="tr-TR" sz="2400" dirty="0">
                <a:effectLst/>
                <a:latin typeface="Tahoma" charset="0"/>
                <a:cs typeface="+mn-cs"/>
              </a:rPr>
              <a:t>  	</a:t>
            </a:r>
          </a:p>
          <a:p>
            <a:pPr eaLnBrk="1" hangingPunct="1">
              <a:lnSpc>
                <a:spcPct val="90000"/>
              </a:lnSpc>
              <a:buFont typeface="Wingdings" charset="0"/>
              <a:buNone/>
              <a:defRPr/>
            </a:pPr>
            <a:r>
              <a:rPr lang="tr-TR" sz="2400" dirty="0">
                <a:effectLst/>
                <a:latin typeface="Tahoma" charset="0"/>
                <a:cs typeface="+mn-cs"/>
              </a:rPr>
              <a:t>   </a:t>
            </a:r>
            <a:r>
              <a:rPr lang="de-DE" sz="2400" dirty="0" err="1">
                <a:effectLst/>
                <a:latin typeface="Tahoma" charset="0"/>
                <a:cs typeface="Times New Roman" charset="0"/>
              </a:rPr>
              <a:t>Ağırlama</a:t>
            </a:r>
            <a:r>
              <a:rPr lang="de-DE" sz="2400" dirty="0">
                <a:effectLst/>
                <a:latin typeface="Tahoma" charset="0"/>
                <a:cs typeface="Times New Roman" charset="0"/>
              </a:rPr>
              <a:t> </a:t>
            </a:r>
            <a:r>
              <a:rPr lang="de-DE" sz="2400" dirty="0" err="1">
                <a:effectLst/>
                <a:latin typeface="Tahoma" charset="0"/>
                <a:cs typeface="Times New Roman" charset="0"/>
              </a:rPr>
              <a:t>endüstrisinin</a:t>
            </a:r>
            <a:r>
              <a:rPr lang="de-DE" sz="2400" dirty="0">
                <a:effectLst/>
                <a:latin typeface="Tahoma" charset="0"/>
                <a:cs typeface="Times New Roman" charset="0"/>
              </a:rPr>
              <a:t> </a:t>
            </a:r>
            <a:r>
              <a:rPr lang="de-DE" sz="2400" dirty="0" err="1">
                <a:effectLst/>
                <a:latin typeface="Tahoma" charset="0"/>
                <a:cs typeface="Times New Roman" charset="0"/>
              </a:rPr>
              <a:t>bir</a:t>
            </a:r>
            <a:r>
              <a:rPr lang="de-DE" sz="2400" dirty="0">
                <a:effectLst/>
                <a:latin typeface="Tahoma" charset="0"/>
                <a:cs typeface="Times New Roman" charset="0"/>
              </a:rPr>
              <a:t> </a:t>
            </a:r>
            <a:r>
              <a:rPr lang="de-DE" sz="2400" dirty="0" err="1">
                <a:effectLst/>
                <a:latin typeface="Tahoma" charset="0"/>
                <a:cs typeface="Times New Roman" charset="0"/>
              </a:rPr>
              <a:t>kolu</a:t>
            </a:r>
            <a:r>
              <a:rPr lang="de-DE" sz="2400" dirty="0">
                <a:effectLst/>
                <a:latin typeface="Tahoma" charset="0"/>
                <a:cs typeface="Times New Roman" charset="0"/>
              </a:rPr>
              <a:t> </a:t>
            </a:r>
            <a:r>
              <a:rPr lang="de-DE" sz="2400" dirty="0" err="1">
                <a:effectLst/>
                <a:latin typeface="Tahoma" charset="0"/>
                <a:cs typeface="Times New Roman" charset="0"/>
              </a:rPr>
              <a:t>olan</a:t>
            </a:r>
            <a:r>
              <a:rPr lang="de-DE" sz="2400" dirty="0">
                <a:effectLst/>
                <a:latin typeface="Tahoma" charset="0"/>
                <a:cs typeface="Times New Roman" charset="0"/>
              </a:rPr>
              <a:t> </a:t>
            </a:r>
            <a:r>
              <a:rPr lang="de-DE" sz="2400" dirty="0" err="1">
                <a:effectLst/>
                <a:latin typeface="Tahoma" charset="0"/>
                <a:cs typeface="Times New Roman" charset="0"/>
              </a:rPr>
              <a:t>otel</a:t>
            </a:r>
            <a:r>
              <a:rPr lang="de-DE" sz="2400" dirty="0">
                <a:effectLst/>
                <a:latin typeface="Tahoma" charset="0"/>
                <a:cs typeface="Times New Roman" charset="0"/>
              </a:rPr>
              <a:t> </a:t>
            </a:r>
            <a:r>
              <a:rPr lang="de-DE" sz="2400" dirty="0" err="1">
                <a:effectLst/>
                <a:latin typeface="Tahoma" charset="0"/>
                <a:cs typeface="Times New Roman" charset="0"/>
              </a:rPr>
              <a:t>işletmeleri</a:t>
            </a:r>
            <a:r>
              <a:rPr lang="de-DE" sz="2400" dirty="0">
                <a:effectLst/>
                <a:latin typeface="Tahoma" charset="0"/>
                <a:cs typeface="Times New Roman" charset="0"/>
              </a:rPr>
              <a:t> </a:t>
            </a:r>
            <a:r>
              <a:rPr lang="de-DE" sz="2400" dirty="0" err="1">
                <a:effectLst/>
                <a:latin typeface="Tahoma" charset="0"/>
                <a:cs typeface="Times New Roman" charset="0"/>
              </a:rPr>
              <a:t>göz</a:t>
            </a:r>
            <a:r>
              <a:rPr lang="de-DE" sz="2400" dirty="0">
                <a:effectLst/>
                <a:latin typeface="Tahoma" charset="0"/>
                <a:cs typeface="Times New Roman" charset="0"/>
              </a:rPr>
              <a:t> </a:t>
            </a:r>
            <a:r>
              <a:rPr lang="de-DE" sz="2400" dirty="0" err="1">
                <a:effectLst/>
                <a:latin typeface="Tahoma" charset="0"/>
                <a:cs typeface="Times New Roman" charset="0"/>
              </a:rPr>
              <a:t>önüne</a:t>
            </a:r>
            <a:r>
              <a:rPr lang="de-DE" sz="2400" dirty="0">
                <a:effectLst/>
                <a:latin typeface="Tahoma" charset="0"/>
                <a:cs typeface="Times New Roman" charset="0"/>
              </a:rPr>
              <a:t> </a:t>
            </a:r>
            <a:r>
              <a:rPr lang="de-DE" sz="2400" dirty="0" err="1">
                <a:effectLst/>
                <a:latin typeface="Tahoma" charset="0"/>
                <a:cs typeface="Times New Roman" charset="0"/>
              </a:rPr>
              <a:t>alındığı</a:t>
            </a:r>
            <a:r>
              <a:rPr lang="de-DE" sz="2400" dirty="0">
                <a:effectLst/>
                <a:latin typeface="Tahoma" charset="0"/>
                <a:cs typeface="Times New Roman" charset="0"/>
              </a:rPr>
              <a:t> </a:t>
            </a:r>
            <a:r>
              <a:rPr lang="de-DE" sz="2400" dirty="0" err="1">
                <a:effectLst/>
                <a:latin typeface="Tahoma" charset="0"/>
                <a:cs typeface="Times New Roman" charset="0"/>
              </a:rPr>
              <a:t>zaman</a:t>
            </a:r>
            <a:r>
              <a:rPr lang="de-DE" sz="2400" dirty="0">
                <a:effectLst/>
                <a:latin typeface="Tahoma" charset="0"/>
                <a:cs typeface="Times New Roman" charset="0"/>
              </a:rPr>
              <a:t>; </a:t>
            </a:r>
            <a:r>
              <a:rPr lang="de-DE" sz="2400" dirty="0" err="1">
                <a:effectLst/>
                <a:latin typeface="Tahoma" charset="0"/>
                <a:cs typeface="Times New Roman" charset="0"/>
              </a:rPr>
              <a:t>etik</a:t>
            </a:r>
            <a:r>
              <a:rPr lang="de-DE" sz="2400" dirty="0">
                <a:effectLst/>
                <a:latin typeface="Tahoma" charset="0"/>
                <a:cs typeface="Times New Roman" charset="0"/>
              </a:rPr>
              <a:t> </a:t>
            </a:r>
            <a:r>
              <a:rPr lang="de-DE" sz="2400" dirty="0" err="1">
                <a:effectLst/>
                <a:latin typeface="Tahoma" charset="0"/>
                <a:cs typeface="Times New Roman" charset="0"/>
              </a:rPr>
              <a:t>ile</a:t>
            </a:r>
            <a:r>
              <a:rPr lang="de-DE" sz="2400" dirty="0">
                <a:effectLst/>
                <a:latin typeface="Tahoma" charset="0"/>
                <a:cs typeface="Times New Roman" charset="0"/>
              </a:rPr>
              <a:t> </a:t>
            </a:r>
            <a:r>
              <a:rPr lang="de-DE" sz="2400" dirty="0" err="1">
                <a:effectLst/>
                <a:latin typeface="Tahoma" charset="0"/>
                <a:cs typeface="Times New Roman" charset="0"/>
              </a:rPr>
              <a:t>otel</a:t>
            </a:r>
            <a:r>
              <a:rPr lang="de-DE" sz="2400" dirty="0">
                <a:effectLst/>
                <a:latin typeface="Tahoma" charset="0"/>
                <a:cs typeface="Times New Roman" charset="0"/>
              </a:rPr>
              <a:t> </a:t>
            </a:r>
            <a:r>
              <a:rPr lang="de-DE" sz="2400" dirty="0" err="1">
                <a:effectLst/>
                <a:latin typeface="Tahoma" charset="0"/>
                <a:cs typeface="Times New Roman" charset="0"/>
              </a:rPr>
              <a:t>yönetim</a:t>
            </a:r>
            <a:r>
              <a:rPr lang="de-DE" sz="2400" dirty="0">
                <a:effectLst/>
                <a:latin typeface="Tahoma" charset="0"/>
                <a:cs typeface="Times New Roman" charset="0"/>
              </a:rPr>
              <a:t> </a:t>
            </a:r>
            <a:r>
              <a:rPr lang="de-DE" sz="2400" dirty="0" err="1">
                <a:effectLst/>
                <a:latin typeface="Tahoma" charset="0"/>
                <a:cs typeface="Times New Roman" charset="0"/>
              </a:rPr>
              <a:t>süreci</a:t>
            </a:r>
            <a:r>
              <a:rPr lang="de-DE" sz="2400" dirty="0">
                <a:effectLst/>
                <a:latin typeface="Tahoma" charset="0"/>
                <a:cs typeface="Times New Roman" charset="0"/>
              </a:rPr>
              <a:t> </a:t>
            </a:r>
            <a:r>
              <a:rPr lang="de-DE" sz="2400" dirty="0" err="1">
                <a:effectLst/>
                <a:latin typeface="Tahoma" charset="0"/>
                <a:cs typeface="Times New Roman" charset="0"/>
              </a:rPr>
              <a:t>arasında</a:t>
            </a:r>
            <a:r>
              <a:rPr lang="de-DE" sz="2400" dirty="0">
                <a:effectLst/>
                <a:latin typeface="Tahoma" charset="0"/>
                <a:cs typeface="Times New Roman" charset="0"/>
              </a:rPr>
              <a:t> da </a:t>
            </a:r>
            <a:r>
              <a:rPr lang="de-DE" sz="2400" dirty="0" err="1">
                <a:effectLst/>
                <a:latin typeface="Tahoma" charset="0"/>
                <a:cs typeface="Times New Roman" charset="0"/>
              </a:rPr>
              <a:t>sıkı</a:t>
            </a:r>
            <a:r>
              <a:rPr lang="de-DE" sz="2400" dirty="0">
                <a:effectLst/>
                <a:latin typeface="Tahoma" charset="0"/>
                <a:cs typeface="Times New Roman" charset="0"/>
              </a:rPr>
              <a:t> </a:t>
            </a:r>
            <a:r>
              <a:rPr lang="de-DE" sz="2400" dirty="0" err="1">
                <a:effectLst/>
                <a:latin typeface="Tahoma" charset="0"/>
                <a:cs typeface="Times New Roman" charset="0"/>
              </a:rPr>
              <a:t>ilişki</a:t>
            </a:r>
            <a:r>
              <a:rPr lang="de-DE" sz="2400" dirty="0">
                <a:effectLst/>
                <a:latin typeface="Tahoma" charset="0"/>
                <a:cs typeface="Times New Roman" charset="0"/>
              </a:rPr>
              <a:t> </a:t>
            </a:r>
            <a:r>
              <a:rPr lang="de-DE" sz="2400" dirty="0" err="1">
                <a:effectLst/>
                <a:latin typeface="Tahoma" charset="0"/>
                <a:cs typeface="Times New Roman" charset="0"/>
              </a:rPr>
              <a:t>olduğu</a:t>
            </a:r>
            <a:r>
              <a:rPr lang="de-DE" sz="2400" dirty="0">
                <a:effectLst/>
                <a:latin typeface="Tahoma" charset="0"/>
                <a:cs typeface="Times New Roman" charset="0"/>
              </a:rPr>
              <a:t> </a:t>
            </a:r>
            <a:r>
              <a:rPr lang="de-DE" sz="2400" dirty="0" err="1">
                <a:effectLst/>
                <a:latin typeface="Tahoma" charset="0"/>
                <a:cs typeface="Times New Roman" charset="0"/>
              </a:rPr>
              <a:t>ifade</a:t>
            </a:r>
            <a:r>
              <a:rPr lang="de-DE" sz="2400" dirty="0">
                <a:effectLst/>
                <a:latin typeface="Tahoma" charset="0"/>
                <a:cs typeface="Times New Roman" charset="0"/>
              </a:rPr>
              <a:t> </a:t>
            </a:r>
            <a:r>
              <a:rPr lang="de-DE" sz="2400" dirty="0" err="1">
                <a:effectLst/>
                <a:latin typeface="Tahoma" charset="0"/>
                <a:cs typeface="Times New Roman" charset="0"/>
              </a:rPr>
              <a:t>edilebilir</a:t>
            </a:r>
            <a:r>
              <a:rPr lang="de-DE" sz="2400" dirty="0">
                <a:effectLst/>
                <a:latin typeface="Tahoma" charset="0"/>
                <a:cs typeface="Times New Roman" charset="0"/>
              </a:rPr>
              <a:t>. </a:t>
            </a:r>
            <a:endParaRPr lang="tr-TR" sz="2400" dirty="0">
              <a:effectLst/>
              <a:latin typeface="Tahoma" charset="0"/>
              <a:cs typeface="+mn-cs"/>
            </a:endParaRPr>
          </a:p>
          <a:p>
            <a:pPr eaLnBrk="1" hangingPunct="1">
              <a:lnSpc>
                <a:spcPct val="90000"/>
              </a:lnSpc>
              <a:buFont typeface="Wingdings" charset="0"/>
              <a:buNone/>
              <a:defRPr/>
            </a:pPr>
            <a:r>
              <a:rPr lang="tr-TR" sz="2400" dirty="0">
                <a:effectLst/>
                <a:latin typeface="Tahoma" charset="0"/>
                <a:cs typeface="Times New Roman" charset="0"/>
              </a:rPr>
              <a:t>	</a:t>
            </a:r>
          </a:p>
          <a:p>
            <a:pPr eaLnBrk="1" hangingPunct="1">
              <a:lnSpc>
                <a:spcPct val="90000"/>
              </a:lnSpc>
              <a:buFont typeface="Wingdings" charset="0"/>
              <a:buNone/>
              <a:defRPr/>
            </a:pPr>
            <a:r>
              <a:rPr lang="tr-TR" sz="2400" dirty="0">
                <a:effectLst/>
                <a:latin typeface="Tahoma" charset="0"/>
                <a:cs typeface="Times New Roman" charset="0"/>
              </a:rPr>
              <a:t>	</a:t>
            </a:r>
            <a:r>
              <a:rPr lang="de-DE" sz="2400" dirty="0" err="1">
                <a:effectLst/>
                <a:latin typeface="Tahoma" charset="0"/>
                <a:cs typeface="Times New Roman" charset="0"/>
              </a:rPr>
              <a:t>Otel</a:t>
            </a:r>
            <a:r>
              <a:rPr lang="de-DE" sz="2400" dirty="0">
                <a:effectLst/>
                <a:latin typeface="Tahoma" charset="0"/>
                <a:cs typeface="Times New Roman" charset="0"/>
              </a:rPr>
              <a:t> </a:t>
            </a:r>
            <a:r>
              <a:rPr lang="de-DE" sz="2400" dirty="0" err="1">
                <a:effectLst/>
                <a:latin typeface="Tahoma" charset="0"/>
                <a:cs typeface="Times New Roman" charset="0"/>
              </a:rPr>
              <a:t>işletmelerinde</a:t>
            </a:r>
            <a:r>
              <a:rPr lang="de-DE" sz="2400" dirty="0">
                <a:effectLst/>
                <a:latin typeface="Tahoma" charset="0"/>
                <a:cs typeface="Times New Roman" charset="0"/>
              </a:rPr>
              <a:t> </a:t>
            </a:r>
            <a:r>
              <a:rPr lang="de-DE" sz="2400" dirty="0" err="1">
                <a:effectLst/>
                <a:latin typeface="Tahoma" charset="0"/>
                <a:cs typeface="Times New Roman" charset="0"/>
              </a:rPr>
              <a:t>etik</a:t>
            </a:r>
            <a:r>
              <a:rPr lang="de-DE" sz="2400" dirty="0">
                <a:effectLst/>
                <a:latin typeface="Tahoma" charset="0"/>
                <a:cs typeface="Times New Roman" charset="0"/>
              </a:rPr>
              <a:t> </a:t>
            </a:r>
            <a:r>
              <a:rPr lang="de-DE" sz="2400" dirty="0" err="1">
                <a:effectLst/>
                <a:latin typeface="Tahoma" charset="0"/>
                <a:cs typeface="Times New Roman" charset="0"/>
              </a:rPr>
              <a:t>kuralların</a:t>
            </a:r>
            <a:r>
              <a:rPr lang="de-DE" sz="2400" dirty="0">
                <a:effectLst/>
                <a:latin typeface="Tahoma" charset="0"/>
                <a:cs typeface="Times New Roman" charset="0"/>
              </a:rPr>
              <a:t> </a:t>
            </a:r>
            <a:r>
              <a:rPr lang="de-DE" sz="2400" dirty="0" err="1">
                <a:effectLst/>
                <a:latin typeface="Tahoma" charset="0"/>
                <a:cs typeface="Times New Roman" charset="0"/>
              </a:rPr>
              <a:t>uygulanması</a:t>
            </a:r>
            <a:r>
              <a:rPr lang="de-DE" sz="2400" dirty="0">
                <a:effectLst/>
                <a:latin typeface="Tahoma" charset="0"/>
                <a:cs typeface="Times New Roman" charset="0"/>
              </a:rPr>
              <a:t> </a:t>
            </a:r>
            <a:r>
              <a:rPr lang="de-DE" sz="2400" dirty="0" err="1">
                <a:effectLst/>
                <a:latin typeface="Tahoma" charset="0"/>
                <a:cs typeface="Times New Roman" charset="0"/>
              </a:rPr>
              <a:t>ve</a:t>
            </a:r>
            <a:r>
              <a:rPr lang="de-DE" sz="2400" dirty="0">
                <a:effectLst/>
                <a:latin typeface="Tahoma" charset="0"/>
                <a:cs typeface="Times New Roman" charset="0"/>
              </a:rPr>
              <a:t> </a:t>
            </a:r>
            <a:r>
              <a:rPr lang="de-DE" sz="2400" dirty="0" err="1">
                <a:effectLst/>
                <a:latin typeface="Tahoma" charset="0"/>
                <a:cs typeface="Times New Roman" charset="0"/>
              </a:rPr>
              <a:t>çalışanlar</a:t>
            </a:r>
            <a:r>
              <a:rPr lang="de-DE" sz="2400" dirty="0">
                <a:effectLst/>
                <a:latin typeface="Tahoma" charset="0"/>
                <a:cs typeface="Times New Roman" charset="0"/>
              </a:rPr>
              <a:t> </a:t>
            </a:r>
            <a:r>
              <a:rPr lang="de-DE" sz="2400" dirty="0" err="1">
                <a:effectLst/>
                <a:latin typeface="Tahoma" charset="0"/>
                <a:cs typeface="Times New Roman" charset="0"/>
              </a:rPr>
              <a:t>arasında</a:t>
            </a:r>
            <a:r>
              <a:rPr lang="de-DE" sz="2400" dirty="0">
                <a:effectLst/>
                <a:latin typeface="Tahoma" charset="0"/>
                <a:cs typeface="Times New Roman" charset="0"/>
              </a:rPr>
              <a:t> </a:t>
            </a:r>
            <a:r>
              <a:rPr lang="de-DE" sz="2400" dirty="0" err="1">
                <a:effectLst/>
                <a:latin typeface="Tahoma" charset="0"/>
                <a:cs typeface="Times New Roman" charset="0"/>
              </a:rPr>
              <a:t>kabul</a:t>
            </a:r>
            <a:r>
              <a:rPr lang="de-DE" sz="2400" dirty="0">
                <a:effectLst/>
                <a:latin typeface="Tahoma" charset="0"/>
                <a:cs typeface="Times New Roman" charset="0"/>
              </a:rPr>
              <a:t> </a:t>
            </a:r>
            <a:r>
              <a:rPr lang="de-DE" sz="2400" dirty="0" err="1">
                <a:effectLst/>
                <a:latin typeface="Tahoma" charset="0"/>
                <a:cs typeface="Times New Roman" charset="0"/>
              </a:rPr>
              <a:t>görebilmesinin</a:t>
            </a:r>
            <a:r>
              <a:rPr lang="de-DE" sz="2400" dirty="0">
                <a:effectLst/>
                <a:latin typeface="Tahoma" charset="0"/>
                <a:cs typeface="Times New Roman" charset="0"/>
              </a:rPr>
              <a:t> </a:t>
            </a:r>
            <a:r>
              <a:rPr lang="de-DE" sz="2400" dirty="0" err="1">
                <a:effectLst/>
                <a:latin typeface="Tahoma" charset="0"/>
                <a:cs typeface="Times New Roman" charset="0"/>
              </a:rPr>
              <a:t>önemli</a:t>
            </a:r>
            <a:r>
              <a:rPr lang="de-DE" sz="2400" dirty="0">
                <a:effectLst/>
                <a:latin typeface="Tahoma" charset="0"/>
                <a:cs typeface="Times New Roman" charset="0"/>
              </a:rPr>
              <a:t> </a:t>
            </a:r>
            <a:r>
              <a:rPr lang="de-DE" sz="2400" dirty="0" err="1">
                <a:effectLst/>
                <a:latin typeface="Tahoma" charset="0"/>
                <a:cs typeface="Times New Roman" charset="0"/>
              </a:rPr>
              <a:t>bir</a:t>
            </a:r>
            <a:r>
              <a:rPr lang="de-DE" sz="2400" dirty="0">
                <a:effectLst/>
                <a:latin typeface="Tahoma" charset="0"/>
                <a:cs typeface="Times New Roman" charset="0"/>
              </a:rPr>
              <a:t> </a:t>
            </a:r>
            <a:r>
              <a:rPr lang="de-DE" sz="2400" dirty="0" err="1">
                <a:effectLst/>
                <a:latin typeface="Tahoma" charset="0"/>
                <a:cs typeface="Times New Roman" charset="0"/>
              </a:rPr>
              <a:t>etmeni</a:t>
            </a:r>
            <a:r>
              <a:rPr lang="de-DE" sz="2400" dirty="0">
                <a:effectLst/>
                <a:latin typeface="Tahoma" charset="0"/>
                <a:cs typeface="Times New Roman" charset="0"/>
              </a:rPr>
              <a:t>, </a:t>
            </a:r>
            <a:r>
              <a:rPr lang="de-DE" sz="2400" dirty="0" err="1">
                <a:effectLst/>
                <a:latin typeface="Tahoma" charset="0"/>
                <a:cs typeface="Times New Roman" charset="0"/>
              </a:rPr>
              <a:t>bu</a:t>
            </a:r>
            <a:r>
              <a:rPr lang="de-DE" sz="2400" dirty="0">
                <a:effectLst/>
                <a:latin typeface="Tahoma" charset="0"/>
                <a:cs typeface="Times New Roman" charset="0"/>
              </a:rPr>
              <a:t> </a:t>
            </a:r>
            <a:r>
              <a:rPr lang="de-DE" sz="2400" dirty="0" err="1">
                <a:effectLst/>
                <a:latin typeface="Tahoma" charset="0"/>
                <a:cs typeface="Times New Roman" charset="0"/>
              </a:rPr>
              <a:t>kuralların</a:t>
            </a:r>
            <a:r>
              <a:rPr lang="de-DE" sz="2400" dirty="0">
                <a:effectLst/>
                <a:latin typeface="Tahoma" charset="0"/>
                <a:cs typeface="Times New Roman" charset="0"/>
              </a:rPr>
              <a:t> (</a:t>
            </a:r>
            <a:r>
              <a:rPr lang="de-DE" sz="2400" dirty="0" err="1">
                <a:effectLst/>
                <a:latin typeface="Tahoma" charset="0"/>
                <a:cs typeface="Times New Roman" charset="0"/>
              </a:rPr>
              <a:t>neyin</a:t>
            </a:r>
            <a:r>
              <a:rPr lang="de-DE" sz="2400" dirty="0">
                <a:effectLst/>
                <a:latin typeface="Tahoma" charset="0"/>
                <a:cs typeface="Times New Roman" charset="0"/>
              </a:rPr>
              <a:t> </a:t>
            </a:r>
            <a:r>
              <a:rPr lang="de-DE" sz="2400" dirty="0" err="1">
                <a:effectLst/>
                <a:latin typeface="Tahoma" charset="0"/>
                <a:cs typeface="Times New Roman" charset="0"/>
              </a:rPr>
              <a:t>doğru</a:t>
            </a:r>
            <a:r>
              <a:rPr lang="de-DE" sz="2400" dirty="0">
                <a:effectLst/>
                <a:latin typeface="Tahoma" charset="0"/>
                <a:cs typeface="Times New Roman" charset="0"/>
              </a:rPr>
              <a:t> </a:t>
            </a:r>
            <a:r>
              <a:rPr lang="de-DE" sz="2400" dirty="0" err="1">
                <a:effectLst/>
                <a:latin typeface="Tahoma" charset="0"/>
                <a:cs typeface="Times New Roman" charset="0"/>
              </a:rPr>
              <a:t>neyin</a:t>
            </a:r>
            <a:r>
              <a:rPr lang="de-DE" sz="2400" dirty="0">
                <a:effectLst/>
                <a:latin typeface="Tahoma" charset="0"/>
                <a:cs typeface="Times New Roman" charset="0"/>
              </a:rPr>
              <a:t> </a:t>
            </a:r>
            <a:r>
              <a:rPr lang="de-DE" sz="2400" dirty="0" err="1">
                <a:effectLst/>
                <a:latin typeface="Tahoma" charset="0"/>
                <a:cs typeface="Times New Roman" charset="0"/>
              </a:rPr>
              <a:t>yanlış</a:t>
            </a:r>
            <a:r>
              <a:rPr lang="de-DE" sz="2400" dirty="0">
                <a:effectLst/>
                <a:latin typeface="Tahoma" charset="0"/>
                <a:cs typeface="Times New Roman" charset="0"/>
              </a:rPr>
              <a:t> </a:t>
            </a:r>
            <a:r>
              <a:rPr lang="de-DE" sz="2400" dirty="0" err="1">
                <a:effectLst/>
                <a:latin typeface="Tahoma" charset="0"/>
                <a:cs typeface="Times New Roman" charset="0"/>
              </a:rPr>
              <a:t>olduğunun</a:t>
            </a:r>
            <a:r>
              <a:rPr lang="de-DE" sz="2400" dirty="0">
                <a:effectLst/>
                <a:latin typeface="Tahoma" charset="0"/>
                <a:cs typeface="Times New Roman" charset="0"/>
              </a:rPr>
              <a:t>) </a:t>
            </a:r>
            <a:r>
              <a:rPr lang="de-DE" sz="2400" dirty="0" err="1">
                <a:effectLst/>
                <a:latin typeface="Tahoma" charset="0"/>
                <a:cs typeface="Times New Roman" charset="0"/>
              </a:rPr>
              <a:t>yöneticiler</a:t>
            </a:r>
            <a:r>
              <a:rPr lang="de-DE" sz="2400" dirty="0">
                <a:effectLst/>
                <a:latin typeface="Tahoma" charset="0"/>
                <a:cs typeface="Times New Roman" charset="0"/>
              </a:rPr>
              <a:t> </a:t>
            </a:r>
            <a:r>
              <a:rPr lang="de-DE" sz="2400" dirty="0" err="1">
                <a:effectLst/>
                <a:latin typeface="Tahoma" charset="0"/>
                <a:cs typeface="Times New Roman" charset="0"/>
              </a:rPr>
              <a:t>tarafından</a:t>
            </a:r>
            <a:r>
              <a:rPr lang="de-DE" sz="2400" dirty="0">
                <a:effectLst/>
                <a:latin typeface="Tahoma" charset="0"/>
                <a:cs typeface="Times New Roman" charset="0"/>
              </a:rPr>
              <a:t> </a:t>
            </a:r>
            <a:r>
              <a:rPr lang="de-DE" sz="2400" dirty="0" err="1">
                <a:effectLst/>
                <a:latin typeface="Tahoma" charset="0"/>
                <a:cs typeface="Times New Roman" charset="0"/>
              </a:rPr>
              <a:t>çalışanlara</a:t>
            </a:r>
            <a:r>
              <a:rPr lang="de-DE" sz="2400" dirty="0">
                <a:effectLst/>
                <a:latin typeface="Tahoma" charset="0"/>
                <a:cs typeface="Times New Roman" charset="0"/>
              </a:rPr>
              <a:t> </a:t>
            </a:r>
            <a:r>
              <a:rPr lang="de-DE" sz="2400" dirty="0" err="1">
                <a:effectLst/>
                <a:latin typeface="Tahoma" charset="0"/>
                <a:cs typeface="Times New Roman" charset="0"/>
              </a:rPr>
              <a:t>açıklanması</a:t>
            </a:r>
            <a:r>
              <a:rPr lang="de-DE" sz="2400" dirty="0">
                <a:effectLst/>
                <a:latin typeface="Tahoma" charset="0"/>
                <a:cs typeface="Times New Roman" charset="0"/>
              </a:rPr>
              <a:t> </a:t>
            </a:r>
            <a:r>
              <a:rPr lang="de-DE" sz="2400" dirty="0" err="1">
                <a:effectLst/>
                <a:latin typeface="Tahoma" charset="0"/>
                <a:cs typeface="Times New Roman" charset="0"/>
              </a:rPr>
              <a:t>ve</a:t>
            </a:r>
            <a:r>
              <a:rPr lang="de-DE" sz="2400" dirty="0">
                <a:effectLst/>
                <a:latin typeface="Tahoma" charset="0"/>
                <a:cs typeface="Times New Roman" charset="0"/>
              </a:rPr>
              <a:t> </a:t>
            </a:r>
            <a:r>
              <a:rPr lang="de-DE" sz="2400" dirty="0" err="1">
                <a:effectLst/>
                <a:latin typeface="Tahoma" charset="0"/>
                <a:cs typeface="Times New Roman" charset="0"/>
              </a:rPr>
              <a:t>bizzat</a:t>
            </a:r>
            <a:r>
              <a:rPr lang="de-DE" sz="2400" dirty="0">
                <a:effectLst/>
                <a:latin typeface="Tahoma" charset="0"/>
                <a:cs typeface="Times New Roman" charset="0"/>
              </a:rPr>
              <a:t> </a:t>
            </a:r>
            <a:r>
              <a:rPr lang="de-DE" sz="2400" dirty="0" err="1">
                <a:effectLst/>
                <a:latin typeface="Tahoma" charset="0"/>
                <a:cs typeface="Times New Roman" charset="0"/>
              </a:rPr>
              <a:t>yöneticiler</a:t>
            </a:r>
            <a:r>
              <a:rPr lang="de-DE" sz="2400" dirty="0">
                <a:effectLst/>
                <a:latin typeface="Tahoma" charset="0"/>
                <a:cs typeface="Times New Roman" charset="0"/>
              </a:rPr>
              <a:t> </a:t>
            </a:r>
            <a:r>
              <a:rPr lang="de-DE" sz="2400" dirty="0" err="1">
                <a:effectLst/>
                <a:latin typeface="Tahoma" charset="0"/>
                <a:cs typeface="Times New Roman" charset="0"/>
              </a:rPr>
              <a:t>tarafından</a:t>
            </a:r>
            <a:r>
              <a:rPr lang="de-DE" sz="2400" dirty="0">
                <a:effectLst/>
                <a:latin typeface="Tahoma" charset="0"/>
                <a:cs typeface="Times New Roman" charset="0"/>
              </a:rPr>
              <a:t> </a:t>
            </a:r>
            <a:r>
              <a:rPr lang="de-DE" sz="2400" dirty="0" err="1">
                <a:effectLst/>
                <a:latin typeface="Tahoma" charset="0"/>
                <a:cs typeface="Times New Roman" charset="0"/>
              </a:rPr>
              <a:t>uygulanmasıdır</a:t>
            </a:r>
            <a:r>
              <a:rPr lang="de-DE" sz="2400" dirty="0">
                <a:effectLst/>
                <a:latin typeface="Tahoma" charset="0"/>
                <a:cs typeface="Times New Roman" charset="0"/>
              </a:rPr>
              <a:t>. </a:t>
            </a:r>
            <a:r>
              <a:rPr lang="de-DE" sz="2400" dirty="0" err="1">
                <a:effectLst/>
                <a:latin typeface="Tahoma" charset="0"/>
                <a:cs typeface="Times New Roman" charset="0"/>
              </a:rPr>
              <a:t>Ama</a:t>
            </a:r>
            <a:r>
              <a:rPr lang="de-DE" sz="2400" dirty="0">
                <a:effectLst/>
                <a:latin typeface="Tahoma" charset="0"/>
                <a:cs typeface="Times New Roman" charset="0"/>
              </a:rPr>
              <a:t> </a:t>
            </a:r>
            <a:r>
              <a:rPr lang="de-DE" sz="2400" dirty="0" err="1">
                <a:effectLst/>
                <a:latin typeface="Tahoma" charset="0"/>
                <a:cs typeface="Times New Roman" charset="0"/>
              </a:rPr>
              <a:t>yapılan</a:t>
            </a:r>
            <a:r>
              <a:rPr lang="de-DE" sz="2400" dirty="0">
                <a:effectLst/>
                <a:latin typeface="Tahoma" charset="0"/>
                <a:cs typeface="Times New Roman" charset="0"/>
              </a:rPr>
              <a:t> </a:t>
            </a:r>
            <a:r>
              <a:rPr lang="de-DE" sz="2400" dirty="0" err="1">
                <a:effectLst/>
                <a:latin typeface="Tahoma" charset="0"/>
                <a:cs typeface="Times New Roman" charset="0"/>
              </a:rPr>
              <a:t>araştırmalar</a:t>
            </a:r>
            <a:r>
              <a:rPr lang="de-DE" sz="2400" dirty="0">
                <a:effectLst/>
                <a:latin typeface="Tahoma" charset="0"/>
                <a:cs typeface="Times New Roman" charset="0"/>
              </a:rPr>
              <a:t> </a:t>
            </a:r>
            <a:r>
              <a:rPr lang="de-DE" sz="2400" dirty="0" err="1">
                <a:effectLst/>
                <a:latin typeface="Tahoma" charset="0"/>
                <a:cs typeface="Times New Roman" charset="0"/>
              </a:rPr>
              <a:t>otelcilik</a:t>
            </a:r>
            <a:r>
              <a:rPr lang="de-DE" sz="2400" dirty="0">
                <a:effectLst/>
                <a:latin typeface="Tahoma" charset="0"/>
                <a:cs typeface="Times New Roman" charset="0"/>
              </a:rPr>
              <a:t> </a:t>
            </a:r>
            <a:r>
              <a:rPr lang="de-DE" sz="2400" dirty="0" err="1">
                <a:effectLst/>
                <a:latin typeface="Tahoma" charset="0"/>
                <a:cs typeface="Times New Roman" charset="0"/>
              </a:rPr>
              <a:t>sektöründeki</a:t>
            </a:r>
            <a:r>
              <a:rPr lang="de-DE" sz="2400" dirty="0">
                <a:effectLst/>
                <a:latin typeface="Tahoma" charset="0"/>
                <a:cs typeface="Times New Roman" charset="0"/>
              </a:rPr>
              <a:t> </a:t>
            </a:r>
            <a:r>
              <a:rPr lang="de-DE" sz="2400" dirty="0" err="1">
                <a:effectLst/>
                <a:latin typeface="Tahoma" charset="0"/>
                <a:cs typeface="Times New Roman" charset="0"/>
              </a:rPr>
              <a:t>yöneticilerin</a:t>
            </a:r>
            <a:r>
              <a:rPr lang="de-DE" sz="2400" dirty="0">
                <a:effectLst/>
                <a:latin typeface="Tahoma" charset="0"/>
                <a:cs typeface="Times New Roman" charset="0"/>
              </a:rPr>
              <a:t> </a:t>
            </a:r>
            <a:r>
              <a:rPr lang="de-DE" sz="2400" dirty="0" err="1">
                <a:effectLst/>
                <a:latin typeface="Tahoma" charset="0"/>
                <a:cs typeface="Times New Roman" charset="0"/>
              </a:rPr>
              <a:t>genellikle</a:t>
            </a:r>
            <a:r>
              <a:rPr lang="de-DE" sz="2400" dirty="0">
                <a:effectLst/>
                <a:latin typeface="Tahoma" charset="0"/>
                <a:cs typeface="Times New Roman" charset="0"/>
              </a:rPr>
              <a:t> </a:t>
            </a:r>
            <a:r>
              <a:rPr lang="de-DE" sz="2400" dirty="0" err="1">
                <a:effectLst/>
                <a:latin typeface="Tahoma" charset="0"/>
                <a:cs typeface="Times New Roman" charset="0"/>
              </a:rPr>
              <a:t>iş</a:t>
            </a:r>
            <a:r>
              <a:rPr lang="de-DE" sz="2400" dirty="0">
                <a:effectLst/>
                <a:latin typeface="Tahoma" charset="0"/>
                <a:cs typeface="Times New Roman" charset="0"/>
              </a:rPr>
              <a:t> </a:t>
            </a:r>
            <a:r>
              <a:rPr lang="de-DE" sz="2400" dirty="0" err="1">
                <a:effectLst/>
                <a:latin typeface="Tahoma" charset="0"/>
                <a:cs typeface="Times New Roman" charset="0"/>
              </a:rPr>
              <a:t>iştir</a:t>
            </a:r>
            <a:r>
              <a:rPr lang="de-DE" sz="2400" dirty="0">
                <a:effectLst/>
                <a:latin typeface="Tahoma" charset="0"/>
                <a:cs typeface="Times New Roman" charset="0"/>
              </a:rPr>
              <a:t> </a:t>
            </a:r>
            <a:r>
              <a:rPr lang="de-DE" sz="2400" dirty="0" err="1">
                <a:effectLst/>
                <a:latin typeface="Tahoma" charset="0"/>
                <a:cs typeface="Times New Roman" charset="0"/>
              </a:rPr>
              <a:t>düşüncesinden</a:t>
            </a:r>
            <a:r>
              <a:rPr lang="de-DE" sz="2400" dirty="0">
                <a:effectLst/>
                <a:latin typeface="Tahoma" charset="0"/>
                <a:cs typeface="Times New Roman" charset="0"/>
              </a:rPr>
              <a:t> </a:t>
            </a:r>
            <a:r>
              <a:rPr lang="de-DE" sz="2400" dirty="0" err="1">
                <a:effectLst/>
                <a:latin typeface="Tahoma" charset="0"/>
                <a:cs typeface="Times New Roman" charset="0"/>
              </a:rPr>
              <a:t>hareketle</a:t>
            </a:r>
            <a:r>
              <a:rPr lang="de-DE" sz="2400" dirty="0">
                <a:effectLst/>
                <a:latin typeface="Tahoma" charset="0"/>
                <a:cs typeface="Times New Roman" charset="0"/>
              </a:rPr>
              <a:t> </a:t>
            </a:r>
            <a:r>
              <a:rPr lang="de-DE" sz="2400" dirty="0" err="1">
                <a:effectLst/>
                <a:latin typeface="Tahoma" charset="0"/>
                <a:cs typeface="Times New Roman" charset="0"/>
              </a:rPr>
              <a:t>etik</a:t>
            </a:r>
            <a:r>
              <a:rPr lang="de-DE" sz="2400" dirty="0">
                <a:effectLst/>
                <a:latin typeface="Tahoma" charset="0"/>
                <a:cs typeface="Times New Roman" charset="0"/>
              </a:rPr>
              <a:t> </a:t>
            </a:r>
            <a:r>
              <a:rPr lang="de-DE" sz="2400" dirty="0" err="1">
                <a:effectLst/>
                <a:latin typeface="Tahoma" charset="0"/>
                <a:cs typeface="Times New Roman" charset="0"/>
              </a:rPr>
              <a:t>kuralları</a:t>
            </a:r>
            <a:r>
              <a:rPr lang="de-DE" sz="2400" dirty="0">
                <a:effectLst/>
                <a:latin typeface="Tahoma" charset="0"/>
                <a:cs typeface="Times New Roman" charset="0"/>
              </a:rPr>
              <a:t> </a:t>
            </a:r>
            <a:r>
              <a:rPr lang="de-DE" sz="2400" dirty="0" err="1">
                <a:effectLst/>
                <a:latin typeface="Tahoma" charset="0"/>
                <a:cs typeface="Times New Roman" charset="0"/>
              </a:rPr>
              <a:t>çok</a:t>
            </a:r>
            <a:r>
              <a:rPr lang="de-DE" sz="2400" dirty="0">
                <a:effectLst/>
                <a:latin typeface="Tahoma" charset="0"/>
                <a:cs typeface="Times New Roman" charset="0"/>
              </a:rPr>
              <a:t> </a:t>
            </a:r>
            <a:r>
              <a:rPr lang="de-DE" sz="2400" dirty="0" err="1">
                <a:effectLst/>
                <a:latin typeface="Tahoma" charset="0"/>
                <a:cs typeface="Times New Roman" charset="0"/>
              </a:rPr>
              <a:t>fazla</a:t>
            </a:r>
            <a:r>
              <a:rPr lang="de-DE" sz="2400" dirty="0">
                <a:effectLst/>
                <a:latin typeface="Tahoma" charset="0"/>
                <a:cs typeface="Times New Roman" charset="0"/>
              </a:rPr>
              <a:t> </a:t>
            </a:r>
            <a:r>
              <a:rPr lang="de-DE" sz="2400" dirty="0" err="1">
                <a:effectLst/>
                <a:latin typeface="Tahoma" charset="0"/>
                <a:cs typeface="Times New Roman" charset="0"/>
              </a:rPr>
              <a:t>dikkate</a:t>
            </a:r>
            <a:r>
              <a:rPr lang="de-DE" sz="2400" dirty="0">
                <a:effectLst/>
                <a:latin typeface="Tahoma" charset="0"/>
                <a:cs typeface="Times New Roman" charset="0"/>
              </a:rPr>
              <a:t> </a:t>
            </a:r>
            <a:r>
              <a:rPr lang="de-DE" sz="2400" dirty="0" err="1">
                <a:effectLst/>
                <a:latin typeface="Tahoma" charset="0"/>
                <a:cs typeface="Times New Roman" charset="0"/>
              </a:rPr>
              <a:t>almadıklarını</a:t>
            </a:r>
            <a:r>
              <a:rPr lang="de-DE" sz="2400" dirty="0">
                <a:effectLst/>
                <a:latin typeface="Tahoma" charset="0"/>
                <a:cs typeface="Times New Roman" charset="0"/>
              </a:rPr>
              <a:t> </a:t>
            </a:r>
            <a:r>
              <a:rPr lang="de-DE" sz="2400" dirty="0" err="1">
                <a:effectLst/>
                <a:latin typeface="Tahoma" charset="0"/>
                <a:cs typeface="Times New Roman" charset="0"/>
              </a:rPr>
              <a:t>göstermektedir</a:t>
            </a:r>
            <a:r>
              <a:rPr lang="de-DE" sz="2400" dirty="0">
                <a:effectLst/>
                <a:latin typeface="Tahoma" charset="0"/>
                <a:cs typeface="Times New Roman" charset="0"/>
              </a:rPr>
              <a:t>. </a:t>
            </a:r>
            <a:r>
              <a:rPr lang="de-DE" sz="2400" dirty="0" err="1">
                <a:effectLst/>
                <a:latin typeface="Tahoma" charset="0"/>
                <a:cs typeface="Times New Roman" charset="0"/>
              </a:rPr>
              <a:t>Bir</a:t>
            </a:r>
            <a:r>
              <a:rPr lang="de-DE" sz="2400" dirty="0">
                <a:effectLst/>
                <a:latin typeface="Tahoma" charset="0"/>
                <a:cs typeface="Times New Roman" charset="0"/>
              </a:rPr>
              <a:t> </a:t>
            </a:r>
            <a:r>
              <a:rPr lang="de-DE" sz="2400" dirty="0" err="1">
                <a:effectLst/>
                <a:latin typeface="Tahoma" charset="0"/>
                <a:cs typeface="Times New Roman" charset="0"/>
              </a:rPr>
              <a:t>çok</a:t>
            </a:r>
            <a:r>
              <a:rPr lang="de-DE" sz="2400" dirty="0">
                <a:effectLst/>
                <a:latin typeface="Tahoma" charset="0"/>
                <a:cs typeface="Times New Roman" charset="0"/>
              </a:rPr>
              <a:t> </a:t>
            </a:r>
            <a:r>
              <a:rPr lang="de-DE" sz="2400" dirty="0" err="1">
                <a:effectLst/>
                <a:latin typeface="Tahoma" charset="0"/>
                <a:cs typeface="Times New Roman" charset="0"/>
              </a:rPr>
              <a:t>yönetici</a:t>
            </a:r>
            <a:r>
              <a:rPr lang="de-DE" sz="2400" dirty="0">
                <a:effectLst/>
                <a:latin typeface="Tahoma" charset="0"/>
                <a:cs typeface="Times New Roman" charset="0"/>
              </a:rPr>
              <a:t> </a:t>
            </a:r>
            <a:r>
              <a:rPr lang="de-DE" sz="2400" dirty="0" err="1">
                <a:effectLst/>
                <a:latin typeface="Tahoma" charset="0"/>
                <a:cs typeface="Times New Roman" charset="0"/>
              </a:rPr>
              <a:t>eti</a:t>
            </a:r>
            <a:r>
              <a:rPr lang="tr-TR" sz="2400" dirty="0">
                <a:effectLst/>
                <a:latin typeface="Tahoma" charset="0"/>
                <a:cs typeface="Times New Roman" charset="0"/>
              </a:rPr>
              <a:t>ğ</a:t>
            </a:r>
            <a:r>
              <a:rPr lang="de-DE" sz="2400" dirty="0">
                <a:effectLst/>
                <a:latin typeface="Tahoma" charset="0"/>
                <a:cs typeface="Times New Roman" charset="0"/>
              </a:rPr>
              <a:t>in </a:t>
            </a:r>
            <a:r>
              <a:rPr lang="de-DE" sz="2400" dirty="0" err="1">
                <a:effectLst/>
                <a:latin typeface="Tahoma" charset="0"/>
                <a:cs typeface="Times New Roman" charset="0"/>
              </a:rPr>
              <a:t>felsefi</a:t>
            </a:r>
            <a:r>
              <a:rPr lang="de-DE" sz="2400" dirty="0">
                <a:effectLst/>
                <a:latin typeface="Tahoma" charset="0"/>
                <a:cs typeface="Times New Roman" charset="0"/>
              </a:rPr>
              <a:t> </a:t>
            </a:r>
            <a:r>
              <a:rPr lang="de-DE" sz="2400" dirty="0" err="1">
                <a:effectLst/>
                <a:latin typeface="Tahoma" charset="0"/>
                <a:cs typeface="Times New Roman" charset="0"/>
              </a:rPr>
              <a:t>yönleriyle</a:t>
            </a:r>
            <a:r>
              <a:rPr lang="de-DE" sz="2400" dirty="0">
                <a:effectLst/>
                <a:latin typeface="Tahoma" charset="0"/>
                <a:cs typeface="Times New Roman" charset="0"/>
              </a:rPr>
              <a:t> </a:t>
            </a:r>
            <a:r>
              <a:rPr lang="de-DE" sz="2400" dirty="0" err="1">
                <a:effectLst/>
                <a:latin typeface="Tahoma" charset="0"/>
                <a:cs typeface="Times New Roman" charset="0"/>
              </a:rPr>
              <a:t>bilgilendirilmemiştir</a:t>
            </a:r>
            <a:r>
              <a:rPr lang="de-DE" sz="2400" dirty="0">
                <a:effectLst/>
                <a:latin typeface="Tahoma" charset="0"/>
                <a:cs typeface="Times New Roman" charset="0"/>
              </a:rPr>
              <a:t>. </a:t>
            </a:r>
            <a:endParaRPr lang="tr-TR" sz="2400" dirty="0">
              <a:effectLst/>
              <a:latin typeface="Tahoma" charset="0"/>
              <a:cs typeface="+mn-cs"/>
            </a:endParaRPr>
          </a:p>
        </p:txBody>
      </p:sp>
      <p:pic>
        <p:nvPicPr>
          <p:cNvPr id="66562" name="Picture 2" descr="026c0205ll.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357313"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6563" name="Picture 3" descr="0511-0801-0717-232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43875" y="5572125"/>
            <a:ext cx="1016000"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8612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457200" y="571500"/>
            <a:ext cx="8229600" cy="5857875"/>
          </a:xfrm>
        </p:spPr>
        <p:txBody>
          <a:bodyPr/>
          <a:lstStyle/>
          <a:p>
            <a:pPr algn="l" eaLnBrk="1" hangingPunct="1"/>
            <a:r>
              <a:rPr lang="tr-TR" sz="2800">
                <a:solidFill>
                  <a:schemeClr val="tx1"/>
                </a:solidFill>
                <a:effectLst/>
                <a:latin typeface="Arial" charset="0"/>
                <a:cs typeface="Times New Roman" charset="0"/>
              </a:rPr>
              <a:t>S</a:t>
            </a:r>
            <a:r>
              <a:rPr lang="en-US" sz="2800">
                <a:solidFill>
                  <a:schemeClr val="tx1"/>
                </a:solidFill>
                <a:effectLst/>
                <a:latin typeface="Arial" charset="0"/>
                <a:cs typeface="Times New Roman" charset="0"/>
              </a:rPr>
              <a:t>on yıllarda otelcilik endüstrisinin etik konusuna olan ilgisi artmaktadır. </a:t>
            </a:r>
            <a:r>
              <a:rPr lang="tr-TR" sz="2800">
                <a:solidFill>
                  <a:schemeClr val="tx1"/>
                </a:solidFill>
                <a:effectLst/>
                <a:latin typeface="Arial" charset="0"/>
                <a:cs typeface="Times New Roman" charset="0"/>
              </a:rPr>
              <a:t>O</a:t>
            </a:r>
            <a:r>
              <a:rPr lang="en-US" sz="2800">
                <a:solidFill>
                  <a:schemeClr val="tx1"/>
                </a:solidFill>
                <a:effectLst/>
                <a:latin typeface="Arial" charset="0"/>
                <a:cs typeface="Times New Roman" charset="0"/>
              </a:rPr>
              <a:t>tel yönetimleri, işletmelerinde yaşanan etik sorunları en aza indirmek amacıyla çalışanlara neyin doğru neyin yanlış olduğunu açıkça ortaya koyan etik standartlar listeleri hazırlamaktadırlar. </a:t>
            </a:r>
            <a:endParaRPr lang="tr-TR" sz="2800">
              <a:solidFill>
                <a:schemeClr val="tx1"/>
              </a:solidFill>
              <a:effectLst/>
              <a:latin typeface="Arial" charset="0"/>
              <a:cs typeface="Times New Roman" charset="0"/>
            </a:endParaRPr>
          </a:p>
        </p:txBody>
      </p:sp>
    </p:spTree>
    <p:extLst>
      <p:ext uri="{BB962C8B-B14F-4D97-AF65-F5344CB8AC3E}">
        <p14:creationId xmlns:p14="http://schemas.microsoft.com/office/powerpoint/2010/main" val="3399002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endParaRPr lang="tr-TR" smtClean="0">
              <a:ea typeface="+mj-ea"/>
              <a:cs typeface="+mj-cs"/>
            </a:endParaRPr>
          </a:p>
        </p:txBody>
      </p:sp>
      <p:sp>
        <p:nvSpPr>
          <p:cNvPr id="3" name="Content Placeholder 2"/>
          <p:cNvSpPr>
            <a:spLocks noGrp="1"/>
          </p:cNvSpPr>
          <p:nvPr>
            <p:ph idx="1"/>
          </p:nvPr>
        </p:nvSpPr>
        <p:spPr/>
        <p:txBody>
          <a:bodyPr/>
          <a:lstStyle/>
          <a:p>
            <a:pPr eaLnBrk="1" hangingPunct="1">
              <a:defRPr/>
            </a:pPr>
            <a:r>
              <a:rPr lang="en-US" sz="2400">
                <a:effectLst/>
                <a:latin typeface="Tahoma" charset="0"/>
                <a:cs typeface="Times New Roman" charset="0"/>
              </a:rPr>
              <a:t>Etik kurallar listesi işletmenin uygulamaya çalıştığı genel ve spesifik etik kuralları tanımlar. Amerik</a:t>
            </a:r>
            <a:r>
              <a:rPr lang="tr-TR" sz="2400">
                <a:effectLst/>
                <a:latin typeface="Tahoma" charset="0"/>
                <a:cs typeface="Times New Roman" charset="0"/>
              </a:rPr>
              <a:t>adaki</a:t>
            </a:r>
            <a:r>
              <a:rPr lang="en-US" sz="2400">
                <a:effectLst/>
                <a:latin typeface="Tahoma" charset="0"/>
                <a:cs typeface="Times New Roman" charset="0"/>
              </a:rPr>
              <a:t> otellerin yaklaşık %50’sinin etik kuralları gösteren listeleri vardır. Öte yandan bu oran diğer orta ve büyük ölçekli Amerikan şirketleri ile karşılaştırıldığında (onlarda bu oran %80-%90 arasındadır) düşük kalmaktadır. A</a:t>
            </a:r>
            <a:r>
              <a:rPr lang="tr-TR" sz="2400">
                <a:effectLst/>
                <a:latin typeface="Tahoma" charset="0"/>
                <a:cs typeface="+mn-cs"/>
              </a:rPr>
              <a:t>şağıda</a:t>
            </a:r>
            <a:r>
              <a:rPr lang="en-US" sz="2400">
                <a:effectLst/>
                <a:latin typeface="Tahoma" charset="0"/>
                <a:cs typeface="Times New Roman" charset="0"/>
              </a:rPr>
              <a:t> otel işletmeleri ve turizm endüstrisi için hazırlanmış ve otel işletmelerinde etik alanlarının neredeyse tamamını kapsayan bir etik kurallar listesi örnek olarak verilmiştir</a:t>
            </a:r>
            <a:r>
              <a:rPr lang="tr-TR" sz="2400">
                <a:effectLst/>
                <a:latin typeface="Tahoma" charset="0"/>
                <a:cs typeface="Times New Roman" charset="0"/>
              </a:rPr>
              <a:t>:</a:t>
            </a:r>
            <a:r>
              <a:rPr lang="en-US" sz="2400">
                <a:effectLst/>
                <a:latin typeface="Tahoma" charset="0"/>
                <a:cs typeface="Times New Roman" charset="0"/>
              </a:rPr>
              <a:t/>
            </a:r>
            <a:br>
              <a:rPr lang="en-US" sz="2400">
                <a:effectLst/>
                <a:latin typeface="Tahoma" charset="0"/>
                <a:cs typeface="Times New Roman" charset="0"/>
              </a:rPr>
            </a:br>
            <a:endParaRPr lang="tr-TR" sz="2400">
              <a:latin typeface="Tahoma" charset="0"/>
              <a:cs typeface="+mn-cs"/>
            </a:endParaRPr>
          </a:p>
        </p:txBody>
      </p:sp>
    </p:spTree>
    <p:extLst>
      <p:ext uri="{BB962C8B-B14F-4D97-AF65-F5344CB8AC3E}">
        <p14:creationId xmlns:p14="http://schemas.microsoft.com/office/powerpoint/2010/main" val="2892447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en-US" dirty="0" err="1" smtClean="0"/>
              <a:t>Meryem</a:t>
            </a:r>
            <a:r>
              <a:rPr lang="en-US" dirty="0" smtClean="0"/>
              <a:t> </a:t>
            </a:r>
            <a:r>
              <a:rPr lang="en-US" dirty="0" err="1" smtClean="0"/>
              <a:t>Kozak</a:t>
            </a:r>
            <a:r>
              <a:rPr lang="en-US" dirty="0" smtClean="0"/>
              <a:t>- </a:t>
            </a:r>
            <a:r>
              <a:rPr lang="en-US" dirty="0" err="1" smtClean="0"/>
              <a:t>Hatice</a:t>
            </a:r>
            <a:r>
              <a:rPr lang="en-US" dirty="0" smtClean="0"/>
              <a:t> </a:t>
            </a:r>
            <a:r>
              <a:rPr lang="en-US" dirty="0" err="1" smtClean="0"/>
              <a:t>Nergis</a:t>
            </a:r>
            <a:r>
              <a:rPr lang="en-US" dirty="0" smtClean="0"/>
              <a:t>- </a:t>
            </a:r>
            <a:r>
              <a:rPr lang="en-US" dirty="0" err="1" smtClean="0"/>
              <a:t>Turizmde</a:t>
            </a:r>
            <a:r>
              <a:rPr lang="en-US" dirty="0" smtClean="0"/>
              <a:t> </a:t>
            </a:r>
            <a:r>
              <a:rPr lang="en-US" dirty="0" err="1" smtClean="0"/>
              <a:t>Etik</a:t>
            </a:r>
            <a:r>
              <a:rPr lang="en-US" dirty="0" smtClean="0"/>
              <a:t>- </a:t>
            </a:r>
            <a:r>
              <a:rPr lang="en-US" dirty="0" err="1" smtClean="0"/>
              <a:t>Detay</a:t>
            </a:r>
            <a:r>
              <a:rPr lang="en-US" dirty="0" smtClean="0"/>
              <a:t> </a:t>
            </a:r>
            <a:r>
              <a:rPr lang="en-US" dirty="0" err="1" smtClean="0"/>
              <a:t>Yayıncılık</a:t>
            </a:r>
            <a:endParaRPr lang="en-US" dirty="0" smtClean="0"/>
          </a:p>
          <a:p>
            <a:r>
              <a:rPr lang="en-US" dirty="0" err="1" smtClean="0"/>
              <a:t>Çeşitli</a:t>
            </a:r>
            <a:r>
              <a:rPr lang="en-US" dirty="0" smtClean="0"/>
              <a:t> </a:t>
            </a:r>
            <a:r>
              <a:rPr lang="en-US" dirty="0" err="1" smtClean="0"/>
              <a:t>makaleler</a:t>
            </a:r>
            <a:endParaRPr lang="en-US" dirty="0"/>
          </a:p>
        </p:txBody>
      </p:sp>
    </p:spTree>
    <p:extLst>
      <p:ext uri="{BB962C8B-B14F-4D97-AF65-F5344CB8AC3E}">
        <p14:creationId xmlns:p14="http://schemas.microsoft.com/office/powerpoint/2010/main" val="4187079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TotalTime>
  <Words>126</Words>
  <Application>Microsoft Macintosh PowerPoint</Application>
  <PresentationFormat>On-screen Show (4:3)</PresentationFormat>
  <Paragraphs>11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Son yıllarda otelcilik endüstrisinin etik konusuna olan ilgisi artmaktadır. Otel yönetimleri, işletmelerinde yaşanan etik sorunları en aza indirmek amacıyla çalışanlara neyin doğru neyin yanlış olduğunu açıkça ortaya koyan etik standartlar listeleri hazırlamaktadırlar. </vt:lpstr>
      <vt:lpstr>PowerPoint Presentation</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2</cp:revision>
  <dcterms:created xsi:type="dcterms:W3CDTF">2017-11-16T13:01:16Z</dcterms:created>
  <dcterms:modified xsi:type="dcterms:W3CDTF">2017-11-16T13:40:32Z</dcterms:modified>
</cp:coreProperties>
</file>