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9" r:id="rId3"/>
    <p:sldId id="310" r:id="rId4"/>
    <p:sldId id="311" r:id="rId5"/>
    <p:sldId id="312" r:id="rId6"/>
    <p:sldId id="257" r:id="rId7"/>
    <p:sldId id="258" r:id="rId8"/>
    <p:sldId id="259" r:id="rId9"/>
    <p:sldId id="260" r:id="rId10"/>
    <p:sldId id="261" r:id="rId11"/>
    <p:sldId id="262" r:id="rId12"/>
    <p:sldId id="263" r:id="rId13"/>
    <p:sldId id="264" r:id="rId14"/>
    <p:sldId id="265" r:id="rId15"/>
    <p:sldId id="266" r:id="rId16"/>
    <p:sldId id="267" r:id="rId17"/>
    <p:sldId id="315"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14" r:id="rId5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93" d="100"/>
          <a:sy n="93" d="100"/>
        </p:scale>
        <p:origin x="3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063E066E-D0CE-48B7-B02E-97AC9258DCF1}" type="datetimeFigureOut">
              <a:rPr lang="tr-TR" smtClean="0"/>
              <a:t>11.11.2023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639183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3E066E-D0CE-48B7-B02E-97AC9258DCF1}" type="datetimeFigureOut">
              <a:rPr lang="tr-TR" smtClean="0"/>
              <a:t>11.11.2023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744749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3E066E-D0CE-48B7-B02E-97AC9258DCF1}" type="datetimeFigureOut">
              <a:rPr lang="tr-TR" smtClean="0"/>
              <a:t>11.11.2023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3466582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3E066E-D0CE-48B7-B02E-97AC9258DCF1}" type="datetimeFigureOut">
              <a:rPr lang="tr-TR" smtClean="0"/>
              <a:t>11.11.2023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65717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063E066E-D0CE-48B7-B02E-97AC9258DCF1}" type="datetimeFigureOut">
              <a:rPr lang="tr-TR" smtClean="0"/>
              <a:t>11.11.2023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3083769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3E066E-D0CE-48B7-B02E-97AC9258DCF1}" type="datetimeFigureOut">
              <a:rPr lang="tr-TR" smtClean="0"/>
              <a:t>11.11.2023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796211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3E066E-D0CE-48B7-B02E-97AC9258DCF1}" type="datetimeFigureOut">
              <a:rPr lang="tr-TR" smtClean="0"/>
              <a:t>11.11.2023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1723560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3E066E-D0CE-48B7-B02E-97AC9258DCF1}" type="datetimeFigureOut">
              <a:rPr lang="tr-TR" smtClean="0"/>
              <a:t>11.11.2023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4140125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3E066E-D0CE-48B7-B02E-97AC9258DCF1}" type="datetimeFigureOut">
              <a:rPr lang="tr-TR" smtClean="0"/>
              <a:t>11.11.2023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752005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063E066E-D0CE-48B7-B02E-97AC9258DCF1}" type="datetimeFigureOut">
              <a:rPr lang="tr-TR" smtClean="0"/>
              <a:t>11.11.2023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532379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063E066E-D0CE-48B7-B02E-97AC9258DCF1}" type="datetimeFigureOut">
              <a:rPr lang="tr-TR" smtClean="0"/>
              <a:t>11.11.2023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040703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3E066E-D0CE-48B7-B02E-97AC9258DCF1}" type="datetimeFigureOut">
              <a:rPr lang="tr-TR" smtClean="0"/>
              <a:t>11.11.2023</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3A64C3-E19F-4D6B-A3B8-215AD946759B}" type="slidenum">
              <a:rPr lang="tr-TR" smtClean="0"/>
              <a:t>‹#›</a:t>
            </a:fld>
            <a:endParaRPr lang="tr-TR"/>
          </a:p>
        </p:txBody>
      </p:sp>
    </p:spTree>
    <p:extLst>
      <p:ext uri="{BB962C8B-B14F-4D97-AF65-F5344CB8AC3E}">
        <p14:creationId xmlns:p14="http://schemas.microsoft.com/office/powerpoint/2010/main" val="2781961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46841"/>
            <a:ext cx="9144000" cy="3163122"/>
          </a:xfrm>
        </p:spPr>
        <p:txBody>
          <a:bodyPr>
            <a:normAutofit fontScale="90000"/>
          </a:bodyPr>
          <a:lstStyle/>
          <a:p>
            <a:r>
              <a:rPr lang="tr-TR" b="1" dirty="0">
                <a:latin typeface="Calibri" panose="020F0502020204030204" pitchFamily="34" charset="0"/>
                <a:ea typeface="Calibri" panose="020F0502020204030204" pitchFamily="34" charset="0"/>
                <a:cs typeface="Times New Roman" panose="02020603050405020304" pitchFamily="18" charset="0"/>
              </a:rPr>
              <a:t/>
            </a:r>
            <a:br>
              <a:rPr lang="tr-TR" b="1" dirty="0">
                <a:latin typeface="Calibri" panose="020F0502020204030204" pitchFamily="34" charset="0"/>
                <a:ea typeface="Calibri" panose="020F0502020204030204" pitchFamily="34" charset="0"/>
                <a:cs typeface="Times New Roman" panose="02020603050405020304" pitchFamily="18" charset="0"/>
              </a:rPr>
            </a:br>
            <a:r>
              <a:rPr lang="tr-TR" b="1" dirty="0">
                <a:latin typeface="Calibri" panose="020F0502020204030204" pitchFamily="34" charset="0"/>
                <a:ea typeface="Calibri" panose="020F0502020204030204" pitchFamily="34" charset="0"/>
                <a:cs typeface="Times New Roman" panose="02020603050405020304" pitchFamily="18" charset="0"/>
              </a:rPr>
              <a:t/>
            </a:r>
            <a:br>
              <a:rPr lang="tr-TR" b="1" dirty="0">
                <a:latin typeface="Calibri" panose="020F0502020204030204" pitchFamily="34" charset="0"/>
                <a:ea typeface="Calibri" panose="020F0502020204030204" pitchFamily="34" charset="0"/>
                <a:cs typeface="Times New Roman" panose="02020603050405020304" pitchFamily="18" charset="0"/>
              </a:rPr>
            </a:br>
            <a:r>
              <a:rPr lang="tr-TR" b="1" dirty="0">
                <a:latin typeface="Calibri" panose="020F0502020204030204" pitchFamily="34" charset="0"/>
                <a:ea typeface="Calibri" panose="020F0502020204030204" pitchFamily="34" charset="0"/>
                <a:cs typeface="Times New Roman" panose="02020603050405020304" pitchFamily="18" charset="0"/>
              </a:rPr>
              <a:t>ECZACILARIN MEVCUT/POTANSİYEL İSTİHDAM ALANLARI </a:t>
            </a:r>
            <a:r>
              <a:rPr lang="tr-TR" dirty="0"/>
              <a:t/>
            </a:r>
            <a:br>
              <a:rPr lang="tr-TR" dirty="0"/>
            </a:br>
            <a:endParaRPr lang="tr-TR" dirty="0"/>
          </a:p>
        </p:txBody>
      </p:sp>
      <p:sp>
        <p:nvSpPr>
          <p:cNvPr id="3" name="Alt Başlık 2"/>
          <p:cNvSpPr>
            <a:spLocks noGrp="1"/>
          </p:cNvSpPr>
          <p:nvPr>
            <p:ph type="subTitle" idx="1"/>
          </p:nvPr>
        </p:nvSpPr>
        <p:spPr/>
        <p:txBody>
          <a:bodyPr/>
          <a:lstStyle/>
          <a:p>
            <a:r>
              <a:rPr lang="tr-TR" b="1" dirty="0"/>
              <a:t>TEB ECZACI İŞGÜCÜ PLANLAMASI</a:t>
            </a:r>
            <a:endParaRPr lang="tr-TR" dirty="0"/>
          </a:p>
          <a:p>
            <a:r>
              <a:rPr lang="tr-TR" b="1" dirty="0"/>
              <a:t>ATÖLYE SONUÇ RAPORU</a:t>
            </a:r>
            <a:endParaRPr lang="tr-TR" dirty="0"/>
          </a:p>
          <a:p>
            <a:endParaRPr lang="tr-TR" dirty="0"/>
          </a:p>
        </p:txBody>
      </p:sp>
    </p:spTree>
    <p:extLst>
      <p:ext uri="{BB962C8B-B14F-4D97-AF65-F5344CB8AC3E}">
        <p14:creationId xmlns:p14="http://schemas.microsoft.com/office/powerpoint/2010/main" val="1948171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235616437"/>
              </p:ext>
            </p:extLst>
          </p:nvPr>
        </p:nvGraphicFramePr>
        <p:xfrm>
          <a:off x="1483112" y="1465795"/>
          <a:ext cx="7258917" cy="4416552"/>
        </p:xfrm>
        <a:graphic>
          <a:graphicData uri="http://schemas.openxmlformats.org/drawingml/2006/table">
            <a:tbl>
              <a:tblPr firstRow="1" firstCol="1" bandRow="1">
                <a:tableStyleId>{5C22544A-7EE6-4342-B048-85BDC9FD1C3A}</a:tableStyleId>
              </a:tblPr>
              <a:tblGrid>
                <a:gridCol w="7258917">
                  <a:extLst>
                    <a:ext uri="{9D8B030D-6E8A-4147-A177-3AD203B41FA5}">
                      <a16:colId xmlns:a16="http://schemas.microsoft.com/office/drawing/2014/main" val="3652740230"/>
                    </a:ext>
                  </a:extLst>
                </a:gridCol>
              </a:tblGrid>
              <a:tr h="0">
                <a:tc>
                  <a:txBody>
                    <a:bodyPr/>
                    <a:lstStyle/>
                    <a:p>
                      <a:pPr algn="just">
                        <a:lnSpc>
                          <a:spcPct val="115000"/>
                        </a:lnSpc>
                        <a:spcBef>
                          <a:spcPts val="300"/>
                        </a:spcBef>
                        <a:spcAft>
                          <a:spcPts val="300"/>
                        </a:spcAft>
                      </a:pPr>
                      <a:r>
                        <a:rPr lang="tr-TR" sz="1800" dirty="0">
                          <a:effectLst/>
                        </a:rPr>
                        <a:t>Galeri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1781684"/>
                  </a:ext>
                </a:extLst>
              </a:tr>
              <a:tr h="0">
                <a:tc>
                  <a:txBody>
                    <a:bodyPr/>
                    <a:lstStyle/>
                    <a:p>
                      <a:pPr algn="just">
                        <a:lnSpc>
                          <a:spcPct val="115000"/>
                        </a:lnSpc>
                        <a:spcBef>
                          <a:spcPts val="300"/>
                        </a:spcBef>
                        <a:spcAft>
                          <a:spcPts val="300"/>
                        </a:spcAft>
                      </a:pPr>
                      <a:r>
                        <a:rPr lang="tr-TR" sz="1800" dirty="0">
                          <a:effectLst/>
                        </a:rPr>
                        <a:t>Siyasetçi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4914164"/>
                  </a:ext>
                </a:extLst>
              </a:tr>
              <a:tr h="0">
                <a:tc>
                  <a:txBody>
                    <a:bodyPr/>
                    <a:lstStyle/>
                    <a:p>
                      <a:pPr algn="just">
                        <a:lnSpc>
                          <a:spcPct val="115000"/>
                        </a:lnSpc>
                        <a:spcBef>
                          <a:spcPts val="300"/>
                        </a:spcBef>
                        <a:spcAft>
                          <a:spcPts val="300"/>
                        </a:spcAft>
                      </a:pPr>
                      <a:r>
                        <a:rPr lang="tr-TR" sz="1800" dirty="0">
                          <a:effectLst/>
                        </a:rPr>
                        <a:t>Bitkisel ürün pazarlaması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4379771"/>
                  </a:ext>
                </a:extLst>
              </a:tr>
              <a:tr h="0">
                <a:tc>
                  <a:txBody>
                    <a:bodyPr/>
                    <a:lstStyle/>
                    <a:p>
                      <a:pPr algn="just">
                        <a:lnSpc>
                          <a:spcPct val="115000"/>
                        </a:lnSpc>
                        <a:spcBef>
                          <a:spcPts val="300"/>
                        </a:spcBef>
                        <a:spcAft>
                          <a:spcPts val="300"/>
                        </a:spcAft>
                      </a:pPr>
                      <a:r>
                        <a:rPr lang="tr-TR" sz="1800" dirty="0">
                          <a:effectLst/>
                        </a:rPr>
                        <a:t>Hastane yöneticiliği yapan, hastane ortağı olan Eczacı (Eczacılık vasfı kullanılmadan)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0368590"/>
                  </a:ext>
                </a:extLst>
              </a:tr>
              <a:tr h="0">
                <a:tc>
                  <a:txBody>
                    <a:bodyPr/>
                    <a:lstStyle/>
                    <a:p>
                      <a:pPr algn="just">
                        <a:lnSpc>
                          <a:spcPct val="115000"/>
                        </a:lnSpc>
                        <a:spcBef>
                          <a:spcPts val="300"/>
                        </a:spcBef>
                        <a:spcAft>
                          <a:spcPts val="300"/>
                        </a:spcAft>
                      </a:pPr>
                      <a:r>
                        <a:rPr lang="tr-TR" sz="1800" dirty="0">
                          <a:effectLst/>
                        </a:rPr>
                        <a:t>Un fabrikası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8955984"/>
                  </a:ext>
                </a:extLst>
              </a:tr>
              <a:tr h="0">
                <a:tc>
                  <a:txBody>
                    <a:bodyPr/>
                    <a:lstStyle/>
                    <a:p>
                      <a:pPr algn="just">
                        <a:lnSpc>
                          <a:spcPct val="115000"/>
                        </a:lnSpc>
                        <a:spcBef>
                          <a:spcPts val="300"/>
                        </a:spcBef>
                        <a:spcAft>
                          <a:spcPts val="300"/>
                        </a:spcAft>
                      </a:pPr>
                      <a:r>
                        <a:rPr lang="tr-TR" sz="1800" dirty="0">
                          <a:effectLst/>
                        </a:rPr>
                        <a:t>At çiftliği olup, at üreticiliği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6260368"/>
                  </a:ext>
                </a:extLst>
              </a:tr>
              <a:tr h="0">
                <a:tc>
                  <a:txBody>
                    <a:bodyPr/>
                    <a:lstStyle/>
                    <a:p>
                      <a:pPr algn="just">
                        <a:lnSpc>
                          <a:spcPct val="115000"/>
                        </a:lnSpc>
                        <a:spcBef>
                          <a:spcPts val="300"/>
                        </a:spcBef>
                        <a:spcAft>
                          <a:spcPts val="300"/>
                        </a:spcAft>
                      </a:pPr>
                      <a:r>
                        <a:rPr lang="tr-TR" sz="1800" dirty="0">
                          <a:effectLst/>
                        </a:rPr>
                        <a:t>Holding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2406359"/>
                  </a:ext>
                </a:extLst>
              </a:tr>
              <a:tr h="0">
                <a:tc>
                  <a:txBody>
                    <a:bodyPr/>
                    <a:lstStyle/>
                    <a:p>
                      <a:pPr algn="just">
                        <a:lnSpc>
                          <a:spcPct val="115000"/>
                        </a:lnSpc>
                        <a:spcBef>
                          <a:spcPts val="300"/>
                        </a:spcBef>
                        <a:spcAft>
                          <a:spcPts val="300"/>
                        </a:spcAft>
                      </a:pPr>
                      <a:r>
                        <a:rPr lang="tr-TR" sz="1800" dirty="0">
                          <a:effectLst/>
                        </a:rPr>
                        <a:t>Manken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713491"/>
                  </a:ext>
                </a:extLst>
              </a:tr>
              <a:tr h="0">
                <a:tc>
                  <a:txBody>
                    <a:bodyPr/>
                    <a:lstStyle/>
                    <a:p>
                      <a:pPr algn="just">
                        <a:lnSpc>
                          <a:spcPct val="115000"/>
                        </a:lnSpc>
                        <a:spcBef>
                          <a:spcPts val="300"/>
                        </a:spcBef>
                        <a:spcAft>
                          <a:spcPts val="300"/>
                        </a:spcAft>
                      </a:pPr>
                      <a:r>
                        <a:rPr lang="tr-TR" sz="1800" dirty="0">
                          <a:effectLst/>
                        </a:rPr>
                        <a:t>Tıbbi Cihaz firması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3105660"/>
                  </a:ext>
                </a:extLst>
              </a:tr>
              <a:tr h="0">
                <a:tc>
                  <a:txBody>
                    <a:bodyPr/>
                    <a:lstStyle/>
                    <a:p>
                      <a:pPr algn="just">
                        <a:lnSpc>
                          <a:spcPct val="115000"/>
                        </a:lnSpc>
                        <a:spcBef>
                          <a:spcPts val="300"/>
                        </a:spcBef>
                        <a:spcAft>
                          <a:spcPts val="300"/>
                        </a:spcAft>
                      </a:pPr>
                      <a:r>
                        <a:rPr lang="tr-TR" sz="1800" dirty="0">
                          <a:effectLst/>
                        </a:rPr>
                        <a:t>Fotoğrafçı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517989"/>
                  </a:ext>
                </a:extLst>
              </a:tr>
              <a:tr h="0">
                <a:tc>
                  <a:txBody>
                    <a:bodyPr/>
                    <a:lstStyle/>
                    <a:p>
                      <a:pPr algn="just">
                        <a:lnSpc>
                          <a:spcPct val="115000"/>
                        </a:lnSpc>
                        <a:spcBef>
                          <a:spcPts val="300"/>
                        </a:spcBef>
                        <a:spcAft>
                          <a:spcPts val="300"/>
                        </a:spcAft>
                      </a:pPr>
                      <a:r>
                        <a:rPr lang="tr-TR" sz="1800" dirty="0">
                          <a:effectLst/>
                        </a:rPr>
                        <a:t>Parfümeri üretim yeri sahibi olan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816663"/>
                  </a:ext>
                </a:extLst>
              </a:tr>
              <a:tr h="0">
                <a:tc>
                  <a:txBody>
                    <a:bodyPr/>
                    <a:lstStyle/>
                    <a:p>
                      <a:pPr algn="just">
                        <a:lnSpc>
                          <a:spcPct val="115000"/>
                        </a:lnSpc>
                        <a:spcBef>
                          <a:spcPts val="300"/>
                        </a:spcBef>
                        <a:spcAft>
                          <a:spcPts val="300"/>
                        </a:spcAft>
                      </a:pPr>
                      <a:r>
                        <a:rPr lang="tr-TR" sz="1800" dirty="0">
                          <a:effectLst/>
                        </a:rPr>
                        <a:t>Muhasebecilik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7844608"/>
                  </a:ext>
                </a:extLst>
              </a:tr>
              <a:tr h="0">
                <a:tc>
                  <a:txBody>
                    <a:bodyPr/>
                    <a:lstStyle/>
                    <a:p>
                      <a:pPr algn="just">
                        <a:lnSpc>
                          <a:spcPct val="115000"/>
                        </a:lnSpc>
                        <a:spcBef>
                          <a:spcPts val="300"/>
                        </a:spcBef>
                        <a:spcAft>
                          <a:spcPts val="300"/>
                        </a:spcAft>
                      </a:pPr>
                      <a:r>
                        <a:rPr lang="tr-TR" sz="1800" dirty="0">
                          <a:effectLst/>
                        </a:rPr>
                        <a:t>Sinema salonu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17801602"/>
                  </a:ext>
                </a:extLst>
              </a:tr>
            </a:tbl>
          </a:graphicData>
        </a:graphic>
      </p:graphicFrame>
      <p:sp>
        <p:nvSpPr>
          <p:cNvPr id="6" name="Dikdörtgen 5"/>
          <p:cNvSpPr/>
          <p:nvPr/>
        </p:nvSpPr>
        <p:spPr>
          <a:xfrm>
            <a:off x="1483112" y="880274"/>
            <a:ext cx="1503297" cy="369332"/>
          </a:xfrm>
          <a:prstGeom prst="rect">
            <a:avLst/>
          </a:prstGeom>
        </p:spPr>
        <p:txBody>
          <a:bodyPr wrap="none">
            <a:spAutoFit/>
          </a:bodyPr>
          <a:lstStyle/>
          <a:p>
            <a:r>
              <a:rPr lang="tr-TR" b="1" dirty="0"/>
              <a:t>Pasif Eczacılar</a:t>
            </a:r>
          </a:p>
        </p:txBody>
      </p:sp>
    </p:spTree>
    <p:extLst>
      <p:ext uri="{BB962C8B-B14F-4D97-AF65-F5344CB8AC3E}">
        <p14:creationId xmlns:p14="http://schemas.microsoft.com/office/powerpoint/2010/main" val="809118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225692300"/>
              </p:ext>
            </p:extLst>
          </p:nvPr>
        </p:nvGraphicFramePr>
        <p:xfrm>
          <a:off x="1225484" y="1126273"/>
          <a:ext cx="7343481" cy="3505200"/>
        </p:xfrm>
        <a:graphic>
          <a:graphicData uri="http://schemas.openxmlformats.org/drawingml/2006/table">
            <a:tbl>
              <a:tblPr firstRow="1" firstCol="1" bandRow="1">
                <a:tableStyleId>{5C22544A-7EE6-4342-B048-85BDC9FD1C3A}</a:tableStyleId>
              </a:tblPr>
              <a:tblGrid>
                <a:gridCol w="7343481">
                  <a:extLst>
                    <a:ext uri="{9D8B030D-6E8A-4147-A177-3AD203B41FA5}">
                      <a16:colId xmlns:a16="http://schemas.microsoft.com/office/drawing/2014/main" val="2959089706"/>
                    </a:ext>
                  </a:extLst>
                </a:gridCol>
              </a:tblGrid>
              <a:tr h="242122">
                <a:tc>
                  <a:txBody>
                    <a:bodyPr/>
                    <a:lstStyle/>
                    <a:p>
                      <a:pPr algn="just">
                        <a:lnSpc>
                          <a:spcPct val="115000"/>
                        </a:lnSpc>
                        <a:spcBef>
                          <a:spcPts val="300"/>
                        </a:spcBef>
                        <a:spcAft>
                          <a:spcPts val="300"/>
                        </a:spcAft>
                      </a:pPr>
                      <a:r>
                        <a:rPr lang="tr-TR" sz="2000" dirty="0">
                          <a:effectLst/>
                        </a:rPr>
                        <a:t>Yer tutma ve devirden hava parası olma umudu olan Eczacılar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0262835"/>
                  </a:ext>
                </a:extLst>
              </a:tr>
              <a:tr h="242122">
                <a:tc>
                  <a:txBody>
                    <a:bodyPr/>
                    <a:lstStyle/>
                    <a:p>
                      <a:pPr algn="just">
                        <a:lnSpc>
                          <a:spcPct val="115000"/>
                        </a:lnSpc>
                        <a:spcBef>
                          <a:spcPts val="300"/>
                        </a:spcBef>
                        <a:spcAft>
                          <a:spcPts val="300"/>
                        </a:spcAft>
                      </a:pPr>
                      <a:r>
                        <a:rPr lang="tr-TR" sz="2000" dirty="0">
                          <a:effectLst/>
                        </a:rPr>
                        <a:t>Çocuğu Eczacılık Fakültesinde okuyan Eczacılar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8307982"/>
                  </a:ext>
                </a:extLst>
              </a:tr>
              <a:tr h="242122">
                <a:tc>
                  <a:txBody>
                    <a:bodyPr/>
                    <a:lstStyle/>
                    <a:p>
                      <a:pPr algn="just">
                        <a:lnSpc>
                          <a:spcPct val="115000"/>
                        </a:lnSpc>
                        <a:spcBef>
                          <a:spcPts val="300"/>
                        </a:spcBef>
                        <a:spcAft>
                          <a:spcPts val="300"/>
                        </a:spcAft>
                      </a:pPr>
                      <a:r>
                        <a:rPr lang="tr-TR" sz="2000" dirty="0">
                          <a:effectLst/>
                        </a:rPr>
                        <a:t>Yazar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4248349"/>
                  </a:ext>
                </a:extLst>
              </a:tr>
              <a:tr h="242122">
                <a:tc>
                  <a:txBody>
                    <a:bodyPr/>
                    <a:lstStyle/>
                    <a:p>
                      <a:pPr algn="just">
                        <a:lnSpc>
                          <a:spcPct val="115000"/>
                        </a:lnSpc>
                        <a:spcBef>
                          <a:spcPts val="300"/>
                        </a:spcBef>
                        <a:spcAft>
                          <a:spcPts val="300"/>
                        </a:spcAft>
                      </a:pPr>
                      <a:r>
                        <a:rPr lang="tr-TR" sz="2000" dirty="0">
                          <a:effectLst/>
                        </a:rPr>
                        <a:t>Elektrikçi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7670236"/>
                  </a:ext>
                </a:extLst>
              </a:tr>
              <a:tr h="242122">
                <a:tc>
                  <a:txBody>
                    <a:bodyPr/>
                    <a:lstStyle/>
                    <a:p>
                      <a:pPr algn="just">
                        <a:lnSpc>
                          <a:spcPct val="115000"/>
                        </a:lnSpc>
                        <a:spcBef>
                          <a:spcPts val="300"/>
                        </a:spcBef>
                        <a:spcAft>
                          <a:spcPts val="300"/>
                        </a:spcAft>
                      </a:pPr>
                      <a:r>
                        <a:rPr lang="tr-TR" sz="2000" dirty="0">
                          <a:effectLst/>
                        </a:rPr>
                        <a:t>Fotokopici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8275037"/>
                  </a:ext>
                </a:extLst>
              </a:tr>
              <a:tr h="242122">
                <a:tc>
                  <a:txBody>
                    <a:bodyPr/>
                    <a:lstStyle/>
                    <a:p>
                      <a:pPr algn="just">
                        <a:lnSpc>
                          <a:spcPct val="115000"/>
                        </a:lnSpc>
                        <a:spcBef>
                          <a:spcPts val="300"/>
                        </a:spcBef>
                        <a:spcAft>
                          <a:spcPts val="300"/>
                        </a:spcAft>
                      </a:pPr>
                      <a:r>
                        <a:rPr lang="tr-TR" sz="2000" dirty="0">
                          <a:effectLst/>
                        </a:rPr>
                        <a:t>Basketbol koçluğu yapan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5782607"/>
                  </a:ext>
                </a:extLst>
              </a:tr>
              <a:tr h="242122">
                <a:tc>
                  <a:txBody>
                    <a:bodyPr/>
                    <a:lstStyle/>
                    <a:p>
                      <a:pPr algn="just">
                        <a:lnSpc>
                          <a:spcPct val="115000"/>
                        </a:lnSpc>
                        <a:spcBef>
                          <a:spcPts val="300"/>
                        </a:spcBef>
                        <a:spcAft>
                          <a:spcPts val="300"/>
                        </a:spcAft>
                      </a:pPr>
                      <a:r>
                        <a:rPr lang="tr-TR" sz="2000" dirty="0">
                          <a:effectLst/>
                        </a:rPr>
                        <a:t>Güzellik merkezi sahibi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5096837"/>
                  </a:ext>
                </a:extLst>
              </a:tr>
              <a:tr h="242122">
                <a:tc>
                  <a:txBody>
                    <a:bodyPr/>
                    <a:lstStyle/>
                    <a:p>
                      <a:pPr algn="just">
                        <a:lnSpc>
                          <a:spcPct val="115000"/>
                        </a:lnSpc>
                        <a:spcBef>
                          <a:spcPts val="300"/>
                        </a:spcBef>
                        <a:spcAft>
                          <a:spcPts val="300"/>
                        </a:spcAft>
                      </a:pPr>
                      <a:r>
                        <a:rPr lang="tr-TR" sz="2000" dirty="0">
                          <a:effectLst/>
                        </a:rPr>
                        <a:t>Mobilyacı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2780643"/>
                  </a:ext>
                </a:extLst>
              </a:tr>
              <a:tr h="242122">
                <a:tc>
                  <a:txBody>
                    <a:bodyPr/>
                    <a:lstStyle/>
                    <a:p>
                      <a:pPr algn="just">
                        <a:lnSpc>
                          <a:spcPct val="115000"/>
                        </a:lnSpc>
                        <a:spcBef>
                          <a:spcPts val="300"/>
                        </a:spcBef>
                        <a:spcAft>
                          <a:spcPts val="300"/>
                        </a:spcAft>
                      </a:pPr>
                      <a:r>
                        <a:rPr lang="tr-TR" sz="2000" dirty="0">
                          <a:effectLst/>
                        </a:rPr>
                        <a:t>Hali yıkamacı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4943444"/>
                  </a:ext>
                </a:extLst>
              </a:tr>
              <a:tr h="242122">
                <a:tc>
                  <a:txBody>
                    <a:bodyPr/>
                    <a:lstStyle/>
                    <a:p>
                      <a:pPr algn="just">
                        <a:lnSpc>
                          <a:spcPct val="115000"/>
                        </a:lnSpc>
                        <a:spcBef>
                          <a:spcPts val="300"/>
                        </a:spcBef>
                        <a:spcAft>
                          <a:spcPts val="300"/>
                        </a:spcAft>
                      </a:pPr>
                      <a:r>
                        <a:rPr lang="tr-TR" sz="2000" dirty="0">
                          <a:effectLst/>
                        </a:rPr>
                        <a:t>Öğretmenlik ( İlk yardım, sürücü kursu)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3262391"/>
                  </a:ext>
                </a:extLst>
              </a:tr>
            </a:tbl>
          </a:graphicData>
        </a:graphic>
      </p:graphicFrame>
      <p:sp>
        <p:nvSpPr>
          <p:cNvPr id="5" name="Dikdörtgen 4"/>
          <p:cNvSpPr/>
          <p:nvPr/>
        </p:nvSpPr>
        <p:spPr>
          <a:xfrm>
            <a:off x="669073" y="612646"/>
            <a:ext cx="1503297" cy="369332"/>
          </a:xfrm>
          <a:prstGeom prst="rect">
            <a:avLst/>
          </a:prstGeom>
        </p:spPr>
        <p:txBody>
          <a:bodyPr wrap="none">
            <a:spAutoFit/>
          </a:bodyPr>
          <a:lstStyle/>
          <a:p>
            <a:r>
              <a:rPr lang="tr-TR" b="1" dirty="0"/>
              <a:t>Pasif Eczacılar</a:t>
            </a:r>
          </a:p>
        </p:txBody>
      </p:sp>
    </p:spTree>
    <p:extLst>
      <p:ext uri="{BB962C8B-B14F-4D97-AF65-F5344CB8AC3E}">
        <p14:creationId xmlns:p14="http://schemas.microsoft.com/office/powerpoint/2010/main" val="672285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809954576"/>
              </p:ext>
            </p:extLst>
          </p:nvPr>
        </p:nvGraphicFramePr>
        <p:xfrm>
          <a:off x="1048214" y="1332055"/>
          <a:ext cx="8776010" cy="5362956"/>
        </p:xfrm>
        <a:graphic>
          <a:graphicData uri="http://schemas.openxmlformats.org/drawingml/2006/table">
            <a:tbl>
              <a:tblPr firstRow="1" firstCol="1" bandRow="1">
                <a:tableStyleId>{5C22544A-7EE6-4342-B048-85BDC9FD1C3A}</a:tableStyleId>
              </a:tblPr>
              <a:tblGrid>
                <a:gridCol w="4737609">
                  <a:extLst>
                    <a:ext uri="{9D8B030D-6E8A-4147-A177-3AD203B41FA5}">
                      <a16:colId xmlns:a16="http://schemas.microsoft.com/office/drawing/2014/main" val="1857404131"/>
                    </a:ext>
                  </a:extLst>
                </a:gridCol>
                <a:gridCol w="4038401">
                  <a:extLst>
                    <a:ext uri="{9D8B030D-6E8A-4147-A177-3AD203B41FA5}">
                      <a16:colId xmlns:a16="http://schemas.microsoft.com/office/drawing/2014/main" val="1540828399"/>
                    </a:ext>
                  </a:extLst>
                </a:gridCol>
              </a:tblGrid>
              <a:tr h="0">
                <a:tc>
                  <a:txBody>
                    <a:bodyPr/>
                    <a:lstStyle/>
                    <a:p>
                      <a:pPr algn="just">
                        <a:lnSpc>
                          <a:spcPct val="115000"/>
                        </a:lnSpc>
                        <a:spcBef>
                          <a:spcPts val="300"/>
                        </a:spcBef>
                        <a:spcAft>
                          <a:spcPts val="300"/>
                        </a:spcAft>
                      </a:pPr>
                      <a:r>
                        <a:rPr lang="tr-TR" sz="1800" dirty="0">
                          <a:effectLst/>
                        </a:rPr>
                        <a:t>Sanatçılar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11">
                  <a:txBody>
                    <a:bodyPr/>
                    <a:lstStyle/>
                    <a:p>
                      <a:pPr algn="ctr">
                        <a:lnSpc>
                          <a:spcPct val="115000"/>
                        </a:lnSpc>
                        <a:spcBef>
                          <a:spcPts val="300"/>
                        </a:spcBef>
                        <a:spcAft>
                          <a:spcPts val="30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6207764"/>
                  </a:ext>
                </a:extLst>
              </a:tr>
              <a:tr h="0">
                <a:tc>
                  <a:txBody>
                    <a:bodyPr/>
                    <a:lstStyle/>
                    <a:p>
                      <a:pPr algn="just">
                        <a:lnSpc>
                          <a:spcPct val="115000"/>
                        </a:lnSpc>
                        <a:spcBef>
                          <a:spcPts val="300"/>
                        </a:spcBef>
                        <a:spcAft>
                          <a:spcPts val="300"/>
                        </a:spcAft>
                      </a:pPr>
                      <a:r>
                        <a:rPr lang="tr-TR" sz="1800">
                          <a:effectLst/>
                        </a:rPr>
                        <a:t>Basketbol koçu</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4209420400"/>
                  </a:ext>
                </a:extLst>
              </a:tr>
              <a:tr h="0">
                <a:tc>
                  <a:txBody>
                    <a:bodyPr/>
                    <a:lstStyle/>
                    <a:p>
                      <a:pPr algn="just">
                        <a:lnSpc>
                          <a:spcPct val="115000"/>
                        </a:lnSpc>
                        <a:spcBef>
                          <a:spcPts val="300"/>
                        </a:spcBef>
                        <a:spcAft>
                          <a:spcPts val="300"/>
                        </a:spcAft>
                      </a:pPr>
                      <a:r>
                        <a:rPr lang="tr-TR" sz="1800">
                          <a:effectLst/>
                        </a:rPr>
                        <a:t>Halı yıkamacı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2645796129"/>
                  </a:ext>
                </a:extLst>
              </a:tr>
              <a:tr h="0">
                <a:tc>
                  <a:txBody>
                    <a:bodyPr/>
                    <a:lstStyle/>
                    <a:p>
                      <a:pPr algn="just">
                        <a:lnSpc>
                          <a:spcPct val="115000"/>
                        </a:lnSpc>
                        <a:spcBef>
                          <a:spcPts val="300"/>
                        </a:spcBef>
                        <a:spcAft>
                          <a:spcPts val="300"/>
                        </a:spcAft>
                      </a:pPr>
                      <a:r>
                        <a:rPr lang="tr-TR" sz="1800">
                          <a:effectLst/>
                        </a:rPr>
                        <a:t>Laboratuvar işletmecisi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521153215"/>
                  </a:ext>
                </a:extLst>
              </a:tr>
              <a:tr h="0">
                <a:tc>
                  <a:txBody>
                    <a:bodyPr/>
                    <a:lstStyle/>
                    <a:p>
                      <a:pPr algn="just">
                        <a:lnSpc>
                          <a:spcPct val="115000"/>
                        </a:lnSpc>
                        <a:spcBef>
                          <a:spcPts val="300"/>
                        </a:spcBef>
                        <a:spcAft>
                          <a:spcPts val="300"/>
                        </a:spcAft>
                      </a:pPr>
                      <a:r>
                        <a:rPr lang="tr-TR" sz="1800" dirty="0">
                          <a:effectLst/>
                        </a:rPr>
                        <a:t>Ev hanımı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288889181"/>
                  </a:ext>
                </a:extLst>
              </a:tr>
              <a:tr h="0">
                <a:tc>
                  <a:txBody>
                    <a:bodyPr/>
                    <a:lstStyle/>
                    <a:p>
                      <a:pPr algn="just">
                        <a:lnSpc>
                          <a:spcPct val="115000"/>
                        </a:lnSpc>
                        <a:spcBef>
                          <a:spcPts val="300"/>
                        </a:spcBef>
                        <a:spcAft>
                          <a:spcPts val="300"/>
                        </a:spcAft>
                      </a:pPr>
                      <a:r>
                        <a:rPr lang="tr-TR" sz="1800">
                          <a:effectLst/>
                        </a:rPr>
                        <a:t>Emekliler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673485171"/>
                  </a:ext>
                </a:extLst>
              </a:tr>
              <a:tr h="0">
                <a:tc>
                  <a:txBody>
                    <a:bodyPr/>
                    <a:lstStyle/>
                    <a:p>
                      <a:pPr algn="just">
                        <a:lnSpc>
                          <a:spcPct val="115000"/>
                        </a:lnSpc>
                        <a:spcBef>
                          <a:spcPts val="300"/>
                        </a:spcBef>
                        <a:spcAft>
                          <a:spcPts val="300"/>
                        </a:spcAft>
                      </a:pPr>
                      <a:r>
                        <a:rPr lang="tr-TR" sz="1800">
                          <a:effectLst/>
                        </a:rPr>
                        <a:t>Politikacılar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376702666"/>
                  </a:ext>
                </a:extLst>
              </a:tr>
              <a:tr h="0">
                <a:tc>
                  <a:txBody>
                    <a:bodyPr/>
                    <a:lstStyle/>
                    <a:p>
                      <a:pPr algn="just">
                        <a:lnSpc>
                          <a:spcPct val="115000"/>
                        </a:lnSpc>
                        <a:spcBef>
                          <a:spcPts val="300"/>
                        </a:spcBef>
                        <a:spcAft>
                          <a:spcPts val="300"/>
                        </a:spcAft>
                      </a:pPr>
                      <a:r>
                        <a:rPr lang="tr-TR" sz="1800">
                          <a:effectLst/>
                        </a:rPr>
                        <a:t>At üreticisi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868362096"/>
                  </a:ext>
                </a:extLst>
              </a:tr>
              <a:tr h="0">
                <a:tc>
                  <a:txBody>
                    <a:bodyPr/>
                    <a:lstStyle/>
                    <a:p>
                      <a:pPr algn="just">
                        <a:lnSpc>
                          <a:spcPct val="115000"/>
                        </a:lnSpc>
                        <a:spcBef>
                          <a:spcPts val="300"/>
                        </a:spcBef>
                        <a:spcAft>
                          <a:spcPts val="300"/>
                        </a:spcAft>
                      </a:pPr>
                      <a:r>
                        <a:rPr lang="tr-TR" sz="1800">
                          <a:effectLst/>
                        </a:rPr>
                        <a:t>Tekstilci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934549730"/>
                  </a:ext>
                </a:extLst>
              </a:tr>
              <a:tr h="0">
                <a:tc>
                  <a:txBody>
                    <a:bodyPr/>
                    <a:lstStyle/>
                    <a:p>
                      <a:pPr algn="just">
                        <a:lnSpc>
                          <a:spcPct val="115000"/>
                        </a:lnSpc>
                        <a:spcBef>
                          <a:spcPts val="300"/>
                        </a:spcBef>
                        <a:spcAft>
                          <a:spcPts val="300"/>
                        </a:spcAft>
                      </a:pPr>
                      <a:r>
                        <a:rPr lang="tr-TR" sz="1800">
                          <a:effectLst/>
                        </a:rPr>
                        <a:t>Tıbbi cihaz firması sahibi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898747103"/>
                  </a:ext>
                </a:extLst>
              </a:tr>
              <a:tr h="0">
                <a:tc>
                  <a:txBody>
                    <a:bodyPr/>
                    <a:lstStyle/>
                    <a:p>
                      <a:pPr algn="just">
                        <a:lnSpc>
                          <a:spcPct val="115000"/>
                        </a:lnSpc>
                        <a:spcBef>
                          <a:spcPts val="300"/>
                        </a:spcBef>
                        <a:spcAft>
                          <a:spcPts val="300"/>
                        </a:spcAft>
                      </a:pPr>
                      <a:r>
                        <a:rPr lang="tr-TR" sz="1800">
                          <a:effectLst/>
                        </a:rPr>
                        <a:t>Bitkisel ilaç pazarlamacıları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455466979"/>
                  </a:ext>
                </a:extLst>
              </a:tr>
              <a:tr h="0">
                <a:tc gridSpan="2">
                  <a:txBody>
                    <a:bodyPr/>
                    <a:lstStyle/>
                    <a:p>
                      <a:pPr algn="just">
                        <a:lnSpc>
                          <a:spcPct val="115000"/>
                        </a:lnSpc>
                        <a:spcBef>
                          <a:spcPts val="300"/>
                        </a:spcBef>
                        <a:spcAft>
                          <a:spcPts val="300"/>
                        </a:spcAft>
                      </a:pPr>
                      <a:r>
                        <a:rPr lang="tr-TR" sz="1800" dirty="0">
                          <a:effectLst/>
                        </a:rPr>
                        <a:t>Diploması olup eczanesi olmayan büyük grup, öğretim üyeleri, sanayi eczacıları, kamu eczacıları serbest eczane açmayı düşünebilir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392367031"/>
                  </a:ext>
                </a:extLst>
              </a:tr>
              <a:tr h="0">
                <a:tc gridSpan="2">
                  <a:txBody>
                    <a:bodyPr/>
                    <a:lstStyle/>
                    <a:p>
                      <a:pPr algn="just">
                        <a:lnSpc>
                          <a:spcPct val="115000"/>
                        </a:lnSpc>
                        <a:spcBef>
                          <a:spcPts val="300"/>
                        </a:spcBef>
                        <a:spcAft>
                          <a:spcPts val="300"/>
                        </a:spcAft>
                      </a:pPr>
                      <a:r>
                        <a:rPr lang="tr-TR" sz="1800">
                          <a:effectLst/>
                        </a:rPr>
                        <a:t>Yer tutma ve devirden hava parası alma umudu olan eczacılar dönebilir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3765930214"/>
                  </a:ext>
                </a:extLst>
              </a:tr>
              <a:tr h="0">
                <a:tc gridSpan="2">
                  <a:txBody>
                    <a:bodyPr/>
                    <a:lstStyle/>
                    <a:p>
                      <a:pPr algn="just">
                        <a:lnSpc>
                          <a:spcPct val="115000"/>
                        </a:lnSpc>
                        <a:spcBef>
                          <a:spcPts val="300"/>
                        </a:spcBef>
                        <a:spcAft>
                          <a:spcPts val="300"/>
                        </a:spcAft>
                      </a:pPr>
                      <a:r>
                        <a:rPr lang="tr-TR" sz="1800" dirty="0">
                          <a:effectLst/>
                        </a:rPr>
                        <a:t>Çocuğu eczacılık fakültesinde okuyanlar da dönmek isteyebilir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68522347"/>
                  </a:ext>
                </a:extLst>
              </a:tr>
              <a:tr h="0">
                <a:tc gridSpan="2">
                  <a:txBody>
                    <a:bodyPr/>
                    <a:lstStyle/>
                    <a:p>
                      <a:pPr algn="just">
                        <a:lnSpc>
                          <a:spcPct val="115000"/>
                        </a:lnSpc>
                        <a:spcBef>
                          <a:spcPts val="300"/>
                        </a:spcBef>
                        <a:spcAft>
                          <a:spcPts val="300"/>
                        </a:spcAft>
                      </a:pPr>
                      <a:r>
                        <a:rPr lang="tr-TR" sz="1800" dirty="0">
                          <a:effectLst/>
                        </a:rPr>
                        <a:t>Kendi işini kurmuş olanlar işlerin kötü gittiği dönemde açılan istihdam alanlarına geçiş yapabilirler</a:t>
                      </a:r>
                    </a:p>
                  </a:txBody>
                  <a:tcPr marL="68580" marR="68580" marT="0" marB="0"/>
                </a:tc>
                <a:tc hMerge="1">
                  <a:txBody>
                    <a:bodyPr/>
                    <a:lstStyle/>
                    <a:p>
                      <a:endParaRPr lang="tr-TR"/>
                    </a:p>
                  </a:txBody>
                  <a:tcPr/>
                </a:tc>
                <a:extLst>
                  <a:ext uri="{0D108BD9-81ED-4DB2-BD59-A6C34878D82A}">
                    <a16:rowId xmlns:a16="http://schemas.microsoft.com/office/drawing/2014/main" val="4183152518"/>
                  </a:ext>
                </a:extLst>
              </a:tr>
            </a:tbl>
          </a:graphicData>
        </a:graphic>
      </p:graphicFrame>
      <p:sp>
        <p:nvSpPr>
          <p:cNvPr id="5" name="Rectangle 1"/>
          <p:cNvSpPr>
            <a:spLocks noChangeArrowheads="1"/>
          </p:cNvSpPr>
          <p:nvPr/>
        </p:nvSpPr>
        <p:spPr bwMode="auto">
          <a:xfrm>
            <a:off x="1048214" y="329324"/>
            <a:ext cx="992458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49263" algn="l"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Potansiyel Arz</a:t>
            </a:r>
            <a:endParaRPr kumimoji="0" lang="tr-TR" altLang="tr-TR" sz="2000" b="0" i="0" u="none" strike="noStrike" cap="none" normalizeH="0" baseline="0" dirty="0">
              <a:ln>
                <a:noFill/>
              </a:ln>
              <a:solidFill>
                <a:schemeClr val="tx1"/>
              </a:solidFill>
              <a:effectLst/>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“Pasif” eczacılardan hangi gruplar bir eczane sınırlaması ya da istihdam açılması olduğu takdirde eczacılık sektörüne </a:t>
            </a:r>
            <a:r>
              <a:rPr kumimoji="0" lang="tr-TR" altLang="tr-TR" sz="20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geri dönebilir</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03241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14806" y="255808"/>
            <a:ext cx="1306961" cy="369332"/>
          </a:xfrm>
          <a:prstGeom prst="rect">
            <a:avLst/>
          </a:prstGeom>
        </p:spPr>
        <p:txBody>
          <a:bodyPr wrap="none">
            <a:spAutoFit/>
          </a:bodyPr>
          <a:lstStyle/>
          <a:p>
            <a:r>
              <a:rPr lang="tr-TR" b="1" dirty="0"/>
              <a:t>Tahmini Arz</a:t>
            </a:r>
          </a:p>
        </p:txBody>
      </p:sp>
      <p:sp>
        <p:nvSpPr>
          <p:cNvPr id="5" name="Dikdörtgen 4"/>
          <p:cNvSpPr/>
          <p:nvPr/>
        </p:nvSpPr>
        <p:spPr>
          <a:xfrm>
            <a:off x="301084" y="625140"/>
            <a:ext cx="11809140" cy="369332"/>
          </a:xfrm>
          <a:prstGeom prst="rect">
            <a:avLst/>
          </a:prstGeom>
        </p:spPr>
        <p:txBody>
          <a:bodyPr wrap="square">
            <a:spAutoFit/>
          </a:bodyPr>
          <a:lstStyle/>
          <a:p>
            <a:r>
              <a:rPr lang="tr-TR" dirty="0"/>
              <a:t>Eczacı mevcut istihdam alanlarından farklı nerelerde çalışabilir? </a:t>
            </a:r>
          </a:p>
        </p:txBody>
      </p:sp>
      <p:sp>
        <p:nvSpPr>
          <p:cNvPr id="6" name="Dikdörtgen 5"/>
          <p:cNvSpPr/>
          <p:nvPr/>
        </p:nvSpPr>
        <p:spPr>
          <a:xfrm>
            <a:off x="648900" y="2010135"/>
            <a:ext cx="2780313" cy="369332"/>
          </a:xfrm>
          <a:prstGeom prst="rect">
            <a:avLst/>
          </a:prstGeom>
        </p:spPr>
        <p:txBody>
          <a:bodyPr wrap="none">
            <a:spAutoFit/>
          </a:bodyPr>
          <a:lstStyle/>
          <a:p>
            <a:r>
              <a:rPr lang="tr-TR" b="1" dirty="0"/>
              <a:t>OLASI İSTİHDAM ALANLARI</a:t>
            </a:r>
          </a:p>
        </p:txBody>
      </p:sp>
      <p:graphicFrame>
        <p:nvGraphicFramePr>
          <p:cNvPr id="7" name="Tablo 6"/>
          <p:cNvGraphicFramePr>
            <a:graphicFrameLocks noGrp="1"/>
          </p:cNvGraphicFramePr>
          <p:nvPr>
            <p:extLst>
              <p:ext uri="{D42A27DB-BD31-4B8C-83A1-F6EECF244321}">
                <p14:modId xmlns:p14="http://schemas.microsoft.com/office/powerpoint/2010/main" val="2241014549"/>
              </p:ext>
            </p:extLst>
          </p:nvPr>
        </p:nvGraphicFramePr>
        <p:xfrm>
          <a:off x="648900" y="2564133"/>
          <a:ext cx="9099395" cy="3470148"/>
        </p:xfrm>
        <a:graphic>
          <a:graphicData uri="http://schemas.openxmlformats.org/drawingml/2006/table">
            <a:tbl>
              <a:tblPr firstRow="1" firstCol="1" bandRow="1">
                <a:tableStyleId>{5C22544A-7EE6-4342-B048-85BDC9FD1C3A}</a:tableStyleId>
              </a:tblPr>
              <a:tblGrid>
                <a:gridCol w="9099395">
                  <a:extLst>
                    <a:ext uri="{9D8B030D-6E8A-4147-A177-3AD203B41FA5}">
                      <a16:colId xmlns:a16="http://schemas.microsoft.com/office/drawing/2014/main" val="2511487613"/>
                    </a:ext>
                  </a:extLst>
                </a:gridCol>
              </a:tblGrid>
              <a:tr h="0">
                <a:tc>
                  <a:txBody>
                    <a:bodyPr/>
                    <a:lstStyle/>
                    <a:p>
                      <a:pPr algn="just">
                        <a:lnSpc>
                          <a:spcPct val="115000"/>
                        </a:lnSpc>
                        <a:spcBef>
                          <a:spcPts val="300"/>
                        </a:spcBef>
                        <a:spcAft>
                          <a:spcPts val="300"/>
                        </a:spcAft>
                      </a:pPr>
                      <a:r>
                        <a:rPr lang="tr-TR" sz="1800" dirty="0">
                          <a:effectLst/>
                        </a:rPr>
                        <a:t>KOBİ Uzmanı Eczacı -  Ticaret odası, KOSGEB gibi birimlerde serbest eczane eczacılığına yönelik veya eczacılığın diğer alanlarında girişimci eczacılara yönelik olmak üzere çalışılabilir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3124780"/>
                  </a:ext>
                </a:extLst>
              </a:tr>
              <a:tr h="0">
                <a:tc>
                  <a:txBody>
                    <a:bodyPr/>
                    <a:lstStyle/>
                    <a:p>
                      <a:pPr algn="just">
                        <a:lnSpc>
                          <a:spcPct val="115000"/>
                        </a:lnSpc>
                        <a:spcBef>
                          <a:spcPts val="300"/>
                        </a:spcBef>
                        <a:spcAft>
                          <a:spcPts val="300"/>
                        </a:spcAft>
                      </a:pPr>
                      <a:r>
                        <a:rPr lang="tr-TR" sz="1800" dirty="0">
                          <a:effectLst/>
                        </a:rPr>
                        <a:t>Tıbbi Bitki Yetiştiriciliği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5780525"/>
                  </a:ext>
                </a:extLst>
              </a:tr>
              <a:tr h="0">
                <a:tc>
                  <a:txBody>
                    <a:bodyPr/>
                    <a:lstStyle/>
                    <a:p>
                      <a:pPr algn="just">
                        <a:lnSpc>
                          <a:spcPct val="115000"/>
                        </a:lnSpc>
                        <a:spcBef>
                          <a:spcPts val="300"/>
                        </a:spcBef>
                        <a:spcAft>
                          <a:spcPts val="300"/>
                        </a:spcAft>
                      </a:pPr>
                      <a:r>
                        <a:rPr lang="tr-TR" sz="1800" dirty="0">
                          <a:effectLst/>
                        </a:rPr>
                        <a:t>Profesyonel Hizmet Danışmanı Eczacı - satış, pazarlama, yabancı dil </a:t>
                      </a:r>
                      <a:r>
                        <a:rPr lang="tr-TR" sz="1800" dirty="0" err="1">
                          <a:effectLst/>
                        </a:rPr>
                        <a:t>vs</a:t>
                      </a:r>
                      <a:r>
                        <a:rPr lang="tr-TR" sz="1800" dirty="0">
                          <a:effectLst/>
                        </a:rPr>
                        <a:t> konularda danışmanlık verebilirler.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4898033"/>
                  </a:ext>
                </a:extLst>
              </a:tr>
              <a:tr h="0">
                <a:tc>
                  <a:txBody>
                    <a:bodyPr/>
                    <a:lstStyle/>
                    <a:p>
                      <a:pPr algn="just">
                        <a:lnSpc>
                          <a:spcPct val="115000"/>
                        </a:lnSpc>
                        <a:spcBef>
                          <a:spcPts val="300"/>
                        </a:spcBef>
                        <a:spcAft>
                          <a:spcPts val="300"/>
                        </a:spcAft>
                      </a:pPr>
                      <a:r>
                        <a:rPr lang="tr-TR" sz="1800" dirty="0">
                          <a:effectLst/>
                        </a:rPr>
                        <a:t>Gıda takviyesi satan işyerlerinde çalışabilirler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7721088"/>
                  </a:ext>
                </a:extLst>
              </a:tr>
              <a:tr h="0">
                <a:tc>
                  <a:txBody>
                    <a:bodyPr/>
                    <a:lstStyle/>
                    <a:p>
                      <a:pPr algn="just">
                        <a:lnSpc>
                          <a:spcPct val="115000"/>
                        </a:lnSpc>
                        <a:spcBef>
                          <a:spcPts val="300"/>
                        </a:spcBef>
                        <a:spcAft>
                          <a:spcPts val="300"/>
                        </a:spcAft>
                      </a:pPr>
                      <a:r>
                        <a:rPr lang="tr-TR" sz="1800" dirty="0">
                          <a:effectLst/>
                        </a:rPr>
                        <a:t>Evde /Hasta Bakım Eczacılığı – (huzurevi, özel rehabilitasyon merkezlerinde)</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5219439"/>
                  </a:ext>
                </a:extLst>
              </a:tr>
              <a:tr h="0">
                <a:tc>
                  <a:txBody>
                    <a:bodyPr/>
                    <a:lstStyle/>
                    <a:p>
                      <a:pPr algn="just">
                        <a:lnSpc>
                          <a:spcPct val="115000"/>
                        </a:lnSpc>
                        <a:spcBef>
                          <a:spcPts val="300"/>
                        </a:spcBef>
                        <a:spcAft>
                          <a:spcPts val="300"/>
                        </a:spcAft>
                      </a:pPr>
                      <a:r>
                        <a:rPr lang="tr-TR" sz="1800" dirty="0">
                          <a:effectLst/>
                        </a:rPr>
                        <a:t>TBMM’de Uzman Eczacı (Plan Bütçe Komisyonu’nda uzman)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632299"/>
                  </a:ext>
                </a:extLst>
              </a:tr>
              <a:tr h="0">
                <a:tc>
                  <a:txBody>
                    <a:bodyPr/>
                    <a:lstStyle/>
                    <a:p>
                      <a:pPr algn="just">
                        <a:lnSpc>
                          <a:spcPct val="115000"/>
                        </a:lnSpc>
                        <a:spcBef>
                          <a:spcPts val="300"/>
                        </a:spcBef>
                        <a:spcAft>
                          <a:spcPts val="300"/>
                        </a:spcAft>
                      </a:pPr>
                      <a:r>
                        <a:rPr lang="tr-TR" sz="1800" dirty="0" err="1">
                          <a:effectLst/>
                        </a:rPr>
                        <a:t>TÜİK’te</a:t>
                      </a:r>
                      <a:r>
                        <a:rPr lang="tr-TR" sz="1800" dirty="0">
                          <a:effectLst/>
                        </a:rPr>
                        <a:t> Araştırmacı Eczacı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7659014"/>
                  </a:ext>
                </a:extLst>
              </a:tr>
              <a:tr h="0">
                <a:tc>
                  <a:txBody>
                    <a:bodyPr/>
                    <a:lstStyle/>
                    <a:p>
                      <a:pPr algn="just">
                        <a:lnSpc>
                          <a:spcPct val="115000"/>
                        </a:lnSpc>
                        <a:spcBef>
                          <a:spcPts val="300"/>
                        </a:spcBef>
                        <a:spcAft>
                          <a:spcPts val="300"/>
                        </a:spcAft>
                      </a:pPr>
                      <a:r>
                        <a:rPr lang="tr-TR" sz="1800" dirty="0">
                          <a:effectLst/>
                        </a:rPr>
                        <a:t>TSE’de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8851100"/>
                  </a:ext>
                </a:extLst>
              </a:tr>
              <a:tr h="0">
                <a:tc>
                  <a:txBody>
                    <a:bodyPr/>
                    <a:lstStyle/>
                    <a:p>
                      <a:pPr algn="just">
                        <a:lnSpc>
                          <a:spcPct val="115000"/>
                        </a:lnSpc>
                        <a:spcBef>
                          <a:spcPts val="300"/>
                        </a:spcBef>
                        <a:spcAft>
                          <a:spcPts val="300"/>
                        </a:spcAft>
                      </a:pPr>
                      <a:r>
                        <a:rPr lang="tr-TR" sz="1800" dirty="0">
                          <a:effectLst/>
                        </a:rPr>
                        <a:t>Klinik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2429181"/>
                  </a:ext>
                </a:extLst>
              </a:tr>
            </a:tbl>
          </a:graphicData>
        </a:graphic>
      </p:graphicFrame>
    </p:spTree>
    <p:extLst>
      <p:ext uri="{BB962C8B-B14F-4D97-AF65-F5344CB8AC3E}">
        <p14:creationId xmlns:p14="http://schemas.microsoft.com/office/powerpoint/2010/main" val="1262424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051827414"/>
              </p:ext>
            </p:extLst>
          </p:nvPr>
        </p:nvGraphicFramePr>
        <p:xfrm>
          <a:off x="838200" y="2175504"/>
          <a:ext cx="7816478" cy="3785616"/>
        </p:xfrm>
        <a:graphic>
          <a:graphicData uri="http://schemas.openxmlformats.org/drawingml/2006/table">
            <a:tbl>
              <a:tblPr firstRow="1" firstCol="1" bandRow="1">
                <a:tableStyleId>{5C22544A-7EE6-4342-B048-85BDC9FD1C3A}</a:tableStyleId>
              </a:tblPr>
              <a:tblGrid>
                <a:gridCol w="7816478">
                  <a:extLst>
                    <a:ext uri="{9D8B030D-6E8A-4147-A177-3AD203B41FA5}">
                      <a16:colId xmlns:a16="http://schemas.microsoft.com/office/drawing/2014/main" val="2955046065"/>
                    </a:ext>
                  </a:extLst>
                </a:gridCol>
              </a:tblGrid>
              <a:tr h="0">
                <a:tc>
                  <a:txBody>
                    <a:bodyPr/>
                    <a:lstStyle/>
                    <a:p>
                      <a:pPr algn="just">
                        <a:lnSpc>
                          <a:spcPct val="115000"/>
                        </a:lnSpc>
                        <a:spcBef>
                          <a:spcPts val="300"/>
                        </a:spcBef>
                        <a:spcAft>
                          <a:spcPts val="300"/>
                        </a:spcAft>
                      </a:pPr>
                      <a:r>
                        <a:rPr lang="tr-TR" sz="1800" dirty="0">
                          <a:effectLst/>
                        </a:rPr>
                        <a:t>Türk Standartları Enstitüsünde İlaç ve Hizmet Standardı Belirleme Uzmanı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2458940"/>
                  </a:ext>
                </a:extLst>
              </a:tr>
              <a:tr h="0">
                <a:tc>
                  <a:txBody>
                    <a:bodyPr/>
                    <a:lstStyle/>
                    <a:p>
                      <a:pPr algn="just">
                        <a:lnSpc>
                          <a:spcPct val="115000"/>
                        </a:lnSpc>
                        <a:spcBef>
                          <a:spcPts val="300"/>
                        </a:spcBef>
                        <a:spcAft>
                          <a:spcPts val="300"/>
                        </a:spcAft>
                      </a:pPr>
                      <a:r>
                        <a:rPr lang="tr-TR" sz="1800" dirty="0">
                          <a:effectLst/>
                        </a:rPr>
                        <a:t>Özel Hastane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1805035"/>
                  </a:ext>
                </a:extLst>
              </a:tr>
              <a:tr h="0">
                <a:tc>
                  <a:txBody>
                    <a:bodyPr/>
                    <a:lstStyle/>
                    <a:p>
                      <a:pPr algn="just">
                        <a:lnSpc>
                          <a:spcPct val="115000"/>
                        </a:lnSpc>
                        <a:spcBef>
                          <a:spcPts val="300"/>
                        </a:spcBef>
                        <a:spcAft>
                          <a:spcPts val="300"/>
                        </a:spcAft>
                      </a:pPr>
                      <a:r>
                        <a:rPr lang="tr-TR" sz="1800" dirty="0">
                          <a:effectLst/>
                        </a:rPr>
                        <a:t>Emniyet Müdürlüğü Narkotik Şube Müdürlüğü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6231548"/>
                  </a:ext>
                </a:extLst>
              </a:tr>
              <a:tr h="0">
                <a:tc>
                  <a:txBody>
                    <a:bodyPr/>
                    <a:lstStyle/>
                    <a:p>
                      <a:pPr algn="just">
                        <a:lnSpc>
                          <a:spcPct val="115000"/>
                        </a:lnSpc>
                        <a:spcBef>
                          <a:spcPts val="300"/>
                        </a:spcBef>
                        <a:spcAft>
                          <a:spcPts val="300"/>
                        </a:spcAft>
                      </a:pPr>
                      <a:r>
                        <a:rPr lang="tr-TR" sz="1800" dirty="0">
                          <a:effectLst/>
                        </a:rPr>
                        <a:t>Eczacılık Gelişimi ile İlgili danışmanlık Hizmeti Veren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59117"/>
                  </a:ext>
                </a:extLst>
              </a:tr>
              <a:tr h="0">
                <a:tc>
                  <a:txBody>
                    <a:bodyPr/>
                    <a:lstStyle/>
                    <a:p>
                      <a:pPr algn="just">
                        <a:lnSpc>
                          <a:spcPct val="115000"/>
                        </a:lnSpc>
                        <a:spcBef>
                          <a:spcPts val="300"/>
                        </a:spcBef>
                        <a:spcAft>
                          <a:spcPts val="300"/>
                        </a:spcAft>
                      </a:pPr>
                      <a:r>
                        <a:rPr lang="tr-TR" sz="1800" dirty="0" err="1">
                          <a:effectLst/>
                        </a:rPr>
                        <a:t>Farmakope</a:t>
                      </a:r>
                      <a:r>
                        <a:rPr lang="tr-TR" sz="1800" dirty="0">
                          <a:effectLst/>
                        </a:rPr>
                        <a:t> Analisti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3019408"/>
                  </a:ext>
                </a:extLst>
              </a:tr>
              <a:tr h="0">
                <a:tc>
                  <a:txBody>
                    <a:bodyPr/>
                    <a:lstStyle/>
                    <a:p>
                      <a:pPr algn="just">
                        <a:lnSpc>
                          <a:spcPct val="115000"/>
                        </a:lnSpc>
                        <a:spcBef>
                          <a:spcPts val="300"/>
                        </a:spcBef>
                        <a:spcAft>
                          <a:spcPts val="300"/>
                        </a:spcAft>
                      </a:pPr>
                      <a:r>
                        <a:rPr lang="tr-TR" sz="1800" dirty="0" err="1">
                          <a:effectLst/>
                        </a:rPr>
                        <a:t>Farmakogenetik</a:t>
                      </a:r>
                      <a:r>
                        <a:rPr lang="tr-TR" sz="1800" dirty="0">
                          <a:effectLst/>
                        </a:rPr>
                        <a:t> çalışmalar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4313666"/>
                  </a:ext>
                </a:extLst>
              </a:tr>
              <a:tr h="0">
                <a:tc>
                  <a:txBody>
                    <a:bodyPr/>
                    <a:lstStyle/>
                    <a:p>
                      <a:pPr algn="just">
                        <a:lnSpc>
                          <a:spcPct val="115000"/>
                        </a:lnSpc>
                        <a:spcBef>
                          <a:spcPts val="300"/>
                        </a:spcBef>
                        <a:spcAft>
                          <a:spcPts val="300"/>
                        </a:spcAft>
                      </a:pPr>
                      <a:r>
                        <a:rPr lang="tr-TR" sz="1800" dirty="0">
                          <a:effectLst/>
                        </a:rPr>
                        <a:t>MEB’de Eğitmen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431597"/>
                  </a:ext>
                </a:extLst>
              </a:tr>
              <a:tr h="0">
                <a:tc>
                  <a:txBody>
                    <a:bodyPr/>
                    <a:lstStyle/>
                    <a:p>
                      <a:pPr algn="just">
                        <a:lnSpc>
                          <a:spcPct val="115000"/>
                        </a:lnSpc>
                        <a:spcBef>
                          <a:spcPts val="300"/>
                        </a:spcBef>
                        <a:spcAft>
                          <a:spcPts val="300"/>
                        </a:spcAft>
                      </a:pPr>
                      <a:r>
                        <a:rPr lang="tr-TR" sz="1800" dirty="0">
                          <a:effectLst/>
                        </a:rPr>
                        <a:t>Çağrı Merkezi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6930052"/>
                  </a:ext>
                </a:extLst>
              </a:tr>
              <a:tr h="0">
                <a:tc>
                  <a:txBody>
                    <a:bodyPr/>
                    <a:lstStyle/>
                    <a:p>
                      <a:pPr algn="just">
                        <a:lnSpc>
                          <a:spcPct val="115000"/>
                        </a:lnSpc>
                        <a:spcBef>
                          <a:spcPts val="300"/>
                        </a:spcBef>
                        <a:spcAft>
                          <a:spcPts val="300"/>
                        </a:spcAft>
                      </a:pPr>
                      <a:r>
                        <a:rPr lang="tr-TR" sz="1800" dirty="0">
                          <a:effectLst/>
                        </a:rPr>
                        <a:t>Ana Çocuk Sağlığı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5509036"/>
                  </a:ext>
                </a:extLst>
              </a:tr>
              <a:tr h="0">
                <a:tc>
                  <a:txBody>
                    <a:bodyPr/>
                    <a:lstStyle/>
                    <a:p>
                      <a:pPr algn="just">
                        <a:lnSpc>
                          <a:spcPct val="115000"/>
                        </a:lnSpc>
                        <a:spcBef>
                          <a:spcPts val="300"/>
                        </a:spcBef>
                        <a:spcAft>
                          <a:spcPts val="300"/>
                        </a:spcAft>
                      </a:pPr>
                      <a:r>
                        <a:rPr lang="tr-TR" sz="1800" dirty="0">
                          <a:effectLst/>
                        </a:rPr>
                        <a:t>Muhasebe ve İşletme Alanında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4311994"/>
                  </a:ext>
                </a:extLst>
              </a:tr>
              <a:tr h="0">
                <a:tc>
                  <a:txBody>
                    <a:bodyPr/>
                    <a:lstStyle/>
                    <a:p>
                      <a:pPr algn="just">
                        <a:lnSpc>
                          <a:spcPct val="115000"/>
                        </a:lnSpc>
                        <a:spcBef>
                          <a:spcPts val="300"/>
                        </a:spcBef>
                        <a:spcAft>
                          <a:spcPts val="300"/>
                        </a:spcAft>
                      </a:pPr>
                      <a:r>
                        <a:rPr lang="tr-TR" sz="1800" dirty="0">
                          <a:effectLst/>
                        </a:rPr>
                        <a:t>Kalkınma Bakanlığı’nda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9950381"/>
                  </a:ext>
                </a:extLst>
              </a:tr>
              <a:tr h="0">
                <a:tc>
                  <a:txBody>
                    <a:bodyPr/>
                    <a:lstStyle/>
                    <a:p>
                      <a:pPr algn="just">
                        <a:lnSpc>
                          <a:spcPct val="115000"/>
                        </a:lnSpc>
                        <a:spcBef>
                          <a:spcPts val="300"/>
                        </a:spcBef>
                        <a:spcAft>
                          <a:spcPts val="300"/>
                        </a:spcAft>
                      </a:pPr>
                      <a:r>
                        <a:rPr lang="tr-TR" sz="1800" dirty="0">
                          <a:effectLst/>
                        </a:rPr>
                        <a:t>Uzay Teknolojileri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170243"/>
                  </a:ext>
                </a:extLst>
              </a:tr>
            </a:tbl>
          </a:graphicData>
        </a:graphic>
      </p:graphicFrame>
      <p:sp>
        <p:nvSpPr>
          <p:cNvPr id="5" name="Dikdörtgen 4"/>
          <p:cNvSpPr/>
          <p:nvPr/>
        </p:nvSpPr>
        <p:spPr>
          <a:xfrm>
            <a:off x="947854" y="1237115"/>
            <a:ext cx="3001263" cy="369332"/>
          </a:xfrm>
          <a:prstGeom prst="rect">
            <a:avLst/>
          </a:prstGeom>
        </p:spPr>
        <p:txBody>
          <a:bodyPr wrap="square">
            <a:spAutoFit/>
          </a:bodyPr>
          <a:lstStyle/>
          <a:p>
            <a:r>
              <a:rPr lang="tr-TR" b="1" dirty="0"/>
              <a:t>OLASI İSTİHDAM ALANLARI</a:t>
            </a:r>
          </a:p>
        </p:txBody>
      </p:sp>
    </p:spTree>
    <p:extLst>
      <p:ext uri="{BB962C8B-B14F-4D97-AF65-F5344CB8AC3E}">
        <p14:creationId xmlns:p14="http://schemas.microsoft.com/office/powerpoint/2010/main" val="333350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303469275"/>
              </p:ext>
            </p:extLst>
          </p:nvPr>
        </p:nvGraphicFramePr>
        <p:xfrm>
          <a:off x="838200" y="1922994"/>
          <a:ext cx="8182610" cy="4101084"/>
        </p:xfrm>
        <a:graphic>
          <a:graphicData uri="http://schemas.openxmlformats.org/drawingml/2006/table">
            <a:tbl>
              <a:tblPr firstRow="1" firstCol="1" bandRow="1">
                <a:tableStyleId>{5C22544A-7EE6-4342-B048-85BDC9FD1C3A}</a:tableStyleId>
              </a:tblPr>
              <a:tblGrid>
                <a:gridCol w="8182610">
                  <a:extLst>
                    <a:ext uri="{9D8B030D-6E8A-4147-A177-3AD203B41FA5}">
                      <a16:colId xmlns:a16="http://schemas.microsoft.com/office/drawing/2014/main" val="1495343042"/>
                    </a:ext>
                  </a:extLst>
                </a:gridCol>
              </a:tblGrid>
              <a:tr h="0">
                <a:tc>
                  <a:txBody>
                    <a:bodyPr/>
                    <a:lstStyle/>
                    <a:p>
                      <a:pPr algn="just">
                        <a:lnSpc>
                          <a:spcPct val="115000"/>
                        </a:lnSpc>
                        <a:spcBef>
                          <a:spcPts val="300"/>
                        </a:spcBef>
                        <a:spcAft>
                          <a:spcPts val="300"/>
                        </a:spcAft>
                      </a:pPr>
                      <a:r>
                        <a:rPr lang="tr-TR" sz="1800" dirty="0">
                          <a:effectLst/>
                        </a:rPr>
                        <a:t>Eczane Yazılımlarında Alan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9851489"/>
                  </a:ext>
                </a:extLst>
              </a:tr>
              <a:tr h="0">
                <a:tc>
                  <a:txBody>
                    <a:bodyPr/>
                    <a:lstStyle/>
                    <a:p>
                      <a:pPr algn="just">
                        <a:lnSpc>
                          <a:spcPct val="115000"/>
                        </a:lnSpc>
                        <a:spcBef>
                          <a:spcPts val="300"/>
                        </a:spcBef>
                        <a:spcAft>
                          <a:spcPts val="300"/>
                        </a:spcAft>
                      </a:pPr>
                      <a:r>
                        <a:rPr lang="tr-TR" sz="1800" dirty="0">
                          <a:effectLst/>
                        </a:rPr>
                        <a:t>Gıda Tarım ve Hayvancılık Bakanlığı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80952212"/>
                  </a:ext>
                </a:extLst>
              </a:tr>
              <a:tr h="0">
                <a:tc>
                  <a:txBody>
                    <a:bodyPr/>
                    <a:lstStyle/>
                    <a:p>
                      <a:pPr algn="just">
                        <a:lnSpc>
                          <a:spcPct val="115000"/>
                        </a:lnSpc>
                        <a:spcBef>
                          <a:spcPts val="300"/>
                        </a:spcBef>
                        <a:spcAft>
                          <a:spcPts val="300"/>
                        </a:spcAft>
                      </a:pPr>
                      <a:r>
                        <a:rPr lang="tr-TR" sz="1800" dirty="0">
                          <a:effectLst/>
                        </a:rPr>
                        <a:t>Patent Danışmanlığı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2767832"/>
                  </a:ext>
                </a:extLst>
              </a:tr>
              <a:tr h="0">
                <a:tc>
                  <a:txBody>
                    <a:bodyPr/>
                    <a:lstStyle/>
                    <a:p>
                      <a:pPr algn="just">
                        <a:lnSpc>
                          <a:spcPct val="115000"/>
                        </a:lnSpc>
                        <a:spcBef>
                          <a:spcPts val="300"/>
                        </a:spcBef>
                        <a:spcAft>
                          <a:spcPts val="300"/>
                        </a:spcAft>
                      </a:pPr>
                      <a:r>
                        <a:rPr lang="tr-TR" sz="1800" dirty="0">
                          <a:effectLst/>
                        </a:rPr>
                        <a:t>Türk Patent Enstitüsünde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7346764"/>
                  </a:ext>
                </a:extLst>
              </a:tr>
              <a:tr h="0">
                <a:tc>
                  <a:txBody>
                    <a:bodyPr/>
                    <a:lstStyle/>
                    <a:p>
                      <a:pPr algn="just">
                        <a:lnSpc>
                          <a:spcPct val="115000"/>
                        </a:lnSpc>
                        <a:spcBef>
                          <a:spcPts val="300"/>
                        </a:spcBef>
                        <a:spcAft>
                          <a:spcPts val="300"/>
                        </a:spcAft>
                      </a:pPr>
                      <a:r>
                        <a:rPr lang="tr-TR" sz="1800" dirty="0">
                          <a:effectLst/>
                        </a:rPr>
                        <a:t>Adli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1240531"/>
                  </a:ext>
                </a:extLst>
              </a:tr>
              <a:tr h="0">
                <a:tc>
                  <a:txBody>
                    <a:bodyPr/>
                    <a:lstStyle/>
                    <a:p>
                      <a:pPr algn="just">
                        <a:lnSpc>
                          <a:spcPct val="115000"/>
                        </a:lnSpc>
                        <a:spcBef>
                          <a:spcPts val="300"/>
                        </a:spcBef>
                        <a:spcAft>
                          <a:spcPts val="300"/>
                        </a:spcAft>
                      </a:pPr>
                      <a:r>
                        <a:rPr lang="tr-TR" sz="1800" dirty="0" err="1">
                          <a:effectLst/>
                        </a:rPr>
                        <a:t>Farmakoantropoloji</a:t>
                      </a:r>
                      <a:r>
                        <a:rPr lang="tr-TR" sz="1800" dirty="0">
                          <a:effectLst/>
                        </a:rPr>
                        <a:t>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87964244"/>
                  </a:ext>
                </a:extLst>
              </a:tr>
              <a:tr h="0">
                <a:tc>
                  <a:txBody>
                    <a:bodyPr/>
                    <a:lstStyle/>
                    <a:p>
                      <a:pPr algn="just">
                        <a:lnSpc>
                          <a:spcPct val="115000"/>
                        </a:lnSpc>
                        <a:spcBef>
                          <a:spcPts val="300"/>
                        </a:spcBef>
                        <a:spcAft>
                          <a:spcPts val="300"/>
                        </a:spcAft>
                      </a:pPr>
                      <a:r>
                        <a:rPr lang="tr-TR" sz="1800" dirty="0">
                          <a:effectLst/>
                        </a:rPr>
                        <a:t>Veteriner Hekimlikte Kullanılan İlaç Alanında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53433909"/>
                  </a:ext>
                </a:extLst>
              </a:tr>
              <a:tr h="0">
                <a:tc>
                  <a:txBody>
                    <a:bodyPr/>
                    <a:lstStyle/>
                    <a:p>
                      <a:pPr algn="just">
                        <a:lnSpc>
                          <a:spcPct val="115000"/>
                        </a:lnSpc>
                        <a:spcBef>
                          <a:spcPts val="300"/>
                        </a:spcBef>
                        <a:spcAft>
                          <a:spcPts val="300"/>
                        </a:spcAft>
                      </a:pPr>
                      <a:r>
                        <a:rPr lang="tr-TR" sz="1800" dirty="0">
                          <a:effectLst/>
                        </a:rPr>
                        <a:t>Kalite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6539699"/>
                  </a:ext>
                </a:extLst>
              </a:tr>
              <a:tr h="0">
                <a:tc>
                  <a:txBody>
                    <a:bodyPr/>
                    <a:lstStyle/>
                    <a:p>
                      <a:pPr algn="just">
                        <a:lnSpc>
                          <a:spcPct val="115000"/>
                        </a:lnSpc>
                        <a:spcBef>
                          <a:spcPts val="300"/>
                        </a:spcBef>
                        <a:spcAft>
                          <a:spcPts val="300"/>
                        </a:spcAft>
                      </a:pPr>
                      <a:r>
                        <a:rPr lang="tr-TR" sz="1800" dirty="0" err="1">
                          <a:effectLst/>
                        </a:rPr>
                        <a:t>Biyoteknoloji</a:t>
                      </a:r>
                      <a:r>
                        <a:rPr lang="tr-TR" sz="1800" dirty="0">
                          <a:effectLst/>
                        </a:rPr>
                        <a:t> ve </a:t>
                      </a:r>
                      <a:r>
                        <a:rPr lang="tr-TR" sz="1800" dirty="0" err="1">
                          <a:effectLst/>
                        </a:rPr>
                        <a:t>Nanoteknolojide</a:t>
                      </a:r>
                      <a:r>
                        <a:rPr lang="tr-TR" sz="1800" dirty="0">
                          <a:effectLst/>
                        </a:rPr>
                        <a:t>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17839977"/>
                  </a:ext>
                </a:extLst>
              </a:tr>
              <a:tr h="0">
                <a:tc>
                  <a:txBody>
                    <a:bodyPr/>
                    <a:lstStyle/>
                    <a:p>
                      <a:pPr algn="just">
                        <a:lnSpc>
                          <a:spcPct val="115000"/>
                        </a:lnSpc>
                        <a:spcBef>
                          <a:spcPts val="300"/>
                        </a:spcBef>
                        <a:spcAft>
                          <a:spcPts val="300"/>
                        </a:spcAft>
                      </a:pPr>
                      <a:r>
                        <a:rPr lang="tr-TR" sz="1800" dirty="0">
                          <a:effectLst/>
                        </a:rPr>
                        <a:t>Telekomünikasyon İletişim Başkanlığı’nda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0855884"/>
                  </a:ext>
                </a:extLst>
              </a:tr>
              <a:tr h="0">
                <a:tc>
                  <a:txBody>
                    <a:bodyPr/>
                    <a:lstStyle/>
                    <a:p>
                      <a:pPr algn="just">
                        <a:lnSpc>
                          <a:spcPct val="115000"/>
                        </a:lnSpc>
                        <a:spcBef>
                          <a:spcPts val="300"/>
                        </a:spcBef>
                        <a:spcAft>
                          <a:spcPts val="300"/>
                        </a:spcAft>
                      </a:pPr>
                      <a:r>
                        <a:rPr lang="tr-TR" sz="1800" dirty="0">
                          <a:effectLst/>
                        </a:rPr>
                        <a:t>RTÜK’te Kontrolör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6771094"/>
                  </a:ext>
                </a:extLst>
              </a:tr>
              <a:tr h="0">
                <a:tc>
                  <a:txBody>
                    <a:bodyPr/>
                    <a:lstStyle/>
                    <a:p>
                      <a:pPr algn="just">
                        <a:lnSpc>
                          <a:spcPct val="115000"/>
                        </a:lnSpc>
                        <a:spcBef>
                          <a:spcPts val="300"/>
                        </a:spcBef>
                        <a:spcAft>
                          <a:spcPts val="300"/>
                        </a:spcAft>
                      </a:pPr>
                      <a:r>
                        <a:rPr lang="tr-TR" sz="1800" dirty="0">
                          <a:effectLst/>
                        </a:rPr>
                        <a:t>İlaç Hukuku Uzmanı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8708528"/>
                  </a:ext>
                </a:extLst>
              </a:tr>
              <a:tr h="0">
                <a:tc>
                  <a:txBody>
                    <a:bodyPr/>
                    <a:lstStyle/>
                    <a:p>
                      <a:pPr algn="just">
                        <a:lnSpc>
                          <a:spcPct val="115000"/>
                        </a:lnSpc>
                        <a:spcBef>
                          <a:spcPts val="300"/>
                        </a:spcBef>
                        <a:spcAft>
                          <a:spcPts val="300"/>
                        </a:spcAft>
                      </a:pPr>
                      <a:r>
                        <a:rPr lang="tr-TR" sz="1800" dirty="0">
                          <a:effectLst/>
                        </a:rPr>
                        <a:t>Gençlik ve Spor Bakanlığı Doping Merkezi’nde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0222980"/>
                  </a:ext>
                </a:extLst>
              </a:tr>
            </a:tbl>
          </a:graphicData>
        </a:graphic>
      </p:graphicFrame>
      <p:pic>
        <p:nvPicPr>
          <p:cNvPr id="5" name="Resim 4"/>
          <p:cNvPicPr>
            <a:picLocks noChangeAspect="1"/>
          </p:cNvPicPr>
          <p:nvPr/>
        </p:nvPicPr>
        <p:blipFill>
          <a:blip r:embed="rId2"/>
          <a:stretch>
            <a:fillRect/>
          </a:stretch>
        </p:blipFill>
        <p:spPr>
          <a:xfrm>
            <a:off x="838200" y="1238729"/>
            <a:ext cx="3054361" cy="499915"/>
          </a:xfrm>
          <a:prstGeom prst="rect">
            <a:avLst/>
          </a:prstGeom>
        </p:spPr>
      </p:pic>
    </p:spTree>
    <p:extLst>
      <p:ext uri="{BB962C8B-B14F-4D97-AF65-F5344CB8AC3E}">
        <p14:creationId xmlns:p14="http://schemas.microsoft.com/office/powerpoint/2010/main" val="2739782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503111293"/>
              </p:ext>
            </p:extLst>
          </p:nvPr>
        </p:nvGraphicFramePr>
        <p:xfrm>
          <a:off x="956954" y="1422034"/>
          <a:ext cx="8486078" cy="4732020"/>
        </p:xfrm>
        <a:graphic>
          <a:graphicData uri="http://schemas.openxmlformats.org/drawingml/2006/table">
            <a:tbl>
              <a:tblPr firstRow="1" firstCol="1" bandRow="1">
                <a:tableStyleId>{5C22544A-7EE6-4342-B048-85BDC9FD1C3A}</a:tableStyleId>
              </a:tblPr>
              <a:tblGrid>
                <a:gridCol w="8486078">
                  <a:extLst>
                    <a:ext uri="{9D8B030D-6E8A-4147-A177-3AD203B41FA5}">
                      <a16:colId xmlns:a16="http://schemas.microsoft.com/office/drawing/2014/main" val="2198619456"/>
                    </a:ext>
                  </a:extLst>
                </a:gridCol>
              </a:tblGrid>
              <a:tr h="0">
                <a:tc>
                  <a:txBody>
                    <a:bodyPr/>
                    <a:lstStyle/>
                    <a:p>
                      <a:pPr algn="just">
                        <a:lnSpc>
                          <a:spcPct val="115000"/>
                        </a:lnSpc>
                        <a:spcBef>
                          <a:spcPts val="300"/>
                        </a:spcBef>
                        <a:spcAft>
                          <a:spcPts val="300"/>
                        </a:spcAft>
                      </a:pPr>
                      <a:r>
                        <a:rPr lang="tr-TR" sz="1800" dirty="0">
                          <a:effectLst/>
                        </a:rPr>
                        <a:t>Çevre Bakanlığı’nda Çevre İl Müdürlüklerinde çalışan İlaç Atıkları, </a:t>
                      </a:r>
                      <a:r>
                        <a:rPr lang="tr-TR" sz="1800" dirty="0" err="1">
                          <a:effectLst/>
                        </a:rPr>
                        <a:t>Bertarafı</a:t>
                      </a:r>
                      <a:r>
                        <a:rPr lang="tr-TR" sz="1800" dirty="0">
                          <a:effectLst/>
                        </a:rPr>
                        <a:t> </a:t>
                      </a:r>
                      <a:r>
                        <a:rPr lang="tr-TR" sz="1800" dirty="0" err="1">
                          <a:effectLst/>
                        </a:rPr>
                        <a:t>vs</a:t>
                      </a:r>
                      <a:r>
                        <a:rPr lang="tr-TR" sz="1800" dirty="0">
                          <a:effectLst/>
                        </a:rPr>
                        <a:t> Alanında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27702445"/>
                  </a:ext>
                </a:extLst>
              </a:tr>
              <a:tr h="0">
                <a:tc>
                  <a:txBody>
                    <a:bodyPr/>
                    <a:lstStyle/>
                    <a:p>
                      <a:pPr algn="just">
                        <a:lnSpc>
                          <a:spcPct val="115000"/>
                        </a:lnSpc>
                        <a:spcBef>
                          <a:spcPts val="300"/>
                        </a:spcBef>
                        <a:spcAft>
                          <a:spcPts val="300"/>
                        </a:spcAft>
                      </a:pPr>
                      <a:r>
                        <a:rPr lang="tr-TR" sz="1800" dirty="0" err="1">
                          <a:effectLst/>
                        </a:rPr>
                        <a:t>Geriyatri</a:t>
                      </a:r>
                      <a:r>
                        <a:rPr lang="tr-TR" sz="1800" dirty="0">
                          <a:effectLst/>
                        </a:rPr>
                        <a:t>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9290193"/>
                  </a:ext>
                </a:extLst>
              </a:tr>
              <a:tr h="0">
                <a:tc>
                  <a:txBody>
                    <a:bodyPr/>
                    <a:lstStyle/>
                    <a:p>
                      <a:pPr algn="just">
                        <a:lnSpc>
                          <a:spcPct val="115000"/>
                        </a:lnSpc>
                        <a:spcBef>
                          <a:spcPts val="300"/>
                        </a:spcBef>
                        <a:spcAft>
                          <a:spcPts val="300"/>
                        </a:spcAft>
                      </a:pPr>
                      <a:r>
                        <a:rPr lang="tr-TR" sz="1800" dirty="0" err="1">
                          <a:effectLst/>
                        </a:rPr>
                        <a:t>Pediyatri</a:t>
                      </a:r>
                      <a:r>
                        <a:rPr lang="tr-TR" sz="1800" dirty="0">
                          <a:effectLst/>
                        </a:rPr>
                        <a:t>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1688370"/>
                  </a:ext>
                </a:extLst>
              </a:tr>
              <a:tr h="0">
                <a:tc>
                  <a:txBody>
                    <a:bodyPr/>
                    <a:lstStyle/>
                    <a:p>
                      <a:pPr algn="just">
                        <a:lnSpc>
                          <a:spcPct val="115000"/>
                        </a:lnSpc>
                        <a:spcBef>
                          <a:spcPts val="300"/>
                        </a:spcBef>
                        <a:spcAft>
                          <a:spcPts val="300"/>
                        </a:spcAft>
                      </a:pPr>
                      <a:r>
                        <a:rPr lang="tr-TR" sz="1800" dirty="0">
                          <a:effectLst/>
                        </a:rPr>
                        <a:t>Psikiyatri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2649683"/>
                  </a:ext>
                </a:extLst>
              </a:tr>
              <a:tr h="0">
                <a:tc>
                  <a:txBody>
                    <a:bodyPr/>
                    <a:lstStyle/>
                    <a:p>
                      <a:pPr algn="just">
                        <a:lnSpc>
                          <a:spcPct val="115000"/>
                        </a:lnSpc>
                        <a:spcBef>
                          <a:spcPts val="300"/>
                        </a:spcBef>
                        <a:spcAft>
                          <a:spcPts val="3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Onkoloji Eczacısı</a:t>
                      </a:r>
                    </a:p>
                  </a:txBody>
                  <a:tcPr marL="68580" marR="68580" marT="0" marB="0"/>
                </a:tc>
                <a:extLst>
                  <a:ext uri="{0D108BD9-81ED-4DB2-BD59-A6C34878D82A}">
                    <a16:rowId xmlns:a16="http://schemas.microsoft.com/office/drawing/2014/main" val="926067562"/>
                  </a:ext>
                </a:extLst>
              </a:tr>
              <a:tr h="0">
                <a:tc>
                  <a:txBody>
                    <a:bodyPr/>
                    <a:lstStyle/>
                    <a:p>
                      <a:pPr algn="just">
                        <a:lnSpc>
                          <a:spcPct val="115000"/>
                        </a:lnSpc>
                        <a:spcBef>
                          <a:spcPts val="300"/>
                        </a:spcBef>
                        <a:spcAft>
                          <a:spcPts val="300"/>
                        </a:spcAft>
                      </a:pPr>
                      <a:r>
                        <a:rPr lang="tr-TR" sz="1800" dirty="0">
                          <a:effectLst/>
                        </a:rPr>
                        <a:t>Hac ve umre ziyaretlerinde danışman Eczacı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7627895"/>
                  </a:ext>
                </a:extLst>
              </a:tr>
              <a:tr h="0">
                <a:tc>
                  <a:txBody>
                    <a:bodyPr/>
                    <a:lstStyle/>
                    <a:p>
                      <a:pPr algn="just">
                        <a:lnSpc>
                          <a:spcPct val="115000"/>
                        </a:lnSpc>
                        <a:spcBef>
                          <a:spcPts val="300"/>
                        </a:spcBef>
                        <a:spcAft>
                          <a:spcPts val="300"/>
                        </a:spcAft>
                      </a:pPr>
                      <a:r>
                        <a:rPr lang="tr-TR" sz="1800" dirty="0">
                          <a:effectLst/>
                        </a:rPr>
                        <a:t>Maliye bakanlığında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0405638"/>
                  </a:ext>
                </a:extLst>
              </a:tr>
              <a:tr h="0">
                <a:tc>
                  <a:txBody>
                    <a:bodyPr/>
                    <a:lstStyle/>
                    <a:p>
                      <a:pPr algn="just">
                        <a:lnSpc>
                          <a:spcPct val="115000"/>
                        </a:lnSpc>
                        <a:spcBef>
                          <a:spcPts val="300"/>
                        </a:spcBef>
                        <a:spcAft>
                          <a:spcPts val="300"/>
                        </a:spcAft>
                      </a:pPr>
                      <a:r>
                        <a:rPr lang="tr-TR" sz="1800" dirty="0">
                          <a:effectLst/>
                        </a:rPr>
                        <a:t>Vergi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0675568"/>
                  </a:ext>
                </a:extLst>
              </a:tr>
              <a:tr h="0">
                <a:tc>
                  <a:txBody>
                    <a:bodyPr/>
                    <a:lstStyle/>
                    <a:p>
                      <a:pPr algn="just">
                        <a:lnSpc>
                          <a:spcPct val="115000"/>
                        </a:lnSpc>
                        <a:spcBef>
                          <a:spcPts val="300"/>
                        </a:spcBef>
                        <a:spcAft>
                          <a:spcPts val="300"/>
                        </a:spcAft>
                      </a:pPr>
                      <a:r>
                        <a:rPr lang="tr-TR" sz="1800" dirty="0">
                          <a:effectLst/>
                        </a:rPr>
                        <a:t>Afet Eczacısı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2153909"/>
                  </a:ext>
                </a:extLst>
              </a:tr>
              <a:tr h="0">
                <a:tc>
                  <a:txBody>
                    <a:bodyPr/>
                    <a:lstStyle/>
                    <a:p>
                      <a:pPr algn="just">
                        <a:lnSpc>
                          <a:spcPct val="115000"/>
                        </a:lnSpc>
                        <a:spcBef>
                          <a:spcPts val="300"/>
                        </a:spcBef>
                        <a:spcAft>
                          <a:spcPts val="300"/>
                        </a:spcAft>
                      </a:pPr>
                      <a:r>
                        <a:rPr lang="tr-TR" sz="1800" dirty="0" err="1">
                          <a:effectLst/>
                        </a:rPr>
                        <a:t>Kriminal</a:t>
                      </a:r>
                      <a:r>
                        <a:rPr lang="tr-TR" sz="1800" dirty="0">
                          <a:effectLst/>
                        </a:rPr>
                        <a:t> </a:t>
                      </a:r>
                      <a:r>
                        <a:rPr lang="tr-TR" sz="1800" dirty="0" err="1">
                          <a:effectLst/>
                        </a:rPr>
                        <a:t>laboratuarlarında</a:t>
                      </a:r>
                      <a:r>
                        <a:rPr lang="tr-TR" sz="1800" dirty="0">
                          <a:effectLst/>
                        </a:rPr>
                        <a:t>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8813217"/>
                  </a:ext>
                </a:extLst>
              </a:tr>
              <a:tr h="0">
                <a:tc>
                  <a:txBody>
                    <a:bodyPr/>
                    <a:lstStyle/>
                    <a:p>
                      <a:pPr algn="just">
                        <a:lnSpc>
                          <a:spcPct val="115000"/>
                        </a:lnSpc>
                        <a:spcBef>
                          <a:spcPts val="300"/>
                        </a:spcBef>
                        <a:spcAft>
                          <a:spcPts val="300"/>
                        </a:spcAft>
                      </a:pPr>
                      <a:r>
                        <a:rPr lang="tr-TR" sz="1800" dirty="0">
                          <a:effectLst/>
                        </a:rPr>
                        <a:t>Kızılay’da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8902876"/>
                  </a:ext>
                </a:extLst>
              </a:tr>
              <a:tr h="0">
                <a:tc>
                  <a:txBody>
                    <a:bodyPr/>
                    <a:lstStyle/>
                    <a:p>
                      <a:pPr algn="just">
                        <a:lnSpc>
                          <a:spcPct val="115000"/>
                        </a:lnSpc>
                        <a:spcBef>
                          <a:spcPts val="300"/>
                        </a:spcBef>
                        <a:spcAft>
                          <a:spcPts val="300"/>
                        </a:spcAft>
                      </a:pPr>
                      <a:r>
                        <a:rPr lang="tr-TR" sz="1800" dirty="0">
                          <a:effectLst/>
                        </a:rPr>
                        <a:t>Sivil </a:t>
                      </a:r>
                      <a:r>
                        <a:rPr lang="tr-TR" sz="1800" dirty="0" err="1">
                          <a:effectLst/>
                        </a:rPr>
                        <a:t>Savunma’da</a:t>
                      </a:r>
                      <a:r>
                        <a:rPr lang="tr-TR" sz="1800" dirty="0">
                          <a:effectLst/>
                        </a:rPr>
                        <a:t>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1261328"/>
                  </a:ext>
                </a:extLst>
              </a:tr>
              <a:tr h="0">
                <a:tc>
                  <a:txBody>
                    <a:bodyPr/>
                    <a:lstStyle/>
                    <a:p>
                      <a:pPr algn="just">
                        <a:lnSpc>
                          <a:spcPct val="115000"/>
                        </a:lnSpc>
                        <a:spcBef>
                          <a:spcPts val="300"/>
                        </a:spcBef>
                        <a:spcAft>
                          <a:spcPts val="300"/>
                        </a:spcAft>
                      </a:pPr>
                      <a:r>
                        <a:rPr lang="tr-TR" sz="1800" dirty="0">
                          <a:effectLst/>
                        </a:rPr>
                        <a:t>Reklam Kurulu’nda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8718869"/>
                  </a:ext>
                </a:extLst>
              </a:tr>
              <a:tr h="0">
                <a:tc>
                  <a:txBody>
                    <a:bodyPr/>
                    <a:lstStyle/>
                    <a:p>
                      <a:pPr algn="just">
                        <a:lnSpc>
                          <a:spcPct val="115000"/>
                        </a:lnSpc>
                        <a:spcBef>
                          <a:spcPts val="300"/>
                        </a:spcBef>
                        <a:spcAft>
                          <a:spcPts val="300"/>
                        </a:spcAft>
                      </a:pPr>
                      <a:r>
                        <a:rPr lang="tr-TR" sz="1800" dirty="0">
                          <a:effectLst/>
                        </a:rPr>
                        <a:t>Sanayi Bakanlığı’nda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9656041"/>
                  </a:ext>
                </a:extLst>
              </a:tr>
            </a:tbl>
          </a:graphicData>
        </a:graphic>
      </p:graphicFrame>
      <p:pic>
        <p:nvPicPr>
          <p:cNvPr id="6" name="Resim 5"/>
          <p:cNvPicPr>
            <a:picLocks noChangeAspect="1"/>
          </p:cNvPicPr>
          <p:nvPr/>
        </p:nvPicPr>
        <p:blipFill>
          <a:blip r:embed="rId2"/>
          <a:stretch>
            <a:fillRect/>
          </a:stretch>
        </p:blipFill>
        <p:spPr>
          <a:xfrm>
            <a:off x="1069002" y="220718"/>
            <a:ext cx="3054361" cy="499915"/>
          </a:xfrm>
          <a:prstGeom prst="rect">
            <a:avLst/>
          </a:prstGeom>
        </p:spPr>
      </p:pic>
    </p:spTree>
    <p:extLst>
      <p:ext uri="{BB962C8B-B14F-4D97-AF65-F5344CB8AC3E}">
        <p14:creationId xmlns:p14="http://schemas.microsoft.com/office/powerpoint/2010/main" val="257865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834526" y="3123394"/>
            <a:ext cx="8522947" cy="1755800"/>
          </a:xfrm>
          <a:prstGeom prst="rect">
            <a:avLst/>
          </a:prstGeom>
        </p:spPr>
      </p:pic>
      <p:pic>
        <p:nvPicPr>
          <p:cNvPr id="5" name="Resim 4"/>
          <p:cNvPicPr>
            <a:picLocks noChangeAspect="1"/>
          </p:cNvPicPr>
          <p:nvPr/>
        </p:nvPicPr>
        <p:blipFill>
          <a:blip r:embed="rId3"/>
          <a:stretch>
            <a:fillRect/>
          </a:stretch>
        </p:blipFill>
        <p:spPr>
          <a:xfrm>
            <a:off x="1834526" y="2338214"/>
            <a:ext cx="3054361" cy="499915"/>
          </a:xfrm>
          <a:prstGeom prst="rect">
            <a:avLst/>
          </a:prstGeom>
        </p:spPr>
      </p:pic>
    </p:spTree>
    <p:extLst>
      <p:ext uri="{BB962C8B-B14F-4D97-AF65-F5344CB8AC3E}">
        <p14:creationId xmlns:p14="http://schemas.microsoft.com/office/powerpoint/2010/main" val="3105210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7561" y="267630"/>
            <a:ext cx="10796239" cy="6423102"/>
          </a:xfrm>
        </p:spPr>
        <p:txBody>
          <a:bodyPr>
            <a:normAutofit fontScale="70000" lnSpcReduction="20000"/>
          </a:bodyPr>
          <a:lstStyle/>
          <a:p>
            <a:r>
              <a:rPr lang="tr-TR" sz="3300" b="1" dirty="0"/>
              <a:t>TAHMİNİ ARZ İÇİN GEREKLİLİKLER VE NİTELİKLER</a:t>
            </a:r>
            <a:endParaRPr lang="tr-TR" sz="3300" dirty="0"/>
          </a:p>
          <a:p>
            <a:pPr marL="0" indent="0">
              <a:buNone/>
            </a:pPr>
            <a:endParaRPr lang="tr-TR" sz="3300" dirty="0"/>
          </a:p>
          <a:p>
            <a:pPr lvl="0"/>
            <a:r>
              <a:rPr lang="tr-TR" sz="3300" b="1" dirty="0"/>
              <a:t>Emniyet Müdürlüğü Narkotik Şube Müdürlüğü eczacısı</a:t>
            </a:r>
            <a:endParaRPr lang="tr-TR" sz="3300" dirty="0"/>
          </a:p>
          <a:p>
            <a:r>
              <a:rPr lang="tr-TR" sz="3300" dirty="0"/>
              <a:t>Nitelikler: </a:t>
            </a:r>
          </a:p>
          <a:p>
            <a:pPr lvl="0"/>
            <a:r>
              <a:rPr lang="tr-TR" sz="3300" dirty="0"/>
              <a:t>Eczacılık fakültesi mezunu</a:t>
            </a:r>
          </a:p>
          <a:p>
            <a:r>
              <a:rPr lang="tr-TR" sz="3300" dirty="0"/>
              <a:t>Gereklilikler:</a:t>
            </a:r>
          </a:p>
          <a:p>
            <a:pPr lvl="0"/>
            <a:r>
              <a:rPr lang="tr-TR" sz="3300" dirty="0"/>
              <a:t>Adli eczacılık Yüksek Lisansı, Emniyet Genel Müdürlüğü genelgesinde yer almalı</a:t>
            </a:r>
          </a:p>
          <a:p>
            <a:r>
              <a:rPr lang="tr-TR" sz="3300" dirty="0"/>
              <a:t> </a:t>
            </a:r>
          </a:p>
          <a:p>
            <a:pPr lvl="0"/>
            <a:r>
              <a:rPr lang="tr-TR" sz="3300" b="1" dirty="0"/>
              <a:t>MEB’de eğitmen eczacı</a:t>
            </a:r>
            <a:endParaRPr lang="tr-TR" sz="3300" dirty="0"/>
          </a:p>
          <a:p>
            <a:r>
              <a:rPr lang="tr-TR" sz="3300" dirty="0"/>
              <a:t>Nitelikler: </a:t>
            </a:r>
          </a:p>
          <a:p>
            <a:pPr lvl="0"/>
            <a:r>
              <a:rPr lang="tr-TR" sz="3300" dirty="0"/>
              <a:t>Eczacılık fakültesi mezunu</a:t>
            </a:r>
          </a:p>
          <a:p>
            <a:pPr lvl="0"/>
            <a:r>
              <a:rPr lang="tr-TR" sz="3300" dirty="0"/>
              <a:t>Pedagoji yüksek lisans</a:t>
            </a:r>
          </a:p>
          <a:p>
            <a:r>
              <a:rPr lang="tr-TR" sz="3300" dirty="0"/>
              <a:t>Gereklilikler: </a:t>
            </a:r>
          </a:p>
          <a:p>
            <a:pPr lvl="0"/>
            <a:r>
              <a:rPr lang="tr-TR" sz="3300" dirty="0"/>
              <a:t>MEB eğitim mevzuatı, müfredatında ilaç ve eğitimi ilgili eczacı yer almalı</a:t>
            </a:r>
          </a:p>
          <a:p>
            <a:pPr lvl="0"/>
            <a:r>
              <a:rPr lang="tr-TR" sz="3300" dirty="0"/>
              <a:t>MEB Sağlık Bilgisi öğretmenlerinde aranan şartlardan bir tanesi eczacılık mezunu olmak olarak değiştirilmeli</a:t>
            </a:r>
          </a:p>
          <a:p>
            <a:endParaRPr lang="tr-TR" dirty="0"/>
          </a:p>
        </p:txBody>
      </p:sp>
    </p:spTree>
    <p:extLst>
      <p:ext uri="{BB962C8B-B14F-4D97-AF65-F5344CB8AC3E}">
        <p14:creationId xmlns:p14="http://schemas.microsoft.com/office/powerpoint/2010/main" val="4258421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6410" y="289932"/>
            <a:ext cx="10807390" cy="5887031"/>
          </a:xfrm>
        </p:spPr>
        <p:txBody>
          <a:bodyPr>
            <a:noAutofit/>
          </a:bodyPr>
          <a:lstStyle/>
          <a:p>
            <a:pPr lvl="0"/>
            <a:r>
              <a:rPr lang="tr-TR" sz="1800" b="1" dirty="0"/>
              <a:t>Muhasebe ve işletme uzmanı eczacı</a:t>
            </a:r>
            <a:endParaRPr lang="tr-TR" sz="1800" dirty="0"/>
          </a:p>
          <a:p>
            <a:r>
              <a:rPr lang="tr-TR" sz="1800" dirty="0"/>
              <a:t>Nitelikler: </a:t>
            </a:r>
          </a:p>
          <a:p>
            <a:pPr lvl="0"/>
            <a:r>
              <a:rPr lang="tr-TR" sz="1800" dirty="0"/>
              <a:t>Eczacılık fakültesi mezunu</a:t>
            </a:r>
          </a:p>
          <a:p>
            <a:pPr lvl="0"/>
            <a:r>
              <a:rPr lang="tr-TR" sz="1800" dirty="0"/>
              <a:t>İşletme veya muhasebe alanında yüksek lisans </a:t>
            </a:r>
          </a:p>
          <a:p>
            <a:r>
              <a:rPr lang="tr-TR" sz="1800" dirty="0"/>
              <a:t>Gereklilikler: </a:t>
            </a:r>
          </a:p>
          <a:p>
            <a:pPr lvl="0"/>
            <a:r>
              <a:rPr lang="tr-TR" sz="1800" dirty="0"/>
              <a:t>Eczacılıkla ilgili yasalara muhasebe ve işletme alanında uzman eczacı ilave olmalı</a:t>
            </a:r>
          </a:p>
          <a:p>
            <a:pPr marL="0" indent="0">
              <a:buNone/>
            </a:pPr>
            <a:endParaRPr lang="tr-TR" sz="1800" dirty="0"/>
          </a:p>
          <a:p>
            <a:pPr lvl="0"/>
            <a:r>
              <a:rPr lang="tr-TR" sz="1800" b="1" dirty="0"/>
              <a:t>İlaç AR-GE eczacısı</a:t>
            </a:r>
            <a:endParaRPr lang="tr-TR" sz="1800" dirty="0"/>
          </a:p>
          <a:p>
            <a:r>
              <a:rPr lang="tr-TR" sz="1800" dirty="0"/>
              <a:t>Nitelikler: </a:t>
            </a:r>
          </a:p>
          <a:p>
            <a:pPr lvl="0"/>
            <a:r>
              <a:rPr lang="tr-TR" sz="1800" dirty="0"/>
              <a:t>Eczacılık fakültesi mezunu</a:t>
            </a:r>
          </a:p>
          <a:p>
            <a:pPr lvl="0"/>
            <a:r>
              <a:rPr lang="tr-TR" sz="1800" dirty="0"/>
              <a:t>En az yüksek lisans eğitimi ( </a:t>
            </a:r>
            <a:r>
              <a:rPr lang="tr-TR" sz="1800" dirty="0" err="1"/>
              <a:t>Farmasötik</a:t>
            </a:r>
            <a:r>
              <a:rPr lang="tr-TR" sz="1800" dirty="0"/>
              <a:t> Teknoloji, Farm. Kimya)</a:t>
            </a:r>
          </a:p>
          <a:p>
            <a:r>
              <a:rPr lang="tr-TR" sz="1800" dirty="0"/>
              <a:t>Gereklilikler: </a:t>
            </a:r>
          </a:p>
          <a:p>
            <a:pPr lvl="0"/>
            <a:r>
              <a:rPr lang="tr-TR" sz="1800" dirty="0"/>
              <a:t>Devlet tarafından sanayide ilaç, kozmetik, AR-Ge eczacısı çalıştırmak zorunluluğu getirilmeli. </a:t>
            </a:r>
          </a:p>
          <a:p>
            <a:pPr lvl="0"/>
            <a:r>
              <a:rPr lang="tr-TR" sz="1800" dirty="0"/>
              <a:t>Üretim kapasitesine göre belli sayıda eczacı çalıştırmak zorunluluğu getirilmeli</a:t>
            </a:r>
          </a:p>
          <a:p>
            <a:pPr lvl="0"/>
            <a:r>
              <a:rPr lang="tr-TR" sz="1800" dirty="0"/>
              <a:t>Ar-Ge  teşvikleri konusunda eczacı çalıştırma zorunluluğu getirilmeli</a:t>
            </a:r>
          </a:p>
          <a:p>
            <a:pPr lvl="0"/>
            <a:r>
              <a:rPr lang="tr-TR" sz="1800" dirty="0"/>
              <a:t>GMP koşulları içinde eczacı zorunluluğu getirilmeli</a:t>
            </a:r>
          </a:p>
          <a:p>
            <a:endParaRPr lang="tr-TR" sz="1800" dirty="0"/>
          </a:p>
        </p:txBody>
      </p:sp>
    </p:spTree>
    <p:extLst>
      <p:ext uri="{BB962C8B-B14F-4D97-AF65-F5344CB8AC3E}">
        <p14:creationId xmlns:p14="http://schemas.microsoft.com/office/powerpoint/2010/main" val="347074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Sağlık </a:t>
            </a:r>
            <a:r>
              <a:rPr lang="tr-TR" b="1" dirty="0" err="1"/>
              <a:t>İnsangücü</a:t>
            </a:r>
            <a:r>
              <a:rPr lang="tr-TR" b="1" dirty="0"/>
              <a:t> Planlaması Nedir? </a:t>
            </a:r>
            <a:endParaRPr lang="tr-TR" dirty="0"/>
          </a:p>
          <a:p>
            <a:pPr algn="just"/>
            <a:r>
              <a:rPr lang="tr-TR" dirty="0"/>
              <a:t>Sağlık insan gücü planlaması “önceden belirlenmiş sağlık hedefleri ve toplumun sağlık durumuna ilişkin amaçları gerçekleştirmek için ihtiyaç duyulan kişi sayısına, bilgi çeşidine, sahip olunması gereken becerilere ve yaklaşımlara ilişkin öngörü geliştirme sürecidir”. </a:t>
            </a:r>
          </a:p>
          <a:p>
            <a:pPr algn="just"/>
            <a:endParaRPr lang="tr-TR" dirty="0"/>
          </a:p>
        </p:txBody>
      </p:sp>
    </p:spTree>
    <p:extLst>
      <p:ext uri="{BB962C8B-B14F-4D97-AF65-F5344CB8AC3E}">
        <p14:creationId xmlns:p14="http://schemas.microsoft.com/office/powerpoint/2010/main" val="1019358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lvl="0"/>
            <a:r>
              <a:rPr lang="tr-TR" b="1" dirty="0"/>
              <a:t>Yeminli eczacı</a:t>
            </a:r>
            <a:endParaRPr lang="tr-TR" dirty="0"/>
          </a:p>
          <a:p>
            <a:r>
              <a:rPr lang="tr-TR" dirty="0"/>
              <a:t>Nitelikler: </a:t>
            </a:r>
          </a:p>
          <a:p>
            <a:pPr lvl="0"/>
            <a:r>
              <a:rPr lang="tr-TR" dirty="0"/>
              <a:t>Eczacılık fakültesi mezunu</a:t>
            </a:r>
          </a:p>
          <a:p>
            <a:pPr lvl="0"/>
            <a:r>
              <a:rPr lang="tr-TR" dirty="0"/>
              <a:t>Alanında tecrübeli/….yıl serbest eczacılık yapmış olmalı</a:t>
            </a:r>
          </a:p>
          <a:p>
            <a:r>
              <a:rPr lang="tr-TR" dirty="0"/>
              <a:t>Gereklilikler: </a:t>
            </a:r>
          </a:p>
          <a:p>
            <a:pPr lvl="0"/>
            <a:r>
              <a:rPr lang="tr-TR" dirty="0"/>
              <a:t>Eczacılar ile kamu kurum ve kuruluşları ve TEB arasında doğacak anlaşmazlıklar konusunda (bilirkişi olarak kabul edildiği) bir yönetmelik çıkarılmalı</a:t>
            </a:r>
          </a:p>
          <a:p>
            <a:pPr lvl="0"/>
            <a:r>
              <a:rPr lang="tr-TR" dirty="0"/>
              <a:t>İlaç protokolünde ele alınmalı</a:t>
            </a:r>
          </a:p>
          <a:p>
            <a:endParaRPr lang="tr-TR" dirty="0"/>
          </a:p>
          <a:p>
            <a:endParaRPr lang="tr-TR" dirty="0"/>
          </a:p>
        </p:txBody>
      </p:sp>
    </p:spTree>
    <p:extLst>
      <p:ext uri="{BB962C8B-B14F-4D97-AF65-F5344CB8AC3E}">
        <p14:creationId xmlns:p14="http://schemas.microsoft.com/office/powerpoint/2010/main" val="3224483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635620"/>
            <a:ext cx="10684727" cy="5541343"/>
          </a:xfrm>
        </p:spPr>
        <p:txBody>
          <a:bodyPr>
            <a:normAutofit fontScale="77500" lnSpcReduction="20000"/>
          </a:bodyPr>
          <a:lstStyle/>
          <a:p>
            <a:endParaRPr lang="tr-TR" dirty="0"/>
          </a:p>
          <a:p>
            <a:pPr lvl="0"/>
            <a:r>
              <a:rPr lang="tr-TR" sz="3300" b="1" dirty="0"/>
              <a:t>Uzay teknolojileri eczacısı</a:t>
            </a:r>
            <a:endParaRPr lang="tr-TR" sz="3300" dirty="0"/>
          </a:p>
          <a:p>
            <a:r>
              <a:rPr lang="tr-TR" sz="3300" dirty="0"/>
              <a:t>Nitelikler:  </a:t>
            </a:r>
          </a:p>
          <a:p>
            <a:pPr lvl="0"/>
            <a:r>
              <a:rPr lang="tr-TR" sz="3300" dirty="0"/>
              <a:t>Eczacılık fakültesi mezunu, klinik eczacılık uzmanlık eğitimi almak</a:t>
            </a:r>
          </a:p>
          <a:p>
            <a:r>
              <a:rPr lang="tr-TR" sz="3300" dirty="0"/>
              <a:t>Gereklilikler: </a:t>
            </a:r>
          </a:p>
          <a:p>
            <a:pPr lvl="0"/>
            <a:r>
              <a:rPr lang="tr-TR" sz="3300" dirty="0"/>
              <a:t>İlgili bilimsel araştırmalarda eczacı bulundurmak</a:t>
            </a:r>
          </a:p>
          <a:p>
            <a:endParaRPr lang="tr-TR" sz="3300" dirty="0"/>
          </a:p>
          <a:p>
            <a:pPr lvl="0"/>
            <a:r>
              <a:rPr lang="tr-TR" sz="3300" b="1" dirty="0"/>
              <a:t>Sağlık Merkezi Eczacısı</a:t>
            </a:r>
            <a:endParaRPr lang="tr-TR" sz="3300" dirty="0"/>
          </a:p>
          <a:p>
            <a:r>
              <a:rPr lang="tr-TR" sz="3300" dirty="0"/>
              <a:t>Nitelikler:  </a:t>
            </a:r>
          </a:p>
          <a:p>
            <a:pPr lvl="0"/>
            <a:r>
              <a:rPr lang="tr-TR" sz="3300" dirty="0"/>
              <a:t>Eczacılık fakültesi mezunu</a:t>
            </a:r>
          </a:p>
          <a:p>
            <a:pPr lvl="0"/>
            <a:r>
              <a:rPr lang="tr-TR" sz="3300" dirty="0"/>
              <a:t>Meslek içi eğitimlerle aşı, mama eğitimi takvimi</a:t>
            </a:r>
          </a:p>
          <a:p>
            <a:r>
              <a:rPr lang="tr-TR" sz="3300" dirty="0"/>
              <a:t>Gereklilikler: </a:t>
            </a:r>
          </a:p>
          <a:p>
            <a:pPr lvl="0"/>
            <a:r>
              <a:rPr lang="tr-TR" sz="3300" dirty="0"/>
              <a:t>İlgili mevzuat değişikliği ile ASM; TSM ve AÇSAP gibi yerlerde eczacı istihdamı zorunluluğu getirilmeli (belli bir nüfusa göre) </a:t>
            </a:r>
          </a:p>
          <a:p>
            <a:endParaRPr lang="tr-TR" sz="3300" dirty="0"/>
          </a:p>
          <a:p>
            <a:endParaRPr lang="tr-TR" sz="3300" dirty="0"/>
          </a:p>
        </p:txBody>
      </p:sp>
    </p:spTree>
    <p:extLst>
      <p:ext uri="{BB962C8B-B14F-4D97-AF65-F5344CB8AC3E}">
        <p14:creationId xmlns:p14="http://schemas.microsoft.com/office/powerpoint/2010/main" val="2162975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8712" y="412595"/>
            <a:ext cx="10785088" cy="5764368"/>
          </a:xfrm>
        </p:spPr>
        <p:txBody>
          <a:bodyPr>
            <a:normAutofit fontScale="92500" lnSpcReduction="10000"/>
          </a:bodyPr>
          <a:lstStyle/>
          <a:p>
            <a:pPr lvl="0"/>
            <a:r>
              <a:rPr lang="tr-TR" b="1" dirty="0"/>
              <a:t>Psikiyatri eczacısı </a:t>
            </a:r>
            <a:endParaRPr lang="tr-TR" dirty="0"/>
          </a:p>
          <a:p>
            <a:r>
              <a:rPr lang="tr-TR" dirty="0"/>
              <a:t>Nitelikler:  </a:t>
            </a:r>
          </a:p>
          <a:p>
            <a:pPr lvl="0"/>
            <a:r>
              <a:rPr lang="tr-TR" dirty="0"/>
              <a:t>Eczacılık fakültesi mezunu</a:t>
            </a:r>
          </a:p>
          <a:p>
            <a:pPr lvl="0"/>
            <a:r>
              <a:rPr lang="tr-TR" dirty="0"/>
              <a:t>Psikiyatri eczacılığı konusunda uzmanlık eğitimi almalı</a:t>
            </a:r>
          </a:p>
          <a:p>
            <a:r>
              <a:rPr lang="tr-TR" dirty="0"/>
              <a:t>Gereklilikler:</a:t>
            </a:r>
          </a:p>
          <a:p>
            <a:pPr lvl="0"/>
            <a:r>
              <a:rPr lang="tr-TR" dirty="0"/>
              <a:t>Uzmanlık eğitimi arasına girmeli</a:t>
            </a:r>
          </a:p>
          <a:p>
            <a:endParaRPr lang="tr-TR" dirty="0"/>
          </a:p>
          <a:p>
            <a:pPr lvl="0"/>
            <a:r>
              <a:rPr lang="tr-TR" b="1" dirty="0"/>
              <a:t>Pediatri eczacısı</a:t>
            </a:r>
            <a:endParaRPr lang="tr-TR" dirty="0"/>
          </a:p>
          <a:p>
            <a:r>
              <a:rPr lang="tr-TR" dirty="0"/>
              <a:t>Nitelikler:  </a:t>
            </a:r>
          </a:p>
          <a:p>
            <a:pPr lvl="0"/>
            <a:r>
              <a:rPr lang="tr-TR" dirty="0"/>
              <a:t>Eczacılık fakültesi mezunu</a:t>
            </a:r>
          </a:p>
          <a:p>
            <a:pPr lvl="0"/>
            <a:r>
              <a:rPr lang="tr-TR" dirty="0"/>
              <a:t>eczacılığı konusunda uzmanlık eğitimi almalı </a:t>
            </a:r>
          </a:p>
          <a:p>
            <a:pPr lvl="0"/>
            <a:r>
              <a:rPr lang="tr-TR" dirty="0"/>
              <a:t>Gereklilikler:</a:t>
            </a:r>
          </a:p>
          <a:p>
            <a:pPr lvl="0"/>
            <a:r>
              <a:rPr lang="tr-TR" dirty="0"/>
              <a:t>Uzmanlık eğitimi arasına girmeli</a:t>
            </a:r>
          </a:p>
        </p:txBody>
      </p:sp>
    </p:spTree>
    <p:extLst>
      <p:ext uri="{BB962C8B-B14F-4D97-AF65-F5344CB8AC3E}">
        <p14:creationId xmlns:p14="http://schemas.microsoft.com/office/powerpoint/2010/main" val="38788737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2805" y="576689"/>
            <a:ext cx="10515600" cy="4351338"/>
          </a:xfrm>
        </p:spPr>
        <p:txBody>
          <a:bodyPr>
            <a:normAutofit fontScale="62500" lnSpcReduction="20000"/>
          </a:bodyPr>
          <a:lstStyle/>
          <a:p>
            <a:pPr lvl="0"/>
            <a:r>
              <a:rPr lang="tr-TR" sz="2900" b="1" dirty="0"/>
              <a:t>Patent danışmanlığı </a:t>
            </a:r>
            <a:endParaRPr lang="tr-TR" sz="2900" dirty="0"/>
          </a:p>
          <a:p>
            <a:r>
              <a:rPr lang="tr-TR" sz="2900" dirty="0"/>
              <a:t>Nitelikler:  </a:t>
            </a:r>
          </a:p>
          <a:p>
            <a:pPr lvl="0"/>
            <a:r>
              <a:rPr lang="tr-TR" sz="2900" dirty="0"/>
              <a:t>Eczacılık fakültesi mezunu</a:t>
            </a:r>
          </a:p>
          <a:p>
            <a:r>
              <a:rPr lang="tr-TR" sz="2900" dirty="0"/>
              <a:t>Gereklilikler: </a:t>
            </a:r>
          </a:p>
          <a:p>
            <a:pPr lvl="0"/>
            <a:r>
              <a:rPr lang="tr-TR" sz="2900" dirty="0"/>
              <a:t>Gıda destekleri , kozmetikler, </a:t>
            </a:r>
            <a:r>
              <a:rPr lang="tr-TR" sz="2900" dirty="0" err="1"/>
              <a:t>dermokozmetikler</a:t>
            </a:r>
            <a:r>
              <a:rPr lang="tr-TR" sz="2900" dirty="0"/>
              <a:t> gibi ürünlerle ilgili patent aşamalarını içeren yönetmeliklere eczacı gerekliliği ile ilgili madde eklenmesi</a:t>
            </a:r>
          </a:p>
          <a:p>
            <a:endParaRPr lang="tr-TR" sz="2900" dirty="0"/>
          </a:p>
          <a:p>
            <a:pPr lvl="0"/>
            <a:r>
              <a:rPr lang="tr-TR" sz="2900" b="1" dirty="0"/>
              <a:t>Gıda Tarım ve Hayvancılık Bakanlığı’nda uzman eczacı </a:t>
            </a:r>
            <a:endParaRPr lang="tr-TR" sz="2900" dirty="0"/>
          </a:p>
          <a:p>
            <a:r>
              <a:rPr lang="tr-TR" sz="2900" dirty="0"/>
              <a:t>Nitelikler:  </a:t>
            </a:r>
          </a:p>
          <a:p>
            <a:pPr lvl="0"/>
            <a:r>
              <a:rPr lang="tr-TR" sz="2900" dirty="0"/>
              <a:t>Eczacılık fakültesi mezunu</a:t>
            </a:r>
          </a:p>
          <a:p>
            <a:r>
              <a:rPr lang="tr-TR" sz="2900" dirty="0"/>
              <a:t>Gereklilikler: </a:t>
            </a:r>
          </a:p>
          <a:p>
            <a:pPr lvl="0"/>
            <a:r>
              <a:rPr lang="tr-TR" sz="2900" dirty="0"/>
              <a:t>Gıda takviyeleri, veteriner ve zirai ilaçlarının denetiminde bakanlık tarafından eczacı görevlendirilme zorunluluğu getirilmeli</a:t>
            </a:r>
          </a:p>
          <a:p>
            <a:pPr marL="0" indent="0">
              <a:buNone/>
            </a:pPr>
            <a:r>
              <a:rPr lang="tr-TR" sz="2900" b="1" dirty="0"/>
              <a:t> </a:t>
            </a:r>
            <a:endParaRPr lang="tr-TR" sz="2900" dirty="0"/>
          </a:p>
          <a:p>
            <a:endParaRPr lang="tr-TR" dirty="0"/>
          </a:p>
        </p:txBody>
      </p:sp>
    </p:spTree>
    <p:extLst>
      <p:ext uri="{BB962C8B-B14F-4D97-AF65-F5344CB8AC3E}">
        <p14:creationId xmlns:p14="http://schemas.microsoft.com/office/powerpoint/2010/main" val="2388002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1737" y="189571"/>
            <a:ext cx="10562063" cy="5987392"/>
          </a:xfrm>
        </p:spPr>
        <p:txBody>
          <a:bodyPr>
            <a:normAutofit fontScale="77500" lnSpcReduction="20000"/>
          </a:bodyPr>
          <a:lstStyle/>
          <a:p>
            <a:pPr lvl="0"/>
            <a:r>
              <a:rPr lang="tr-TR" b="1" dirty="0"/>
              <a:t>Eczane yazılımlarında alan uzmanı</a:t>
            </a:r>
            <a:endParaRPr lang="tr-TR" dirty="0"/>
          </a:p>
          <a:p>
            <a:r>
              <a:rPr lang="tr-TR" dirty="0"/>
              <a:t> Nitelikler:  </a:t>
            </a:r>
          </a:p>
          <a:p>
            <a:pPr lvl="0"/>
            <a:r>
              <a:rPr lang="tr-TR" dirty="0"/>
              <a:t>Eczacılık fakültesi mezunu</a:t>
            </a:r>
          </a:p>
          <a:p>
            <a:pPr lvl="0"/>
            <a:r>
              <a:rPr lang="tr-TR" dirty="0"/>
              <a:t>Bilgisayar programları ile ilgili eğitim ve ilgili branşta çalışıyor olmalı</a:t>
            </a:r>
          </a:p>
          <a:p>
            <a:r>
              <a:rPr lang="tr-TR" dirty="0"/>
              <a:t>Gereklilikler: </a:t>
            </a:r>
          </a:p>
          <a:p>
            <a:pPr lvl="0"/>
            <a:r>
              <a:rPr lang="tr-TR" dirty="0"/>
              <a:t>TEB, eczacı odaları veya SGK bünyesinde bilgisayar yazılımları üzerinde eğitim almış eczane yazılımlarına hakim kişi istihdamı ile ilgili alan açılması </a:t>
            </a:r>
          </a:p>
          <a:p>
            <a:endParaRPr lang="tr-TR" dirty="0"/>
          </a:p>
          <a:p>
            <a:pPr lvl="0"/>
            <a:r>
              <a:rPr lang="tr-TR" b="1" dirty="0"/>
              <a:t>Sivil savunmada eczacı</a:t>
            </a:r>
            <a:endParaRPr lang="tr-TR" dirty="0"/>
          </a:p>
          <a:p>
            <a:r>
              <a:rPr lang="tr-TR" dirty="0"/>
              <a:t>Nitelikler:  </a:t>
            </a:r>
          </a:p>
          <a:p>
            <a:pPr lvl="0"/>
            <a:r>
              <a:rPr lang="tr-TR" dirty="0"/>
              <a:t>Eczacılık fakültesi mezunu</a:t>
            </a:r>
          </a:p>
          <a:p>
            <a:pPr lvl="0"/>
            <a:r>
              <a:rPr lang="tr-TR" dirty="0"/>
              <a:t>Sertifikalı İlk yardım, acil tıp eğitimi</a:t>
            </a:r>
          </a:p>
          <a:p>
            <a:r>
              <a:rPr lang="tr-TR" dirty="0"/>
              <a:t>Gereklilikler: </a:t>
            </a:r>
          </a:p>
          <a:p>
            <a:pPr lvl="0"/>
            <a:r>
              <a:rPr lang="tr-TR" dirty="0"/>
              <a:t>Valilik kararnamesinin içinde sivil savunma eğitimi ve bunun için zorunlu eczacı alımı yapılmalı </a:t>
            </a:r>
          </a:p>
          <a:p>
            <a:pPr lvl="0"/>
            <a:r>
              <a:rPr lang="tr-TR" dirty="0"/>
              <a:t>AFAD, Sivil Savunma GM mevzuatı içinde Arama Kurtarma Timleri içinde eczacı olmalı</a:t>
            </a:r>
          </a:p>
          <a:p>
            <a:endParaRPr lang="tr-TR" dirty="0"/>
          </a:p>
          <a:p>
            <a:endParaRPr lang="tr-TR" dirty="0"/>
          </a:p>
        </p:txBody>
      </p:sp>
    </p:spTree>
    <p:extLst>
      <p:ext uri="{BB962C8B-B14F-4D97-AF65-F5344CB8AC3E}">
        <p14:creationId xmlns:p14="http://schemas.microsoft.com/office/powerpoint/2010/main" val="2650640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0502" y="1056191"/>
            <a:ext cx="10515600" cy="4351338"/>
          </a:xfrm>
        </p:spPr>
        <p:txBody>
          <a:bodyPr>
            <a:normAutofit fontScale="92500"/>
          </a:bodyPr>
          <a:lstStyle/>
          <a:p>
            <a:pPr lvl="0"/>
            <a:r>
              <a:rPr lang="tr-TR" b="1" dirty="0"/>
              <a:t>Afet eczacılığı </a:t>
            </a:r>
            <a:endParaRPr lang="tr-TR" dirty="0"/>
          </a:p>
          <a:p>
            <a:r>
              <a:rPr lang="tr-TR" dirty="0"/>
              <a:t>Nitelikler:  </a:t>
            </a:r>
          </a:p>
          <a:p>
            <a:pPr lvl="0"/>
            <a:r>
              <a:rPr lang="tr-TR" dirty="0"/>
              <a:t>Eczacılık fakültesi mezunu</a:t>
            </a:r>
          </a:p>
          <a:p>
            <a:pPr lvl="0"/>
            <a:r>
              <a:rPr lang="tr-TR" dirty="0"/>
              <a:t>Sertifikalı İlk yardım eğitimi</a:t>
            </a:r>
          </a:p>
          <a:p>
            <a:pPr lvl="0"/>
            <a:r>
              <a:rPr lang="tr-TR" dirty="0"/>
              <a:t>Meslek içi eğitimler</a:t>
            </a:r>
          </a:p>
          <a:p>
            <a:r>
              <a:rPr lang="tr-TR" dirty="0"/>
              <a:t>Gereklilikler: </a:t>
            </a:r>
          </a:p>
          <a:p>
            <a:pPr lvl="0"/>
            <a:r>
              <a:rPr lang="tr-TR" dirty="0"/>
              <a:t>Sivil savunma ve afet işleri kurumlarında zorunlu eczacı istihdamı getirilmeli</a:t>
            </a:r>
          </a:p>
          <a:p>
            <a:pPr lvl="0"/>
            <a:r>
              <a:rPr lang="tr-TR" dirty="0"/>
              <a:t>Acil durumlarda ilaç sevkiyatı </a:t>
            </a:r>
            <a:r>
              <a:rPr lang="tr-TR" dirty="0" err="1"/>
              <a:t>vs</a:t>
            </a:r>
            <a:r>
              <a:rPr lang="tr-TR" dirty="0"/>
              <a:t> için gerekli mevzuatın içinde eczacı yer almalı</a:t>
            </a:r>
          </a:p>
          <a:p>
            <a:endParaRPr lang="tr-TR" dirty="0"/>
          </a:p>
          <a:p>
            <a:endParaRPr lang="tr-TR" dirty="0"/>
          </a:p>
        </p:txBody>
      </p:sp>
    </p:spTree>
    <p:extLst>
      <p:ext uri="{BB962C8B-B14F-4D97-AF65-F5344CB8AC3E}">
        <p14:creationId xmlns:p14="http://schemas.microsoft.com/office/powerpoint/2010/main" val="3936750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pPr lvl="0"/>
            <a:r>
              <a:rPr lang="tr-TR" b="1" dirty="0"/>
              <a:t>Eczacılık gelişimi ile ilgili danışmanlık hizmeti veren eczacı</a:t>
            </a:r>
            <a:endParaRPr lang="tr-TR" dirty="0"/>
          </a:p>
          <a:p>
            <a:r>
              <a:rPr lang="tr-TR" dirty="0"/>
              <a:t>Nitelikler: </a:t>
            </a:r>
          </a:p>
          <a:p>
            <a:pPr lvl="0"/>
            <a:r>
              <a:rPr lang="tr-TR" dirty="0"/>
              <a:t>Danışmanlık yapacağı ilgili branşta uzmanlık eğitimi almış olması </a:t>
            </a:r>
          </a:p>
          <a:p>
            <a:r>
              <a:rPr lang="tr-TR" dirty="0"/>
              <a:t>Örnek eczane işletmeciliği için eczacılık işletmeciliği alanında doktora yapmak</a:t>
            </a:r>
          </a:p>
          <a:p>
            <a:r>
              <a:rPr lang="tr-TR" dirty="0"/>
              <a:t>Gereklilikler:</a:t>
            </a:r>
          </a:p>
          <a:p>
            <a:r>
              <a:rPr lang="tr-TR" dirty="0"/>
              <a:t>Klinik eczacılık/ Eczacılık İşletmeciliğinde lisansüstü eğitim </a:t>
            </a:r>
          </a:p>
          <a:p>
            <a:endParaRPr lang="tr-TR" dirty="0"/>
          </a:p>
        </p:txBody>
      </p:sp>
    </p:spTree>
    <p:extLst>
      <p:ext uri="{BB962C8B-B14F-4D97-AF65-F5344CB8AC3E}">
        <p14:creationId xmlns:p14="http://schemas.microsoft.com/office/powerpoint/2010/main" val="1683364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36702"/>
            <a:ext cx="10896600" cy="5240261"/>
          </a:xfrm>
        </p:spPr>
        <p:txBody>
          <a:bodyPr>
            <a:normAutofit/>
          </a:bodyPr>
          <a:lstStyle/>
          <a:p>
            <a:pPr lvl="0"/>
            <a:r>
              <a:rPr lang="tr-TR" b="1" dirty="0"/>
              <a:t>Gençlik ve Spor Bakanlığı Doping Merkezi’nde eczacı</a:t>
            </a:r>
            <a:endParaRPr lang="tr-TR" dirty="0"/>
          </a:p>
          <a:p>
            <a:r>
              <a:rPr lang="tr-TR" dirty="0"/>
              <a:t>Nitelikler: </a:t>
            </a:r>
          </a:p>
          <a:p>
            <a:pPr lvl="0"/>
            <a:r>
              <a:rPr lang="tr-TR" dirty="0"/>
              <a:t>Spor ve doping maddeleri ve doping maddelerinin tespiti konusunda uzmanlaşmış eczacı olmak</a:t>
            </a:r>
          </a:p>
          <a:p>
            <a:r>
              <a:rPr lang="tr-TR" dirty="0"/>
              <a:t>Gereklilikler: </a:t>
            </a:r>
          </a:p>
          <a:p>
            <a:r>
              <a:rPr lang="tr-TR" dirty="0"/>
              <a:t>Gençlik ve Spor Bakanlığı’nda doping merkezlerinde eczacı çalıştırılma zorunluluğu veya merkez açılan her yere eczane açılmasını sağlamak</a:t>
            </a:r>
          </a:p>
          <a:p>
            <a:endParaRPr lang="tr-TR" dirty="0"/>
          </a:p>
        </p:txBody>
      </p:sp>
    </p:spTree>
    <p:extLst>
      <p:ext uri="{BB962C8B-B14F-4D97-AF65-F5344CB8AC3E}">
        <p14:creationId xmlns:p14="http://schemas.microsoft.com/office/powerpoint/2010/main" val="3950403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680224"/>
            <a:ext cx="10684727" cy="5496739"/>
          </a:xfrm>
        </p:spPr>
        <p:txBody>
          <a:bodyPr>
            <a:normAutofit fontScale="85000" lnSpcReduction="20000"/>
          </a:bodyPr>
          <a:lstStyle/>
          <a:p>
            <a:pPr marL="0" indent="0">
              <a:buNone/>
            </a:pPr>
            <a:r>
              <a:rPr lang="tr-TR" dirty="0"/>
              <a:t> </a:t>
            </a:r>
          </a:p>
          <a:p>
            <a:pPr lvl="0"/>
            <a:r>
              <a:rPr lang="tr-TR" sz="5800" b="1" dirty="0"/>
              <a:t>İlaç Hukuku Uzmanı </a:t>
            </a:r>
            <a:endParaRPr lang="tr-TR" sz="5800" dirty="0"/>
          </a:p>
          <a:p>
            <a:r>
              <a:rPr lang="tr-TR" sz="3200" dirty="0"/>
              <a:t>Nitelikler: </a:t>
            </a:r>
          </a:p>
          <a:p>
            <a:pPr lvl="0"/>
            <a:r>
              <a:rPr lang="tr-TR" sz="3200" dirty="0"/>
              <a:t>Sağlık Bakanlığı mevzuatlarına hâkim olmak </a:t>
            </a:r>
          </a:p>
          <a:p>
            <a:pPr lvl="0"/>
            <a:r>
              <a:rPr lang="tr-TR" sz="3200" dirty="0"/>
              <a:t>İlaçla ilgili mevzuatlara hâkim olmak</a:t>
            </a:r>
          </a:p>
          <a:p>
            <a:pPr lvl="0"/>
            <a:r>
              <a:rPr lang="tr-TR" sz="3200" dirty="0"/>
              <a:t>Anayasa ve yasaların ilgili maddelerine hâkim olmak </a:t>
            </a:r>
          </a:p>
          <a:p>
            <a:pPr marL="0" indent="0">
              <a:buNone/>
            </a:pPr>
            <a:endParaRPr lang="tr-TR" sz="3200" dirty="0"/>
          </a:p>
          <a:p>
            <a:r>
              <a:rPr lang="tr-TR" sz="3200" dirty="0"/>
              <a:t>Gereklilikler: </a:t>
            </a:r>
          </a:p>
          <a:p>
            <a:r>
              <a:rPr lang="tr-TR" sz="3200" dirty="0"/>
              <a:t>Hukuk Fakültesi mezunu olmak</a:t>
            </a:r>
          </a:p>
          <a:p>
            <a:pPr lvl="0"/>
            <a:r>
              <a:rPr lang="tr-TR" sz="3200" dirty="0"/>
              <a:t>TEB Akademisinde belirli dönemlerde üç aylık Anayasa, İdare hukuku, TCK konularında eğitimler verilebilir.</a:t>
            </a:r>
          </a:p>
          <a:p>
            <a:pPr lvl="0"/>
            <a:r>
              <a:rPr lang="tr-TR" sz="3200" dirty="0"/>
              <a:t>Sağlık Hukuku yüksek lisans eğitiminin altında İlaç Hukuku alanı olmalı, buralarda eczacıların tercih edilmesi için çalışmalar yapılmalı</a:t>
            </a:r>
          </a:p>
          <a:p>
            <a:endParaRPr lang="tr-TR" sz="3200" dirty="0"/>
          </a:p>
        </p:txBody>
      </p:sp>
    </p:spTree>
    <p:extLst>
      <p:ext uri="{BB962C8B-B14F-4D97-AF65-F5344CB8AC3E}">
        <p14:creationId xmlns:p14="http://schemas.microsoft.com/office/powerpoint/2010/main" val="648492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endParaRPr lang="tr-TR" dirty="0"/>
          </a:p>
          <a:p>
            <a:pPr lvl="0"/>
            <a:r>
              <a:rPr lang="tr-TR" b="1" dirty="0"/>
              <a:t>Maliye Bakanlığı’nda eczacı</a:t>
            </a:r>
            <a:endParaRPr lang="tr-TR" dirty="0"/>
          </a:p>
          <a:p>
            <a:r>
              <a:rPr lang="tr-TR" dirty="0"/>
              <a:t>Nitelikler: </a:t>
            </a:r>
          </a:p>
          <a:p>
            <a:pPr lvl="0"/>
            <a:r>
              <a:rPr lang="tr-TR" dirty="0"/>
              <a:t>İktisat, işletme, muhasebe konusuna hakim olmak</a:t>
            </a:r>
          </a:p>
          <a:p>
            <a:r>
              <a:rPr lang="tr-TR" dirty="0"/>
              <a:t>Gereklilikler: </a:t>
            </a:r>
          </a:p>
          <a:p>
            <a:pPr lvl="0"/>
            <a:r>
              <a:rPr lang="tr-TR" dirty="0"/>
              <a:t>BÜMKO (Bütçe ve Mali Kontrol) Genel Müdürlüğü’nde eczacı kadrosu açılmak,</a:t>
            </a:r>
          </a:p>
          <a:p>
            <a:pPr lvl="0"/>
            <a:r>
              <a:rPr lang="tr-TR" dirty="0"/>
              <a:t>İktisat, işletme, muhasebe alanında yüksek lisans yapmak.</a:t>
            </a:r>
          </a:p>
          <a:p>
            <a:endParaRPr lang="tr-TR" dirty="0"/>
          </a:p>
          <a:p>
            <a:endParaRPr lang="tr-TR" dirty="0"/>
          </a:p>
        </p:txBody>
      </p:sp>
    </p:spTree>
    <p:extLst>
      <p:ext uri="{BB962C8B-B14F-4D97-AF65-F5344CB8AC3E}">
        <p14:creationId xmlns:p14="http://schemas.microsoft.com/office/powerpoint/2010/main" val="350687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b="1" dirty="0"/>
              <a:t>Sağlık </a:t>
            </a:r>
            <a:r>
              <a:rPr lang="tr-TR" b="1" dirty="0" err="1"/>
              <a:t>İnsangücü</a:t>
            </a:r>
            <a:r>
              <a:rPr lang="tr-TR" b="1" dirty="0"/>
              <a:t> Planlamasının Aşamaları: </a:t>
            </a:r>
            <a:endParaRPr lang="tr-TR" dirty="0"/>
          </a:p>
          <a:p>
            <a:endParaRPr lang="tr-TR" dirty="0"/>
          </a:p>
          <a:p>
            <a:pPr lvl="0"/>
            <a:r>
              <a:rPr lang="tr-TR" b="1" dirty="0"/>
              <a:t>Aktif arz</a:t>
            </a:r>
            <a:r>
              <a:rPr lang="tr-TR" dirty="0"/>
              <a:t> halihazırda sağlık sektöründe ekonomik olarak aktif sağlık çalışanlarından oluşur. </a:t>
            </a:r>
          </a:p>
          <a:p>
            <a:pPr lvl="0"/>
            <a:r>
              <a:rPr lang="tr-TR" b="1" dirty="0"/>
              <a:t>Pasif arz</a:t>
            </a:r>
            <a:r>
              <a:rPr lang="tr-TR" dirty="0"/>
              <a:t> şu anda sağlık sektöründe aktif olmayan kalifiye çalışabilecek sayısı demektir. </a:t>
            </a:r>
          </a:p>
          <a:p>
            <a:pPr lvl="0"/>
            <a:r>
              <a:rPr lang="tr-TR" b="1" dirty="0"/>
              <a:t>Potansiyel arz</a:t>
            </a:r>
            <a:r>
              <a:rPr lang="tr-TR" dirty="0"/>
              <a:t> pasif arz durumunda bulunan sağlık alanında yeniden istihdam edilebilecek personel oranını ifade eder. </a:t>
            </a:r>
          </a:p>
          <a:p>
            <a:pPr lvl="0"/>
            <a:r>
              <a:rPr lang="tr-TR" b="1" dirty="0"/>
              <a:t>Tahmini arz</a:t>
            </a:r>
            <a:r>
              <a:rPr lang="tr-TR" dirty="0"/>
              <a:t> gelecek yıllarda olası aktif sağlık çalışanı arzına ilişkin bir tahmini ifade eder. </a:t>
            </a:r>
          </a:p>
          <a:p>
            <a:endParaRPr lang="tr-TR" dirty="0"/>
          </a:p>
        </p:txBody>
      </p:sp>
    </p:spTree>
    <p:extLst>
      <p:ext uri="{BB962C8B-B14F-4D97-AF65-F5344CB8AC3E}">
        <p14:creationId xmlns:p14="http://schemas.microsoft.com/office/powerpoint/2010/main" val="42489735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5259" y="1059366"/>
            <a:ext cx="10818541" cy="5117597"/>
          </a:xfrm>
        </p:spPr>
        <p:txBody>
          <a:bodyPr>
            <a:normAutofit/>
          </a:bodyPr>
          <a:lstStyle/>
          <a:p>
            <a:pPr lvl="0"/>
            <a:r>
              <a:rPr lang="tr-TR" b="1" dirty="0" err="1"/>
              <a:t>Kriminal</a:t>
            </a:r>
            <a:r>
              <a:rPr lang="tr-TR" b="1" dirty="0"/>
              <a:t> eczacı</a:t>
            </a:r>
            <a:endParaRPr lang="tr-TR" dirty="0"/>
          </a:p>
          <a:p>
            <a:r>
              <a:rPr lang="tr-TR" dirty="0"/>
              <a:t>Nitelikler: </a:t>
            </a:r>
          </a:p>
          <a:p>
            <a:pPr lvl="0"/>
            <a:r>
              <a:rPr lang="tr-TR" dirty="0"/>
              <a:t>Adli eczacılık, Toksikoloji alanında uzmanlaşmış olmak</a:t>
            </a:r>
          </a:p>
          <a:p>
            <a:pPr lvl="0"/>
            <a:r>
              <a:rPr lang="tr-TR" dirty="0"/>
              <a:t>Analitik düşünme yeteneği </a:t>
            </a:r>
          </a:p>
          <a:p>
            <a:r>
              <a:rPr lang="tr-TR" dirty="0"/>
              <a:t>Gereklilikler:</a:t>
            </a:r>
          </a:p>
          <a:p>
            <a:pPr lvl="0"/>
            <a:r>
              <a:rPr lang="tr-TR" dirty="0"/>
              <a:t>Madde bağımlılığı, Yanlış ilaç kullanımı, İlaç ve ilaç </a:t>
            </a:r>
            <a:r>
              <a:rPr lang="tr-TR" dirty="0" err="1"/>
              <a:t>metabolitleri</a:t>
            </a:r>
            <a:r>
              <a:rPr lang="tr-TR" dirty="0"/>
              <a:t> alanında uzmanlaşmak üzere Adli Eczacılık, Farm. Toksikoloji ABD da yüksek lisans yapmak.</a:t>
            </a:r>
          </a:p>
          <a:p>
            <a:endParaRPr lang="tr-TR" dirty="0"/>
          </a:p>
        </p:txBody>
      </p:sp>
    </p:spTree>
    <p:extLst>
      <p:ext uri="{BB962C8B-B14F-4D97-AF65-F5344CB8AC3E}">
        <p14:creationId xmlns:p14="http://schemas.microsoft.com/office/powerpoint/2010/main" val="35196621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190" y="713678"/>
            <a:ext cx="10528610" cy="5463285"/>
          </a:xfrm>
        </p:spPr>
        <p:txBody>
          <a:bodyPr>
            <a:normAutofit fontScale="85000" lnSpcReduction="20000"/>
          </a:bodyPr>
          <a:lstStyle/>
          <a:p>
            <a:pPr lvl="0"/>
            <a:r>
              <a:rPr lang="tr-TR" b="1" dirty="0"/>
              <a:t>Sanayi Bakanlığı’nda eczacı </a:t>
            </a:r>
            <a:endParaRPr lang="tr-TR" dirty="0"/>
          </a:p>
          <a:p>
            <a:r>
              <a:rPr lang="tr-TR" dirty="0"/>
              <a:t>Nitelikler: </a:t>
            </a:r>
          </a:p>
          <a:p>
            <a:r>
              <a:rPr lang="tr-TR" dirty="0"/>
              <a:t>İlaç üretimiyle ilgili mevzuata hâkim olmak</a:t>
            </a:r>
          </a:p>
          <a:p>
            <a:r>
              <a:rPr lang="tr-TR" dirty="0"/>
              <a:t>Gereklilikler: </a:t>
            </a:r>
          </a:p>
          <a:p>
            <a:r>
              <a:rPr lang="tr-TR" dirty="0"/>
              <a:t>Yatırımlar ve teşvik dairelerinde ilaç ve eczacılık sektörü ile ilgili en azından bir uzmanın ihdas edilmesi konusunda çalışma yapmak</a:t>
            </a:r>
          </a:p>
          <a:p>
            <a:endParaRPr lang="tr-TR" dirty="0"/>
          </a:p>
          <a:p>
            <a:pPr lvl="0"/>
            <a:r>
              <a:rPr lang="tr-TR" b="1" dirty="0"/>
              <a:t>KOBİ (Küçük ve Orta Büyüklükte İşletme) uzmanı eczacı</a:t>
            </a:r>
            <a:endParaRPr lang="tr-TR" dirty="0"/>
          </a:p>
          <a:p>
            <a:r>
              <a:rPr lang="tr-TR" dirty="0"/>
              <a:t>Nitelikler: </a:t>
            </a:r>
          </a:p>
          <a:p>
            <a:pPr lvl="0"/>
            <a:r>
              <a:rPr lang="tr-TR" dirty="0"/>
              <a:t>İşletme ve iktisat bilgisine sahip olmak</a:t>
            </a:r>
          </a:p>
          <a:p>
            <a:pPr lvl="0"/>
            <a:r>
              <a:rPr lang="tr-TR" dirty="0"/>
              <a:t>Eczane eczacısı olarak çalışmış olmak</a:t>
            </a:r>
          </a:p>
          <a:p>
            <a:r>
              <a:rPr lang="tr-TR" dirty="0"/>
              <a:t>Gereklilikler: </a:t>
            </a:r>
          </a:p>
          <a:p>
            <a:pPr lvl="0"/>
            <a:r>
              <a:rPr lang="tr-TR" dirty="0"/>
              <a:t>KOSGEB Başkanlığında büyükşehirlerden başlayarak KOBİ uzmanları içinde KOBİ uzmanı eczacı bulundurmak</a:t>
            </a:r>
          </a:p>
          <a:p>
            <a:endParaRPr lang="tr-TR" dirty="0"/>
          </a:p>
        </p:txBody>
      </p:sp>
    </p:spTree>
    <p:extLst>
      <p:ext uri="{BB962C8B-B14F-4D97-AF65-F5344CB8AC3E}">
        <p14:creationId xmlns:p14="http://schemas.microsoft.com/office/powerpoint/2010/main" val="10272089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7561" y="847493"/>
            <a:ext cx="10796239" cy="5329470"/>
          </a:xfrm>
        </p:spPr>
        <p:txBody>
          <a:bodyPr>
            <a:normAutofit lnSpcReduction="10000"/>
          </a:bodyPr>
          <a:lstStyle/>
          <a:p>
            <a:pPr lvl="0"/>
            <a:r>
              <a:rPr lang="tr-TR" b="1" dirty="0"/>
              <a:t>Tıbbi Bitki Yetiştiriciliği </a:t>
            </a:r>
            <a:endParaRPr lang="tr-TR" dirty="0"/>
          </a:p>
          <a:p>
            <a:r>
              <a:rPr lang="tr-TR" dirty="0"/>
              <a:t>Nitelikler: </a:t>
            </a:r>
          </a:p>
          <a:p>
            <a:pPr lvl="0"/>
            <a:r>
              <a:rPr lang="tr-TR" dirty="0"/>
              <a:t>Zirai bilgiye sahip olmak </a:t>
            </a:r>
          </a:p>
          <a:p>
            <a:pPr lvl="0"/>
            <a:r>
              <a:rPr lang="tr-TR" dirty="0"/>
              <a:t>Farmakognozi alanında uzmanlaşmış olmak</a:t>
            </a:r>
          </a:p>
          <a:p>
            <a:pPr lvl="0"/>
            <a:r>
              <a:rPr lang="tr-TR" dirty="0"/>
              <a:t>Botanik bilgiye sahip olmak</a:t>
            </a:r>
          </a:p>
          <a:p>
            <a:r>
              <a:rPr lang="tr-TR" dirty="0"/>
              <a:t>Gereklilikler: </a:t>
            </a:r>
          </a:p>
          <a:p>
            <a:pPr lvl="0"/>
            <a:r>
              <a:rPr lang="tr-TR" dirty="0"/>
              <a:t>Ülkemizde drog yetiştiriciliğin yetersiz olması dışa bağımlı olunması ithalata verilen gereksiz kaynak sanayinin hammadde ihtiyacı nedeniyle</a:t>
            </a:r>
          </a:p>
          <a:p>
            <a:pPr lvl="0"/>
            <a:r>
              <a:rPr lang="tr-TR" dirty="0"/>
              <a:t>Geleneksel bitkisel tıbbi ürünler yönetmeliği içindeki drog temini bölümünde analiz ve üretimini yapacak kişilere eczacı mesul müdürlük olma koşulu getirilmeli, </a:t>
            </a:r>
          </a:p>
          <a:p>
            <a:pPr lvl="0"/>
            <a:r>
              <a:rPr lang="tr-TR" dirty="0"/>
              <a:t>Gıda yönetmeliği içinde eczacı istihdamına zorunluluk getirilmeli</a:t>
            </a:r>
          </a:p>
          <a:p>
            <a:endParaRPr lang="tr-TR" dirty="0"/>
          </a:p>
        </p:txBody>
      </p:sp>
    </p:spTree>
    <p:extLst>
      <p:ext uri="{BB962C8B-B14F-4D97-AF65-F5344CB8AC3E}">
        <p14:creationId xmlns:p14="http://schemas.microsoft.com/office/powerpoint/2010/main" val="12410794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9863" y="1037063"/>
            <a:ext cx="10773937" cy="5139900"/>
          </a:xfrm>
        </p:spPr>
        <p:txBody>
          <a:bodyPr/>
          <a:lstStyle/>
          <a:p>
            <a:pPr lvl="0"/>
            <a:r>
              <a:rPr lang="tr-TR" b="1" dirty="0" err="1"/>
              <a:t>Farmakogenetik</a:t>
            </a:r>
            <a:r>
              <a:rPr lang="tr-TR" b="1" dirty="0"/>
              <a:t> eczacısı </a:t>
            </a:r>
            <a:endParaRPr lang="tr-TR" dirty="0"/>
          </a:p>
          <a:p>
            <a:r>
              <a:rPr lang="tr-TR" dirty="0"/>
              <a:t>Nitelikler: </a:t>
            </a:r>
          </a:p>
          <a:p>
            <a:pPr lvl="0"/>
            <a:r>
              <a:rPr lang="tr-TR" dirty="0"/>
              <a:t>Genetik konusunda bilgi. </a:t>
            </a:r>
          </a:p>
          <a:p>
            <a:pPr lvl="0"/>
            <a:r>
              <a:rPr lang="tr-TR" dirty="0"/>
              <a:t>Gen mühendisliği ve gen kütüphaneciliği konusunda doktora seviyesinde eğitim</a:t>
            </a:r>
          </a:p>
          <a:p>
            <a:r>
              <a:rPr lang="tr-TR" dirty="0"/>
              <a:t>Gereklilikler: </a:t>
            </a:r>
          </a:p>
          <a:p>
            <a:r>
              <a:rPr lang="tr-TR" dirty="0"/>
              <a:t>Tıp fakültelerinde, eczacılara alanda lisansüstü eğitim imkanları açılmalı.</a:t>
            </a:r>
          </a:p>
          <a:p>
            <a:endParaRPr lang="tr-TR" dirty="0"/>
          </a:p>
        </p:txBody>
      </p:sp>
    </p:spTree>
    <p:extLst>
      <p:ext uri="{BB962C8B-B14F-4D97-AF65-F5344CB8AC3E}">
        <p14:creationId xmlns:p14="http://schemas.microsoft.com/office/powerpoint/2010/main" val="37007195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0571" y="978132"/>
            <a:ext cx="10515600" cy="4351338"/>
          </a:xfrm>
        </p:spPr>
        <p:txBody>
          <a:bodyPr>
            <a:normAutofit fontScale="92500" lnSpcReduction="10000"/>
          </a:bodyPr>
          <a:lstStyle/>
          <a:p>
            <a:pPr lvl="0"/>
            <a:r>
              <a:rPr lang="tr-TR" b="1" dirty="0"/>
              <a:t>Türk Standartları Enstitüsünde ilaç ve hizmet standardı belirleme uzmanı</a:t>
            </a:r>
            <a:endParaRPr lang="tr-TR" dirty="0"/>
          </a:p>
          <a:p>
            <a:endParaRPr lang="tr-TR" dirty="0"/>
          </a:p>
          <a:p>
            <a:r>
              <a:rPr lang="tr-TR" dirty="0"/>
              <a:t>Nitelikler: </a:t>
            </a:r>
          </a:p>
          <a:p>
            <a:pPr lvl="0"/>
            <a:r>
              <a:rPr lang="tr-TR" dirty="0"/>
              <a:t>Kalite uzmanı olmak</a:t>
            </a:r>
          </a:p>
          <a:p>
            <a:pPr lvl="0"/>
            <a:r>
              <a:rPr lang="tr-TR" dirty="0"/>
              <a:t>Standart belirleme eğitimlerinden geçmiş olmak</a:t>
            </a:r>
          </a:p>
          <a:p>
            <a:r>
              <a:rPr lang="tr-TR" dirty="0"/>
              <a:t>Gereklilikler: </a:t>
            </a:r>
          </a:p>
          <a:p>
            <a:pPr lvl="0"/>
            <a:r>
              <a:rPr lang="tr-TR" dirty="0"/>
              <a:t>Kalite belgeleri hazırlanırken, medikal malzeme ve bitkisel drog standartlarının belirlenmesinde eczacı çalıştırmak</a:t>
            </a:r>
          </a:p>
          <a:p>
            <a:pPr lvl="0"/>
            <a:r>
              <a:rPr lang="tr-TR" dirty="0"/>
              <a:t>İlaç sektörü ve ilaç imalat kuralları ile ilgili standartların belirlenmesinde eczacıların rolü arttırılmalı</a:t>
            </a:r>
          </a:p>
          <a:p>
            <a:endParaRPr lang="tr-TR" dirty="0"/>
          </a:p>
          <a:p>
            <a:endParaRPr lang="tr-TR" dirty="0"/>
          </a:p>
        </p:txBody>
      </p:sp>
    </p:spTree>
    <p:extLst>
      <p:ext uri="{BB962C8B-B14F-4D97-AF65-F5344CB8AC3E}">
        <p14:creationId xmlns:p14="http://schemas.microsoft.com/office/powerpoint/2010/main" val="12070989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4385" y="732805"/>
            <a:ext cx="10515600" cy="4798200"/>
          </a:xfrm>
        </p:spPr>
        <p:txBody>
          <a:bodyPr>
            <a:normAutofit fontScale="77500" lnSpcReduction="20000"/>
          </a:bodyPr>
          <a:lstStyle/>
          <a:p>
            <a:pPr lvl="0"/>
            <a:r>
              <a:rPr lang="tr-TR" sz="3300" b="1" dirty="0"/>
              <a:t>TBMM’de uzman eczacı</a:t>
            </a:r>
            <a:endParaRPr lang="tr-TR" sz="3300" dirty="0"/>
          </a:p>
          <a:p>
            <a:r>
              <a:rPr lang="tr-TR" sz="3300" dirty="0"/>
              <a:t>Gereklilikler: </a:t>
            </a:r>
          </a:p>
          <a:p>
            <a:pPr lvl="0"/>
            <a:r>
              <a:rPr lang="tr-TR" sz="3300" dirty="0"/>
              <a:t>TBMM kadro cetvelinde eczacı alınması ve bunun Plan Bütçe Komisyonunda uzman olarak çalıştırılması </a:t>
            </a:r>
          </a:p>
          <a:p>
            <a:pPr lvl="0"/>
            <a:endParaRPr lang="tr-TR" sz="3300" b="1" dirty="0"/>
          </a:p>
          <a:p>
            <a:pPr lvl="0"/>
            <a:r>
              <a:rPr lang="tr-TR" sz="3300" b="1" dirty="0"/>
              <a:t>Evde/Hasta bakım eczacılığı</a:t>
            </a:r>
            <a:endParaRPr lang="tr-TR" sz="3300" dirty="0"/>
          </a:p>
          <a:p>
            <a:pPr marL="0" indent="0">
              <a:buNone/>
            </a:pPr>
            <a:endParaRPr lang="tr-TR" sz="3300" dirty="0"/>
          </a:p>
          <a:p>
            <a:r>
              <a:rPr lang="tr-TR" sz="3300" dirty="0"/>
              <a:t>Nitelikler: </a:t>
            </a:r>
          </a:p>
          <a:p>
            <a:r>
              <a:rPr lang="tr-TR" sz="3300" dirty="0"/>
              <a:t>Klinik Eczacılık Uzmanlık eğitimi</a:t>
            </a:r>
          </a:p>
          <a:p>
            <a:r>
              <a:rPr lang="tr-TR" sz="3300" dirty="0"/>
              <a:t>Gereklilikler: </a:t>
            </a:r>
          </a:p>
          <a:p>
            <a:pPr lvl="0"/>
            <a:r>
              <a:rPr lang="tr-TR" sz="3300" dirty="0"/>
              <a:t>Sağlık bakanlığının başlattığı evde bakım hizmet sağlayıcıları arasına eczacı zorunluluğu getirilmesi</a:t>
            </a:r>
          </a:p>
          <a:p>
            <a:pPr lvl="0"/>
            <a:endParaRPr lang="tr-TR" sz="3300" dirty="0"/>
          </a:p>
          <a:p>
            <a:pPr marL="0" lvl="0" indent="0">
              <a:buNone/>
            </a:pPr>
            <a:endParaRPr lang="tr-TR" dirty="0"/>
          </a:p>
          <a:p>
            <a:endParaRPr lang="tr-TR" dirty="0"/>
          </a:p>
        </p:txBody>
      </p:sp>
    </p:spTree>
    <p:extLst>
      <p:ext uri="{BB962C8B-B14F-4D97-AF65-F5344CB8AC3E}">
        <p14:creationId xmlns:p14="http://schemas.microsoft.com/office/powerpoint/2010/main" val="10581253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1376" y="691376"/>
            <a:ext cx="10662424" cy="5485587"/>
          </a:xfrm>
        </p:spPr>
        <p:txBody>
          <a:bodyPr>
            <a:normAutofit/>
          </a:bodyPr>
          <a:lstStyle/>
          <a:p>
            <a:pPr lvl="0"/>
            <a:r>
              <a:rPr lang="tr-TR" b="1" dirty="0"/>
              <a:t>Kızılay’da eczacı </a:t>
            </a:r>
            <a:endParaRPr lang="tr-TR" dirty="0"/>
          </a:p>
          <a:p>
            <a:r>
              <a:rPr lang="tr-TR" dirty="0"/>
              <a:t>Nitelikler: </a:t>
            </a:r>
          </a:p>
          <a:p>
            <a:pPr lvl="0"/>
            <a:r>
              <a:rPr lang="tr-TR" dirty="0"/>
              <a:t>İlkyardım eğitimi almış olmalıdır</a:t>
            </a:r>
          </a:p>
          <a:p>
            <a:pPr lvl="0"/>
            <a:r>
              <a:rPr lang="tr-TR" dirty="0"/>
              <a:t>Arama-kurtarma eğitimi almış olmalıdır</a:t>
            </a:r>
          </a:p>
          <a:p>
            <a:pPr lvl="0"/>
            <a:r>
              <a:rPr lang="tr-TR" dirty="0"/>
              <a:t>İletişim becerileri dersi almış olmak</a:t>
            </a:r>
          </a:p>
          <a:p>
            <a:pPr lvl="0"/>
            <a:r>
              <a:rPr lang="tr-TR" dirty="0"/>
              <a:t>Psikoloji eğitimi almak</a:t>
            </a:r>
          </a:p>
          <a:p>
            <a:pPr lvl="0"/>
            <a:r>
              <a:rPr lang="tr-TR" dirty="0"/>
              <a:t>Tercihen dil eğitimi alınmalı</a:t>
            </a:r>
          </a:p>
          <a:p>
            <a:r>
              <a:rPr lang="tr-TR" dirty="0"/>
              <a:t>Gereklilikler: </a:t>
            </a:r>
          </a:p>
          <a:p>
            <a:pPr lvl="0"/>
            <a:r>
              <a:rPr lang="tr-TR" dirty="0"/>
              <a:t>Acil durumlarda ilaç sevkiyatı ve desteği olduğu durumlarda hızlı ve etkin verimlilik ve hedefe doğru ulaşmasını sağlamak için gerekli mevzuatlarda eczacı gerekliliğinin bildirilmesi</a:t>
            </a:r>
          </a:p>
          <a:p>
            <a:endParaRPr lang="tr-TR" dirty="0"/>
          </a:p>
        </p:txBody>
      </p:sp>
    </p:spTree>
    <p:extLst>
      <p:ext uri="{BB962C8B-B14F-4D97-AF65-F5344CB8AC3E}">
        <p14:creationId xmlns:p14="http://schemas.microsoft.com/office/powerpoint/2010/main" val="30521141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0585" y="903249"/>
            <a:ext cx="10573215" cy="5273714"/>
          </a:xfrm>
        </p:spPr>
        <p:txBody>
          <a:bodyPr>
            <a:normAutofit fontScale="77500" lnSpcReduction="20000"/>
          </a:bodyPr>
          <a:lstStyle/>
          <a:p>
            <a:pPr lvl="0"/>
            <a:r>
              <a:rPr lang="tr-TR" b="1" dirty="0"/>
              <a:t>Vergi uzmanı eczacı</a:t>
            </a:r>
            <a:endParaRPr lang="tr-TR" dirty="0"/>
          </a:p>
          <a:p>
            <a:r>
              <a:rPr lang="tr-TR" dirty="0"/>
              <a:t>Nitelikler: </a:t>
            </a:r>
          </a:p>
          <a:p>
            <a:pPr lvl="0"/>
            <a:r>
              <a:rPr lang="tr-TR" dirty="0"/>
              <a:t>Vergi Usul Kanununa hakim olmak</a:t>
            </a:r>
          </a:p>
          <a:p>
            <a:r>
              <a:rPr lang="tr-TR" dirty="0"/>
              <a:t>Gereklilikler: </a:t>
            </a:r>
          </a:p>
          <a:p>
            <a:pPr lvl="0"/>
            <a:r>
              <a:rPr lang="tr-TR" dirty="0"/>
              <a:t>Eczacılık İşletmelerinin tabi olduğu vergi </a:t>
            </a:r>
            <a:r>
              <a:rPr lang="tr-TR" dirty="0" err="1"/>
              <a:t>lerin</a:t>
            </a:r>
            <a:r>
              <a:rPr lang="tr-TR" dirty="0"/>
              <a:t> usulüne göre ödenmesinde danışmanlık hizmeti verecek düzeyde eczacıların çalışması için Maliye Bakanlığında eczacı istihdamlarına imkan vermek.</a:t>
            </a:r>
          </a:p>
          <a:p>
            <a:pPr lvl="0"/>
            <a:endParaRPr lang="tr-TR" dirty="0"/>
          </a:p>
          <a:p>
            <a:pPr lvl="0"/>
            <a:r>
              <a:rPr lang="tr-TR" b="1" dirty="0"/>
              <a:t>Geriatri Eczacısı</a:t>
            </a:r>
            <a:endParaRPr lang="tr-TR" dirty="0"/>
          </a:p>
          <a:p>
            <a:r>
              <a:rPr lang="tr-TR" dirty="0"/>
              <a:t>Nitelikler: </a:t>
            </a:r>
          </a:p>
          <a:p>
            <a:pPr lvl="0"/>
            <a:r>
              <a:rPr lang="tr-TR" dirty="0"/>
              <a:t>Akılcı ilaç kullanımı eğitimi olmalı</a:t>
            </a:r>
          </a:p>
          <a:p>
            <a:pPr lvl="0"/>
            <a:r>
              <a:rPr lang="tr-TR" dirty="0"/>
              <a:t>Psikoloji eğitimi olmalı </a:t>
            </a:r>
          </a:p>
          <a:p>
            <a:pPr lvl="0"/>
            <a:r>
              <a:rPr lang="tr-TR" dirty="0"/>
              <a:t>Rehabilitasyon eğitimi almalı</a:t>
            </a:r>
          </a:p>
          <a:p>
            <a:r>
              <a:rPr lang="tr-TR" dirty="0"/>
              <a:t>Gereklilikler: </a:t>
            </a:r>
          </a:p>
          <a:p>
            <a:pPr lvl="0"/>
            <a:r>
              <a:rPr lang="tr-TR" dirty="0"/>
              <a:t>Yaşlı bakım ve huzurevlerinin mevzuatlarına eczacı kadrosu eklenmelidir</a:t>
            </a:r>
          </a:p>
          <a:p>
            <a:endParaRPr lang="tr-TR" dirty="0"/>
          </a:p>
          <a:p>
            <a:endParaRPr lang="tr-TR" dirty="0"/>
          </a:p>
        </p:txBody>
      </p:sp>
    </p:spTree>
    <p:extLst>
      <p:ext uri="{BB962C8B-B14F-4D97-AF65-F5344CB8AC3E}">
        <p14:creationId xmlns:p14="http://schemas.microsoft.com/office/powerpoint/2010/main" val="27958769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8712" y="814039"/>
            <a:ext cx="10785088" cy="5362924"/>
          </a:xfrm>
        </p:spPr>
        <p:txBody>
          <a:bodyPr>
            <a:normAutofit/>
          </a:bodyPr>
          <a:lstStyle/>
          <a:p>
            <a:pPr lvl="0"/>
            <a:r>
              <a:rPr lang="tr-TR" b="1" dirty="0"/>
              <a:t>Profesyonel hizmet danışmanı eczacı</a:t>
            </a:r>
            <a:endParaRPr lang="tr-TR" dirty="0"/>
          </a:p>
          <a:p>
            <a:r>
              <a:rPr lang="tr-TR" dirty="0"/>
              <a:t>Nitelikler: </a:t>
            </a:r>
          </a:p>
          <a:p>
            <a:pPr lvl="0"/>
            <a:r>
              <a:rPr lang="tr-TR" dirty="0"/>
              <a:t>Pazarlama ve satış tekniği dersi almalı</a:t>
            </a:r>
          </a:p>
          <a:p>
            <a:pPr lvl="0"/>
            <a:r>
              <a:rPr lang="tr-TR" dirty="0"/>
              <a:t>İletişim </a:t>
            </a:r>
          </a:p>
          <a:p>
            <a:pPr lvl="0"/>
            <a:r>
              <a:rPr lang="tr-TR" dirty="0"/>
              <a:t>Tasarım ve dizayn</a:t>
            </a:r>
          </a:p>
          <a:p>
            <a:r>
              <a:rPr lang="tr-TR" dirty="0"/>
              <a:t>Gereklilikler: </a:t>
            </a:r>
          </a:p>
          <a:p>
            <a:pPr lvl="0"/>
            <a:r>
              <a:rPr lang="tr-TR" dirty="0"/>
              <a:t>Eczanelerin günün koşullarına uygun standarda sahip olabilmesi için önemi vurgulanmalı. Gelişen şartlara ayak uydurabilmeli.</a:t>
            </a:r>
          </a:p>
          <a:p>
            <a:pPr lvl="0"/>
            <a:r>
              <a:rPr lang="tr-TR" dirty="0"/>
              <a:t>Eczane koçu sıfatı kullanabilmek için </a:t>
            </a:r>
            <a:r>
              <a:rPr lang="tr-TR" dirty="0" err="1"/>
              <a:t>TEB’in</a:t>
            </a:r>
            <a:r>
              <a:rPr lang="tr-TR" dirty="0"/>
              <a:t> sertifikası / tescili gerekliliği konulmalı, eczacılar bu konuda uyarılmalı.</a:t>
            </a:r>
          </a:p>
          <a:p>
            <a:endParaRPr lang="tr-TR" dirty="0"/>
          </a:p>
          <a:p>
            <a:pPr marL="0" indent="0">
              <a:buNone/>
            </a:pPr>
            <a:endParaRPr lang="tr-TR" dirty="0"/>
          </a:p>
        </p:txBody>
      </p:sp>
    </p:spTree>
    <p:extLst>
      <p:ext uri="{BB962C8B-B14F-4D97-AF65-F5344CB8AC3E}">
        <p14:creationId xmlns:p14="http://schemas.microsoft.com/office/powerpoint/2010/main" val="28134768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Klinik eczacı</a:t>
            </a:r>
            <a:endParaRPr lang="tr-TR" dirty="0"/>
          </a:p>
          <a:p>
            <a:r>
              <a:rPr lang="tr-TR" dirty="0"/>
              <a:t>Nitelikler: </a:t>
            </a:r>
          </a:p>
          <a:p>
            <a:pPr lvl="0"/>
            <a:r>
              <a:rPr lang="tr-TR" dirty="0"/>
              <a:t>Klinik eczacı eğitimi almalı</a:t>
            </a:r>
          </a:p>
          <a:p>
            <a:r>
              <a:rPr lang="tr-TR" dirty="0"/>
              <a:t>Gereklilikler: </a:t>
            </a:r>
          </a:p>
          <a:p>
            <a:pPr lvl="0"/>
            <a:r>
              <a:rPr lang="tr-TR" dirty="0"/>
              <a:t>Yasada tedavi hizmetleri yönetmeliğinde tanımlanmalı ve buna uygun kadro açılmalı</a:t>
            </a:r>
          </a:p>
          <a:p>
            <a:endParaRPr lang="tr-TR" dirty="0"/>
          </a:p>
        </p:txBody>
      </p:sp>
    </p:spTree>
    <p:extLst>
      <p:ext uri="{BB962C8B-B14F-4D97-AF65-F5344CB8AC3E}">
        <p14:creationId xmlns:p14="http://schemas.microsoft.com/office/powerpoint/2010/main" val="1669475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b="1" dirty="0" err="1"/>
              <a:t>İnsangücü</a:t>
            </a:r>
            <a:r>
              <a:rPr lang="tr-TR" b="1" dirty="0"/>
              <a:t> Planlamasında Sorulacak Sorular</a:t>
            </a:r>
            <a:endParaRPr lang="tr-TR" dirty="0"/>
          </a:p>
          <a:p>
            <a:pPr lvl="0"/>
            <a:r>
              <a:rPr lang="tr-TR" dirty="0"/>
              <a:t>Nerede çalışmaktadır? </a:t>
            </a:r>
          </a:p>
          <a:p>
            <a:pPr lvl="0"/>
            <a:r>
              <a:rPr lang="tr-TR" dirty="0"/>
              <a:t>Çalışmıyorsa neden çalışmamaktadır?</a:t>
            </a:r>
          </a:p>
          <a:p>
            <a:pPr lvl="0"/>
            <a:r>
              <a:rPr lang="tr-TR" dirty="0"/>
              <a:t>Nerelerde çalışabilir?</a:t>
            </a:r>
          </a:p>
          <a:p>
            <a:pPr lvl="0"/>
            <a:r>
              <a:rPr lang="tr-TR" dirty="0"/>
              <a:t>Buralarda çalışmak için gereken beceriler nelerdir?  </a:t>
            </a:r>
          </a:p>
          <a:p>
            <a:pPr lvl="0"/>
            <a:r>
              <a:rPr lang="tr-TR" dirty="0"/>
              <a:t>Bu çalışanları desteklemek için ne tür örgütsel yapılar olmalıdır? </a:t>
            </a:r>
          </a:p>
          <a:p>
            <a:pPr lvl="0"/>
            <a:r>
              <a:rPr lang="tr-TR" dirty="0"/>
              <a:t>Söz konusu çalışanlara ne tür meslek içi sürekli eğitim imkanları sunulmalıdır? </a:t>
            </a:r>
          </a:p>
          <a:p>
            <a:endParaRPr lang="tr-TR" dirty="0"/>
          </a:p>
        </p:txBody>
      </p:sp>
    </p:spTree>
    <p:extLst>
      <p:ext uri="{BB962C8B-B14F-4D97-AF65-F5344CB8AC3E}">
        <p14:creationId xmlns:p14="http://schemas.microsoft.com/office/powerpoint/2010/main" val="39970089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190" y="713678"/>
            <a:ext cx="10528610" cy="5463285"/>
          </a:xfrm>
        </p:spPr>
        <p:txBody>
          <a:bodyPr>
            <a:normAutofit fontScale="70000" lnSpcReduction="20000"/>
          </a:bodyPr>
          <a:lstStyle/>
          <a:p>
            <a:pPr lvl="0"/>
            <a:r>
              <a:rPr lang="tr-TR" b="1" dirty="0"/>
              <a:t>Özel hastane eczacısı </a:t>
            </a:r>
            <a:endParaRPr lang="tr-TR" dirty="0"/>
          </a:p>
          <a:p>
            <a:r>
              <a:rPr lang="tr-TR" dirty="0"/>
              <a:t>Nitelikler:  </a:t>
            </a:r>
          </a:p>
          <a:p>
            <a:pPr lvl="0"/>
            <a:r>
              <a:rPr lang="tr-TR" dirty="0"/>
              <a:t>Muhasebe</a:t>
            </a:r>
          </a:p>
          <a:p>
            <a:pPr lvl="0"/>
            <a:r>
              <a:rPr lang="tr-TR" dirty="0"/>
              <a:t>Alım-satım</a:t>
            </a:r>
          </a:p>
          <a:p>
            <a:pPr lvl="0"/>
            <a:r>
              <a:rPr lang="tr-TR" dirty="0"/>
              <a:t>Farmakoloji</a:t>
            </a:r>
          </a:p>
          <a:p>
            <a:pPr lvl="0"/>
            <a:r>
              <a:rPr lang="tr-TR" dirty="0"/>
              <a:t>Klinik eczacılık eğitimi almış olmalı</a:t>
            </a:r>
          </a:p>
          <a:p>
            <a:r>
              <a:rPr lang="tr-TR" dirty="0"/>
              <a:t>Gereklilikler: </a:t>
            </a:r>
          </a:p>
          <a:p>
            <a:pPr lvl="0"/>
            <a:r>
              <a:rPr lang="tr-TR" dirty="0"/>
              <a:t>50 yataklı her hastane için bir eczacı çalıştırma zorunluluğu içeren yönetmelik yürürlüğe girmelidir</a:t>
            </a:r>
          </a:p>
          <a:p>
            <a:endParaRPr lang="tr-TR" dirty="0"/>
          </a:p>
          <a:p>
            <a:pPr lvl="0"/>
            <a:r>
              <a:rPr lang="tr-TR" b="1" dirty="0" err="1"/>
              <a:t>Farmakope</a:t>
            </a:r>
            <a:r>
              <a:rPr lang="tr-TR" b="1" dirty="0"/>
              <a:t> analisti eczacı</a:t>
            </a:r>
            <a:endParaRPr lang="tr-TR" dirty="0"/>
          </a:p>
          <a:p>
            <a:r>
              <a:rPr lang="tr-TR" dirty="0"/>
              <a:t>Nitelikler:  </a:t>
            </a:r>
          </a:p>
          <a:p>
            <a:pPr lvl="0"/>
            <a:r>
              <a:rPr lang="tr-TR" dirty="0"/>
              <a:t>Etken madde bilmeli, etken madde nerede, nasıl, herhangi koşullarda saklanır bilmeli</a:t>
            </a:r>
          </a:p>
          <a:p>
            <a:pPr lvl="0"/>
            <a:r>
              <a:rPr lang="tr-TR" dirty="0"/>
              <a:t>Farmakoloji, Farm. Toksikoloji, Farmakognozi eğitimi almalı </a:t>
            </a:r>
          </a:p>
          <a:p>
            <a:pPr lvl="0"/>
            <a:r>
              <a:rPr lang="tr-TR" dirty="0"/>
              <a:t>Gereklilikler: </a:t>
            </a:r>
          </a:p>
          <a:p>
            <a:r>
              <a:rPr lang="tr-TR" dirty="0"/>
              <a:t>Türkiye </a:t>
            </a:r>
            <a:r>
              <a:rPr lang="tr-TR" dirty="0" err="1"/>
              <a:t>farmakopesi</a:t>
            </a:r>
            <a:r>
              <a:rPr lang="tr-TR" dirty="0"/>
              <a:t> dinamik olmalı ve sürekli güncel kalacak şekilde eczacı denetiminde olmalı</a:t>
            </a:r>
          </a:p>
          <a:p>
            <a:r>
              <a:rPr lang="tr-TR" dirty="0"/>
              <a:t>Akademisyen olmalı</a:t>
            </a:r>
          </a:p>
          <a:p>
            <a:pPr lvl="0"/>
            <a:endParaRPr lang="tr-TR" dirty="0"/>
          </a:p>
          <a:p>
            <a:endParaRPr lang="tr-TR" dirty="0"/>
          </a:p>
          <a:p>
            <a:endParaRPr lang="tr-TR" dirty="0"/>
          </a:p>
        </p:txBody>
      </p:sp>
    </p:spTree>
    <p:extLst>
      <p:ext uri="{BB962C8B-B14F-4D97-AF65-F5344CB8AC3E}">
        <p14:creationId xmlns:p14="http://schemas.microsoft.com/office/powerpoint/2010/main" val="42468936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Gıda takviyesi satan işyerinde çalışan eczacı </a:t>
            </a:r>
            <a:endParaRPr lang="tr-TR" dirty="0"/>
          </a:p>
          <a:p>
            <a:r>
              <a:rPr lang="tr-TR" dirty="0"/>
              <a:t>Nitelikler:  </a:t>
            </a:r>
          </a:p>
          <a:p>
            <a:pPr lvl="0"/>
            <a:r>
              <a:rPr lang="tr-TR" dirty="0"/>
              <a:t>Farmakognozi alanında yüksek lisansı olmalı</a:t>
            </a:r>
          </a:p>
          <a:p>
            <a:r>
              <a:rPr lang="tr-TR" dirty="0"/>
              <a:t>Gereklilikler: </a:t>
            </a:r>
          </a:p>
          <a:p>
            <a:pPr lvl="0"/>
            <a:r>
              <a:rPr lang="tr-TR" dirty="0"/>
              <a:t>Gıda takviyesi ürünlerin sadece eczanede, eczacı tarafından verilmesi gerekir. </a:t>
            </a:r>
          </a:p>
          <a:p>
            <a:endParaRPr lang="tr-TR" dirty="0"/>
          </a:p>
        </p:txBody>
      </p:sp>
    </p:spTree>
    <p:extLst>
      <p:ext uri="{BB962C8B-B14F-4D97-AF65-F5344CB8AC3E}">
        <p14:creationId xmlns:p14="http://schemas.microsoft.com/office/powerpoint/2010/main" val="751201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2083" y="978132"/>
            <a:ext cx="10515600" cy="4351338"/>
          </a:xfrm>
        </p:spPr>
        <p:txBody>
          <a:bodyPr>
            <a:normAutofit/>
          </a:bodyPr>
          <a:lstStyle/>
          <a:p>
            <a:pPr lvl="0"/>
            <a:r>
              <a:rPr lang="tr-TR" b="1" dirty="0"/>
              <a:t>Çağrı merkezi eczacısı </a:t>
            </a:r>
            <a:endParaRPr lang="tr-TR" dirty="0"/>
          </a:p>
          <a:p>
            <a:r>
              <a:rPr lang="tr-TR" dirty="0"/>
              <a:t>Gereklilikler: </a:t>
            </a:r>
          </a:p>
          <a:p>
            <a:pPr lvl="0"/>
            <a:r>
              <a:rPr lang="tr-TR" dirty="0"/>
              <a:t>7/24  saat ilaçları ile ilgili halkın doğru bilgiye ulaşması için birimler </a:t>
            </a:r>
            <a:r>
              <a:rPr lang="tr-TR" dirty="0" err="1"/>
              <a:t>kurulmalıteşebbüs</a:t>
            </a:r>
            <a:r>
              <a:rPr lang="tr-TR" dirty="0"/>
              <a:t> yönlendirilmeli </a:t>
            </a:r>
          </a:p>
          <a:p>
            <a:endParaRPr lang="tr-TR" dirty="0"/>
          </a:p>
          <a:p>
            <a:pPr lvl="0"/>
            <a:r>
              <a:rPr lang="tr-TR" b="1" dirty="0"/>
              <a:t>Zehir danışma merkezlerinde eczacı</a:t>
            </a:r>
            <a:endParaRPr lang="tr-TR" dirty="0"/>
          </a:p>
          <a:p>
            <a:r>
              <a:rPr lang="tr-TR" dirty="0"/>
              <a:t>Gereklilikler: </a:t>
            </a:r>
          </a:p>
          <a:p>
            <a:pPr lvl="0"/>
            <a:r>
              <a:rPr lang="tr-TR" dirty="0"/>
              <a:t>Her hastanede akut gelişen ilaçla ilgili zehirlenmelerde doğru bilgiye acil şekilde ulaşılabilmesi için merkezlerin olması zorunlu olmalı.</a:t>
            </a:r>
          </a:p>
          <a:p>
            <a:endParaRPr lang="tr-TR" dirty="0"/>
          </a:p>
          <a:p>
            <a:endParaRPr lang="tr-TR" dirty="0"/>
          </a:p>
        </p:txBody>
      </p:sp>
    </p:spTree>
    <p:extLst>
      <p:ext uri="{BB962C8B-B14F-4D97-AF65-F5344CB8AC3E}">
        <p14:creationId xmlns:p14="http://schemas.microsoft.com/office/powerpoint/2010/main" val="23318513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Kalkınma Bakanlığı’nda uzman eczacı </a:t>
            </a:r>
            <a:endParaRPr lang="tr-TR" dirty="0"/>
          </a:p>
          <a:p>
            <a:r>
              <a:rPr lang="tr-TR" dirty="0"/>
              <a:t>Gereklilikler: </a:t>
            </a:r>
          </a:p>
          <a:p>
            <a:pPr lvl="0"/>
            <a:r>
              <a:rPr lang="tr-TR" dirty="0" err="1"/>
              <a:t>Farmakoekonomi</a:t>
            </a:r>
            <a:r>
              <a:rPr lang="tr-TR" dirty="0"/>
              <a:t> konusunda uzmanların yetişmesi sağlanmalı</a:t>
            </a:r>
          </a:p>
          <a:p>
            <a:endParaRPr lang="tr-TR" dirty="0"/>
          </a:p>
        </p:txBody>
      </p:sp>
    </p:spTree>
    <p:extLst>
      <p:ext uri="{BB962C8B-B14F-4D97-AF65-F5344CB8AC3E}">
        <p14:creationId xmlns:p14="http://schemas.microsoft.com/office/powerpoint/2010/main" val="15636995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lvl="0"/>
            <a:r>
              <a:rPr lang="tr-TR" b="1" dirty="0" err="1"/>
              <a:t>TÜİK’te</a:t>
            </a:r>
            <a:r>
              <a:rPr lang="tr-TR" b="1" dirty="0"/>
              <a:t> Araştırmacı Eczacı</a:t>
            </a:r>
            <a:endParaRPr lang="tr-TR" dirty="0"/>
          </a:p>
          <a:p>
            <a:r>
              <a:rPr lang="tr-TR" dirty="0"/>
              <a:t>Gereklilikler: </a:t>
            </a:r>
          </a:p>
          <a:p>
            <a:pPr lvl="0"/>
            <a:r>
              <a:rPr lang="tr-TR" dirty="0"/>
              <a:t>Türkiye’de ilaç kullanımına ait istatistiki bilgilerin çıkarılması, ilaç planlamasının doğru yapılması için en sağlıklı bilgilerin ulaşması amacıyla eczacılık alanına özel  kadrolaşma sağlanmalıdır. </a:t>
            </a:r>
          </a:p>
          <a:p>
            <a:endParaRPr lang="tr-TR" dirty="0"/>
          </a:p>
          <a:p>
            <a:pPr lvl="0"/>
            <a:r>
              <a:rPr lang="tr-TR" b="1" dirty="0"/>
              <a:t>Çevre Bakanlığı’nda çalışan eczacı</a:t>
            </a:r>
            <a:endParaRPr lang="tr-TR" dirty="0"/>
          </a:p>
          <a:p>
            <a:r>
              <a:rPr lang="tr-TR" dirty="0"/>
              <a:t> Gereklilikler: </a:t>
            </a:r>
          </a:p>
          <a:p>
            <a:pPr lvl="0"/>
            <a:r>
              <a:rPr lang="tr-TR" dirty="0"/>
              <a:t>İlacın çevreye olan zararını araştırılabilmesi ve imhası için gerekli istihdam yasalarla düzenlenmesi ve heyette eczacı olma zorunluluğunun getirilmesi.</a:t>
            </a:r>
          </a:p>
        </p:txBody>
      </p:sp>
    </p:spTree>
    <p:extLst>
      <p:ext uri="{BB962C8B-B14F-4D97-AF65-F5344CB8AC3E}">
        <p14:creationId xmlns:p14="http://schemas.microsoft.com/office/powerpoint/2010/main" val="33214594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829" y="959005"/>
            <a:ext cx="10628971" cy="5217958"/>
          </a:xfrm>
        </p:spPr>
        <p:txBody>
          <a:bodyPr>
            <a:normAutofit/>
          </a:bodyPr>
          <a:lstStyle/>
          <a:p>
            <a:pPr lvl="0"/>
            <a:r>
              <a:rPr lang="tr-TR" b="1" dirty="0" err="1"/>
              <a:t>Farmakoantropoloji</a:t>
            </a:r>
            <a:r>
              <a:rPr lang="tr-TR" b="1" dirty="0"/>
              <a:t> uzmanı eczacı </a:t>
            </a:r>
            <a:endParaRPr lang="tr-TR" dirty="0"/>
          </a:p>
          <a:p>
            <a:r>
              <a:rPr lang="tr-TR" dirty="0"/>
              <a:t>Nitelikler:  </a:t>
            </a:r>
          </a:p>
          <a:p>
            <a:pPr lvl="0"/>
            <a:r>
              <a:rPr lang="tr-TR" dirty="0"/>
              <a:t>Eczacılık lisans eğitimi ve/veya sosyoloji-antropoloji yüksek lisansı yapmak </a:t>
            </a:r>
          </a:p>
          <a:p>
            <a:r>
              <a:rPr lang="tr-TR" dirty="0"/>
              <a:t>Gereklilikler: </a:t>
            </a:r>
          </a:p>
          <a:p>
            <a:pPr lvl="0"/>
            <a:r>
              <a:rPr lang="tr-TR" dirty="0"/>
              <a:t>Müzeler müdürlüğü nezdinde girişimde bulunarak, eczacı istihdam zorunluluğu getirilmeli</a:t>
            </a:r>
          </a:p>
          <a:p>
            <a:endParaRPr lang="tr-TR" dirty="0"/>
          </a:p>
          <a:p>
            <a:endParaRPr lang="tr-TR" dirty="0"/>
          </a:p>
          <a:p>
            <a:endParaRPr lang="tr-TR" dirty="0"/>
          </a:p>
        </p:txBody>
      </p:sp>
    </p:spTree>
    <p:extLst>
      <p:ext uri="{BB962C8B-B14F-4D97-AF65-F5344CB8AC3E}">
        <p14:creationId xmlns:p14="http://schemas.microsoft.com/office/powerpoint/2010/main" val="5431292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4537"/>
            <a:ext cx="10896600" cy="5842426"/>
          </a:xfrm>
        </p:spPr>
        <p:txBody>
          <a:bodyPr>
            <a:normAutofit fontScale="92500" lnSpcReduction="10000"/>
          </a:bodyPr>
          <a:lstStyle/>
          <a:p>
            <a:pPr lvl="0"/>
            <a:r>
              <a:rPr lang="tr-TR" b="1" dirty="0"/>
              <a:t>Türk Patent Enstitüsü’nde uzman eczacı </a:t>
            </a:r>
            <a:endParaRPr lang="tr-TR" dirty="0"/>
          </a:p>
          <a:p>
            <a:r>
              <a:rPr lang="tr-TR" dirty="0"/>
              <a:t>Nitelikler:  </a:t>
            </a:r>
          </a:p>
          <a:p>
            <a:pPr lvl="0"/>
            <a:r>
              <a:rPr lang="tr-TR" dirty="0"/>
              <a:t>Eczacılık lisans eğitimi üzerine yabancı dil, uluslar arası hukuk, enstitü ile ilgili tüm mevzuata hâkim olmak</a:t>
            </a:r>
          </a:p>
          <a:p>
            <a:r>
              <a:rPr lang="tr-TR" dirty="0"/>
              <a:t>Gereklilikler:</a:t>
            </a:r>
          </a:p>
          <a:p>
            <a:pPr lvl="0"/>
            <a:r>
              <a:rPr lang="tr-TR" dirty="0"/>
              <a:t>Bununla ilgili yönetmelik değişikliğine gidilerek kadrolar arttırılmalı</a:t>
            </a:r>
          </a:p>
          <a:p>
            <a:endParaRPr lang="tr-TR" dirty="0"/>
          </a:p>
          <a:p>
            <a:pPr lvl="0"/>
            <a:r>
              <a:rPr lang="tr-TR" b="1" dirty="0"/>
              <a:t>Özel Sigorta Şirketleri</a:t>
            </a:r>
            <a:endParaRPr lang="tr-TR" dirty="0"/>
          </a:p>
          <a:p>
            <a:r>
              <a:rPr lang="tr-TR" dirty="0"/>
              <a:t>Nitelikler:  </a:t>
            </a:r>
          </a:p>
          <a:p>
            <a:pPr lvl="0"/>
            <a:r>
              <a:rPr lang="tr-TR" dirty="0"/>
              <a:t>Eczacılık lisans eğitimi yanında özel sigorta mevzuatına hâkim olmak </a:t>
            </a:r>
          </a:p>
          <a:p>
            <a:r>
              <a:rPr lang="tr-TR" dirty="0"/>
              <a:t>Gereklilikler:</a:t>
            </a:r>
          </a:p>
          <a:p>
            <a:r>
              <a:rPr lang="tr-TR" dirty="0"/>
              <a:t>Bu konuyla ilgili yönetmelik değişikliğine gidilmeli, iç mevzuatlarında eczacı çalıştırma zorunluluğu getirilmeli</a:t>
            </a:r>
          </a:p>
          <a:p>
            <a:endParaRPr lang="tr-TR" dirty="0"/>
          </a:p>
          <a:p>
            <a:endParaRPr lang="tr-TR" dirty="0"/>
          </a:p>
        </p:txBody>
      </p:sp>
    </p:spTree>
    <p:extLst>
      <p:ext uri="{BB962C8B-B14F-4D97-AF65-F5344CB8AC3E}">
        <p14:creationId xmlns:p14="http://schemas.microsoft.com/office/powerpoint/2010/main" val="1241753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654" y="245327"/>
            <a:ext cx="10863146" cy="5931636"/>
          </a:xfrm>
        </p:spPr>
        <p:txBody>
          <a:bodyPr>
            <a:normAutofit fontScale="85000" lnSpcReduction="20000"/>
          </a:bodyPr>
          <a:lstStyle/>
          <a:p>
            <a:pPr lvl="0"/>
            <a:r>
              <a:rPr lang="tr-TR" b="1" dirty="0"/>
              <a:t>RTÜK’te kontrolör eczacı </a:t>
            </a:r>
            <a:endParaRPr lang="tr-TR" dirty="0"/>
          </a:p>
          <a:p>
            <a:r>
              <a:rPr lang="tr-TR" dirty="0"/>
              <a:t>Nitelikler:  </a:t>
            </a:r>
          </a:p>
          <a:p>
            <a:pPr lvl="0"/>
            <a:r>
              <a:rPr lang="tr-TR" dirty="0"/>
              <a:t>Eczacılık lisansı eğitimi yanında RTÜK mevzuatına hakim olmak</a:t>
            </a:r>
          </a:p>
          <a:p>
            <a:r>
              <a:rPr lang="tr-TR" dirty="0"/>
              <a:t>Gereklilikler:</a:t>
            </a:r>
          </a:p>
          <a:p>
            <a:pPr lvl="0"/>
            <a:r>
              <a:rPr lang="tr-TR" dirty="0"/>
              <a:t>Mevzuat değişikliği gereklidir</a:t>
            </a:r>
          </a:p>
          <a:p>
            <a:endParaRPr lang="tr-TR" dirty="0"/>
          </a:p>
          <a:p>
            <a:pPr lvl="0"/>
            <a:r>
              <a:rPr lang="tr-TR" b="1" dirty="0"/>
              <a:t>Telekomünikasyon İletişim Başkanlığı’nda uzman eczacı </a:t>
            </a:r>
            <a:endParaRPr lang="tr-TR" dirty="0"/>
          </a:p>
          <a:p>
            <a:r>
              <a:rPr lang="tr-TR" dirty="0"/>
              <a:t>Nitelikler:  </a:t>
            </a:r>
          </a:p>
          <a:p>
            <a:pPr lvl="0"/>
            <a:r>
              <a:rPr lang="tr-TR" dirty="0"/>
              <a:t>Eczacılık lisansı eğitimi üzerine farmakoloji ve/veya toksikoloji biyokimya vb. ilaçla ilgili her konuda meslek içi eğitim almış olmak </a:t>
            </a:r>
          </a:p>
          <a:p>
            <a:pPr lvl="0"/>
            <a:r>
              <a:rPr lang="tr-TR" dirty="0"/>
              <a:t>Ticaret kanununa hakim olunmalı</a:t>
            </a:r>
          </a:p>
          <a:p>
            <a:pPr lvl="0"/>
            <a:r>
              <a:rPr lang="tr-TR" dirty="0"/>
              <a:t>Diksiyon dersi alınmalı</a:t>
            </a:r>
          </a:p>
          <a:p>
            <a:pPr lvl="0"/>
            <a:r>
              <a:rPr lang="tr-TR" dirty="0"/>
              <a:t>İletişim dersi alınmalı</a:t>
            </a:r>
          </a:p>
          <a:p>
            <a:r>
              <a:rPr lang="tr-TR" dirty="0"/>
              <a:t>Gereklilikler:</a:t>
            </a:r>
          </a:p>
          <a:p>
            <a:pPr lvl="0"/>
            <a:r>
              <a:rPr lang="tr-TR" dirty="0"/>
              <a:t>Konuyla ilgili mevzuat değişikliği gereklidir </a:t>
            </a:r>
          </a:p>
          <a:p>
            <a:endParaRPr lang="tr-TR" dirty="0"/>
          </a:p>
        </p:txBody>
      </p:sp>
    </p:spTree>
    <p:extLst>
      <p:ext uri="{BB962C8B-B14F-4D97-AF65-F5344CB8AC3E}">
        <p14:creationId xmlns:p14="http://schemas.microsoft.com/office/powerpoint/2010/main" val="7193857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lvl="0"/>
            <a:r>
              <a:rPr lang="tr-TR" b="1" dirty="0" err="1"/>
              <a:t>Biyoteknolojii</a:t>
            </a:r>
            <a:r>
              <a:rPr lang="tr-TR" b="1" dirty="0"/>
              <a:t> ve </a:t>
            </a:r>
            <a:r>
              <a:rPr lang="tr-TR" b="1" dirty="0" err="1"/>
              <a:t>nanoteknolojide</a:t>
            </a:r>
            <a:r>
              <a:rPr lang="tr-TR" b="1" dirty="0"/>
              <a:t> uzman eczacı </a:t>
            </a:r>
            <a:endParaRPr lang="tr-TR" dirty="0"/>
          </a:p>
          <a:p>
            <a:r>
              <a:rPr lang="tr-TR" dirty="0"/>
              <a:t>Nitelikler:  </a:t>
            </a:r>
          </a:p>
          <a:p>
            <a:pPr lvl="0"/>
            <a:r>
              <a:rPr lang="tr-TR" dirty="0"/>
              <a:t>Eczacılık lisans eğitimi üzerine </a:t>
            </a:r>
            <a:r>
              <a:rPr lang="tr-TR" dirty="0" err="1"/>
              <a:t>farmasötik</a:t>
            </a:r>
            <a:r>
              <a:rPr lang="tr-TR" dirty="0"/>
              <a:t> teknoloji konusunda yüksek lisans yapmak </a:t>
            </a:r>
          </a:p>
          <a:p>
            <a:r>
              <a:rPr lang="tr-TR" dirty="0"/>
              <a:t>Gereklilikler:</a:t>
            </a:r>
          </a:p>
          <a:p>
            <a:pPr lvl="0"/>
            <a:r>
              <a:rPr lang="tr-TR" dirty="0" err="1"/>
              <a:t>Nanoteknoloji</a:t>
            </a:r>
            <a:r>
              <a:rPr lang="tr-TR" dirty="0"/>
              <a:t>  ile ilaç üreten firmalara bu konuda zorunluluk konulması</a:t>
            </a:r>
          </a:p>
          <a:p>
            <a:pPr lvl="0"/>
            <a:endParaRPr lang="tr-TR" dirty="0"/>
          </a:p>
          <a:p>
            <a:endParaRPr lang="tr-TR" dirty="0"/>
          </a:p>
        </p:txBody>
      </p:sp>
    </p:spTree>
    <p:extLst>
      <p:ext uri="{BB962C8B-B14F-4D97-AF65-F5344CB8AC3E}">
        <p14:creationId xmlns:p14="http://schemas.microsoft.com/office/powerpoint/2010/main" val="37740608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9434" y="524107"/>
            <a:ext cx="10584366" cy="5652856"/>
          </a:xfrm>
        </p:spPr>
        <p:txBody>
          <a:bodyPr>
            <a:normAutofit fontScale="92500" lnSpcReduction="10000"/>
          </a:bodyPr>
          <a:lstStyle/>
          <a:p>
            <a:pPr lvl="0"/>
            <a:r>
              <a:rPr lang="tr-TR" b="1" dirty="0"/>
              <a:t>Kalite uzmanı eczacı </a:t>
            </a:r>
            <a:endParaRPr lang="tr-TR" dirty="0"/>
          </a:p>
          <a:p>
            <a:r>
              <a:rPr lang="tr-TR" dirty="0"/>
              <a:t>Gereklilikler:  </a:t>
            </a:r>
          </a:p>
          <a:p>
            <a:pPr lvl="0"/>
            <a:r>
              <a:rPr lang="tr-TR" dirty="0"/>
              <a:t>İlgili mevzuatta değişiklik yapmak</a:t>
            </a:r>
          </a:p>
          <a:p>
            <a:pPr lvl="0"/>
            <a:r>
              <a:rPr lang="tr-TR" dirty="0"/>
              <a:t>Bu konuyla ilgili eczacı alımını zorunlu hale getirmek </a:t>
            </a:r>
          </a:p>
          <a:p>
            <a:endParaRPr lang="tr-TR" dirty="0"/>
          </a:p>
          <a:p>
            <a:endParaRPr lang="tr-TR" dirty="0"/>
          </a:p>
          <a:p>
            <a:pPr lvl="0"/>
            <a:r>
              <a:rPr lang="tr-TR" b="1" dirty="0"/>
              <a:t>Veteriner hekimlikte kullanılan ilaç alanında uzman eczacı </a:t>
            </a:r>
            <a:endParaRPr lang="tr-TR" dirty="0"/>
          </a:p>
          <a:p>
            <a:endParaRPr lang="tr-TR" dirty="0"/>
          </a:p>
          <a:p>
            <a:r>
              <a:rPr lang="tr-TR" dirty="0"/>
              <a:t>Nitelikler:  </a:t>
            </a:r>
          </a:p>
          <a:p>
            <a:pPr lvl="0"/>
            <a:r>
              <a:rPr lang="tr-TR" dirty="0"/>
              <a:t>Eczacılık lisans eğitimi üzerine veteriner hekimlikte veteriner farmakolojisi üzerine yüksek lisans yapmak </a:t>
            </a:r>
          </a:p>
          <a:p>
            <a:r>
              <a:rPr lang="tr-TR" dirty="0"/>
              <a:t>Gereklilikler:  </a:t>
            </a:r>
          </a:p>
          <a:p>
            <a:pPr lvl="0"/>
            <a:r>
              <a:rPr lang="tr-TR" dirty="0"/>
              <a:t>Tarım il Müdürlüğü’nde eczacı çalışması için ilgili mevzuatın değiştirilmesi</a:t>
            </a:r>
          </a:p>
          <a:p>
            <a:endParaRPr lang="tr-TR" dirty="0"/>
          </a:p>
          <a:p>
            <a:endParaRPr lang="tr-TR" dirty="0"/>
          </a:p>
        </p:txBody>
      </p:sp>
    </p:spTree>
    <p:extLst>
      <p:ext uri="{BB962C8B-B14F-4D97-AF65-F5344CB8AC3E}">
        <p14:creationId xmlns:p14="http://schemas.microsoft.com/office/powerpoint/2010/main" val="3186801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Neden </a:t>
            </a:r>
            <a:r>
              <a:rPr lang="tr-TR" b="1" dirty="0" err="1"/>
              <a:t>İnsangücü</a:t>
            </a:r>
            <a:r>
              <a:rPr lang="tr-TR" b="1" dirty="0"/>
              <a:t> Planlamasına İhtiyaç Duyuyoruz?</a:t>
            </a:r>
            <a:endParaRPr lang="tr-TR" dirty="0"/>
          </a:p>
          <a:p>
            <a:pPr lvl="0"/>
            <a:r>
              <a:rPr lang="tr-TR" dirty="0"/>
              <a:t>6308 sayılı Yasa ve  bağlı yönetmelik</a:t>
            </a:r>
          </a:p>
          <a:p>
            <a:pPr lvl="0"/>
            <a:r>
              <a:rPr lang="tr-TR" dirty="0"/>
              <a:t>Yeni eczacılık fakültelerinin açılması</a:t>
            </a:r>
          </a:p>
          <a:p>
            <a:pPr lvl="0"/>
            <a:r>
              <a:rPr lang="tr-TR" dirty="0"/>
              <a:t>Sağlık Bakanlığı Sağlık </a:t>
            </a:r>
            <a:r>
              <a:rPr lang="tr-TR" dirty="0" err="1"/>
              <a:t>İnsangücü</a:t>
            </a:r>
            <a:r>
              <a:rPr lang="tr-TR" dirty="0"/>
              <a:t> Daire Başkanlığı’nın yapmakta olduğu çalışma </a:t>
            </a:r>
          </a:p>
          <a:p>
            <a:endParaRPr lang="tr-TR" dirty="0"/>
          </a:p>
        </p:txBody>
      </p:sp>
    </p:spTree>
    <p:extLst>
      <p:ext uri="{BB962C8B-B14F-4D97-AF65-F5344CB8AC3E}">
        <p14:creationId xmlns:p14="http://schemas.microsoft.com/office/powerpoint/2010/main" val="7939840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lvl="0"/>
            <a:r>
              <a:rPr lang="tr-TR" b="1" dirty="0"/>
              <a:t>Adli Eczacı </a:t>
            </a:r>
            <a:endParaRPr lang="tr-TR" dirty="0"/>
          </a:p>
          <a:p>
            <a:r>
              <a:rPr lang="tr-TR" dirty="0"/>
              <a:t>Nitelikler:  </a:t>
            </a:r>
          </a:p>
          <a:p>
            <a:pPr lvl="0"/>
            <a:r>
              <a:rPr lang="tr-TR" dirty="0"/>
              <a:t>Eczacılık lisans eğitimi üzerine adli eczacılıkta yüksek lisans yapmak</a:t>
            </a:r>
          </a:p>
          <a:p>
            <a:r>
              <a:rPr lang="tr-TR" dirty="0"/>
              <a:t>Gereklilikler: </a:t>
            </a:r>
          </a:p>
          <a:p>
            <a:pPr lvl="0"/>
            <a:r>
              <a:rPr lang="tr-TR" dirty="0"/>
              <a:t>İllerin Adalet Komisyonu Başkanlıkları ilaçla ilgili bilirkişi ihtiyacını adli eczacı uzmanları arasından seçmeli</a:t>
            </a:r>
          </a:p>
          <a:p>
            <a:endParaRPr lang="tr-TR" dirty="0"/>
          </a:p>
        </p:txBody>
      </p:sp>
    </p:spTree>
    <p:extLst>
      <p:ext uri="{BB962C8B-B14F-4D97-AF65-F5344CB8AC3E}">
        <p14:creationId xmlns:p14="http://schemas.microsoft.com/office/powerpoint/2010/main" val="42088955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829" y="947854"/>
            <a:ext cx="10628971" cy="5229109"/>
          </a:xfrm>
        </p:spPr>
        <p:txBody>
          <a:bodyPr>
            <a:normAutofit lnSpcReduction="10000"/>
          </a:bodyPr>
          <a:lstStyle/>
          <a:p>
            <a:pPr lvl="0"/>
            <a:r>
              <a:rPr lang="tr-TR" b="1"/>
              <a:t>Hac ve umre ziyaretlerinde eczacı</a:t>
            </a:r>
            <a:endParaRPr lang="tr-TR"/>
          </a:p>
          <a:p>
            <a:r>
              <a:rPr lang="tr-TR" dirty="0"/>
              <a:t>Nitelikler:  	</a:t>
            </a:r>
          </a:p>
          <a:p>
            <a:pPr lvl="0"/>
            <a:r>
              <a:rPr lang="tr-TR" dirty="0"/>
              <a:t>Eczacılık lisansı eğitimi, kronik hastalıklar konusunda farmakolojiye hâkim ve eğitim almış yabancı dil bilen</a:t>
            </a:r>
          </a:p>
          <a:p>
            <a:r>
              <a:rPr lang="tr-TR" dirty="0"/>
              <a:t>Gereklilikler:</a:t>
            </a:r>
          </a:p>
          <a:p>
            <a:pPr lvl="0"/>
            <a:r>
              <a:rPr lang="tr-TR" dirty="0"/>
              <a:t>Kadro açılması için Diyanet İşleri </a:t>
            </a:r>
            <a:r>
              <a:rPr lang="tr-TR" dirty="0" err="1"/>
              <a:t>Bşk</a:t>
            </a:r>
            <a:r>
              <a:rPr lang="tr-TR" dirty="0"/>
              <a:t> nezdinde girişimde bulunulması</a:t>
            </a:r>
          </a:p>
          <a:p>
            <a:endParaRPr lang="tr-TR" dirty="0"/>
          </a:p>
          <a:p>
            <a:pPr lvl="0"/>
            <a:r>
              <a:rPr lang="tr-TR" b="1" dirty="0"/>
              <a:t>Reklam Kurulu’nda eczacı </a:t>
            </a:r>
            <a:endParaRPr lang="tr-TR" dirty="0"/>
          </a:p>
          <a:p>
            <a:r>
              <a:rPr lang="tr-TR" dirty="0"/>
              <a:t>Nitelikler:  </a:t>
            </a:r>
          </a:p>
          <a:p>
            <a:pPr lvl="0"/>
            <a:r>
              <a:rPr lang="tr-TR" dirty="0"/>
              <a:t>Eczacılık lisans eğitimi, etik kurallar deontolojik ve/veya pedagoji konusunda eğitimli olmak </a:t>
            </a:r>
          </a:p>
          <a:p>
            <a:endParaRPr lang="tr-TR" dirty="0"/>
          </a:p>
        </p:txBody>
      </p:sp>
    </p:spTree>
    <p:extLst>
      <p:ext uri="{BB962C8B-B14F-4D97-AF65-F5344CB8AC3E}">
        <p14:creationId xmlns:p14="http://schemas.microsoft.com/office/powerpoint/2010/main" val="19617237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KAYNAKLAR</a:t>
            </a:r>
          </a:p>
          <a:p>
            <a:r>
              <a:rPr lang="tr-TR" b="1" dirty="0"/>
              <a:t>TEB, ECZACI İŞGÜCÜ PLANLAMASI</a:t>
            </a:r>
            <a:endParaRPr lang="tr-TR" dirty="0"/>
          </a:p>
          <a:p>
            <a:r>
              <a:rPr lang="tr-TR" b="1" dirty="0"/>
              <a:t>ATÖLYE SONUÇ RAPORU</a:t>
            </a:r>
            <a:endParaRPr lang="tr-TR" dirty="0"/>
          </a:p>
          <a:p>
            <a:r>
              <a:rPr lang="tr-TR" b="1" dirty="0"/>
              <a:t>11 ARALIK 2012 / ANKARA</a:t>
            </a:r>
            <a:endParaRPr lang="tr-TR" dirty="0"/>
          </a:p>
          <a:p>
            <a:endParaRPr lang="tr-TR" dirty="0"/>
          </a:p>
        </p:txBody>
      </p:sp>
    </p:spTree>
    <p:extLst>
      <p:ext uri="{BB962C8B-B14F-4D97-AF65-F5344CB8AC3E}">
        <p14:creationId xmlns:p14="http://schemas.microsoft.com/office/powerpoint/2010/main" val="4096983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363136" y="618280"/>
            <a:ext cx="7162730" cy="369332"/>
          </a:xfrm>
          <a:prstGeom prst="rect">
            <a:avLst/>
          </a:prstGeom>
        </p:spPr>
        <p:txBody>
          <a:bodyPr wrap="none">
            <a:spAutoFit/>
          </a:bodyPr>
          <a:lstStyle/>
          <a:p>
            <a:r>
              <a:rPr lang="tr-TR" b="1" dirty="0"/>
              <a:t>ECZACILARIN MEVCUT İSTİHDAM ALANLARI VE GEREKTİRDİĞİ NİTELİKLER</a:t>
            </a:r>
            <a:endParaRPr lang="tr-TR" dirty="0"/>
          </a:p>
        </p:txBody>
      </p:sp>
      <p:graphicFrame>
        <p:nvGraphicFramePr>
          <p:cNvPr id="6" name="Tablo 5"/>
          <p:cNvGraphicFramePr>
            <a:graphicFrameLocks noGrp="1"/>
          </p:cNvGraphicFramePr>
          <p:nvPr>
            <p:extLst>
              <p:ext uri="{D42A27DB-BD31-4B8C-83A1-F6EECF244321}">
                <p14:modId xmlns:p14="http://schemas.microsoft.com/office/powerpoint/2010/main" val="3255415290"/>
              </p:ext>
            </p:extLst>
          </p:nvPr>
        </p:nvGraphicFramePr>
        <p:xfrm>
          <a:off x="697583" y="1440097"/>
          <a:ext cx="11150760" cy="5439156"/>
        </p:xfrm>
        <a:graphic>
          <a:graphicData uri="http://schemas.openxmlformats.org/drawingml/2006/table">
            <a:tbl>
              <a:tblPr firstRow="1" firstCol="1" bandRow="1">
                <a:tableStyleId>{5C22544A-7EE6-4342-B048-85BDC9FD1C3A}</a:tableStyleId>
              </a:tblPr>
              <a:tblGrid>
                <a:gridCol w="5575380">
                  <a:extLst>
                    <a:ext uri="{9D8B030D-6E8A-4147-A177-3AD203B41FA5}">
                      <a16:colId xmlns:a16="http://schemas.microsoft.com/office/drawing/2014/main" val="1121422914"/>
                    </a:ext>
                  </a:extLst>
                </a:gridCol>
                <a:gridCol w="5575380">
                  <a:extLst>
                    <a:ext uri="{9D8B030D-6E8A-4147-A177-3AD203B41FA5}">
                      <a16:colId xmlns:a16="http://schemas.microsoft.com/office/drawing/2014/main" val="2389562799"/>
                    </a:ext>
                  </a:extLst>
                </a:gridCol>
              </a:tblGrid>
              <a:tr h="290622">
                <a:tc>
                  <a:txBody>
                    <a:bodyPr/>
                    <a:lstStyle/>
                    <a:p>
                      <a:pPr algn="just">
                        <a:lnSpc>
                          <a:spcPct val="115000"/>
                        </a:lnSpc>
                        <a:spcBef>
                          <a:spcPts val="300"/>
                        </a:spcBef>
                        <a:spcAft>
                          <a:spcPts val="300"/>
                        </a:spcAft>
                      </a:pPr>
                      <a:r>
                        <a:rPr lang="tr-TR" sz="1800" dirty="0">
                          <a:effectLst/>
                        </a:rPr>
                        <a:t>ALAN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NİTELİK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8267388"/>
                  </a:ext>
                </a:extLst>
              </a:tr>
              <a:tr h="290622">
                <a:tc>
                  <a:txBody>
                    <a:bodyPr/>
                    <a:lstStyle/>
                    <a:p>
                      <a:pPr algn="just">
                        <a:lnSpc>
                          <a:spcPct val="115000"/>
                        </a:lnSpc>
                        <a:spcBef>
                          <a:spcPts val="300"/>
                        </a:spcBef>
                        <a:spcAft>
                          <a:spcPts val="300"/>
                        </a:spcAft>
                      </a:pPr>
                      <a:r>
                        <a:rPr lang="tr-TR" sz="1800" dirty="0">
                          <a:effectLst/>
                        </a:rPr>
                        <a:t>Hastane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8455639"/>
                  </a:ext>
                </a:extLst>
              </a:tr>
              <a:tr h="599392">
                <a:tc>
                  <a:txBody>
                    <a:bodyPr/>
                    <a:lstStyle/>
                    <a:p>
                      <a:pPr algn="just">
                        <a:lnSpc>
                          <a:spcPct val="115000"/>
                        </a:lnSpc>
                        <a:spcBef>
                          <a:spcPts val="300"/>
                        </a:spcBef>
                        <a:spcAft>
                          <a:spcPts val="300"/>
                        </a:spcAft>
                      </a:pPr>
                      <a:r>
                        <a:rPr lang="tr-TR" sz="1800" dirty="0">
                          <a:effectLst/>
                        </a:rPr>
                        <a:t>Akademisyen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 ve sonrasında yüksek lisans, doktora vs. eğitimi almak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70474986"/>
                  </a:ext>
                </a:extLst>
              </a:tr>
              <a:tr h="599392">
                <a:tc>
                  <a:txBody>
                    <a:bodyPr/>
                    <a:lstStyle/>
                    <a:p>
                      <a:pPr algn="just">
                        <a:lnSpc>
                          <a:spcPct val="115000"/>
                        </a:lnSpc>
                        <a:spcBef>
                          <a:spcPts val="300"/>
                        </a:spcBef>
                        <a:spcAft>
                          <a:spcPts val="300"/>
                        </a:spcAft>
                      </a:pPr>
                      <a:r>
                        <a:rPr lang="tr-TR" sz="1800" dirty="0">
                          <a:effectLst/>
                        </a:rPr>
                        <a:t>Klinik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klinik eczacılık alanında uzmanlık eğitimi almak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6801764"/>
                  </a:ext>
                </a:extLst>
              </a:tr>
              <a:tr h="290622">
                <a:tc>
                  <a:txBody>
                    <a:bodyPr/>
                    <a:lstStyle/>
                    <a:p>
                      <a:pPr algn="just">
                        <a:lnSpc>
                          <a:spcPct val="115000"/>
                        </a:lnSpc>
                        <a:spcBef>
                          <a:spcPts val="300"/>
                        </a:spcBef>
                        <a:spcAft>
                          <a:spcPts val="300"/>
                        </a:spcAft>
                      </a:pPr>
                      <a:r>
                        <a:rPr lang="tr-TR" sz="1800">
                          <a:effectLst/>
                        </a:rPr>
                        <a:t>Kamu Eczacısı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a:t>
                      </a:r>
                    </a:p>
                  </a:txBody>
                  <a:tcPr marL="68580" marR="68580" marT="0" marB="0"/>
                </a:tc>
                <a:extLst>
                  <a:ext uri="{0D108BD9-81ED-4DB2-BD59-A6C34878D82A}">
                    <a16:rowId xmlns:a16="http://schemas.microsoft.com/office/drawing/2014/main" val="3953290410"/>
                  </a:ext>
                </a:extLst>
              </a:tr>
              <a:tr h="1216933">
                <a:tc>
                  <a:txBody>
                    <a:bodyPr/>
                    <a:lstStyle/>
                    <a:p>
                      <a:pPr algn="just">
                        <a:lnSpc>
                          <a:spcPct val="115000"/>
                        </a:lnSpc>
                        <a:spcBef>
                          <a:spcPts val="300"/>
                        </a:spcBef>
                        <a:spcAft>
                          <a:spcPts val="300"/>
                        </a:spcAft>
                      </a:pPr>
                      <a:r>
                        <a:rPr lang="tr-TR" sz="1800" dirty="0">
                          <a:effectLst/>
                        </a:rPr>
                        <a:t>Endüstride Çalışan Eczacı (Ruhsatlandırma, Üretim, Kalite Kontrol, Pazarlama, </a:t>
                      </a:r>
                      <a:r>
                        <a:rPr lang="tr-TR" sz="1800" dirty="0" err="1">
                          <a:effectLst/>
                        </a:rPr>
                        <a:t>Farmakovijilans</a:t>
                      </a:r>
                      <a:r>
                        <a:rPr lang="tr-TR" sz="1800" dirty="0">
                          <a:effectLst/>
                        </a:rPr>
                        <a:t> gibi birimlerde ve Ürün Müdürü, Satış Pazarlama Müdürü, Tanıtım Müdürü, Ürün danışmanı olarak)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9313507"/>
                  </a:ext>
                </a:extLst>
              </a:tr>
              <a:tr h="148463">
                <a:tc>
                  <a:txBody>
                    <a:bodyPr/>
                    <a:lstStyle/>
                    <a:p>
                      <a:pPr algn="just">
                        <a:lnSpc>
                          <a:spcPct val="115000"/>
                        </a:lnSpc>
                        <a:spcBef>
                          <a:spcPts val="300"/>
                        </a:spcBef>
                        <a:spcAft>
                          <a:spcPts val="300"/>
                        </a:spcAft>
                      </a:pPr>
                      <a:r>
                        <a:rPr lang="tr-TR" sz="1800" dirty="0" err="1">
                          <a:effectLst/>
                        </a:rPr>
                        <a:t>TİTCK’da</a:t>
                      </a:r>
                      <a:r>
                        <a:rPr lang="tr-TR" sz="1800" dirty="0">
                          <a:effectLst/>
                        </a:rPr>
                        <a:t>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32953087"/>
                  </a:ext>
                </a:extLst>
              </a:tr>
              <a:tr h="306197">
                <a:tc>
                  <a:txBody>
                    <a:bodyPr/>
                    <a:lstStyle/>
                    <a:p>
                      <a:pPr algn="just">
                        <a:lnSpc>
                          <a:spcPct val="115000"/>
                        </a:lnSpc>
                        <a:spcBef>
                          <a:spcPts val="300"/>
                        </a:spcBef>
                        <a:spcAft>
                          <a:spcPts val="3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Türk Patent Enstitüsü</a:t>
                      </a:r>
                    </a:p>
                  </a:txBody>
                  <a:tcPr marL="68580" marR="68580" marT="0" marB="0"/>
                </a:tc>
                <a:tc>
                  <a:txBody>
                    <a:bodyPr/>
                    <a:lstStyle/>
                    <a:p>
                      <a:pPr marL="0" marR="0" lvl="0" indent="0" algn="just" defTabSz="914400" rtl="0" eaLnBrk="1" fontAlgn="auto" latinLnBrk="0" hangingPunct="1">
                        <a:lnSpc>
                          <a:spcPct val="115000"/>
                        </a:lnSpc>
                        <a:spcBef>
                          <a:spcPts val="300"/>
                        </a:spcBef>
                        <a:spcAft>
                          <a:spcPts val="300"/>
                        </a:spcAft>
                        <a:buClrTx/>
                        <a:buSzTx/>
                        <a:buFontTx/>
                        <a:buNone/>
                        <a:tabLst/>
                        <a:defRPr/>
                      </a:pPr>
                      <a:r>
                        <a:rPr lang="tr-TR" sz="1800" dirty="0">
                          <a:effectLst/>
                        </a:rPr>
                        <a:t>5 yıllık Eczacılık Fakültesi mezunu olmak, Yabancı dil, ilgili sınavda başarılı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0786106"/>
                  </a:ext>
                </a:extLst>
              </a:tr>
              <a:tr h="306197">
                <a:tc>
                  <a:txBody>
                    <a:bodyPr/>
                    <a:lstStyle/>
                    <a:p>
                      <a:pPr algn="just">
                        <a:lnSpc>
                          <a:spcPct val="115000"/>
                        </a:lnSpc>
                        <a:spcBef>
                          <a:spcPts val="300"/>
                        </a:spcBef>
                        <a:spcAft>
                          <a:spcPts val="3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Sağlık Bakanlığı Teftiş kurulunda Müfettiş Eczacı</a:t>
                      </a:r>
                    </a:p>
                  </a:txBody>
                  <a:tcPr marL="68580" marR="68580" marT="0" marB="0"/>
                </a:tc>
                <a:tc>
                  <a:txBody>
                    <a:bodyPr/>
                    <a:lstStyle/>
                    <a:p>
                      <a:pPr marL="0" marR="0" lvl="0" indent="0" algn="just" defTabSz="914400" rtl="0" eaLnBrk="1" fontAlgn="auto" latinLnBrk="0" hangingPunct="1">
                        <a:lnSpc>
                          <a:spcPct val="115000"/>
                        </a:lnSpc>
                        <a:spcBef>
                          <a:spcPts val="300"/>
                        </a:spcBef>
                        <a:spcAft>
                          <a:spcPts val="300"/>
                        </a:spcAft>
                        <a:buClrTx/>
                        <a:buSzTx/>
                        <a:buFontTx/>
                        <a:buNone/>
                        <a:tabLst/>
                        <a:defRPr/>
                      </a:pPr>
                      <a:r>
                        <a:rPr lang="tr-TR" sz="1800" dirty="0">
                          <a:effectLst/>
                        </a:rPr>
                        <a:t>5 yıllık Eczacılık Fakültesi mezunu olmak, ilgili sınavda başarılı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300"/>
                        </a:spcBef>
                        <a:spcAft>
                          <a:spcPts val="300"/>
                        </a:spcAft>
                        <a:buClrTx/>
                        <a:buSzTx/>
                        <a:buFontTx/>
                        <a:buNone/>
                        <a:tabLst/>
                        <a:defRPr/>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0554925"/>
                  </a:ext>
                </a:extLst>
              </a:tr>
            </a:tbl>
          </a:graphicData>
        </a:graphic>
      </p:graphicFrame>
    </p:spTree>
    <p:extLst>
      <p:ext uri="{BB962C8B-B14F-4D97-AF65-F5344CB8AC3E}">
        <p14:creationId xmlns:p14="http://schemas.microsoft.com/office/powerpoint/2010/main" val="3998197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6933732"/>
              </p:ext>
            </p:extLst>
          </p:nvPr>
        </p:nvGraphicFramePr>
        <p:xfrm>
          <a:off x="693682" y="1282389"/>
          <a:ext cx="9785132" cy="4831104"/>
        </p:xfrm>
        <a:graphic>
          <a:graphicData uri="http://schemas.openxmlformats.org/drawingml/2006/table">
            <a:tbl>
              <a:tblPr firstRow="1" firstCol="1" bandRow="1">
                <a:tableStyleId>{5C22544A-7EE6-4342-B048-85BDC9FD1C3A}</a:tableStyleId>
              </a:tblPr>
              <a:tblGrid>
                <a:gridCol w="4892566">
                  <a:extLst>
                    <a:ext uri="{9D8B030D-6E8A-4147-A177-3AD203B41FA5}">
                      <a16:colId xmlns:a16="http://schemas.microsoft.com/office/drawing/2014/main" val="2111593462"/>
                    </a:ext>
                  </a:extLst>
                </a:gridCol>
                <a:gridCol w="4892566">
                  <a:extLst>
                    <a:ext uri="{9D8B030D-6E8A-4147-A177-3AD203B41FA5}">
                      <a16:colId xmlns:a16="http://schemas.microsoft.com/office/drawing/2014/main" val="3425499644"/>
                    </a:ext>
                  </a:extLst>
                </a:gridCol>
              </a:tblGrid>
              <a:tr h="619288">
                <a:tc>
                  <a:txBody>
                    <a:bodyPr/>
                    <a:lstStyle/>
                    <a:p>
                      <a:pPr algn="just">
                        <a:lnSpc>
                          <a:spcPct val="115000"/>
                        </a:lnSpc>
                        <a:spcBef>
                          <a:spcPts val="300"/>
                        </a:spcBef>
                        <a:spcAft>
                          <a:spcPts val="300"/>
                        </a:spcAft>
                      </a:pPr>
                      <a:r>
                        <a:rPr lang="tr-TR" sz="1800" dirty="0" err="1">
                          <a:effectLst/>
                        </a:rPr>
                        <a:t>SGK’da</a:t>
                      </a:r>
                      <a:r>
                        <a:rPr lang="tr-TR" sz="1800" dirty="0">
                          <a:effectLst/>
                        </a:rPr>
                        <a:t> Merkez Heyeti/Taşra Teşkilatında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dirty="0"/>
                        <a:t>5 yıllık Eczacılık Fakültesi mezunu olmak</a:t>
                      </a:r>
                    </a:p>
                  </a:txBody>
                  <a:tcPr marL="68580" marR="68580" marT="0" marB="0"/>
                </a:tc>
                <a:extLst>
                  <a:ext uri="{0D108BD9-81ED-4DB2-BD59-A6C34878D82A}">
                    <a16:rowId xmlns:a16="http://schemas.microsoft.com/office/drawing/2014/main" val="4063860603"/>
                  </a:ext>
                </a:extLst>
              </a:tr>
              <a:tr h="309644">
                <a:tc>
                  <a:txBody>
                    <a:bodyPr/>
                    <a:lstStyle/>
                    <a:p>
                      <a:pPr algn="just">
                        <a:lnSpc>
                          <a:spcPct val="115000"/>
                        </a:lnSpc>
                        <a:spcBef>
                          <a:spcPts val="300"/>
                        </a:spcBef>
                        <a:spcAft>
                          <a:spcPts val="300"/>
                        </a:spcAft>
                      </a:pPr>
                      <a:r>
                        <a:rPr lang="tr-TR" sz="1800" dirty="0">
                          <a:effectLst/>
                        </a:rPr>
                        <a:t>Özel Hastanelerde Hastane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3704246"/>
                  </a:ext>
                </a:extLst>
              </a:tr>
              <a:tr h="309644">
                <a:tc>
                  <a:txBody>
                    <a:bodyPr/>
                    <a:lstStyle/>
                    <a:p>
                      <a:pPr algn="just">
                        <a:lnSpc>
                          <a:spcPct val="115000"/>
                        </a:lnSpc>
                        <a:spcBef>
                          <a:spcPts val="300"/>
                        </a:spcBef>
                        <a:spcAft>
                          <a:spcPts val="300"/>
                        </a:spcAft>
                      </a:pPr>
                      <a:r>
                        <a:rPr lang="tr-TR" sz="1800" dirty="0" err="1">
                          <a:effectLst/>
                        </a:rPr>
                        <a:t>TÜFAM’da</a:t>
                      </a:r>
                      <a:r>
                        <a:rPr lang="tr-TR" sz="1800" dirty="0">
                          <a:effectLst/>
                        </a:rPr>
                        <a:t>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8777090"/>
                  </a:ext>
                </a:extLst>
              </a:tr>
              <a:tr h="309644">
                <a:tc>
                  <a:txBody>
                    <a:bodyPr/>
                    <a:lstStyle/>
                    <a:p>
                      <a:pPr algn="just">
                        <a:lnSpc>
                          <a:spcPct val="115000"/>
                        </a:lnSpc>
                        <a:spcBef>
                          <a:spcPts val="300"/>
                        </a:spcBef>
                        <a:spcAft>
                          <a:spcPts val="300"/>
                        </a:spcAft>
                      </a:pPr>
                      <a:r>
                        <a:rPr lang="tr-TR" sz="1800" dirty="0">
                          <a:effectLst/>
                        </a:rPr>
                        <a:t>Serbest Eczacılık (Toplum Eczacılığı)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olmak,1 yıl yardımcı eczacılık yapmak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760156"/>
                  </a:ext>
                </a:extLst>
              </a:tr>
              <a:tr h="309644">
                <a:tc>
                  <a:txBody>
                    <a:bodyPr/>
                    <a:lstStyle/>
                    <a:p>
                      <a:pPr algn="just">
                        <a:lnSpc>
                          <a:spcPct val="115000"/>
                        </a:lnSpc>
                        <a:spcBef>
                          <a:spcPts val="300"/>
                        </a:spcBef>
                        <a:spcAft>
                          <a:spcPts val="300"/>
                        </a:spcAft>
                      </a:pPr>
                      <a:r>
                        <a:rPr lang="tr-TR" sz="1800">
                          <a:effectLst/>
                        </a:rPr>
                        <a:t>Eczacı Odalarında Danışman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8002989"/>
                  </a:ext>
                </a:extLst>
              </a:tr>
              <a:tr h="619288">
                <a:tc>
                  <a:txBody>
                    <a:bodyPr/>
                    <a:lstStyle/>
                    <a:p>
                      <a:pPr algn="just">
                        <a:lnSpc>
                          <a:spcPct val="115000"/>
                        </a:lnSpc>
                        <a:spcBef>
                          <a:spcPts val="300"/>
                        </a:spcBef>
                        <a:spcAft>
                          <a:spcPts val="300"/>
                        </a:spcAft>
                      </a:pPr>
                      <a:r>
                        <a:rPr lang="tr-TR" sz="1800" dirty="0">
                          <a:effectLst/>
                        </a:rPr>
                        <a:t>Sağlık Müdürlüklerinde Merkez Teşkilatında/ Şube Amiri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4568255"/>
                  </a:ext>
                </a:extLst>
              </a:tr>
              <a:tr h="619288">
                <a:tc>
                  <a:txBody>
                    <a:bodyPr/>
                    <a:lstStyle/>
                    <a:p>
                      <a:pPr algn="just">
                        <a:lnSpc>
                          <a:spcPct val="115000"/>
                        </a:lnSpc>
                        <a:spcBef>
                          <a:spcPts val="300"/>
                        </a:spcBef>
                        <a:spcAft>
                          <a:spcPts val="300"/>
                        </a:spcAft>
                      </a:pPr>
                      <a:r>
                        <a:rPr lang="tr-TR" sz="1800">
                          <a:effectLst/>
                        </a:rPr>
                        <a:t>Kooperatif ve Ecza Depolarında (Dağıtım Kanallarında) Mesul Müdür olarak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2081310"/>
                  </a:ext>
                </a:extLst>
              </a:tr>
              <a:tr h="309644">
                <a:tc>
                  <a:txBody>
                    <a:bodyPr/>
                    <a:lstStyle/>
                    <a:p>
                      <a:pPr algn="just">
                        <a:lnSpc>
                          <a:spcPct val="115000"/>
                        </a:lnSpc>
                        <a:spcBef>
                          <a:spcPts val="300"/>
                        </a:spcBef>
                        <a:spcAft>
                          <a:spcPts val="300"/>
                        </a:spcAft>
                      </a:pPr>
                      <a:r>
                        <a:rPr lang="tr-TR" sz="1800">
                          <a:effectLst/>
                        </a:rPr>
                        <a:t>Yardımcı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4959745"/>
                  </a:ext>
                </a:extLst>
              </a:tr>
              <a:tr h="309644">
                <a:tc>
                  <a:txBody>
                    <a:bodyPr/>
                    <a:lstStyle/>
                    <a:p>
                      <a:pPr algn="just">
                        <a:lnSpc>
                          <a:spcPct val="115000"/>
                        </a:lnSpc>
                        <a:spcBef>
                          <a:spcPts val="300"/>
                        </a:spcBef>
                        <a:spcAft>
                          <a:spcPts val="300"/>
                        </a:spcAft>
                      </a:pPr>
                      <a:r>
                        <a:rPr lang="tr-TR" sz="1800">
                          <a:effectLst/>
                        </a:rPr>
                        <a:t>İkinci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9383714"/>
                  </a:ext>
                </a:extLst>
              </a:tr>
              <a:tr h="730020">
                <a:tc>
                  <a:txBody>
                    <a:bodyPr/>
                    <a:lstStyle/>
                    <a:p>
                      <a:pPr algn="just">
                        <a:lnSpc>
                          <a:spcPct val="115000"/>
                        </a:lnSpc>
                        <a:spcBef>
                          <a:spcPts val="300"/>
                        </a:spcBef>
                        <a:spcAft>
                          <a:spcPts val="300"/>
                        </a:spcAft>
                      </a:pPr>
                      <a:r>
                        <a:rPr lang="tr-TR" sz="1800" dirty="0">
                          <a:effectLst/>
                        </a:rPr>
                        <a:t>Askeri Eczacılık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9966633"/>
                  </a:ext>
                </a:extLst>
              </a:tr>
            </a:tbl>
          </a:graphicData>
        </a:graphic>
      </p:graphicFrame>
      <p:pic>
        <p:nvPicPr>
          <p:cNvPr id="2" name="Resim 1">
            <a:extLst>
              <a:ext uri="{FF2B5EF4-FFF2-40B4-BE49-F238E27FC236}">
                <a16:creationId xmlns:a16="http://schemas.microsoft.com/office/drawing/2014/main" id="{BD021C07-0928-4071-8856-FBA5F509ABEA}"/>
              </a:ext>
            </a:extLst>
          </p:cNvPr>
          <p:cNvPicPr>
            <a:picLocks noChangeAspect="1"/>
          </p:cNvPicPr>
          <p:nvPr/>
        </p:nvPicPr>
        <p:blipFill>
          <a:blip r:embed="rId2"/>
          <a:stretch>
            <a:fillRect/>
          </a:stretch>
        </p:blipFill>
        <p:spPr>
          <a:xfrm>
            <a:off x="1742138" y="495450"/>
            <a:ext cx="7218290" cy="493819"/>
          </a:xfrm>
          <a:prstGeom prst="rect">
            <a:avLst/>
          </a:prstGeom>
        </p:spPr>
      </p:pic>
    </p:spTree>
    <p:extLst>
      <p:ext uri="{BB962C8B-B14F-4D97-AF65-F5344CB8AC3E}">
        <p14:creationId xmlns:p14="http://schemas.microsoft.com/office/powerpoint/2010/main" val="1958652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56411870"/>
              </p:ext>
            </p:extLst>
          </p:nvPr>
        </p:nvGraphicFramePr>
        <p:xfrm>
          <a:off x="935418" y="1192381"/>
          <a:ext cx="10142484" cy="4416552"/>
        </p:xfrm>
        <a:graphic>
          <a:graphicData uri="http://schemas.openxmlformats.org/drawingml/2006/table">
            <a:tbl>
              <a:tblPr firstRow="1" firstCol="1" bandRow="1">
                <a:tableStyleId>{5C22544A-7EE6-4342-B048-85BDC9FD1C3A}</a:tableStyleId>
              </a:tblPr>
              <a:tblGrid>
                <a:gridCol w="5071242">
                  <a:extLst>
                    <a:ext uri="{9D8B030D-6E8A-4147-A177-3AD203B41FA5}">
                      <a16:colId xmlns:a16="http://schemas.microsoft.com/office/drawing/2014/main" val="2827303208"/>
                    </a:ext>
                  </a:extLst>
                </a:gridCol>
                <a:gridCol w="5071242">
                  <a:extLst>
                    <a:ext uri="{9D8B030D-6E8A-4147-A177-3AD203B41FA5}">
                      <a16:colId xmlns:a16="http://schemas.microsoft.com/office/drawing/2014/main" val="405660567"/>
                    </a:ext>
                  </a:extLst>
                </a:gridCol>
              </a:tblGrid>
              <a:tr h="0">
                <a:tc>
                  <a:txBody>
                    <a:bodyPr/>
                    <a:lstStyle/>
                    <a:p>
                      <a:pPr algn="just">
                        <a:lnSpc>
                          <a:spcPct val="115000"/>
                        </a:lnSpc>
                        <a:spcBef>
                          <a:spcPts val="300"/>
                        </a:spcBef>
                        <a:spcAft>
                          <a:spcPts val="300"/>
                        </a:spcAft>
                      </a:pPr>
                      <a:r>
                        <a:rPr lang="tr-TR" sz="1800" dirty="0">
                          <a:effectLst/>
                        </a:rPr>
                        <a:t>Sağlık Bakanlığı’nda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9182413"/>
                  </a:ext>
                </a:extLst>
              </a:tr>
              <a:tr h="0">
                <a:tc>
                  <a:txBody>
                    <a:bodyPr/>
                    <a:lstStyle/>
                    <a:p>
                      <a:pPr algn="just">
                        <a:lnSpc>
                          <a:spcPct val="115000"/>
                        </a:lnSpc>
                        <a:spcBef>
                          <a:spcPts val="300"/>
                        </a:spcBef>
                        <a:spcAft>
                          <a:spcPts val="300"/>
                        </a:spcAft>
                      </a:pPr>
                      <a:r>
                        <a:rPr lang="tr-TR" sz="1800" dirty="0">
                          <a:effectLst/>
                        </a:rPr>
                        <a:t>Kozmetik Sanayi’nde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25974011"/>
                  </a:ext>
                </a:extLst>
              </a:tr>
              <a:tr h="0">
                <a:tc>
                  <a:txBody>
                    <a:bodyPr/>
                    <a:lstStyle/>
                    <a:p>
                      <a:pPr algn="just">
                        <a:lnSpc>
                          <a:spcPct val="115000"/>
                        </a:lnSpc>
                        <a:spcBef>
                          <a:spcPts val="300"/>
                        </a:spcBef>
                        <a:spcAft>
                          <a:spcPts val="300"/>
                        </a:spcAft>
                      </a:pPr>
                      <a:r>
                        <a:rPr lang="tr-TR" sz="1800" dirty="0">
                          <a:effectLst/>
                        </a:rPr>
                        <a:t>Zirai ilaç satışı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a:t>
                      </a:r>
                      <a:r>
                        <a:rPr lang="tr-TR" sz="1800" dirty="0">
                          <a:solidFill>
                            <a:srgbClr val="FF0000"/>
                          </a:solidFill>
                          <a:effectLst/>
                        </a:rPr>
                        <a:t>sınava girmek</a:t>
                      </a:r>
                      <a:endParaRPr lang="tr-TR"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3880879"/>
                  </a:ext>
                </a:extLst>
              </a:tr>
              <a:tr h="0">
                <a:tc>
                  <a:txBody>
                    <a:bodyPr/>
                    <a:lstStyle/>
                    <a:p>
                      <a:pPr algn="just">
                        <a:lnSpc>
                          <a:spcPct val="115000"/>
                        </a:lnSpc>
                        <a:spcBef>
                          <a:spcPts val="300"/>
                        </a:spcBef>
                        <a:spcAft>
                          <a:spcPts val="300"/>
                        </a:spcAft>
                      </a:pPr>
                      <a:r>
                        <a:rPr lang="tr-TR" sz="1800">
                          <a:effectLst/>
                        </a:rPr>
                        <a:t>Adli Eczacılık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425816"/>
                  </a:ext>
                </a:extLst>
              </a:tr>
              <a:tr h="0">
                <a:tc>
                  <a:txBody>
                    <a:bodyPr/>
                    <a:lstStyle/>
                    <a:p>
                      <a:pPr algn="just">
                        <a:lnSpc>
                          <a:spcPct val="115000"/>
                        </a:lnSpc>
                        <a:spcBef>
                          <a:spcPts val="300"/>
                        </a:spcBef>
                        <a:spcAft>
                          <a:spcPts val="300"/>
                        </a:spcAft>
                      </a:pPr>
                      <a:r>
                        <a:rPr lang="tr-TR" sz="1800" dirty="0">
                          <a:effectLst/>
                        </a:rPr>
                        <a:t>Ar-Ge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a:t>
                      </a:r>
                      <a:r>
                        <a:rPr lang="tr-TR" sz="1800" dirty="0" err="1">
                          <a:effectLst/>
                        </a:rPr>
                        <a:t>Farmasötik</a:t>
                      </a:r>
                      <a:r>
                        <a:rPr lang="tr-TR" sz="1800" dirty="0">
                          <a:effectLst/>
                        </a:rPr>
                        <a:t> Teknoloji, </a:t>
                      </a:r>
                      <a:r>
                        <a:rPr lang="tr-TR" sz="1800" dirty="0" err="1">
                          <a:effectLst/>
                        </a:rPr>
                        <a:t>Farmasötik</a:t>
                      </a:r>
                      <a:r>
                        <a:rPr lang="tr-TR" sz="1800" dirty="0">
                          <a:effectLst/>
                        </a:rPr>
                        <a:t> Kimya dallarında yüksek lisans yapmış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5610380"/>
                  </a:ext>
                </a:extLst>
              </a:tr>
              <a:tr h="0">
                <a:tc>
                  <a:txBody>
                    <a:bodyPr/>
                    <a:lstStyle/>
                    <a:p>
                      <a:pPr algn="just">
                        <a:lnSpc>
                          <a:spcPct val="115000"/>
                        </a:lnSpc>
                        <a:spcBef>
                          <a:spcPts val="300"/>
                        </a:spcBef>
                        <a:spcAft>
                          <a:spcPts val="300"/>
                        </a:spcAft>
                      </a:pPr>
                      <a:r>
                        <a:rPr lang="tr-TR" sz="1800">
                          <a:effectLst/>
                        </a:rPr>
                        <a:t>Tıbbi Mümessil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33087402"/>
                  </a:ext>
                </a:extLst>
              </a:tr>
              <a:tr h="0">
                <a:tc>
                  <a:txBody>
                    <a:bodyPr/>
                    <a:lstStyle/>
                    <a:p>
                      <a:pPr algn="just">
                        <a:lnSpc>
                          <a:spcPct val="115000"/>
                        </a:lnSpc>
                        <a:spcBef>
                          <a:spcPts val="300"/>
                        </a:spcBef>
                        <a:spcAft>
                          <a:spcPts val="300"/>
                        </a:spcAft>
                      </a:pPr>
                      <a:r>
                        <a:rPr lang="tr-TR" sz="1800">
                          <a:effectLst/>
                        </a:rPr>
                        <a:t>Bitkisel İlaç Üretiminde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a:t>
                      </a:r>
                      <a:r>
                        <a:rPr lang="tr-TR" sz="1800" dirty="0" err="1">
                          <a:effectLst/>
                        </a:rPr>
                        <a:t>fitoterapi</a:t>
                      </a:r>
                      <a:r>
                        <a:rPr lang="tr-TR" sz="1800" dirty="0">
                          <a:effectLst/>
                        </a:rPr>
                        <a:t> eğitimi almak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1811892"/>
                  </a:ext>
                </a:extLst>
              </a:tr>
              <a:tr h="0">
                <a:tc>
                  <a:txBody>
                    <a:bodyPr/>
                    <a:lstStyle/>
                    <a:p>
                      <a:pPr algn="just">
                        <a:lnSpc>
                          <a:spcPct val="115000"/>
                        </a:lnSpc>
                        <a:spcBef>
                          <a:spcPts val="300"/>
                        </a:spcBef>
                        <a:spcAft>
                          <a:spcPts val="300"/>
                        </a:spcAft>
                      </a:pPr>
                      <a:r>
                        <a:rPr lang="tr-TR" sz="1800">
                          <a:effectLst/>
                        </a:rPr>
                        <a:t>Halk Sağlığı Laboratuarında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0986373"/>
                  </a:ext>
                </a:extLst>
              </a:tr>
              <a:tr h="0">
                <a:tc>
                  <a:txBody>
                    <a:bodyPr/>
                    <a:lstStyle/>
                    <a:p>
                      <a:pPr algn="just">
                        <a:lnSpc>
                          <a:spcPct val="115000"/>
                        </a:lnSpc>
                        <a:spcBef>
                          <a:spcPts val="300"/>
                        </a:spcBef>
                        <a:spcAft>
                          <a:spcPts val="300"/>
                        </a:spcAft>
                      </a:pPr>
                      <a:r>
                        <a:rPr lang="tr-TR" sz="1800">
                          <a:effectLst/>
                        </a:rPr>
                        <a:t>Toplum Sağlığı Merkezi’nde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18661295"/>
                  </a:ext>
                </a:extLst>
              </a:tr>
              <a:tr h="0">
                <a:tc>
                  <a:txBody>
                    <a:bodyPr/>
                    <a:lstStyle/>
                    <a:p>
                      <a:pPr algn="just">
                        <a:lnSpc>
                          <a:spcPct val="115000"/>
                        </a:lnSpc>
                        <a:spcBef>
                          <a:spcPts val="300"/>
                        </a:spcBef>
                        <a:spcAft>
                          <a:spcPts val="300"/>
                        </a:spcAft>
                      </a:pPr>
                      <a:r>
                        <a:rPr lang="tr-TR" sz="1800">
                          <a:effectLst/>
                        </a:rPr>
                        <a:t>Sosyal Hizmetler İl Müdürlüğü’nde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3422026"/>
                  </a:ext>
                </a:extLst>
              </a:tr>
            </a:tbl>
          </a:graphicData>
        </a:graphic>
      </p:graphicFrame>
      <p:pic>
        <p:nvPicPr>
          <p:cNvPr id="2" name="Resim 1">
            <a:extLst>
              <a:ext uri="{FF2B5EF4-FFF2-40B4-BE49-F238E27FC236}">
                <a16:creationId xmlns:a16="http://schemas.microsoft.com/office/drawing/2014/main" id="{962C02F2-5352-4ABB-8666-0F169308F9AF}"/>
              </a:ext>
            </a:extLst>
          </p:cNvPr>
          <p:cNvPicPr>
            <a:picLocks noChangeAspect="1"/>
          </p:cNvPicPr>
          <p:nvPr/>
        </p:nvPicPr>
        <p:blipFill>
          <a:blip r:embed="rId2"/>
          <a:stretch>
            <a:fillRect/>
          </a:stretch>
        </p:blipFill>
        <p:spPr>
          <a:xfrm>
            <a:off x="1468760" y="297488"/>
            <a:ext cx="7218290" cy="493819"/>
          </a:xfrm>
          <a:prstGeom prst="rect">
            <a:avLst/>
          </a:prstGeom>
        </p:spPr>
      </p:pic>
    </p:spTree>
    <p:extLst>
      <p:ext uri="{BB962C8B-B14F-4D97-AF65-F5344CB8AC3E}">
        <p14:creationId xmlns:p14="http://schemas.microsoft.com/office/powerpoint/2010/main" val="3903067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214712073"/>
              </p:ext>
            </p:extLst>
          </p:nvPr>
        </p:nvGraphicFramePr>
        <p:xfrm>
          <a:off x="1583473" y="1165465"/>
          <a:ext cx="7169708" cy="5362956"/>
        </p:xfrm>
        <a:graphic>
          <a:graphicData uri="http://schemas.openxmlformats.org/drawingml/2006/table">
            <a:tbl>
              <a:tblPr firstRow="1" firstCol="1" bandRow="1">
                <a:tableStyleId>{5C22544A-7EE6-4342-B048-85BDC9FD1C3A}</a:tableStyleId>
              </a:tblPr>
              <a:tblGrid>
                <a:gridCol w="7169708">
                  <a:extLst>
                    <a:ext uri="{9D8B030D-6E8A-4147-A177-3AD203B41FA5}">
                      <a16:colId xmlns:a16="http://schemas.microsoft.com/office/drawing/2014/main" val="1571107263"/>
                    </a:ext>
                  </a:extLst>
                </a:gridCol>
              </a:tblGrid>
              <a:tr h="0">
                <a:tc>
                  <a:txBody>
                    <a:bodyPr/>
                    <a:lstStyle/>
                    <a:p>
                      <a:pPr algn="just">
                        <a:lnSpc>
                          <a:spcPct val="115000"/>
                        </a:lnSpc>
                        <a:spcBef>
                          <a:spcPts val="300"/>
                        </a:spcBef>
                        <a:spcAft>
                          <a:spcPts val="300"/>
                        </a:spcAft>
                      </a:pPr>
                      <a:r>
                        <a:rPr lang="tr-TR" sz="1800" dirty="0">
                          <a:effectLst/>
                        </a:rPr>
                        <a:t>Mermer üretimi/ticareti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0363409"/>
                  </a:ext>
                </a:extLst>
              </a:tr>
              <a:tr h="0">
                <a:tc>
                  <a:txBody>
                    <a:bodyPr/>
                    <a:lstStyle/>
                    <a:p>
                      <a:pPr algn="just">
                        <a:lnSpc>
                          <a:spcPct val="115000"/>
                        </a:lnSpc>
                        <a:spcBef>
                          <a:spcPts val="300"/>
                        </a:spcBef>
                        <a:spcAft>
                          <a:spcPts val="300"/>
                        </a:spcAft>
                      </a:pPr>
                      <a:r>
                        <a:rPr lang="tr-TR" sz="1800" dirty="0">
                          <a:effectLst/>
                        </a:rPr>
                        <a:t>Kamudan Emekli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0764820"/>
                  </a:ext>
                </a:extLst>
              </a:tr>
              <a:tr h="0">
                <a:tc>
                  <a:txBody>
                    <a:bodyPr/>
                    <a:lstStyle/>
                    <a:p>
                      <a:pPr algn="just">
                        <a:lnSpc>
                          <a:spcPct val="115000"/>
                        </a:lnSpc>
                        <a:spcBef>
                          <a:spcPts val="300"/>
                        </a:spcBef>
                        <a:spcAft>
                          <a:spcPts val="300"/>
                        </a:spcAft>
                      </a:pPr>
                      <a:r>
                        <a:rPr lang="tr-TR" sz="1800" dirty="0">
                          <a:effectLst/>
                        </a:rPr>
                        <a:t>Eczanesini kapatan Eczacı (iflas eden, yaşlılıktan, hastalıktan dolayı kapatan)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4700322"/>
                  </a:ext>
                </a:extLst>
              </a:tr>
              <a:tr h="0">
                <a:tc>
                  <a:txBody>
                    <a:bodyPr/>
                    <a:lstStyle/>
                    <a:p>
                      <a:pPr algn="just">
                        <a:lnSpc>
                          <a:spcPct val="115000"/>
                        </a:lnSpc>
                        <a:spcBef>
                          <a:spcPts val="300"/>
                        </a:spcBef>
                        <a:spcAft>
                          <a:spcPts val="300"/>
                        </a:spcAft>
                      </a:pPr>
                      <a:r>
                        <a:rPr lang="tr-TR" sz="1800" dirty="0">
                          <a:effectLst/>
                        </a:rPr>
                        <a:t>Müteahhitlik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2873652"/>
                  </a:ext>
                </a:extLst>
              </a:tr>
              <a:tr h="0">
                <a:tc>
                  <a:txBody>
                    <a:bodyPr/>
                    <a:lstStyle/>
                    <a:p>
                      <a:pPr algn="just">
                        <a:lnSpc>
                          <a:spcPct val="115000"/>
                        </a:lnSpc>
                        <a:spcBef>
                          <a:spcPts val="300"/>
                        </a:spcBef>
                        <a:spcAft>
                          <a:spcPts val="300"/>
                        </a:spcAft>
                      </a:pPr>
                      <a:r>
                        <a:rPr lang="tr-TR" sz="1800" dirty="0">
                          <a:effectLst/>
                        </a:rPr>
                        <a:t>Simit fırını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7702030"/>
                  </a:ext>
                </a:extLst>
              </a:tr>
              <a:tr h="0">
                <a:tc>
                  <a:txBody>
                    <a:bodyPr/>
                    <a:lstStyle/>
                    <a:p>
                      <a:pPr algn="just">
                        <a:lnSpc>
                          <a:spcPct val="115000"/>
                        </a:lnSpc>
                        <a:spcBef>
                          <a:spcPts val="300"/>
                        </a:spcBef>
                        <a:spcAft>
                          <a:spcPts val="300"/>
                        </a:spcAft>
                      </a:pPr>
                      <a:r>
                        <a:rPr lang="tr-TR" sz="1800" dirty="0">
                          <a:effectLst/>
                        </a:rPr>
                        <a:t>Zeytinyağı üreten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0951242"/>
                  </a:ext>
                </a:extLst>
              </a:tr>
              <a:tr h="0">
                <a:tc>
                  <a:txBody>
                    <a:bodyPr/>
                    <a:lstStyle/>
                    <a:p>
                      <a:pPr algn="just">
                        <a:lnSpc>
                          <a:spcPct val="115000"/>
                        </a:lnSpc>
                        <a:spcBef>
                          <a:spcPts val="300"/>
                        </a:spcBef>
                        <a:spcAft>
                          <a:spcPts val="300"/>
                        </a:spcAft>
                      </a:pPr>
                      <a:r>
                        <a:rPr lang="tr-TR" sz="1800" dirty="0">
                          <a:effectLst/>
                        </a:rPr>
                        <a:t>Eş durumundan yurtdışına giden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9135165"/>
                  </a:ext>
                </a:extLst>
              </a:tr>
              <a:tr h="0">
                <a:tc>
                  <a:txBody>
                    <a:bodyPr/>
                    <a:lstStyle/>
                    <a:p>
                      <a:pPr algn="just">
                        <a:lnSpc>
                          <a:spcPct val="115000"/>
                        </a:lnSpc>
                        <a:spcBef>
                          <a:spcPts val="300"/>
                        </a:spcBef>
                        <a:spcAft>
                          <a:spcPts val="300"/>
                        </a:spcAft>
                      </a:pPr>
                      <a:r>
                        <a:rPr lang="tr-TR" sz="1800" dirty="0">
                          <a:effectLst/>
                        </a:rPr>
                        <a:t>Çiftçilik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8390611"/>
                  </a:ext>
                </a:extLst>
              </a:tr>
              <a:tr h="0">
                <a:tc>
                  <a:txBody>
                    <a:bodyPr/>
                    <a:lstStyle/>
                    <a:p>
                      <a:pPr algn="just">
                        <a:lnSpc>
                          <a:spcPct val="115000"/>
                        </a:lnSpc>
                        <a:spcBef>
                          <a:spcPts val="300"/>
                        </a:spcBef>
                        <a:spcAft>
                          <a:spcPts val="300"/>
                        </a:spcAft>
                      </a:pPr>
                      <a:r>
                        <a:rPr lang="tr-TR" sz="1800" dirty="0">
                          <a:effectLst/>
                        </a:rPr>
                        <a:t>Ses sanatçısı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2818256"/>
                  </a:ext>
                </a:extLst>
              </a:tr>
              <a:tr h="0">
                <a:tc>
                  <a:txBody>
                    <a:bodyPr/>
                    <a:lstStyle/>
                    <a:p>
                      <a:pPr algn="just">
                        <a:lnSpc>
                          <a:spcPct val="115000"/>
                        </a:lnSpc>
                        <a:spcBef>
                          <a:spcPts val="300"/>
                        </a:spcBef>
                        <a:spcAft>
                          <a:spcPts val="300"/>
                        </a:spcAft>
                      </a:pPr>
                      <a:r>
                        <a:rPr lang="tr-TR" sz="1800" dirty="0">
                          <a:effectLst/>
                        </a:rPr>
                        <a:t>Sanatçı (Müzisyen, Tiyatrocu, Ressam, Orkestra Şefi)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1113947"/>
                  </a:ext>
                </a:extLst>
              </a:tr>
              <a:tr h="0">
                <a:tc>
                  <a:txBody>
                    <a:bodyPr/>
                    <a:lstStyle/>
                    <a:p>
                      <a:pPr algn="just">
                        <a:lnSpc>
                          <a:spcPct val="115000"/>
                        </a:lnSpc>
                        <a:spcBef>
                          <a:spcPts val="300"/>
                        </a:spcBef>
                        <a:spcAft>
                          <a:spcPts val="300"/>
                        </a:spcAft>
                      </a:pPr>
                      <a:r>
                        <a:rPr lang="tr-TR" sz="1800" dirty="0">
                          <a:effectLst/>
                        </a:rPr>
                        <a:t>Hayvancılık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66286489"/>
                  </a:ext>
                </a:extLst>
              </a:tr>
              <a:tr h="0">
                <a:tc>
                  <a:txBody>
                    <a:bodyPr/>
                    <a:lstStyle/>
                    <a:p>
                      <a:pPr algn="just">
                        <a:lnSpc>
                          <a:spcPct val="115000"/>
                        </a:lnSpc>
                        <a:spcBef>
                          <a:spcPts val="300"/>
                        </a:spcBef>
                        <a:spcAft>
                          <a:spcPts val="300"/>
                        </a:spcAft>
                      </a:pPr>
                      <a:r>
                        <a:rPr lang="tr-TR" sz="1800" dirty="0" err="1">
                          <a:effectLst/>
                        </a:rPr>
                        <a:t>Restaurant</a:t>
                      </a:r>
                      <a:r>
                        <a:rPr lang="tr-TR" sz="1800" dirty="0">
                          <a:effectLst/>
                        </a:rPr>
                        <a:t>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578738"/>
                  </a:ext>
                </a:extLst>
              </a:tr>
              <a:tr h="0">
                <a:tc>
                  <a:txBody>
                    <a:bodyPr/>
                    <a:lstStyle/>
                    <a:p>
                      <a:pPr algn="just">
                        <a:lnSpc>
                          <a:spcPct val="115000"/>
                        </a:lnSpc>
                        <a:spcBef>
                          <a:spcPts val="300"/>
                        </a:spcBef>
                        <a:spcAft>
                          <a:spcPts val="300"/>
                        </a:spcAft>
                      </a:pPr>
                      <a:r>
                        <a:rPr lang="tr-TR" sz="1800" dirty="0">
                          <a:effectLst/>
                        </a:rPr>
                        <a:t>Şans oyunları bayii işleten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8271896"/>
                  </a:ext>
                </a:extLst>
              </a:tr>
              <a:tr h="0">
                <a:tc>
                  <a:txBody>
                    <a:bodyPr/>
                    <a:lstStyle/>
                    <a:p>
                      <a:pPr algn="just">
                        <a:lnSpc>
                          <a:spcPct val="115000"/>
                        </a:lnSpc>
                        <a:spcBef>
                          <a:spcPts val="300"/>
                        </a:spcBef>
                        <a:spcAft>
                          <a:spcPts val="300"/>
                        </a:spcAft>
                      </a:pPr>
                      <a:r>
                        <a:rPr lang="tr-TR" sz="1800" dirty="0">
                          <a:effectLst/>
                        </a:rPr>
                        <a:t>Giyim sanayi, tekstil sanayi alanında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6247793"/>
                  </a:ext>
                </a:extLst>
              </a:tr>
              <a:tr h="0">
                <a:tc>
                  <a:txBody>
                    <a:bodyPr/>
                    <a:lstStyle/>
                    <a:p>
                      <a:pPr algn="just">
                        <a:lnSpc>
                          <a:spcPct val="115000"/>
                        </a:lnSpc>
                        <a:spcBef>
                          <a:spcPts val="300"/>
                        </a:spcBef>
                        <a:spcAft>
                          <a:spcPts val="300"/>
                        </a:spcAft>
                      </a:pPr>
                      <a:r>
                        <a:rPr lang="tr-TR" sz="1800" dirty="0">
                          <a:effectLst/>
                        </a:rPr>
                        <a:t>Ev hanımı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5455103"/>
                  </a:ext>
                </a:extLst>
              </a:tr>
              <a:tr h="0">
                <a:tc>
                  <a:txBody>
                    <a:bodyPr/>
                    <a:lstStyle/>
                    <a:p>
                      <a:pPr algn="just">
                        <a:lnSpc>
                          <a:spcPct val="115000"/>
                        </a:lnSpc>
                        <a:spcBef>
                          <a:spcPts val="300"/>
                        </a:spcBef>
                        <a:spcAft>
                          <a:spcPts val="300"/>
                        </a:spcAft>
                      </a:pPr>
                      <a:r>
                        <a:rPr lang="tr-TR" sz="1800" dirty="0">
                          <a:effectLst/>
                        </a:rPr>
                        <a:t>Anaokulu ve ilkokul işleten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013284"/>
                  </a:ext>
                </a:extLst>
              </a:tr>
            </a:tbl>
          </a:graphicData>
        </a:graphic>
      </p:graphicFrame>
      <p:sp>
        <p:nvSpPr>
          <p:cNvPr id="5" name="Dikdörtgen 4"/>
          <p:cNvSpPr/>
          <p:nvPr/>
        </p:nvSpPr>
        <p:spPr>
          <a:xfrm>
            <a:off x="1431072" y="221232"/>
            <a:ext cx="9909717" cy="646331"/>
          </a:xfrm>
          <a:prstGeom prst="rect">
            <a:avLst/>
          </a:prstGeom>
        </p:spPr>
        <p:txBody>
          <a:bodyPr wrap="square">
            <a:spAutoFit/>
          </a:bodyPr>
          <a:lstStyle/>
          <a:p>
            <a:r>
              <a:rPr lang="tr-TR" b="1" dirty="0"/>
              <a:t>Pasif Eczacılar</a:t>
            </a:r>
          </a:p>
          <a:p>
            <a:endParaRPr lang="tr-TR" dirty="0"/>
          </a:p>
        </p:txBody>
      </p:sp>
    </p:spTree>
    <p:extLst>
      <p:ext uri="{BB962C8B-B14F-4D97-AF65-F5344CB8AC3E}">
        <p14:creationId xmlns:p14="http://schemas.microsoft.com/office/powerpoint/2010/main" val="15091311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1211</TotalTime>
  <Words>2727</Words>
  <Application>Microsoft Office PowerPoint</Application>
  <PresentationFormat>Geniş ekran</PresentationFormat>
  <Paragraphs>512</Paragraphs>
  <Slides>52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52</vt:i4>
      </vt:variant>
    </vt:vector>
  </HeadingPairs>
  <TitlesOfParts>
    <vt:vector size="57" baseType="lpstr">
      <vt:lpstr>Arial</vt:lpstr>
      <vt:lpstr>Calibri</vt:lpstr>
      <vt:lpstr>Calibri Light</vt:lpstr>
      <vt:lpstr>Times New Roman</vt:lpstr>
      <vt:lpstr>Office Teması</vt:lpstr>
      <vt:lpstr>  ECZACILARIN MEVCUT/POTANSİYEL İSTİHDAM ALANLARI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barış özçelikay</cp:lastModifiedBy>
  <cp:revision>94</cp:revision>
  <dcterms:created xsi:type="dcterms:W3CDTF">2021-11-18T07:06:20Z</dcterms:created>
  <dcterms:modified xsi:type="dcterms:W3CDTF">2023-11-11T17:21:39Z</dcterms:modified>
</cp:coreProperties>
</file>