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9" r:id="rId2"/>
    <p:sldId id="262" r:id="rId3"/>
    <p:sldId id="265" r:id="rId4"/>
    <p:sldId id="268" r:id="rId5"/>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3" d="100"/>
          <a:sy n="73" d="100"/>
        </p:scale>
        <p:origin x="618"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285C8F8A-D15B-4BED-A2BA-2F2C6085D3D8}" type="datetimeFigureOut">
              <a:rPr lang="tr-TR" smtClean="0"/>
              <a:t>21.02.2020</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75673AD0-E871-468B-8998-45EFB6E896DC}" type="slidenum">
              <a:rPr lang="tr-TR" smtClean="0"/>
              <a:t>‹#›</a:t>
            </a:fld>
            <a:endParaRPr lang="tr-TR"/>
          </a:p>
        </p:txBody>
      </p:sp>
    </p:spTree>
    <p:extLst>
      <p:ext uri="{BB962C8B-B14F-4D97-AF65-F5344CB8AC3E}">
        <p14:creationId xmlns:p14="http://schemas.microsoft.com/office/powerpoint/2010/main" val="27201339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285C8F8A-D15B-4BED-A2BA-2F2C6085D3D8}" type="datetimeFigureOut">
              <a:rPr lang="tr-TR" smtClean="0"/>
              <a:t>21.02.2020</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75673AD0-E871-468B-8998-45EFB6E896DC}" type="slidenum">
              <a:rPr lang="tr-TR" smtClean="0"/>
              <a:t>‹#›</a:t>
            </a:fld>
            <a:endParaRPr lang="tr-TR"/>
          </a:p>
        </p:txBody>
      </p:sp>
    </p:spTree>
    <p:extLst>
      <p:ext uri="{BB962C8B-B14F-4D97-AF65-F5344CB8AC3E}">
        <p14:creationId xmlns:p14="http://schemas.microsoft.com/office/powerpoint/2010/main" val="8842742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285C8F8A-D15B-4BED-A2BA-2F2C6085D3D8}" type="datetimeFigureOut">
              <a:rPr lang="tr-TR" smtClean="0"/>
              <a:t>21.02.2020</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75673AD0-E871-468B-8998-45EFB6E896DC}" type="slidenum">
              <a:rPr lang="tr-TR" smtClean="0"/>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9534389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285C8F8A-D15B-4BED-A2BA-2F2C6085D3D8}" type="datetimeFigureOut">
              <a:rPr lang="tr-TR" smtClean="0"/>
              <a:t>21.02.2020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75673AD0-E871-468B-8998-45EFB6E896DC}" type="slidenum">
              <a:rPr lang="tr-TR" smtClean="0"/>
              <a:t>‹#›</a:t>
            </a:fld>
            <a:endParaRPr lang="tr-TR"/>
          </a:p>
        </p:txBody>
      </p:sp>
    </p:spTree>
    <p:extLst>
      <p:ext uri="{BB962C8B-B14F-4D97-AF65-F5344CB8AC3E}">
        <p14:creationId xmlns:p14="http://schemas.microsoft.com/office/powerpoint/2010/main" val="227552885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285C8F8A-D15B-4BED-A2BA-2F2C6085D3D8}" type="datetimeFigureOut">
              <a:rPr lang="tr-TR" smtClean="0"/>
              <a:t>21.02.2020</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75673AD0-E871-468B-8998-45EFB6E896DC}" type="slidenum">
              <a:rPr lang="tr-TR" smtClean="0"/>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51973947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285C8F8A-D15B-4BED-A2BA-2F2C6085D3D8}" type="datetimeFigureOut">
              <a:rPr lang="tr-TR" smtClean="0"/>
              <a:t>21.02.2020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75673AD0-E871-468B-8998-45EFB6E896DC}" type="slidenum">
              <a:rPr lang="tr-TR" smtClean="0"/>
              <a:t>‹#›</a:t>
            </a:fld>
            <a:endParaRPr lang="tr-TR"/>
          </a:p>
        </p:txBody>
      </p:sp>
    </p:spTree>
    <p:extLst>
      <p:ext uri="{BB962C8B-B14F-4D97-AF65-F5344CB8AC3E}">
        <p14:creationId xmlns:p14="http://schemas.microsoft.com/office/powerpoint/2010/main" val="392030215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285C8F8A-D15B-4BED-A2BA-2F2C6085D3D8}" type="datetimeFigureOut">
              <a:rPr lang="tr-TR" smtClean="0"/>
              <a:t>21.02.2020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75673AD0-E871-468B-8998-45EFB6E896DC}" type="slidenum">
              <a:rPr lang="tr-TR" smtClean="0"/>
              <a:t>‹#›</a:t>
            </a:fld>
            <a:endParaRPr lang="tr-TR"/>
          </a:p>
        </p:txBody>
      </p:sp>
    </p:spTree>
    <p:extLst>
      <p:ext uri="{BB962C8B-B14F-4D97-AF65-F5344CB8AC3E}">
        <p14:creationId xmlns:p14="http://schemas.microsoft.com/office/powerpoint/2010/main" val="22820660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285C8F8A-D15B-4BED-A2BA-2F2C6085D3D8}" type="datetimeFigureOut">
              <a:rPr lang="tr-TR" smtClean="0"/>
              <a:t>21.02.2020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75673AD0-E871-468B-8998-45EFB6E896DC}" type="slidenum">
              <a:rPr lang="tr-TR" smtClean="0"/>
              <a:t>‹#›</a:t>
            </a:fld>
            <a:endParaRPr lang="tr-TR"/>
          </a:p>
        </p:txBody>
      </p:sp>
    </p:spTree>
    <p:extLst>
      <p:ext uri="{BB962C8B-B14F-4D97-AF65-F5344CB8AC3E}">
        <p14:creationId xmlns:p14="http://schemas.microsoft.com/office/powerpoint/2010/main" val="10270878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285C8F8A-D15B-4BED-A2BA-2F2C6085D3D8}" type="datetimeFigureOut">
              <a:rPr lang="tr-TR" smtClean="0"/>
              <a:t>21.02.2020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75673AD0-E871-468B-8998-45EFB6E896DC}" type="slidenum">
              <a:rPr lang="tr-TR" smtClean="0"/>
              <a:t>‹#›</a:t>
            </a:fld>
            <a:endParaRPr lang="tr-TR"/>
          </a:p>
        </p:txBody>
      </p:sp>
    </p:spTree>
    <p:extLst>
      <p:ext uri="{BB962C8B-B14F-4D97-AF65-F5344CB8AC3E}">
        <p14:creationId xmlns:p14="http://schemas.microsoft.com/office/powerpoint/2010/main" val="5189159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285C8F8A-D15B-4BED-A2BA-2F2C6085D3D8}" type="datetimeFigureOut">
              <a:rPr lang="tr-TR" smtClean="0"/>
              <a:t>21.02.2020</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75673AD0-E871-468B-8998-45EFB6E896DC}" type="slidenum">
              <a:rPr lang="tr-TR" smtClean="0"/>
              <a:t>‹#›</a:t>
            </a:fld>
            <a:endParaRPr lang="tr-TR"/>
          </a:p>
        </p:txBody>
      </p:sp>
    </p:spTree>
    <p:extLst>
      <p:ext uri="{BB962C8B-B14F-4D97-AF65-F5344CB8AC3E}">
        <p14:creationId xmlns:p14="http://schemas.microsoft.com/office/powerpoint/2010/main" val="42202893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285C8F8A-D15B-4BED-A2BA-2F2C6085D3D8}" type="datetimeFigureOut">
              <a:rPr lang="tr-TR" smtClean="0"/>
              <a:t>21.02.2020</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75673AD0-E871-468B-8998-45EFB6E896DC}" type="slidenum">
              <a:rPr lang="tr-TR" smtClean="0"/>
              <a:t>‹#›</a:t>
            </a:fld>
            <a:endParaRPr lang="tr-TR"/>
          </a:p>
        </p:txBody>
      </p:sp>
    </p:spTree>
    <p:extLst>
      <p:ext uri="{BB962C8B-B14F-4D97-AF65-F5344CB8AC3E}">
        <p14:creationId xmlns:p14="http://schemas.microsoft.com/office/powerpoint/2010/main" val="20068826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285C8F8A-D15B-4BED-A2BA-2F2C6085D3D8}" type="datetimeFigureOut">
              <a:rPr lang="tr-TR" smtClean="0"/>
              <a:t>21.02.2020</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75673AD0-E871-468B-8998-45EFB6E896DC}" type="slidenum">
              <a:rPr lang="tr-TR" smtClean="0"/>
              <a:t>‹#›</a:t>
            </a:fld>
            <a:endParaRPr lang="tr-TR"/>
          </a:p>
        </p:txBody>
      </p:sp>
    </p:spTree>
    <p:extLst>
      <p:ext uri="{BB962C8B-B14F-4D97-AF65-F5344CB8AC3E}">
        <p14:creationId xmlns:p14="http://schemas.microsoft.com/office/powerpoint/2010/main" val="14856649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285C8F8A-D15B-4BED-A2BA-2F2C6085D3D8}" type="datetimeFigureOut">
              <a:rPr lang="tr-TR" smtClean="0"/>
              <a:t>21.02.2020</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75673AD0-E871-468B-8998-45EFB6E896DC}" type="slidenum">
              <a:rPr lang="tr-TR" smtClean="0"/>
              <a:t>‹#›</a:t>
            </a:fld>
            <a:endParaRPr lang="tr-TR"/>
          </a:p>
        </p:txBody>
      </p:sp>
    </p:spTree>
    <p:extLst>
      <p:ext uri="{BB962C8B-B14F-4D97-AF65-F5344CB8AC3E}">
        <p14:creationId xmlns:p14="http://schemas.microsoft.com/office/powerpoint/2010/main" val="11297061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85C8F8A-D15B-4BED-A2BA-2F2C6085D3D8}" type="datetimeFigureOut">
              <a:rPr lang="tr-TR" smtClean="0"/>
              <a:t>21.02.2020</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75673AD0-E871-468B-8998-45EFB6E896DC}" type="slidenum">
              <a:rPr lang="tr-TR" smtClean="0"/>
              <a:t>‹#›</a:t>
            </a:fld>
            <a:endParaRPr lang="tr-TR"/>
          </a:p>
        </p:txBody>
      </p:sp>
    </p:spTree>
    <p:extLst>
      <p:ext uri="{BB962C8B-B14F-4D97-AF65-F5344CB8AC3E}">
        <p14:creationId xmlns:p14="http://schemas.microsoft.com/office/powerpoint/2010/main" val="27170583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285C8F8A-D15B-4BED-A2BA-2F2C6085D3D8}" type="datetimeFigureOut">
              <a:rPr lang="tr-TR" smtClean="0"/>
              <a:t>21.02.2020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75673AD0-E871-468B-8998-45EFB6E896DC}" type="slidenum">
              <a:rPr lang="tr-TR" smtClean="0"/>
              <a:t>‹#›</a:t>
            </a:fld>
            <a:endParaRPr lang="tr-TR"/>
          </a:p>
        </p:txBody>
      </p:sp>
    </p:spTree>
    <p:extLst>
      <p:ext uri="{BB962C8B-B14F-4D97-AF65-F5344CB8AC3E}">
        <p14:creationId xmlns:p14="http://schemas.microsoft.com/office/powerpoint/2010/main" val="22341740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285C8F8A-D15B-4BED-A2BA-2F2C6085D3D8}" type="datetimeFigureOut">
              <a:rPr lang="tr-TR" smtClean="0"/>
              <a:t>21.02.2020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75673AD0-E871-468B-8998-45EFB6E896DC}" type="slidenum">
              <a:rPr lang="tr-TR" smtClean="0"/>
              <a:t>‹#›</a:t>
            </a:fld>
            <a:endParaRPr lang="tr-TR"/>
          </a:p>
        </p:txBody>
      </p:sp>
    </p:spTree>
    <p:extLst>
      <p:ext uri="{BB962C8B-B14F-4D97-AF65-F5344CB8AC3E}">
        <p14:creationId xmlns:p14="http://schemas.microsoft.com/office/powerpoint/2010/main" val="18622367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285C8F8A-D15B-4BED-A2BA-2F2C6085D3D8}" type="datetimeFigureOut">
              <a:rPr lang="tr-TR" smtClean="0"/>
              <a:t>21.02.2020</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75673AD0-E871-468B-8998-45EFB6E896DC}" type="slidenum">
              <a:rPr lang="tr-TR" smtClean="0"/>
              <a:t>‹#›</a:t>
            </a:fld>
            <a:endParaRPr lang="tr-TR"/>
          </a:p>
        </p:txBody>
      </p:sp>
    </p:spTree>
    <p:extLst>
      <p:ext uri="{BB962C8B-B14F-4D97-AF65-F5344CB8AC3E}">
        <p14:creationId xmlns:p14="http://schemas.microsoft.com/office/powerpoint/2010/main" val="399598015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 id="2147483687" r:id="rId15"/>
    <p:sldLayoutId id="2147483688"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592925" y="624110"/>
            <a:ext cx="8911687" cy="812804"/>
          </a:xfrm>
        </p:spPr>
        <p:txBody>
          <a:bodyPr>
            <a:normAutofit fontScale="90000"/>
          </a:bodyPr>
          <a:lstStyle/>
          <a:p>
            <a:r>
              <a:rPr lang="tr-TR" dirty="0" smtClean="0"/>
              <a:t>Girişimcilik </a:t>
            </a:r>
            <a:r>
              <a:rPr lang="tr-TR" dirty="0"/>
              <a:t>Türleri</a:t>
            </a:r>
            <a:br>
              <a:rPr lang="tr-TR" dirty="0"/>
            </a:br>
            <a:endParaRPr lang="tr-TR" dirty="0"/>
          </a:p>
        </p:txBody>
      </p:sp>
      <p:sp>
        <p:nvSpPr>
          <p:cNvPr id="3" name="İçerik Yer Tutucusu 2"/>
          <p:cNvSpPr>
            <a:spLocks noGrp="1"/>
          </p:cNvSpPr>
          <p:nvPr>
            <p:ph idx="1"/>
          </p:nvPr>
        </p:nvSpPr>
        <p:spPr>
          <a:xfrm>
            <a:off x="1295401" y="1436913"/>
            <a:ext cx="9601196" cy="4794069"/>
          </a:xfrm>
        </p:spPr>
        <p:txBody>
          <a:bodyPr>
            <a:normAutofit/>
          </a:bodyPr>
          <a:lstStyle/>
          <a:p>
            <a:pPr marL="914400" lvl="1" indent="-457200">
              <a:buFont typeface="+mj-lt"/>
              <a:buAutoNum type="arabicParenR"/>
            </a:pPr>
            <a:r>
              <a:rPr lang="tr-TR" sz="2400" b="1" dirty="0" smtClean="0"/>
              <a:t>İç Girişimcilik</a:t>
            </a:r>
          </a:p>
          <a:p>
            <a:r>
              <a:rPr lang="tr-TR" dirty="0" smtClean="0"/>
              <a:t>Büyük ölçekli </a:t>
            </a:r>
            <a:r>
              <a:rPr lang="tr-TR" dirty="0"/>
              <a:t>işletmeler içinde </a:t>
            </a:r>
            <a:r>
              <a:rPr lang="tr-TR" dirty="0" smtClean="0"/>
              <a:t>yeni bir </a:t>
            </a:r>
            <a:r>
              <a:rPr lang="tr-TR" dirty="0"/>
              <a:t>fikri, risk alarak ve yenilik </a:t>
            </a:r>
            <a:r>
              <a:rPr lang="tr-TR" dirty="0" smtClean="0"/>
              <a:t>yaparak</a:t>
            </a:r>
            <a:r>
              <a:rPr lang="tr-TR" dirty="0" smtClean="0"/>
              <a:t> kârlı bir ürüne </a:t>
            </a:r>
            <a:r>
              <a:rPr lang="tr-TR" dirty="0"/>
              <a:t>dönüştürme </a:t>
            </a:r>
            <a:r>
              <a:rPr lang="tr-TR" dirty="0" smtClean="0"/>
              <a:t>sorumluluğudur.</a:t>
            </a:r>
            <a:endParaRPr lang="tr-TR" dirty="0" smtClean="0"/>
          </a:p>
          <a:p>
            <a:r>
              <a:rPr lang="tr-TR" dirty="0" smtClean="0"/>
              <a:t>İç </a:t>
            </a:r>
            <a:r>
              <a:rPr lang="tr-TR" dirty="0"/>
              <a:t>girişimcilik, işletme </a:t>
            </a:r>
            <a:r>
              <a:rPr lang="tr-TR" dirty="0" smtClean="0"/>
              <a:t>içinde yeni bir pazar bularak, yeni bir teknoloji kullanarak </a:t>
            </a:r>
            <a:r>
              <a:rPr lang="tr-TR" dirty="0"/>
              <a:t>yapılan her türlü girişimcilik </a:t>
            </a:r>
            <a:r>
              <a:rPr lang="tr-TR" dirty="0" smtClean="0"/>
              <a:t>faaliyetleri olarak da adlandırılmaktadır.</a:t>
            </a:r>
          </a:p>
          <a:p>
            <a:pPr marL="914400" lvl="1" indent="-457200">
              <a:buFont typeface="+mj-lt"/>
              <a:buAutoNum type="arabicParenR" startAt="2"/>
            </a:pPr>
            <a:r>
              <a:rPr lang="tr-TR" sz="2400" b="1" dirty="0" smtClean="0"/>
              <a:t>Ticari Girişimcilik</a:t>
            </a:r>
            <a:endParaRPr lang="tr-TR" dirty="0"/>
          </a:p>
          <a:p>
            <a:r>
              <a:rPr lang="tr-TR" dirty="0" smtClean="0"/>
              <a:t>Emek, sermaye, doğal kaynak, girişimci gibi </a:t>
            </a:r>
            <a:r>
              <a:rPr lang="tr-TR" dirty="0"/>
              <a:t>ü</a:t>
            </a:r>
            <a:r>
              <a:rPr lang="tr-TR" dirty="0" smtClean="0"/>
              <a:t>retim faktörlerini </a:t>
            </a:r>
            <a:r>
              <a:rPr lang="tr-TR" dirty="0"/>
              <a:t>bir araya </a:t>
            </a:r>
            <a:r>
              <a:rPr lang="tr-TR" dirty="0" smtClean="0"/>
              <a:t>getirilerek kâr elde etmek amacıyla </a:t>
            </a:r>
            <a:r>
              <a:rPr lang="tr-TR" dirty="0"/>
              <a:t>mal veya hizmet üretimine sevk </a:t>
            </a:r>
            <a:r>
              <a:rPr lang="tr-TR" dirty="0" smtClean="0"/>
              <a:t>edilmesidir. </a:t>
            </a:r>
            <a:endParaRPr lang="tr-TR" dirty="0"/>
          </a:p>
          <a:p>
            <a:r>
              <a:rPr lang="tr-TR" dirty="0"/>
              <a:t>Ticari </a:t>
            </a:r>
            <a:r>
              <a:rPr lang="tr-TR" dirty="0" smtClean="0"/>
              <a:t>girişimciliğin bir diğer adı da </a:t>
            </a:r>
            <a:r>
              <a:rPr lang="tr-TR" dirty="0"/>
              <a:t>özel sektör </a:t>
            </a:r>
            <a:r>
              <a:rPr lang="tr-TR" dirty="0" smtClean="0"/>
              <a:t>girişimciliğidir.</a:t>
            </a:r>
            <a:endParaRPr lang="tr-TR" dirty="0"/>
          </a:p>
          <a:p>
            <a:endParaRPr lang="tr-TR" dirty="0" smtClean="0"/>
          </a:p>
        </p:txBody>
      </p:sp>
      <p:sp>
        <p:nvSpPr>
          <p:cNvPr id="4" name="Slayt Numarası Yer Tutucusu 3"/>
          <p:cNvSpPr>
            <a:spLocks noGrp="1"/>
          </p:cNvSpPr>
          <p:nvPr>
            <p:ph type="sldNum" sz="quarter" idx="12"/>
          </p:nvPr>
        </p:nvSpPr>
        <p:spPr/>
        <p:txBody>
          <a:bodyPr/>
          <a:lstStyle/>
          <a:p>
            <a:fld id="{38FA3E05-FF5D-4DB1-83DB-3254C291C30F}" type="slidenum">
              <a:rPr lang="tr-TR" smtClean="0"/>
              <a:t>1</a:t>
            </a:fld>
            <a:endParaRPr lang="tr-TR"/>
          </a:p>
        </p:txBody>
      </p:sp>
    </p:spTree>
    <p:extLst>
      <p:ext uri="{BB962C8B-B14F-4D97-AF65-F5344CB8AC3E}">
        <p14:creationId xmlns:p14="http://schemas.microsoft.com/office/powerpoint/2010/main" val="329387059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592925" y="624110"/>
            <a:ext cx="8911687" cy="891181"/>
          </a:xfrm>
        </p:spPr>
        <p:txBody>
          <a:bodyPr>
            <a:normAutofit fontScale="90000"/>
          </a:bodyPr>
          <a:lstStyle/>
          <a:p>
            <a:r>
              <a:rPr lang="tr-TR" dirty="0" smtClean="0"/>
              <a:t>Girişimcilik </a:t>
            </a:r>
            <a:r>
              <a:rPr lang="tr-TR" dirty="0"/>
              <a:t>Türleri</a:t>
            </a:r>
            <a:br>
              <a:rPr lang="tr-TR" dirty="0"/>
            </a:br>
            <a:endParaRPr lang="tr-TR" dirty="0"/>
          </a:p>
        </p:txBody>
      </p:sp>
      <p:sp>
        <p:nvSpPr>
          <p:cNvPr id="3" name="İçerik Yer Tutucusu 2"/>
          <p:cNvSpPr>
            <a:spLocks noGrp="1"/>
          </p:cNvSpPr>
          <p:nvPr>
            <p:ph idx="1"/>
          </p:nvPr>
        </p:nvSpPr>
        <p:spPr>
          <a:xfrm>
            <a:off x="1295401" y="1515291"/>
            <a:ext cx="9601196" cy="4360577"/>
          </a:xfrm>
        </p:spPr>
        <p:txBody>
          <a:bodyPr>
            <a:normAutofit/>
          </a:bodyPr>
          <a:lstStyle/>
          <a:p>
            <a:pPr marL="914400" lvl="1" indent="-457200">
              <a:buFont typeface="+mj-lt"/>
              <a:buAutoNum type="arabicParenR" startAt="3"/>
            </a:pPr>
            <a:r>
              <a:rPr lang="tr-TR" sz="2400" b="1" dirty="0" smtClean="0"/>
              <a:t>Kadın Girişimciliği:</a:t>
            </a:r>
          </a:p>
          <a:p>
            <a:r>
              <a:rPr lang="tr-TR" dirty="0" smtClean="0"/>
              <a:t>Girişimcilik yalnızca erkeklere </a:t>
            </a:r>
            <a:r>
              <a:rPr lang="tr-TR" dirty="0"/>
              <a:t>özgü </a:t>
            </a:r>
            <a:r>
              <a:rPr lang="tr-TR" dirty="0" smtClean="0"/>
              <a:t>değildir. </a:t>
            </a:r>
            <a:endParaRPr lang="tr-TR" dirty="0" smtClean="0"/>
          </a:p>
          <a:p>
            <a:r>
              <a:rPr lang="tr-TR" dirty="0" smtClean="0"/>
              <a:t>Girişimcilikte önemli olan kadın erkek değil, girişimcilik kimliğe sahip olmaktır.</a:t>
            </a:r>
            <a:endParaRPr lang="tr-TR" dirty="0" smtClean="0"/>
          </a:p>
          <a:p>
            <a:r>
              <a:rPr lang="tr-TR" dirty="0" smtClean="0"/>
              <a:t> </a:t>
            </a:r>
            <a:r>
              <a:rPr lang="tr-TR" dirty="0"/>
              <a:t>U</a:t>
            </a:r>
            <a:r>
              <a:rPr lang="tr-TR" dirty="0" smtClean="0"/>
              <a:t>ygun koşul sağlandığında kadın yada erkek girişimci olabilir. Ayrıca ülkemizde de bir çok başarılı kadın girişimciler vardır.</a:t>
            </a:r>
            <a:endParaRPr lang="tr-TR" dirty="0" smtClean="0"/>
          </a:p>
          <a:p>
            <a:pPr marL="971550" lvl="1" indent="-514350">
              <a:buFont typeface="+mj-lt"/>
              <a:buAutoNum type="arabicParenR" startAt="4"/>
            </a:pPr>
            <a:r>
              <a:rPr lang="tr-TR" sz="2400" b="1" dirty="0"/>
              <a:t>Sosyal Girişimcilik:</a:t>
            </a:r>
          </a:p>
          <a:p>
            <a:r>
              <a:rPr lang="tr-TR" dirty="0"/>
              <a:t>Sosyal girişimci, toplumun </a:t>
            </a:r>
            <a:r>
              <a:rPr lang="tr-TR" dirty="0" smtClean="0"/>
              <a:t>kompleks problemlerine </a:t>
            </a:r>
            <a:r>
              <a:rPr lang="tr-TR" dirty="0" smtClean="0"/>
              <a:t>çözümler </a:t>
            </a:r>
            <a:r>
              <a:rPr lang="tr-TR" dirty="0"/>
              <a:t>üreten </a:t>
            </a:r>
            <a:r>
              <a:rPr lang="tr-TR" dirty="0" smtClean="0"/>
              <a:t>kişiye sosyal girişimci denir. Bu tür problemlere çözüm yolu bulurken her zaman olumlu yönden yaklaşmaya çalışır. Ayrıca sosyal girişimci toplumda meydana gelen bir takım sorunları fark ederek o zamana kadar cesaret edilemeyen yaklaşımlarla sorunu çözerek insanların güvenini kazanır</a:t>
            </a:r>
            <a:endParaRPr lang="tr-TR" b="1" dirty="0"/>
          </a:p>
          <a:p>
            <a:endParaRPr lang="tr-TR" b="1" dirty="0"/>
          </a:p>
        </p:txBody>
      </p:sp>
      <p:sp>
        <p:nvSpPr>
          <p:cNvPr id="4" name="Slayt Numarası Yer Tutucusu 3"/>
          <p:cNvSpPr>
            <a:spLocks noGrp="1"/>
          </p:cNvSpPr>
          <p:nvPr>
            <p:ph type="sldNum" sz="quarter" idx="12"/>
          </p:nvPr>
        </p:nvSpPr>
        <p:spPr/>
        <p:txBody>
          <a:bodyPr/>
          <a:lstStyle/>
          <a:p>
            <a:fld id="{38FA3E05-FF5D-4DB1-83DB-3254C291C30F}" type="slidenum">
              <a:rPr lang="tr-TR" smtClean="0"/>
              <a:t>2</a:t>
            </a:fld>
            <a:endParaRPr lang="tr-TR"/>
          </a:p>
        </p:txBody>
      </p:sp>
    </p:spTree>
    <p:extLst>
      <p:ext uri="{BB962C8B-B14F-4D97-AF65-F5344CB8AC3E}">
        <p14:creationId xmlns:p14="http://schemas.microsoft.com/office/powerpoint/2010/main" val="427647105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dirty="0" smtClean="0"/>
              <a:t>Girişimcilik </a:t>
            </a:r>
            <a:r>
              <a:rPr lang="tr-TR" dirty="0"/>
              <a:t>Türleri</a:t>
            </a:r>
            <a:br>
              <a:rPr lang="tr-TR" dirty="0"/>
            </a:br>
            <a:endParaRPr lang="tr-TR" dirty="0"/>
          </a:p>
        </p:txBody>
      </p:sp>
      <p:sp>
        <p:nvSpPr>
          <p:cNvPr id="3" name="İçerik Yer Tutucusu 2"/>
          <p:cNvSpPr>
            <a:spLocks noGrp="1"/>
          </p:cNvSpPr>
          <p:nvPr>
            <p:ph idx="1"/>
          </p:nvPr>
        </p:nvSpPr>
        <p:spPr>
          <a:xfrm>
            <a:off x="1295401" y="1776549"/>
            <a:ext cx="9601196" cy="4099319"/>
          </a:xfrm>
        </p:spPr>
        <p:txBody>
          <a:bodyPr>
            <a:normAutofit lnSpcReduction="10000"/>
          </a:bodyPr>
          <a:lstStyle/>
          <a:p>
            <a:pPr marL="914400" lvl="1" indent="-457200">
              <a:buFont typeface="+mj-lt"/>
              <a:buAutoNum type="arabicParenR" startAt="5"/>
            </a:pPr>
            <a:r>
              <a:rPr lang="tr-TR" sz="2400" b="1" dirty="0" smtClean="0"/>
              <a:t>Kamu Girişimciliği:</a:t>
            </a:r>
          </a:p>
          <a:p>
            <a:r>
              <a:rPr lang="tr-TR" dirty="0" smtClean="0"/>
              <a:t>Girişimcilik faaliyeti gösteren yalnız özel sektör yada bireyler değil kamu sektöründe çalışanlarda olabilir</a:t>
            </a:r>
            <a:r>
              <a:rPr lang="tr-TR" dirty="0" smtClean="0"/>
              <a:t>.</a:t>
            </a:r>
          </a:p>
          <a:p>
            <a:r>
              <a:rPr lang="tr-TR" dirty="0" smtClean="0"/>
              <a:t> </a:t>
            </a:r>
            <a:r>
              <a:rPr lang="tr-TR" dirty="0"/>
              <a:t>Yeni bir süreç geliştirme, yeni hizmet alanları geliştirme, uygulamalarda kolaylık sağlama gibi alanlarda girişimcilik yapabilir</a:t>
            </a:r>
            <a:r>
              <a:rPr lang="tr-TR" dirty="0" smtClean="0"/>
              <a:t>.</a:t>
            </a:r>
          </a:p>
          <a:p>
            <a:pPr marL="914400" lvl="1" indent="-457200">
              <a:buFont typeface="+mj-lt"/>
              <a:buAutoNum type="arabicParenR" startAt="6"/>
            </a:pPr>
            <a:r>
              <a:rPr lang="tr-TR" sz="2400" b="1" dirty="0" smtClean="0"/>
              <a:t>Sanal </a:t>
            </a:r>
            <a:r>
              <a:rPr lang="tr-TR" sz="2400" b="1" dirty="0"/>
              <a:t>Girişimciliği:</a:t>
            </a:r>
          </a:p>
          <a:p>
            <a:r>
              <a:rPr lang="tr-TR" dirty="0" smtClean="0"/>
              <a:t>Günümüz teknolojisinde önemli </a:t>
            </a:r>
            <a:r>
              <a:rPr lang="tr-TR" dirty="0"/>
              <a:t>gelişmeler </a:t>
            </a:r>
            <a:r>
              <a:rPr lang="tr-TR" dirty="0" smtClean="0"/>
              <a:t>olduğundan dolayı sanal ortamda da </a:t>
            </a:r>
            <a:r>
              <a:rPr lang="tr-TR" dirty="0"/>
              <a:t>yeni girişimcilik alanları </a:t>
            </a:r>
            <a:r>
              <a:rPr lang="tr-TR" dirty="0" smtClean="0"/>
              <a:t>meydana gelmektedir</a:t>
            </a:r>
            <a:r>
              <a:rPr lang="tr-TR" dirty="0" smtClean="0"/>
              <a:t>. Örneğin, E- ticaret </a:t>
            </a:r>
            <a:endParaRPr lang="tr-TR" dirty="0"/>
          </a:p>
          <a:p>
            <a:r>
              <a:rPr lang="tr-TR" dirty="0" smtClean="0"/>
              <a:t>Girişimcilik istihdam yaratan ve ülke ekonomisinde önemli derece etkileyen, sosyal gelişmeye yardımcı olarak kalkınmaya destek vererek, yeni sektörler oluşturan ve en önemlisi uluslararası pazara girmemize yardımcı olmaktadır. Dolayısıyla ticari girişimcilere önem verilmektedir.</a:t>
            </a:r>
            <a:endParaRPr lang="tr-TR" dirty="0"/>
          </a:p>
          <a:p>
            <a:pPr marL="0" indent="0">
              <a:buNone/>
            </a:pPr>
            <a:endParaRPr lang="tr-TR" b="1" dirty="0"/>
          </a:p>
          <a:p>
            <a:endParaRPr lang="tr-TR" dirty="0" smtClean="0"/>
          </a:p>
        </p:txBody>
      </p:sp>
      <p:sp>
        <p:nvSpPr>
          <p:cNvPr id="4" name="Slayt Numarası Yer Tutucusu 3"/>
          <p:cNvSpPr>
            <a:spLocks noGrp="1"/>
          </p:cNvSpPr>
          <p:nvPr>
            <p:ph type="sldNum" sz="quarter" idx="12"/>
          </p:nvPr>
        </p:nvSpPr>
        <p:spPr/>
        <p:txBody>
          <a:bodyPr/>
          <a:lstStyle/>
          <a:p>
            <a:fld id="{38FA3E05-FF5D-4DB1-83DB-3254C291C30F}" type="slidenum">
              <a:rPr lang="tr-TR" smtClean="0"/>
              <a:t>3</a:t>
            </a:fld>
            <a:endParaRPr lang="tr-TR"/>
          </a:p>
        </p:txBody>
      </p:sp>
    </p:spTree>
    <p:extLst>
      <p:ext uri="{BB962C8B-B14F-4D97-AF65-F5344CB8AC3E}">
        <p14:creationId xmlns:p14="http://schemas.microsoft.com/office/powerpoint/2010/main" val="207241048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altLang="zh-CN" dirty="0">
                <a:solidFill>
                  <a:schemeClr val="accent1">
                    <a:lumMod val="50000"/>
                  </a:schemeClr>
                </a:solidFill>
                <a:effectLst>
                  <a:outerShdw blurRad="38100" dist="38100" dir="2700000" algn="tl">
                    <a:srgbClr val="FFFFFF"/>
                  </a:outerShdw>
                </a:effectLst>
              </a:rPr>
              <a:t>Girişimcilikle İlgili Benzer ve Karıştırılan Kavramlar </a:t>
            </a:r>
            <a:endParaRPr lang="tr-TR" dirty="0">
              <a:solidFill>
                <a:schemeClr val="accent1">
                  <a:lumMod val="50000"/>
                </a:schemeClr>
              </a:solidFill>
            </a:endParaRPr>
          </a:p>
        </p:txBody>
      </p:sp>
      <p:sp>
        <p:nvSpPr>
          <p:cNvPr id="3" name="İçerik Yer Tutucusu 2"/>
          <p:cNvSpPr>
            <a:spLocks noGrp="1"/>
          </p:cNvSpPr>
          <p:nvPr>
            <p:ph idx="1"/>
          </p:nvPr>
        </p:nvSpPr>
        <p:spPr>
          <a:xfrm>
            <a:off x="1776549" y="2133600"/>
            <a:ext cx="9728063" cy="3777622"/>
          </a:xfrm>
        </p:spPr>
        <p:txBody>
          <a:bodyPr>
            <a:normAutofit/>
          </a:bodyPr>
          <a:lstStyle/>
          <a:p>
            <a:pPr>
              <a:lnSpc>
                <a:spcPct val="90000"/>
              </a:lnSpc>
              <a:defRPr/>
            </a:pPr>
            <a:r>
              <a:rPr lang="tr-TR" altLang="zh-CN" b="1" i="1" dirty="0">
                <a:solidFill>
                  <a:schemeClr val="tx1">
                    <a:lumMod val="95000"/>
                    <a:lumOff val="5000"/>
                  </a:schemeClr>
                </a:solidFill>
                <a:effectLst>
                  <a:outerShdw blurRad="38100" dist="38100" dir="2700000" algn="tl">
                    <a:srgbClr val="FFFFFF"/>
                  </a:outerShdw>
                </a:effectLst>
              </a:rPr>
              <a:t>Esnaf:</a:t>
            </a:r>
            <a:r>
              <a:rPr lang="tr-TR" altLang="zh-CN" b="1" dirty="0">
                <a:solidFill>
                  <a:schemeClr val="tx1">
                    <a:lumMod val="95000"/>
                    <a:lumOff val="5000"/>
                  </a:schemeClr>
                </a:solidFill>
              </a:rPr>
              <a:t> </a:t>
            </a:r>
            <a:r>
              <a:rPr lang="tr-TR" altLang="zh-CN" dirty="0">
                <a:solidFill>
                  <a:schemeClr val="tx1">
                    <a:lumMod val="95000"/>
                    <a:lumOff val="5000"/>
                  </a:schemeClr>
                </a:solidFill>
              </a:rPr>
              <a:t>Tacirle işçi arasında bir konumdadır. Geliri sermayesinden çok emeğine dayanan ve ancak geçimini sağlayacak kadar geliri olan kimsedir (Türk Ticaret Kanunu - TTK)</a:t>
            </a:r>
            <a:endParaRPr lang="tr-TR" altLang="zh-CN" b="1" dirty="0">
              <a:solidFill>
                <a:schemeClr val="tx1">
                  <a:lumMod val="95000"/>
                  <a:lumOff val="5000"/>
                </a:schemeClr>
              </a:solidFill>
            </a:endParaRPr>
          </a:p>
          <a:p>
            <a:pPr>
              <a:lnSpc>
                <a:spcPct val="90000"/>
              </a:lnSpc>
              <a:defRPr/>
            </a:pPr>
            <a:r>
              <a:rPr lang="tr-TR" altLang="zh-CN" b="1" i="1" dirty="0">
                <a:solidFill>
                  <a:schemeClr val="tx1">
                    <a:lumMod val="95000"/>
                    <a:lumOff val="5000"/>
                  </a:schemeClr>
                </a:solidFill>
                <a:effectLst>
                  <a:outerShdw blurRad="38100" dist="38100" dir="2700000" algn="tl">
                    <a:srgbClr val="FFFFFF"/>
                  </a:outerShdw>
                </a:effectLst>
              </a:rPr>
              <a:t>Tüccar (Tacir): </a:t>
            </a:r>
            <a:r>
              <a:rPr lang="tr-TR" altLang="zh-CN" dirty="0">
                <a:solidFill>
                  <a:schemeClr val="tx1">
                    <a:lumMod val="95000"/>
                    <a:lumOff val="5000"/>
                  </a:schemeClr>
                </a:solidFill>
              </a:rPr>
              <a:t>Bir işletmeyi kısmen de olsa kendi adına işleten kişidir.</a:t>
            </a:r>
          </a:p>
          <a:p>
            <a:pPr>
              <a:lnSpc>
                <a:spcPct val="90000"/>
              </a:lnSpc>
              <a:defRPr/>
            </a:pPr>
            <a:r>
              <a:rPr lang="tr-TR" altLang="zh-CN" b="1" i="1" u="sng" dirty="0" smtClean="0">
                <a:solidFill>
                  <a:schemeClr val="tx1">
                    <a:lumMod val="95000"/>
                    <a:lumOff val="5000"/>
                  </a:schemeClr>
                </a:solidFill>
              </a:rPr>
              <a:t>İşletme </a:t>
            </a:r>
            <a:r>
              <a:rPr lang="tr-TR" altLang="zh-CN" b="1" i="1" u="sng" dirty="0">
                <a:solidFill>
                  <a:schemeClr val="tx1">
                    <a:lumMod val="95000"/>
                    <a:lumOff val="5000"/>
                  </a:schemeClr>
                </a:solidFill>
              </a:rPr>
              <a:t>/ Fabrika sahibi</a:t>
            </a:r>
            <a:r>
              <a:rPr lang="tr-TR" altLang="zh-CN" b="1" i="1" dirty="0">
                <a:solidFill>
                  <a:schemeClr val="tx1">
                    <a:lumMod val="95000"/>
                    <a:lumOff val="5000"/>
                  </a:schemeClr>
                </a:solidFill>
              </a:rPr>
              <a:t>;</a:t>
            </a:r>
            <a:r>
              <a:rPr lang="tr-TR" altLang="zh-CN" dirty="0">
                <a:solidFill>
                  <a:schemeClr val="tx1">
                    <a:lumMod val="95000"/>
                    <a:lumOff val="5000"/>
                  </a:schemeClr>
                </a:solidFill>
              </a:rPr>
              <a:t> işletmenin mülkiyeti ile ilgili istediği tasarruf hakkı olan kişidir.</a:t>
            </a:r>
            <a:endParaRPr lang="tr-TR" altLang="zh-CN" i="1" dirty="0">
              <a:solidFill>
                <a:schemeClr val="tx1">
                  <a:lumMod val="95000"/>
                  <a:lumOff val="5000"/>
                </a:schemeClr>
              </a:solidFill>
            </a:endParaRPr>
          </a:p>
          <a:p>
            <a:pPr>
              <a:lnSpc>
                <a:spcPct val="90000"/>
              </a:lnSpc>
              <a:defRPr/>
            </a:pPr>
            <a:r>
              <a:rPr lang="tr-TR" altLang="zh-CN" b="1" i="1" u="sng" dirty="0">
                <a:solidFill>
                  <a:schemeClr val="tx1">
                    <a:lumMod val="95000"/>
                    <a:lumOff val="5000"/>
                  </a:schemeClr>
                </a:solidFill>
              </a:rPr>
              <a:t>Patron</a:t>
            </a:r>
            <a:r>
              <a:rPr lang="tr-TR" altLang="zh-CN" b="1" i="1" dirty="0">
                <a:solidFill>
                  <a:schemeClr val="tx1">
                    <a:lumMod val="95000"/>
                    <a:lumOff val="5000"/>
                  </a:schemeClr>
                </a:solidFill>
              </a:rPr>
              <a:t>;</a:t>
            </a:r>
            <a:r>
              <a:rPr lang="tr-TR" altLang="zh-CN" dirty="0">
                <a:solidFill>
                  <a:schemeClr val="tx1">
                    <a:lumMod val="95000"/>
                    <a:lumOff val="5000"/>
                  </a:schemeClr>
                </a:solidFill>
              </a:rPr>
              <a:t> sermaye sahibi ile girişimci arasında kalan </a:t>
            </a:r>
            <a:r>
              <a:rPr lang="tr-TR" altLang="zh-CN">
                <a:solidFill>
                  <a:schemeClr val="tx1">
                    <a:lumMod val="95000"/>
                    <a:lumOff val="5000"/>
                  </a:schemeClr>
                </a:solidFill>
              </a:rPr>
              <a:t>bir </a:t>
            </a:r>
            <a:r>
              <a:rPr lang="tr-TR" altLang="zh-CN" smtClean="0">
                <a:solidFill>
                  <a:schemeClr val="tx1">
                    <a:lumMod val="95000"/>
                    <a:lumOff val="5000"/>
                  </a:schemeClr>
                </a:solidFill>
              </a:rPr>
              <a:t>kavramdır..</a:t>
            </a:r>
            <a:endParaRPr lang="tr-TR" dirty="0"/>
          </a:p>
        </p:txBody>
      </p:sp>
      <p:sp>
        <p:nvSpPr>
          <p:cNvPr id="4" name="Slayt Numarası Yer Tutucusu 3"/>
          <p:cNvSpPr>
            <a:spLocks noGrp="1"/>
          </p:cNvSpPr>
          <p:nvPr>
            <p:ph type="sldNum" sz="quarter" idx="12"/>
          </p:nvPr>
        </p:nvSpPr>
        <p:spPr/>
        <p:txBody>
          <a:bodyPr/>
          <a:lstStyle/>
          <a:p>
            <a:fld id="{38FA3E05-FF5D-4DB1-83DB-3254C291C30F}" type="slidenum">
              <a:rPr lang="tr-TR" smtClean="0"/>
              <a:t>4</a:t>
            </a:fld>
            <a:endParaRPr lang="tr-TR"/>
          </a:p>
        </p:txBody>
      </p:sp>
    </p:spTree>
    <p:extLst>
      <p:ext uri="{BB962C8B-B14F-4D97-AF65-F5344CB8AC3E}">
        <p14:creationId xmlns:p14="http://schemas.microsoft.com/office/powerpoint/2010/main" val="2390389549"/>
      </p:ext>
    </p:extLst>
  </p:cSld>
  <p:clrMapOvr>
    <a:masterClrMapping/>
  </p:clrMapOvr>
  <p:timing>
    <p:tnLst>
      <p:par>
        <p:cTn id="1" dur="indefinite" restart="never" nodeType="tmRoot"/>
      </p:par>
    </p:tnLst>
  </p:timing>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90</TotalTime>
  <Words>351</Words>
  <Application>Microsoft Office PowerPoint</Application>
  <PresentationFormat>Geniş ekran</PresentationFormat>
  <Paragraphs>30</Paragraphs>
  <Slides>4</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4</vt:i4>
      </vt:variant>
    </vt:vector>
  </HeadingPairs>
  <TitlesOfParts>
    <vt:vector size="9" baseType="lpstr">
      <vt:lpstr>Arial</vt:lpstr>
      <vt:lpstr>Century Gothic</vt:lpstr>
      <vt:lpstr>Wingdings 3</vt:lpstr>
      <vt:lpstr>幼圆</vt:lpstr>
      <vt:lpstr>Duman</vt:lpstr>
      <vt:lpstr>Girişimcilik Türleri </vt:lpstr>
      <vt:lpstr>Girişimcilik Türleri </vt:lpstr>
      <vt:lpstr>Girişimcilik Türleri </vt:lpstr>
      <vt:lpstr>Girişimcilikle İlgili Benzer ve Karıştırılan Kavramlar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User</dc:creator>
  <cp:lastModifiedBy>User</cp:lastModifiedBy>
  <cp:revision>6</cp:revision>
  <dcterms:created xsi:type="dcterms:W3CDTF">2020-02-21T09:37:21Z</dcterms:created>
  <dcterms:modified xsi:type="dcterms:W3CDTF">2020-02-21T14:55:05Z</dcterms:modified>
</cp:coreProperties>
</file>