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66" r:id="rId3"/>
    <p:sldId id="286" r:id="rId4"/>
    <p:sldId id="275" r:id="rId5"/>
    <p:sldId id="276" r:id="rId6"/>
    <p:sldId id="278" r:id="rId7"/>
    <p:sldId id="279" r:id="rId8"/>
    <p:sldId id="280" r:id="rId9"/>
    <p:sldId id="281" r:id="rId10"/>
    <p:sldId id="282" r:id="rId11"/>
    <p:sldId id="283" r:id="rId12"/>
    <p:sldId id="284" r:id="rId13"/>
    <p:sldId id="285" r:id="rId14"/>
    <p:sldId id="27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2F1115A-CDD4-4757-8566-F0A4240EED07}">
          <p14:sldIdLst>
            <p14:sldId id="257"/>
          </p14:sldIdLst>
        </p14:section>
        <p14:section name="Untitled Section" id="{F52430D4-87AD-425C-BAF2-A46EB702E8E2}">
          <p14:sldIdLst>
            <p14:sldId id="266"/>
            <p14:sldId id="286"/>
            <p14:sldId id="275"/>
            <p14:sldId id="276"/>
            <p14:sldId id="278"/>
            <p14:sldId id="279"/>
            <p14:sldId id="280"/>
            <p14:sldId id="281"/>
            <p14:sldId id="282"/>
            <p14:sldId id="283"/>
            <p14:sldId id="284"/>
            <p14:sldId id="285"/>
            <p14:sldId id="27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59" autoAdjust="0"/>
    <p:restoredTop sz="94660"/>
  </p:normalViewPr>
  <p:slideViewPr>
    <p:cSldViewPr snapToGrid="0">
      <p:cViewPr varScale="1">
        <p:scale>
          <a:sx n="72" d="100"/>
          <a:sy n="72" d="100"/>
        </p:scale>
        <p:origin x="6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3/16/2020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3/16/2020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3/16/2020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3/16/2020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3/16/2020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3/16/2020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3/16/2020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3/16/2020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3/16/2020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ru-RU" sz="3600" i="1" dirty="0">
                <a:solidFill>
                  <a:schemeClr val="tx1"/>
                </a:solidFill>
                <a:latin typeface="Arial" panose="020B0604020202020204" pitchFamily="34" charset="0"/>
                <a:cs typeface="Arial" panose="020B0604020202020204" pitchFamily="34" charset="0"/>
              </a:rPr>
              <a:t>ИСТОРИЯ РУССКОЙ КУЛЬТУРЫ </a:t>
            </a:r>
            <a:r>
              <a:rPr lang="tr-TR" sz="3600" i="1" dirty="0">
                <a:solidFill>
                  <a:schemeClr val="tx1"/>
                </a:solidFill>
                <a:latin typeface="Arial" panose="020B0604020202020204" pitchFamily="34" charset="0"/>
                <a:cs typeface="Arial" panose="020B0604020202020204" pitchFamily="34" charset="0"/>
              </a:rPr>
              <a:t>II</a:t>
            </a:r>
            <a:endParaRPr lang="en-US" sz="3600" i="1" dirty="0">
              <a:solidFill>
                <a:schemeClr val="tx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i="1">
                <a:solidFill>
                  <a:schemeClr val="tx1"/>
                </a:solidFill>
                <a:latin typeface="Arial" panose="020B0604020202020204" pitchFamily="34" charset="0"/>
                <a:cs typeface="Arial" panose="020B0604020202020204" pitchFamily="34" charset="0"/>
              </a:rPr>
              <a:t>Лекция 11</a:t>
            </a:r>
            <a:endParaRPr lang="en-US"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Для творчества С. Коненкова этих лет характерна портретная скульптура.  В эти годы он создает такие работы, как «Писатель Ф.М. Достоевский, «</a:t>
            </a:r>
            <a:r>
              <a:rPr lang="ru-RU" sz="2000" i="1" dirty="0" err="1">
                <a:solidFill>
                  <a:schemeClr val="tx1">
                    <a:lumMod val="75000"/>
                    <a:lumOff val="25000"/>
                  </a:schemeClr>
                </a:solidFill>
                <a:latin typeface="Arial" panose="020B0604020202020204" pitchFamily="34" charset="0"/>
                <a:cs typeface="Arial" panose="020B0604020202020204" pitchFamily="34" charset="0"/>
              </a:rPr>
              <a:t>Марфинька</a:t>
            </a:r>
            <a:r>
              <a:rPr lang="ru-RU" sz="2000" i="1" dirty="0">
                <a:solidFill>
                  <a:schemeClr val="tx1">
                    <a:lumMod val="75000"/>
                    <a:lumOff val="25000"/>
                  </a:schemeClr>
                </a:solidFill>
                <a:latin typeface="Arial" panose="020B0604020202020204" pitchFamily="34" charset="0"/>
                <a:cs typeface="Arial" panose="020B0604020202020204" pitchFamily="34" charset="0"/>
              </a:rPr>
              <a:t>», «Сократ», «Мусоргский».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В годы войны советские скульпторы активно участвовали в передвижных выставках. Известно, что были организованы выставки «Великая Отечественная война» и «Героический фронт и тыл». Для скульптуры этого периода характерен реалистичный портретный жанр. Среди известных работ этого периода можно отметить работы В. Мухиной и С. Лебедевой. Их работы характеризуются возвышенной героической идеализацией.</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5747936"/>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Заметный след в скульптуре этого периода оставили работы Е.В. Вучетича. Он стал автором знаменитой скульптуры «Воин освободитель». Эта 13-ти метровая фигура возвышается в </a:t>
            </a:r>
            <a:r>
              <a:rPr lang="ru-RU" sz="2000" i="1" dirty="0" err="1">
                <a:solidFill>
                  <a:schemeClr val="tx1">
                    <a:lumMod val="75000"/>
                    <a:lumOff val="25000"/>
                  </a:schemeClr>
                </a:solidFill>
                <a:latin typeface="Arial" panose="020B0604020202020204" pitchFamily="34" charset="0"/>
                <a:cs typeface="Arial" panose="020B0604020202020204" pitchFamily="34" charset="0"/>
              </a:rPr>
              <a:t>Трептов</a:t>
            </a:r>
            <a:r>
              <a:rPr lang="ru-RU" sz="2000" i="1" dirty="0">
                <a:solidFill>
                  <a:schemeClr val="tx1">
                    <a:lumMod val="75000"/>
                    <a:lumOff val="25000"/>
                  </a:schemeClr>
                </a:solidFill>
                <a:latin typeface="Arial" panose="020B0604020202020204" pitchFamily="34" charset="0"/>
                <a:cs typeface="Arial" panose="020B0604020202020204" pitchFamily="34" charset="0"/>
              </a:rPr>
              <a:t> парке в Берлине.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Н. Томский также занимает видное место среди скульптуры этого периода. Он работал в  портретном жанре станковой скульптуры. Томскому принадлежит памятник генералу И.Д. Черняховскому.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Подвиг Советского народа в великой отечественной войне раскрывает композиция Федора </a:t>
            </a:r>
            <a:r>
              <a:rPr lang="ru-RU" sz="2000" i="1" dirty="0" err="1">
                <a:solidFill>
                  <a:schemeClr val="tx1">
                    <a:lumMod val="75000"/>
                    <a:lumOff val="25000"/>
                  </a:schemeClr>
                </a:solidFill>
                <a:latin typeface="Arial" panose="020B0604020202020204" pitchFamily="34" charset="0"/>
                <a:cs typeface="Arial" panose="020B0604020202020204" pitchFamily="34" charset="0"/>
              </a:rPr>
              <a:t>Февейского</a:t>
            </a:r>
            <a:r>
              <a:rPr lang="ru-RU" sz="2000" i="1" dirty="0">
                <a:solidFill>
                  <a:schemeClr val="tx1">
                    <a:lumMod val="75000"/>
                    <a:lumOff val="25000"/>
                  </a:schemeClr>
                </a:solidFill>
                <a:latin typeface="Arial" panose="020B0604020202020204" pitchFamily="34" charset="0"/>
                <a:cs typeface="Arial" panose="020B0604020202020204" pitchFamily="34" charset="0"/>
              </a:rPr>
              <a:t> «Сильнее смерти».</a:t>
            </a:r>
            <a:br>
              <a:rPr lang="ru-RU" sz="2000" i="1" dirty="0">
                <a:solidFill>
                  <a:schemeClr val="tx1">
                    <a:lumMod val="75000"/>
                    <a:lumOff val="25000"/>
                  </a:schemeClr>
                </a:solidFill>
                <a:latin typeface="Arial" panose="020B060402020202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58044736"/>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Для советской живописи того периода характерно ложно-оптимистическое отражение повседневной жизни. Изобразительное искусство этого периода было реалистично по форме и </a:t>
            </a:r>
            <a:r>
              <a:rPr lang="ru-RU" sz="2000" i="1" dirty="0" err="1">
                <a:solidFill>
                  <a:schemeClr val="tx1">
                    <a:lumMod val="75000"/>
                    <a:lumOff val="25000"/>
                  </a:schemeClr>
                </a:solidFill>
                <a:latin typeface="Arial" panose="020B0604020202020204" pitchFamily="34" charset="0"/>
                <a:cs typeface="Arial" panose="020B0604020202020204" pitchFamily="34" charset="0"/>
              </a:rPr>
              <a:t>идеологично</a:t>
            </a:r>
            <a:r>
              <a:rPr lang="ru-RU" sz="2000" i="1" dirty="0">
                <a:solidFill>
                  <a:schemeClr val="tx1">
                    <a:lumMod val="75000"/>
                    <a:lumOff val="25000"/>
                  </a:schemeClr>
                </a:solidFill>
                <a:latin typeface="Arial" panose="020B0604020202020204" pitchFamily="34" charset="0"/>
                <a:cs typeface="Arial" panose="020B0604020202020204" pitchFamily="34" charset="0"/>
              </a:rPr>
              <a:t>  по содержанию. Ярким примером социалистического реализма стала картина </a:t>
            </a:r>
            <a:r>
              <a:rPr lang="ru-RU" sz="2000" i="1" dirty="0" err="1">
                <a:solidFill>
                  <a:schemeClr val="tx1">
                    <a:lumMod val="75000"/>
                    <a:lumOff val="25000"/>
                  </a:schemeClr>
                </a:solidFill>
                <a:latin typeface="Arial" panose="020B0604020202020204" pitchFamily="34" charset="0"/>
                <a:cs typeface="Arial" panose="020B0604020202020204" pitchFamily="34" charset="0"/>
              </a:rPr>
              <a:t>А.Пластова</a:t>
            </a:r>
            <a:r>
              <a:rPr lang="ru-RU" sz="2000" i="1" dirty="0">
                <a:solidFill>
                  <a:schemeClr val="tx1">
                    <a:lumMod val="75000"/>
                    <a:lumOff val="25000"/>
                  </a:schemeClr>
                </a:solidFill>
                <a:latin typeface="Arial" panose="020B0604020202020204" pitchFamily="34" charset="0"/>
                <a:cs typeface="Arial" panose="020B0604020202020204" pitchFamily="34" charset="0"/>
              </a:rPr>
              <a:t> «Колхозный праздник».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Жестокое ограничение идеологическими рамками свободы самовыражения вело к психологической ломке творческого начала. Произведения создавались в соответствии с фальсифицированными принципами правдоподобия. Трагичность ситуации заключается не только в фальсификации, а в том, что большинство людей искренне верили  в принципы социалистического существования.                .           </a:t>
            </a:r>
            <a:br>
              <a:rPr lang="ru-RU" sz="2000" i="1" dirty="0">
                <a:solidFill>
                  <a:schemeClr val="tx1">
                    <a:lumMod val="75000"/>
                    <a:lumOff val="25000"/>
                  </a:schemeClr>
                </a:solidFill>
                <a:latin typeface="Arial" panose="020B060402020202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0892324"/>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Художник Б.В. Иогансон стал продолжателем традиций передвижников. Его работы «Советский суд» и «Допрос коммунистов» являют яркие примеры соцреализма.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Много и плодотворно в этот период работал А. Дейнека. Его работы «Будущие летчики» и «Бег» отражают яркие приметы времени.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В 30-е годы интенсивно развивается портретный жанр.  Так П.П. Кончаловский написал целую серию портеров деятелей культуры. «В. </a:t>
            </a:r>
            <a:r>
              <a:rPr lang="ru-RU" sz="2000" i="1" dirty="0" err="1">
                <a:solidFill>
                  <a:schemeClr val="tx1">
                    <a:lumMod val="75000"/>
                    <a:lumOff val="25000"/>
                  </a:schemeClr>
                </a:solidFill>
                <a:latin typeface="Arial" panose="020B0604020202020204" pitchFamily="34" charset="0"/>
                <a:cs typeface="Arial" panose="020B0604020202020204" pitchFamily="34" charset="0"/>
              </a:rPr>
              <a:t>Сафроницкий</a:t>
            </a:r>
            <a:r>
              <a:rPr lang="ru-RU" sz="2000" i="1" dirty="0">
                <a:solidFill>
                  <a:schemeClr val="tx1">
                    <a:lumMod val="75000"/>
                    <a:lumOff val="25000"/>
                  </a:schemeClr>
                </a:solidFill>
                <a:latin typeface="Arial" panose="020B0604020202020204" pitchFamily="34" charset="0"/>
                <a:cs typeface="Arial" panose="020B0604020202020204" pitchFamily="34" charset="0"/>
              </a:rPr>
              <a:t> за роялем», «Портрет Мейерхольда», «Портрет С. Прокофьева». В этом же жанре после долгого перерыва начинает работать М. Нестеров.  Он пишет портреты </a:t>
            </a:r>
            <a:r>
              <a:rPr lang="ru-RU" sz="2000" i="1" dirty="0" err="1">
                <a:solidFill>
                  <a:schemeClr val="tx1">
                    <a:lumMod val="75000"/>
                    <a:lumOff val="25000"/>
                  </a:schemeClr>
                </a:solidFill>
                <a:latin typeface="Arial" panose="020B0604020202020204" pitchFamily="34" charset="0"/>
                <a:cs typeface="Arial" panose="020B0604020202020204" pitchFamily="34" charset="0"/>
              </a:rPr>
              <a:t>Какориных</a:t>
            </a:r>
            <a:r>
              <a:rPr lang="ru-RU" sz="2000" i="1" dirty="0">
                <a:solidFill>
                  <a:schemeClr val="tx1">
                    <a:lumMod val="75000"/>
                    <a:lumOff val="25000"/>
                  </a:schemeClr>
                </a:solidFill>
                <a:latin typeface="Arial" panose="020B0604020202020204" pitchFamily="34" charset="0"/>
                <a:cs typeface="Arial" panose="020B0604020202020204" pitchFamily="34" charset="0"/>
              </a:rPr>
              <a:t> , И. П. Павлова. В.И. Мухиной и др.                 .           </a:t>
            </a:r>
            <a:br>
              <a:rPr lang="ru-RU" sz="2000" i="1" dirty="0">
                <a:solidFill>
                  <a:schemeClr val="tx1">
                    <a:lumMod val="75000"/>
                    <a:lumOff val="25000"/>
                  </a:schemeClr>
                </a:solidFill>
                <a:latin typeface="Arial" panose="020B060402020202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4384715"/>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353878"/>
          </a:xfrm>
        </p:spPr>
        <p:txBody>
          <a:bodyPr>
            <a:normAutofit fontScale="90000"/>
          </a:bodyPr>
          <a:lstStyle/>
          <a:p>
            <a:r>
              <a:rPr lang="ru-RU" sz="2000" i="1">
                <a:latin typeface="Arial" panose="020B0604020202020204" pitchFamily="34" charset="0"/>
                <a:cs typeface="Arial" panose="020B0604020202020204" pitchFamily="34" charset="0"/>
              </a:rPr>
              <a:t>Список </a:t>
            </a:r>
            <a:r>
              <a:rPr lang="ru-RU" sz="2000" i="1" dirty="0">
                <a:latin typeface="Arial" panose="020B0604020202020204" pitchFamily="34" charset="0"/>
                <a:cs typeface="Arial" panose="020B0604020202020204" pitchFamily="34" charset="0"/>
              </a:rPr>
              <a:t>литературы, использованный при составлении слайдов:</a:t>
            </a:r>
            <a:br>
              <a:rPr lang="ru-RU" sz="2000" i="1" dirty="0">
                <a:latin typeface="Arial" panose="020B0604020202020204" pitchFamily="34" charset="0"/>
                <a:cs typeface="Arial" panose="020B0604020202020204" pitchFamily="34" charset="0"/>
              </a:rPr>
            </a:br>
            <a:br>
              <a:rPr lang="ru-RU" sz="20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Александров, В.Н. (2009). История русского искусства. Минск. </a:t>
            </a:r>
            <a:r>
              <a:rPr lang="ru-RU" sz="1800" i="1" dirty="0" err="1">
                <a:latin typeface="Arial" panose="020B0604020202020204" pitchFamily="34" charset="0"/>
                <a:cs typeface="Arial" panose="020B0604020202020204" pitchFamily="34" charset="0"/>
              </a:rPr>
              <a:t>Харвест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Бутромеев</a:t>
            </a:r>
            <a:r>
              <a:rPr lang="ru-RU" sz="1800" i="1" dirty="0">
                <a:latin typeface="Arial" panose="020B0604020202020204" pitchFamily="34" charset="0"/>
                <a:cs typeface="Arial" panose="020B0604020202020204" pitchFamily="34" charset="0"/>
              </a:rPr>
              <a:t>, В.П. и др.(2007). Россия державная. Москва. Белый город.</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Горелов, А.А. (2015). История русской культуры. Москва. </a:t>
            </a:r>
            <a:r>
              <a:rPr lang="ru-RU" sz="1800" i="1" dirty="0" err="1">
                <a:latin typeface="Arial" panose="020B0604020202020204" pitchFamily="34" charset="0"/>
                <a:cs typeface="Arial" panose="020B0604020202020204" pitchFamily="34" charset="0"/>
              </a:rPr>
              <a:t>Юрайт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Забылин</a:t>
            </a:r>
            <a:r>
              <a:rPr lang="ru-RU" sz="1800" i="1" dirty="0">
                <a:latin typeface="Arial" panose="020B0604020202020204" pitchFamily="34" charset="0"/>
                <a:cs typeface="Arial" panose="020B0604020202020204" pitchFamily="34" charset="0"/>
              </a:rPr>
              <a:t>, М.М. (2008). Праздники, обряды и обычаи русского народа.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Короткова, М.В. (2008). Традиции русского быта.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Костомаров, Н. (2011). Быт и нравы русского народа. Москва. Русич.</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Милюков, П.Н. (2009). Энциклопедия русской православной культуры.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Пархоменко, Т. (2010). Культура без цензуры. Москва. Книжный клуб.</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Покровский М.Н. (2010). Очерк истории русской культуры. Москва. URSS.</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Соловьев, В.(2008). Золотая книга русской культуры. Москва. Белый город.</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Стахорский</a:t>
            </a:r>
            <a:r>
              <a:rPr lang="ru-RU" sz="1800" i="1" dirty="0">
                <a:latin typeface="Arial" panose="020B0604020202020204" pitchFamily="34" charset="0"/>
                <a:cs typeface="Arial" panose="020B0604020202020204" pitchFamily="34" charset="0"/>
              </a:rPr>
              <a:t>, С. (2006). Русская культура.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Терехова, А. и др. (2007). История русской культуры. Москва. </a:t>
            </a:r>
            <a:r>
              <a:rPr lang="ru-RU" sz="1800" i="1" dirty="0" err="1">
                <a:latin typeface="Arial" panose="020B0604020202020204" pitchFamily="34" charset="0"/>
                <a:cs typeface="Arial" panose="020B0604020202020204" pitchFamily="34" charset="0"/>
              </a:rPr>
              <a:t>Эксмо</a:t>
            </a: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5003743"/>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1382286"/>
            <a:ext cx="7192169" cy="4401205"/>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30-40-е годы 20-го века - один из сложнейших периодов в русской истории. Это период жесткой тоталитарной системы и самой кровопролитной войны в истории человечества. 30 -е годы 20 века – это время становления жесткой идеологии. Демократические принципы в обществе были попраны. Была нарушена основная философия творческого развития - свобода самовыражения. Искусство по сути стало мощным средством тоталитарной идеологической системы, оно потеряло глубину, многогранность, выразительность, индивидуальность, стало прямолинейным и доступным. Любые формы демократического самовыражения искусства жестко наказывались. </a:t>
            </a:r>
          </a:p>
        </p:txBody>
      </p:sp>
    </p:spTree>
    <p:extLst>
      <p:ext uri="{BB962C8B-B14F-4D97-AF65-F5344CB8AC3E}">
        <p14:creationId xmlns:p14="http://schemas.microsoft.com/office/powerpoint/2010/main" val="397825639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65090" y="1797002"/>
            <a:ext cx="7192169" cy="2862322"/>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Крупнейшим архитектурным проектом этого периода – стал проект Дворца Советов. Он должен был расположится в самом центре Москвы, иметь высоту 300 метров, на самой вершине здания должна была расположится гигантская статуя В.И. Ленина со смотровой площадкой. По замыслу архитекторов, Дворец Советов должен был вмещать 20 тысяч человек. Окончательный проект был разработан Б.М, Иофаном, В.А. Щуко и скульптором С.Д. Меркуловым.  </a:t>
            </a:r>
          </a:p>
        </p:txBody>
      </p:sp>
    </p:spTree>
    <p:extLst>
      <p:ext uri="{BB962C8B-B14F-4D97-AF65-F5344CB8AC3E}">
        <p14:creationId xmlns:p14="http://schemas.microsoft.com/office/powerpoint/2010/main" val="2341118298"/>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10346" y="1777155"/>
            <a:ext cx="7192169" cy="3477875"/>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Местом будущего Дворца Советов было определено место храма Христа Спасителя. Для этой цели храм был варварски разрушен. С учетом того, что проект имел гигантскую высоту, фундамент имел соответствующую глубину. Однако строительство было остановлено еще в самом начале, в связи с тем, что в котлован будущего здания начала поступать вода, остановить которую техническими средствами того времени не представилось возможным. Причиной поступления воды стало близкое расположение проекта к Москве-реке.</a:t>
            </a:r>
          </a:p>
        </p:txBody>
      </p:sp>
    </p:spTree>
    <p:extLst>
      <p:ext uri="{BB962C8B-B14F-4D97-AF65-F5344CB8AC3E}">
        <p14:creationId xmlns:p14="http://schemas.microsoft.com/office/powerpoint/2010/main" val="148541529"/>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17103" y="1382286"/>
            <a:ext cx="7192169" cy="4093428"/>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Несмотря на то, что проект Дворца Советов не был реализован, он существенно повлиял на стилистику архитектуры того времени. Дворец Советов должен был стать вертикальной осью, вокруг которой расположились бы другие высотки. Дворец Советов не был построен, однако остальная часть замысла была реализована.  В стилистике Дворца Советов было построено семь небоскрёбов. Именно так выросли семь Московских великанов - Министерство на Смоленской площади, жилой дом на Котельнической набережной, жилой дом на Кудринской площади, гостиницы Ленинградская и Украина, высотка у Красных ворот и здание МГУ на Воробьевых горах.</a:t>
            </a:r>
          </a:p>
        </p:txBody>
      </p:sp>
    </p:spTree>
    <p:extLst>
      <p:ext uri="{BB962C8B-B14F-4D97-AF65-F5344CB8AC3E}">
        <p14:creationId xmlns:p14="http://schemas.microsoft.com/office/powerpoint/2010/main" val="4211796694"/>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Так монументальная семерка стала одной из характерных особенностей московской архитектуры. В 1935 г. был утвержден генеральный план реконструкции, в соответствии с которым Москва начинает приобретать величественный облик столицы коммунистической империи. Одним из важнейших проектов 30 годов станет строительство метро. В проектировании и декоративном оформлении станций принимали участие крупнейшие архитекторы и известные художники того времени. Советское метро строилось не как подземное средство передвижения, а как подземный дворец, именно поэтому и сегодня станции московского метро поражают своим великолепием и оригинальностью.  Традиционно для каждой станции выбирали определенный сюжетный замысел и архитектурное решение реализовывалось в соответствии с этим замыслом.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3913820"/>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Одним из наиболее известным архитектором этого периода И.В. Жолтовский. Он последовательно развивал в своих проектах формы классической архитектуры. Ярким примером стал жилой дом на Моховой улице. Творческие принципы архитектора можно увидеть и в других его работах, таких как театр в Сочи, театр в Таганроге, жилые дома поселка АМО.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С.Е. Чернышов также был одним из видных архитекторов того времени.  Он принимал активное участие в разработке генерального плана реконструкции Москвы, в проекте ВДНХ, в разработке проекта МГУ.                                    .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4788721"/>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Следует отметить, что с первых же дней Второй мировой войны, все архитекторы принимали активное участие в маскировочных работах, они объединили свои усилия для разработки проектов застройки поселков для эвакуации населения.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В послевоенные годы возникла проблема реконструкции разрушенных городов и возведения жилых домов. Начинается массовое жилищное строительство. Огромное значение приобретает быстрое строительство. Для реализации этой задачи начинают активно использоваться бетонные блоки.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1777744"/>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Скульптура 30-х годов характеризовалась идеализаций натуры. Главным продолжателем академической традиции в скульптуре был М.Г. </a:t>
            </a:r>
            <a:r>
              <a:rPr lang="ru-RU" sz="2000" i="1" dirty="0" err="1">
                <a:solidFill>
                  <a:schemeClr val="tx1">
                    <a:lumMod val="75000"/>
                    <a:lumOff val="25000"/>
                  </a:schemeClr>
                </a:solidFill>
                <a:latin typeface="Arial" panose="020B0604020202020204" pitchFamily="34" charset="0"/>
                <a:cs typeface="Arial" panose="020B0604020202020204" pitchFamily="34" charset="0"/>
              </a:rPr>
              <a:t>Манизер</a:t>
            </a:r>
            <a:r>
              <a:rPr lang="ru-RU" sz="2000" i="1" dirty="0">
                <a:solidFill>
                  <a:schemeClr val="tx1">
                    <a:lumMod val="75000"/>
                    <a:lumOff val="25000"/>
                  </a:schemeClr>
                </a:solidFill>
                <a:latin typeface="Arial" panose="020B0604020202020204" pitchFamily="34" charset="0"/>
                <a:cs typeface="Arial" panose="020B0604020202020204" pitchFamily="34" charset="0"/>
              </a:rPr>
              <a:t>. Ему принадлежит памятник Тарасу Шевченко на станции метро Площадь революции.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Одним из ведущих мастеров скульптурного искусства того времени была Вера Игнатьевна Мухина. В творчестве Мухиной прослеживается влияние кубизма. Ей принадлежат такие скульптурные композиции, как «Рабочий и колхозница», «Крестьянка», портрет </a:t>
            </a:r>
            <a:r>
              <a:rPr lang="ru-RU" sz="2000" i="1" dirty="0" err="1">
                <a:solidFill>
                  <a:schemeClr val="tx1">
                    <a:lumMod val="75000"/>
                    <a:lumOff val="25000"/>
                  </a:schemeClr>
                </a:solidFill>
                <a:latin typeface="Arial" panose="020B0604020202020204" pitchFamily="34" charset="0"/>
                <a:cs typeface="Arial" panose="020B0604020202020204" pitchFamily="34" charset="0"/>
              </a:rPr>
              <a:t>Замкова</a:t>
            </a:r>
            <a:r>
              <a:rPr lang="ru-RU" sz="2000" i="1" dirty="0">
                <a:solidFill>
                  <a:schemeClr val="tx1">
                    <a:lumMod val="75000"/>
                    <a:lumOff val="25000"/>
                  </a:schemeClr>
                </a:solidFill>
                <a:latin typeface="Arial" panose="020B0604020202020204" pitchFamily="34" charset="0"/>
                <a:cs typeface="Arial" panose="020B0604020202020204" pitchFamily="34" charset="0"/>
              </a:rPr>
              <a:t>.</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235658"/>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1345</Words>
  <Application>Microsoft Office PowerPoint</Application>
  <PresentationFormat>Widescreen</PresentationFormat>
  <Paragraphs>19</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Avenir Next LT Pro</vt:lpstr>
      <vt:lpstr>Avenir Next LT Pro Light</vt:lpstr>
      <vt:lpstr>Garamond</vt:lpstr>
      <vt:lpstr>SavonVTI</vt:lpstr>
      <vt:lpstr>ИСТОРИЯ РУССКОЙ КУЛЬТУРЫ II</vt:lpstr>
      <vt:lpstr> </vt:lpstr>
      <vt:lpstr> </vt:lpstr>
      <vt:lpstr> </vt:lpstr>
      <vt:lpstr> </vt:lpstr>
      <vt:lpstr> Так монументальная семерка стала одной из характерных особенностей московской архитектуры. В 1935 г. был утвержден генеральный план реконструкции, в соответствии с которым Москва начинает приобретать величественный облик столицы коммунистической империи. Одним из важнейших проектов 30 годов станет строительство метро. В проектировании и декоративном оформлении станций принимали участие крупнейшие архитекторы и известные художники того времени. Советское метро строилось не как подземное средство передвижения, а как подземный дворец, именно поэтому и сегодня станции московского метро поражают своим великолепием и оригинальностью.  Традиционно для каждой станции выбирали определенный сюжетный замысел и архитектурное решение реализовывалось в соответствии с этим замыслом. </vt:lpstr>
      <vt:lpstr> Одним из наиболее известным архитектором этого периода И.В. Жолтовский. Он последовательно развивал в своих проектах формы классической архитектуры. Ярким примером стал жилой дом на Моховой улице. Творческие принципы архитектора можно увидеть и в других его работах, таких как театр в Сочи, театр в Таганроге, жилые дома поселка АМО.                                             .  С.Е. Чернышов также был одним из видных архитекторов того времени.  Он принимал активное участие в разработке генерального плана реконструкции Москвы, в проекте ВДНХ, в разработке проекта МГУ.                                    .  . </vt:lpstr>
      <vt:lpstr> Следует отметить, что с первых же дней Второй мировой войны, все архитекторы принимали активное участие в маскировочных работах, они объединили свои усилия для разработки проектов застройки поселков для эвакуации населения.   В послевоенные годы возникла проблема реконструкции разрушенных городов и возведения жилых домов. Начинается массовое жилищное строительство. Огромное значение приобретает быстрое строительство. Для реализации этой задачи начинают активно использоваться бетонные блоки. </vt:lpstr>
      <vt:lpstr> Скульптура 30-х годов характеризовалась идеализаций натуры. Главным продолжателем академической традиции в скульптуре был М.Г. Манизер. Ему принадлежит памятник Тарасу Шевченко на станции метро Площадь революции.   Одним из ведущих мастеров скульптурного искусства того времени была Вера Игнатьевна Мухина. В творчестве Мухиной прослеживается влияние кубизма. Ей принадлежат такие скульптурные композиции, как «Рабочий и колхозница», «Крестьянка», портрет Замкова. . </vt:lpstr>
      <vt:lpstr> Для творчества С. Коненкова этих лет характерна портретная скульптура.  В эти годы он создает такие работы, как «Писатель Ф.М. Достоевский, «Марфинька», «Сократ», «Мусоргский». .  В годы войны советские скульпторы активно участвовали в передвижных выставках. Известно, что были организованы выставки «Великая Отечественная война» и «Героический фронт и тыл». Для скульптуры этого периода характерен реалистичный портретный жанр. Среди известных работ этого периода можно отметить работы В. Мухиной и С. Лебедевой. Их работы характеризуются возвышенной героической идеализацией.</vt:lpstr>
      <vt:lpstr> Заметный след в скульптуре этого периода оставили работы Е.В. Вучетича. Он стал автором знаменитой скульптуры «Воин освободитель». Эта 13-ти метровая фигура возвышается в Трептов парке в Берлине.                .   Н. Томский также занимает видное место среди скульптуры этого периода. Он работал в  портретном жанре станковой скульптуры. Томскому принадлежит памятник генералу И.Д. Черняховскому.                        .   Подвиг Советского народа в великой отечественной войне раскрывает композиция Федора Февейского «Сильнее смерти». </vt:lpstr>
      <vt:lpstr> Для советской живописи того периода характерно ложно-оптимистическое отражение повседневной жизни. Изобразительное искусство этого периода было реалистично по форме и идеологично  по содержанию. Ярким примером социалистического реализма стала картина А.Пластова «Колхозный праздник».   Жестокое ограничение идеологическими рамками свободы самовыражения вело к психологической ломке творческого начала. Произведения создавались в соответствии с фальсифицированными принципами правдоподобия. Трагичность ситуации заключается не только в фальсификации, а в том, что большинство людей искренне верили  в принципы социалистического существования.                .            </vt:lpstr>
      <vt:lpstr> Художник Б.В. Иогансон стал продолжателем традиций передвижников. Его работы «Советский суд» и «Допрос коммунистов» являют яркие примеры соцреализма.              .    Много и плодотворно в этот период работал А. Дейнека. Его работы «Будущие летчики» и «Бег» отражают яркие приметы времени. .  В 30-е годы интенсивно развивается портретный жанр.  Так П.П. Кончаловский написал целую серию портеров деятелей культуры. «В. Сафроницкий за роялем», «Портрет Мейерхольда», «Портрет С. Прокофьева». В этом же жанре после долгого перерыва начинает работать М. Нестеров.  Он пишет портреты Какориных , И. П. Павлова. В.И. Мухиной и др.                 .            </vt:lpstr>
      <vt:lpstr>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2019-12-24T19:39:16Z</dcterms:created>
  <dcterms:modified xsi:type="dcterms:W3CDTF">2020-03-16T14:04:22Z</dcterms:modified>
</cp:coreProperties>
</file>