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2 İçerik Yer Tutucusu"/>
          <p:cNvSpPr>
            <a:spLocks noGrp="1"/>
          </p:cNvSpPr>
          <p:nvPr>
            <p:ph idx="1"/>
          </p:nvPr>
        </p:nvSpPr>
        <p:spPr>
          <a:xfrm>
            <a:off x="457200" y="457200"/>
            <a:ext cx="8229600" cy="6096000"/>
          </a:xfrm>
        </p:spPr>
        <p:txBody>
          <a:bodyPr/>
          <a:lstStyle/>
          <a:p>
            <a:pPr algn="just">
              <a:buFontTx/>
              <a:buNone/>
            </a:pPr>
            <a:r>
              <a:rPr lang="tr-TR" sz="2200" b="1" smtClean="0"/>
              <a:t>		</a:t>
            </a:r>
          </a:p>
          <a:p>
            <a:pPr algn="just">
              <a:buFontTx/>
              <a:buNone/>
            </a:pPr>
            <a:endParaRPr lang="tr-TR" sz="2200" b="1" smtClean="0"/>
          </a:p>
          <a:p>
            <a:pPr algn="just">
              <a:buFontTx/>
              <a:buNone/>
            </a:pPr>
            <a:r>
              <a:rPr lang="tr-TR" sz="2200" b="1" smtClean="0"/>
              <a:t>		2) Simgesel oyunlar: </a:t>
            </a:r>
            <a:r>
              <a:rPr lang="tr-TR" sz="2200" smtClean="0"/>
              <a:t>Bu gelişim döneminde 2 yaş ile 7 ve 8 yaşları arasındaki dönemi içerir.  Bu oyunların içeriği alıştırmalardan, simgeler ve varsayım boyutuna kadar değişmektedir. </a:t>
            </a:r>
          </a:p>
          <a:p>
            <a:pPr algn="just">
              <a:buFontTx/>
              <a:buNone/>
            </a:pPr>
            <a:endParaRPr lang="tr-TR" sz="2200" smtClean="0"/>
          </a:p>
          <a:p>
            <a:pPr algn="just">
              <a:buFontTx/>
              <a:buNone/>
            </a:pPr>
            <a:endParaRPr lang="tr-TR" sz="2200" smtClean="0"/>
          </a:p>
          <a:p>
            <a:pPr algn="just">
              <a:buFontTx/>
              <a:buNone/>
            </a:pPr>
            <a:r>
              <a:rPr lang="tr-TR" sz="2200" smtClean="0"/>
              <a:t>		Çocuk kendi gerçeklerini hareketlerle yaşatmaktadır. Bunun en belirgin örneği sanki varmış gibi oyunlardır. </a:t>
            </a:r>
          </a:p>
        </p:txBody>
      </p:sp>
      <p:sp>
        <p:nvSpPr>
          <p:cNvPr id="26627" name="3 Slayt Numarası Yer Tutucusu"/>
          <p:cNvSpPr>
            <a:spLocks noGrp="1"/>
          </p:cNvSpPr>
          <p:nvPr>
            <p:ph type="sldNum" sz="quarter" idx="12"/>
          </p:nvPr>
        </p:nvSpPr>
        <p:spPr>
          <a:noFill/>
        </p:spPr>
        <p:txBody>
          <a:bodyPr/>
          <a:lstStyle/>
          <a:p>
            <a:fld id="{B82830BE-6984-4FE5-A489-FFAF983BAA00}" type="slidenum">
              <a:rPr lang="tr-TR" smtClean="0"/>
              <a:pPr/>
              <a:t>1</a:t>
            </a:fld>
            <a:endParaRPr lang="tr-TR"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2 İçerik Yer Tutucusu"/>
          <p:cNvSpPr>
            <a:spLocks noGrp="1"/>
          </p:cNvSpPr>
          <p:nvPr>
            <p:ph idx="1"/>
          </p:nvPr>
        </p:nvSpPr>
        <p:spPr>
          <a:xfrm>
            <a:off x="457200" y="533400"/>
            <a:ext cx="8229600" cy="5943600"/>
          </a:xfrm>
        </p:spPr>
        <p:txBody>
          <a:bodyPr/>
          <a:lstStyle/>
          <a:p>
            <a:pPr algn="just">
              <a:buFontTx/>
              <a:buNone/>
            </a:pPr>
            <a:r>
              <a:rPr lang="tr-TR" sz="2200" smtClean="0"/>
              <a:t>		</a:t>
            </a:r>
          </a:p>
          <a:p>
            <a:pPr algn="just">
              <a:buFontTx/>
              <a:buNone/>
            </a:pPr>
            <a:r>
              <a:rPr lang="tr-TR" sz="2200" smtClean="0"/>
              <a:t>		Çocuğun bir köşede yarattığı evcilik oyunu, bir odun ya da plastik çubuk ile oluşturulan atı sürmesi gibi örnekler bu gruptandır. Burada çocuk düşüncelerini yeterince gelişmemiş dili ile anlatamadığından bunları simgesel oyunla anlatmaktadır. </a:t>
            </a:r>
          </a:p>
          <a:p>
            <a:pPr algn="just">
              <a:buFontTx/>
              <a:buNone/>
            </a:pPr>
            <a:endParaRPr lang="tr-TR" sz="2200" smtClean="0"/>
          </a:p>
          <a:p>
            <a:pPr algn="just">
              <a:buFontTx/>
              <a:buNone/>
            </a:pPr>
            <a:endParaRPr lang="tr-TR" sz="2200" smtClean="0"/>
          </a:p>
          <a:p>
            <a:pPr algn="just">
              <a:buFontTx/>
              <a:buNone/>
            </a:pPr>
            <a:r>
              <a:rPr lang="tr-TR" sz="2200" smtClean="0"/>
              <a:t>		Ayrıca bu anlatım yoluyla zihinsel simge ve uygulamalar yinelenerek özümsenmektedir. Evcilik oyunu ile hem duygu ve düşünceler aktarılmakta, hem de annelik özdeşimi sindirilmektedir.</a:t>
            </a:r>
          </a:p>
        </p:txBody>
      </p:sp>
      <p:sp>
        <p:nvSpPr>
          <p:cNvPr id="27651" name="3 Slayt Numarası Yer Tutucusu"/>
          <p:cNvSpPr>
            <a:spLocks noGrp="1"/>
          </p:cNvSpPr>
          <p:nvPr>
            <p:ph type="sldNum" sz="quarter" idx="12"/>
          </p:nvPr>
        </p:nvSpPr>
        <p:spPr>
          <a:noFill/>
        </p:spPr>
        <p:txBody>
          <a:bodyPr/>
          <a:lstStyle/>
          <a:p>
            <a:fld id="{D03D3392-6A58-4F81-9CEA-BB37E2598E26}" type="slidenum">
              <a:rPr lang="tr-TR" smtClean="0"/>
              <a:pPr/>
              <a:t>2</a:t>
            </a:fld>
            <a:endParaRPr lang="tr-T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2 İçerik Yer Tutucusu"/>
          <p:cNvSpPr>
            <a:spLocks noGrp="1"/>
          </p:cNvSpPr>
          <p:nvPr>
            <p:ph idx="1"/>
          </p:nvPr>
        </p:nvSpPr>
        <p:spPr>
          <a:xfrm>
            <a:off x="457200" y="457200"/>
            <a:ext cx="8229600" cy="5668963"/>
          </a:xfrm>
        </p:spPr>
        <p:txBody>
          <a:bodyPr/>
          <a:lstStyle/>
          <a:p>
            <a:pPr algn="just">
              <a:buFontTx/>
              <a:buNone/>
            </a:pPr>
            <a:r>
              <a:rPr lang="tr-TR" sz="2200" b="1" smtClean="0"/>
              <a:t>		</a:t>
            </a:r>
          </a:p>
          <a:p>
            <a:pPr algn="just">
              <a:buFontTx/>
              <a:buNone/>
            </a:pPr>
            <a:endParaRPr lang="tr-TR" sz="2200" b="1" smtClean="0"/>
          </a:p>
          <a:p>
            <a:pPr algn="just">
              <a:buFontTx/>
              <a:buNone/>
            </a:pPr>
            <a:r>
              <a:rPr lang="tr-TR" sz="2200" b="1" smtClean="0"/>
              <a:t>		3) Kurallı oyunlar: </a:t>
            </a:r>
            <a:r>
              <a:rPr lang="tr-TR" sz="2200" smtClean="0"/>
              <a:t>Bu dönemde çocuk ilk olarak kendinden büyüklerin oyunlarını taklit etmeye başlar. Bu oyunlar 7-8 yaşlarından sonra kurulmaya başlar ve çocuğu sosyalleşmeye yönlendirir. </a:t>
            </a:r>
          </a:p>
          <a:p>
            <a:pPr algn="just">
              <a:buFontTx/>
              <a:buNone/>
            </a:pPr>
            <a:endParaRPr lang="tr-TR" sz="2200" smtClean="0"/>
          </a:p>
          <a:p>
            <a:pPr algn="just">
              <a:buFontTx/>
              <a:buNone/>
            </a:pPr>
            <a:endParaRPr lang="tr-TR" sz="2200" smtClean="0"/>
          </a:p>
          <a:p>
            <a:pPr algn="just">
              <a:buFontTx/>
              <a:buNone/>
            </a:pPr>
            <a:endParaRPr lang="tr-TR" sz="2200" smtClean="0"/>
          </a:p>
          <a:p>
            <a:pPr algn="just">
              <a:buFontTx/>
              <a:buNone/>
            </a:pPr>
            <a:r>
              <a:rPr lang="tr-TR" sz="2200" smtClean="0"/>
              <a:t>		İlk iki oyun yaş ilerledikçe azalmakta ve yerini kurallı oyunlara bırakmaktadır. Bu değişme çocuğun ilişkilerini ve sosyalleşmesini yansıtmaktadır.</a:t>
            </a:r>
          </a:p>
          <a:p>
            <a:endParaRPr lang="tr-TR" sz="2200" smtClean="0"/>
          </a:p>
        </p:txBody>
      </p:sp>
      <p:sp>
        <p:nvSpPr>
          <p:cNvPr id="28675" name="3 Slayt Numarası Yer Tutucusu"/>
          <p:cNvSpPr>
            <a:spLocks noGrp="1"/>
          </p:cNvSpPr>
          <p:nvPr>
            <p:ph type="sldNum" sz="quarter" idx="12"/>
          </p:nvPr>
        </p:nvSpPr>
        <p:spPr>
          <a:noFill/>
        </p:spPr>
        <p:txBody>
          <a:bodyPr/>
          <a:lstStyle/>
          <a:p>
            <a:fld id="{C90FB329-C5BD-414A-87D2-554ADEA4948B}" type="slidenum">
              <a:rPr lang="tr-TR" smtClean="0"/>
              <a:pPr/>
              <a:t>3</a:t>
            </a:fld>
            <a:endParaRPr lang="tr-T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p:cNvSpPr>
            <a:spLocks noGrp="1"/>
          </p:cNvSpPr>
          <p:nvPr>
            <p:ph type="title"/>
          </p:nvPr>
        </p:nvSpPr>
        <p:spPr>
          <a:xfrm>
            <a:off x="457200" y="274638"/>
            <a:ext cx="8229600" cy="563562"/>
          </a:xfrm>
        </p:spPr>
        <p:txBody>
          <a:bodyPr/>
          <a:lstStyle/>
          <a:p>
            <a:r>
              <a:rPr lang="tr-TR" sz="2200" b="1" smtClean="0"/>
              <a:t>Oyunla kazanılan beceriler</a:t>
            </a:r>
          </a:p>
        </p:txBody>
      </p:sp>
      <p:sp>
        <p:nvSpPr>
          <p:cNvPr id="29699" name="2 İçerik Yer Tutucusu"/>
          <p:cNvSpPr>
            <a:spLocks noGrp="1"/>
          </p:cNvSpPr>
          <p:nvPr>
            <p:ph idx="1"/>
          </p:nvPr>
        </p:nvSpPr>
        <p:spPr>
          <a:xfrm>
            <a:off x="457200" y="838200"/>
            <a:ext cx="6553200" cy="5638800"/>
          </a:xfrm>
        </p:spPr>
        <p:txBody>
          <a:bodyPr/>
          <a:lstStyle/>
          <a:p>
            <a:r>
              <a:rPr lang="tr-TR" sz="2200" smtClean="0"/>
              <a:t>Eleştirel düşünme becerisi</a:t>
            </a:r>
          </a:p>
          <a:p>
            <a:r>
              <a:rPr lang="tr-TR" sz="2200" smtClean="0"/>
              <a:t>Yaratıcı düşünme becerisi</a:t>
            </a:r>
          </a:p>
          <a:p>
            <a:r>
              <a:rPr lang="tr-TR" sz="2200" smtClean="0"/>
              <a:t>İletişim becerisi</a:t>
            </a:r>
          </a:p>
          <a:p>
            <a:r>
              <a:rPr lang="tr-TR" sz="2200" smtClean="0"/>
              <a:t>Araştırma becerisi</a:t>
            </a:r>
          </a:p>
          <a:p>
            <a:r>
              <a:rPr lang="tr-TR" sz="2200" smtClean="0"/>
              <a:t>Problem çözme becerisi</a:t>
            </a:r>
          </a:p>
          <a:p>
            <a:r>
              <a:rPr lang="tr-TR" sz="2200" smtClean="0"/>
              <a:t>Bilgi teknolojilerini kullanma becerisi</a:t>
            </a:r>
          </a:p>
          <a:p>
            <a:r>
              <a:rPr lang="tr-TR" sz="2200" smtClean="0"/>
              <a:t>Girişimcilik becerisi</a:t>
            </a:r>
          </a:p>
          <a:p>
            <a:r>
              <a:rPr lang="tr-TR" sz="2200" smtClean="0"/>
              <a:t>Türkçeyi doğru, güzel ve etkili kullanma becerisi</a:t>
            </a:r>
          </a:p>
          <a:p>
            <a:r>
              <a:rPr lang="tr-TR" sz="2200" smtClean="0"/>
              <a:t>Sınıflandırma becerisi</a:t>
            </a:r>
          </a:p>
          <a:p>
            <a:r>
              <a:rPr lang="tr-TR" sz="2200" smtClean="0"/>
              <a:t>Planlama becerisi</a:t>
            </a:r>
          </a:p>
          <a:p>
            <a:r>
              <a:rPr lang="tr-TR" sz="2200" smtClean="0"/>
              <a:t>Kendini kontrol etme</a:t>
            </a:r>
          </a:p>
          <a:p>
            <a:r>
              <a:rPr lang="tr-TR" sz="2200" smtClean="0"/>
              <a:t>Çabuk karar verme</a:t>
            </a:r>
          </a:p>
          <a:p>
            <a:r>
              <a:rPr lang="tr-TR" sz="2200" smtClean="0"/>
              <a:t>Uyarlama becerisi</a:t>
            </a:r>
          </a:p>
        </p:txBody>
      </p:sp>
      <p:pic>
        <p:nvPicPr>
          <p:cNvPr id="29700" name="Picture 2" descr="http://www.kisiselgelisim.com/bolumler/images/cocuk_2.jpg"/>
          <p:cNvPicPr>
            <a:picLocks noChangeAspect="1" noChangeArrowheads="1"/>
          </p:cNvPicPr>
          <p:nvPr/>
        </p:nvPicPr>
        <p:blipFill>
          <a:blip r:embed="rId2" cstate="print"/>
          <a:srcRect/>
          <a:stretch>
            <a:fillRect/>
          </a:stretch>
        </p:blipFill>
        <p:spPr bwMode="auto">
          <a:xfrm>
            <a:off x="4191000" y="4114800"/>
            <a:ext cx="4495800" cy="2381250"/>
          </a:xfrm>
          <a:prstGeom prst="rect">
            <a:avLst/>
          </a:prstGeom>
          <a:noFill/>
          <a:ln w="9525">
            <a:noFill/>
            <a:miter lim="800000"/>
            <a:headEnd/>
            <a:tailEnd/>
          </a:ln>
        </p:spPr>
      </p:pic>
      <p:sp>
        <p:nvSpPr>
          <p:cNvPr id="29701" name="5 Slayt Numarası Yer Tutucusu"/>
          <p:cNvSpPr>
            <a:spLocks noGrp="1"/>
          </p:cNvSpPr>
          <p:nvPr>
            <p:ph type="sldNum" sz="quarter" idx="12"/>
          </p:nvPr>
        </p:nvSpPr>
        <p:spPr>
          <a:noFill/>
        </p:spPr>
        <p:txBody>
          <a:bodyPr/>
          <a:lstStyle/>
          <a:p>
            <a:fld id="{672AF001-69E4-4589-8808-24C17D267A73}" type="slidenum">
              <a:rPr lang="tr-TR" smtClean="0"/>
              <a:pPr/>
              <a:t>4</a:t>
            </a:fld>
            <a:endParaRPr lang="tr-TR"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2 İçerik Yer Tutucusu"/>
          <p:cNvSpPr>
            <a:spLocks noGrp="1"/>
          </p:cNvSpPr>
          <p:nvPr>
            <p:ph idx="1"/>
          </p:nvPr>
        </p:nvSpPr>
        <p:spPr>
          <a:xfrm>
            <a:off x="457200" y="457200"/>
            <a:ext cx="4343400" cy="5668963"/>
          </a:xfrm>
        </p:spPr>
        <p:txBody>
          <a:bodyPr/>
          <a:lstStyle/>
          <a:p>
            <a:endParaRPr lang="tr-TR" sz="2200" smtClean="0"/>
          </a:p>
          <a:p>
            <a:endParaRPr lang="tr-TR" sz="2200" smtClean="0"/>
          </a:p>
          <a:p>
            <a:r>
              <a:rPr lang="tr-TR" sz="2200" smtClean="0"/>
              <a:t>Risk alma becerisi</a:t>
            </a:r>
          </a:p>
          <a:p>
            <a:r>
              <a:rPr lang="tr-TR" sz="2200" smtClean="0"/>
              <a:t>Hakkını koruma becerisi</a:t>
            </a:r>
          </a:p>
          <a:p>
            <a:r>
              <a:rPr lang="tr-TR" sz="2200" smtClean="0"/>
              <a:t>Görev paylaşımı yapma</a:t>
            </a:r>
          </a:p>
          <a:p>
            <a:r>
              <a:rPr lang="tr-TR" sz="2200" smtClean="0"/>
              <a:t>Özeleştiri yapma</a:t>
            </a:r>
          </a:p>
          <a:p>
            <a:r>
              <a:rPr lang="tr-TR" sz="2200" smtClean="0"/>
              <a:t>Sunu Yapma</a:t>
            </a:r>
          </a:p>
          <a:p>
            <a:r>
              <a:rPr lang="tr-TR" sz="2200" smtClean="0"/>
              <a:t>İlişkilendirme Becerisi</a:t>
            </a:r>
          </a:p>
          <a:p>
            <a:r>
              <a:rPr lang="tr-TR" sz="2200" smtClean="0"/>
              <a:t>Çok Yönlü Düşünme</a:t>
            </a:r>
          </a:p>
        </p:txBody>
      </p:sp>
      <p:pic>
        <p:nvPicPr>
          <p:cNvPr id="30723" name="Picture 4" descr="pathway"/>
          <p:cNvPicPr>
            <a:picLocks noChangeAspect="1" noChangeArrowheads="1"/>
          </p:cNvPicPr>
          <p:nvPr/>
        </p:nvPicPr>
        <p:blipFill>
          <a:blip r:embed="rId2" cstate="print"/>
          <a:srcRect/>
          <a:stretch>
            <a:fillRect/>
          </a:stretch>
        </p:blipFill>
        <p:spPr bwMode="auto">
          <a:xfrm>
            <a:off x="4876800" y="609600"/>
            <a:ext cx="3886200" cy="5772150"/>
          </a:xfrm>
          <a:prstGeom prst="rect">
            <a:avLst/>
          </a:prstGeom>
          <a:noFill/>
          <a:ln w="9525">
            <a:noFill/>
            <a:miter lim="800000"/>
            <a:headEnd/>
            <a:tailEnd/>
          </a:ln>
        </p:spPr>
      </p:pic>
      <p:sp>
        <p:nvSpPr>
          <p:cNvPr id="30724" name="4 Slayt Numarası Yer Tutucusu"/>
          <p:cNvSpPr>
            <a:spLocks noGrp="1"/>
          </p:cNvSpPr>
          <p:nvPr>
            <p:ph type="sldNum" sz="quarter" idx="12"/>
          </p:nvPr>
        </p:nvSpPr>
        <p:spPr>
          <a:noFill/>
        </p:spPr>
        <p:txBody>
          <a:bodyPr/>
          <a:lstStyle/>
          <a:p>
            <a:fld id="{69DF7D2D-0D60-4048-A689-29E0D9B04F0C}" type="slidenum">
              <a:rPr lang="tr-TR" smtClean="0"/>
              <a:pPr/>
              <a:t>5</a:t>
            </a:fld>
            <a:endParaRPr lang="tr-T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p:cNvSpPr>
            <a:spLocks noGrp="1"/>
          </p:cNvSpPr>
          <p:nvPr>
            <p:ph type="title"/>
          </p:nvPr>
        </p:nvSpPr>
        <p:spPr>
          <a:xfrm>
            <a:off x="457200" y="274638"/>
            <a:ext cx="8229600" cy="563562"/>
          </a:xfrm>
        </p:spPr>
        <p:txBody>
          <a:bodyPr/>
          <a:lstStyle/>
          <a:p>
            <a:r>
              <a:rPr lang="tr-TR" sz="2400" b="1" smtClean="0"/>
              <a:t>Oyunla kazanılan değerler</a:t>
            </a:r>
          </a:p>
        </p:txBody>
      </p:sp>
      <p:sp>
        <p:nvSpPr>
          <p:cNvPr id="31747" name="2 İçerik Yer Tutucusu"/>
          <p:cNvSpPr>
            <a:spLocks noGrp="1"/>
          </p:cNvSpPr>
          <p:nvPr>
            <p:ph idx="1"/>
          </p:nvPr>
        </p:nvSpPr>
        <p:spPr>
          <a:xfrm>
            <a:off x="457200" y="914400"/>
            <a:ext cx="4191000" cy="5410200"/>
          </a:xfrm>
        </p:spPr>
        <p:txBody>
          <a:bodyPr/>
          <a:lstStyle/>
          <a:p>
            <a:pPr algn="just"/>
            <a:r>
              <a:rPr lang="tr-TR" sz="2200" smtClean="0"/>
              <a:t>Dayanışma</a:t>
            </a:r>
          </a:p>
          <a:p>
            <a:pPr algn="just"/>
            <a:r>
              <a:rPr lang="tr-TR" sz="2200" smtClean="0"/>
              <a:t>Estetik</a:t>
            </a:r>
          </a:p>
          <a:p>
            <a:pPr algn="just"/>
            <a:r>
              <a:rPr lang="tr-TR" sz="2200" smtClean="0"/>
              <a:t>Sorumluluk</a:t>
            </a:r>
          </a:p>
          <a:p>
            <a:pPr algn="just"/>
            <a:r>
              <a:rPr lang="tr-TR" sz="2200" smtClean="0"/>
              <a:t>Yardımseverlik</a:t>
            </a:r>
          </a:p>
          <a:p>
            <a:pPr algn="just"/>
            <a:r>
              <a:rPr lang="tr-TR" sz="2200" smtClean="0"/>
              <a:t>Duyarlılık</a:t>
            </a:r>
          </a:p>
          <a:p>
            <a:pPr algn="just"/>
            <a:r>
              <a:rPr lang="tr-TR" sz="2200" smtClean="0"/>
              <a:t>Bilimsellik</a:t>
            </a:r>
          </a:p>
          <a:p>
            <a:pPr algn="just"/>
            <a:r>
              <a:rPr lang="tr-TR" sz="2200" smtClean="0"/>
              <a:t>Hoşgörü</a:t>
            </a:r>
          </a:p>
          <a:p>
            <a:pPr algn="just"/>
            <a:r>
              <a:rPr lang="tr-TR" sz="2200" smtClean="0"/>
              <a:t>Farklılıklara saygı duyma</a:t>
            </a:r>
          </a:p>
          <a:p>
            <a:r>
              <a:rPr lang="tr-TR" sz="2200" smtClean="0"/>
              <a:t>Temizlik alışkanlığı</a:t>
            </a:r>
          </a:p>
          <a:p>
            <a:r>
              <a:rPr lang="tr-TR" sz="2200" smtClean="0"/>
              <a:t>Yenilgiyi kabullenme</a:t>
            </a:r>
          </a:p>
          <a:p>
            <a:r>
              <a:rPr lang="tr-TR" sz="2200" smtClean="0"/>
              <a:t>Kazananı tebrik etme</a:t>
            </a:r>
          </a:p>
          <a:p>
            <a:r>
              <a:rPr lang="tr-TR" sz="2200" smtClean="0"/>
              <a:t>Eleştiriye açık olma</a:t>
            </a:r>
          </a:p>
          <a:p>
            <a:r>
              <a:rPr lang="tr-TR" sz="2200" smtClean="0"/>
              <a:t>Sağlığa önem verme</a:t>
            </a:r>
          </a:p>
        </p:txBody>
      </p:sp>
      <p:pic>
        <p:nvPicPr>
          <p:cNvPr id="31748" name="Picture 5" descr="http://www.sporx.com/images/galeri/133/3350/B_e053e929dc2b4ac9e0875740e3863c00.jpg"/>
          <p:cNvPicPr>
            <a:picLocks noChangeAspect="1" noChangeArrowheads="1"/>
          </p:cNvPicPr>
          <p:nvPr/>
        </p:nvPicPr>
        <p:blipFill>
          <a:blip r:embed="rId2" cstate="print"/>
          <a:srcRect/>
          <a:stretch>
            <a:fillRect/>
          </a:stretch>
        </p:blipFill>
        <p:spPr bwMode="auto">
          <a:xfrm>
            <a:off x="4191000" y="1295400"/>
            <a:ext cx="4800600" cy="4343400"/>
          </a:xfrm>
          <a:prstGeom prst="rect">
            <a:avLst/>
          </a:prstGeom>
          <a:noFill/>
          <a:ln w="9525">
            <a:noFill/>
            <a:miter lim="800000"/>
            <a:headEnd/>
            <a:tailEnd/>
          </a:ln>
        </p:spPr>
      </p:pic>
      <p:sp>
        <p:nvSpPr>
          <p:cNvPr id="31749" name="5 Slayt Numarası Yer Tutucusu"/>
          <p:cNvSpPr>
            <a:spLocks noGrp="1"/>
          </p:cNvSpPr>
          <p:nvPr>
            <p:ph type="sldNum" sz="quarter" idx="12"/>
          </p:nvPr>
        </p:nvSpPr>
        <p:spPr>
          <a:noFill/>
        </p:spPr>
        <p:txBody>
          <a:bodyPr/>
          <a:lstStyle/>
          <a:p>
            <a:fld id="{D2674402-9CBC-499C-AC3B-379DDE095114}" type="slidenum">
              <a:rPr lang="tr-TR" smtClean="0"/>
              <a:pPr/>
              <a:t>6</a:t>
            </a:fld>
            <a:endParaRPr lang="tr-TR"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2 İçerik Yer Tutucusu"/>
          <p:cNvSpPr>
            <a:spLocks noGrp="1"/>
          </p:cNvSpPr>
          <p:nvPr>
            <p:ph idx="1"/>
          </p:nvPr>
        </p:nvSpPr>
        <p:spPr>
          <a:xfrm>
            <a:off x="457200" y="457200"/>
            <a:ext cx="6019800" cy="5668963"/>
          </a:xfrm>
        </p:spPr>
        <p:txBody>
          <a:bodyPr/>
          <a:lstStyle/>
          <a:p>
            <a:r>
              <a:rPr lang="tr-TR" sz="2200" smtClean="0"/>
              <a:t>Kötü tezahürata karşı olma</a:t>
            </a:r>
          </a:p>
          <a:p>
            <a:r>
              <a:rPr lang="tr-TR" sz="2200" smtClean="0"/>
              <a:t>Kendini başkasının yerine koyma</a:t>
            </a:r>
          </a:p>
          <a:p>
            <a:r>
              <a:rPr lang="tr-TR" sz="2200" smtClean="0"/>
              <a:t>Fedakârlıkta bulunma</a:t>
            </a:r>
          </a:p>
          <a:p>
            <a:r>
              <a:rPr lang="tr-TR" sz="2200" smtClean="0"/>
              <a:t>Sahadaki mücadeleyi dışarı yansıtmama</a:t>
            </a:r>
          </a:p>
          <a:p>
            <a:r>
              <a:rPr lang="tr-TR" sz="2200" smtClean="0"/>
              <a:t>Dostça mücadele etme</a:t>
            </a:r>
          </a:p>
          <a:p>
            <a:r>
              <a:rPr lang="tr-TR" sz="2200" smtClean="0"/>
              <a:t>Bencil olmama</a:t>
            </a:r>
          </a:p>
          <a:p>
            <a:r>
              <a:rPr lang="tr-TR" sz="2200" smtClean="0"/>
              <a:t>Adil Olma</a:t>
            </a:r>
          </a:p>
          <a:p>
            <a:r>
              <a:rPr lang="tr-TR" sz="2200" smtClean="0"/>
              <a:t>Sabırlı Olma</a:t>
            </a:r>
          </a:p>
          <a:p>
            <a:r>
              <a:rPr lang="tr-TR" sz="2200" smtClean="0"/>
              <a:t>Haksızlığa karşı olma</a:t>
            </a:r>
          </a:p>
          <a:p>
            <a:r>
              <a:rPr lang="tr-TR" sz="2200" smtClean="0"/>
              <a:t>Hakkına razı olma</a:t>
            </a:r>
          </a:p>
          <a:p>
            <a:r>
              <a:rPr lang="tr-TR" sz="2200" smtClean="0"/>
              <a:t>Spor ahlakını kazanma</a:t>
            </a:r>
          </a:p>
          <a:p>
            <a:r>
              <a:rPr lang="tr-TR" sz="2200" smtClean="0"/>
              <a:t>Geleneksel ve milli değerlerine sahip çıkma</a:t>
            </a:r>
          </a:p>
          <a:p>
            <a:r>
              <a:rPr lang="tr-TR" sz="2200" smtClean="0"/>
              <a:t>Kurallara uyma</a:t>
            </a:r>
          </a:p>
        </p:txBody>
      </p:sp>
      <p:pic>
        <p:nvPicPr>
          <p:cNvPr id="32771" name="Picture 4" descr="Cartoon: Fair Play (medium) by menekse tagged sports"/>
          <p:cNvPicPr>
            <a:picLocks noChangeAspect="1" noChangeArrowheads="1"/>
          </p:cNvPicPr>
          <p:nvPr/>
        </p:nvPicPr>
        <p:blipFill>
          <a:blip r:embed="rId2" cstate="print"/>
          <a:srcRect/>
          <a:stretch>
            <a:fillRect/>
          </a:stretch>
        </p:blipFill>
        <p:spPr bwMode="auto">
          <a:xfrm>
            <a:off x="6477000" y="381000"/>
            <a:ext cx="2400300" cy="5791200"/>
          </a:xfrm>
          <a:prstGeom prst="rect">
            <a:avLst/>
          </a:prstGeom>
          <a:noFill/>
          <a:ln w="9525">
            <a:noFill/>
            <a:miter lim="800000"/>
            <a:headEnd/>
            <a:tailEnd/>
          </a:ln>
        </p:spPr>
      </p:pic>
      <p:sp>
        <p:nvSpPr>
          <p:cNvPr id="32772" name="4 Slayt Numarası Yer Tutucusu"/>
          <p:cNvSpPr>
            <a:spLocks noGrp="1"/>
          </p:cNvSpPr>
          <p:nvPr>
            <p:ph type="sldNum" sz="quarter" idx="12"/>
          </p:nvPr>
        </p:nvSpPr>
        <p:spPr>
          <a:noFill/>
        </p:spPr>
        <p:txBody>
          <a:bodyPr/>
          <a:lstStyle/>
          <a:p>
            <a:fld id="{19D3F2DC-A5C1-4C67-A252-3E563DE57E4E}" type="slidenum">
              <a:rPr lang="tr-TR" smtClean="0"/>
              <a:pPr/>
              <a:t>7</a:t>
            </a:fld>
            <a:endParaRPr lang="tr-TR"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133</Words>
  <Application>Microsoft Office PowerPoint</Application>
  <PresentationFormat>Ekran Gösterisi (4:3)</PresentationFormat>
  <Paragraphs>75</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Slayt 1</vt:lpstr>
      <vt:lpstr>Slayt 2</vt:lpstr>
      <vt:lpstr>Slayt 3</vt:lpstr>
      <vt:lpstr>Oyunla kazanılan beceriler</vt:lpstr>
      <vt:lpstr>Slayt 5</vt:lpstr>
      <vt:lpstr>Oyunla kazanılan değerler</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NEŞE ŞAHİN</dc:creator>
  <cp:lastModifiedBy>NEŞE ŞAHİN</cp:lastModifiedBy>
  <cp:revision>1</cp:revision>
  <dcterms:created xsi:type="dcterms:W3CDTF">2019-12-26T08:26:14Z</dcterms:created>
  <dcterms:modified xsi:type="dcterms:W3CDTF">2019-12-26T08:26:37Z</dcterms:modified>
</cp:coreProperties>
</file>