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7" r:id="rId3"/>
    <p:sldId id="341" r:id="rId4"/>
    <p:sldId id="344" r:id="rId5"/>
    <p:sldId id="348" r:id="rId6"/>
    <p:sldId id="349" r:id="rId7"/>
    <p:sldId id="350" r:id="rId8"/>
    <p:sldId id="351" r:id="rId9"/>
    <p:sldId id="353" r:id="rId10"/>
    <p:sldId id="346" r:id="rId11"/>
    <p:sldId id="347" r:id="rId12"/>
    <p:sldId id="340" r:id="rId13"/>
    <p:sldId id="336" r:id="rId14"/>
    <p:sldId id="337" r:id="rId15"/>
    <p:sldId id="338"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4" autoAdjust="0"/>
    <p:restoredTop sz="94660"/>
  </p:normalViewPr>
  <p:slideViewPr>
    <p:cSldViewPr snapToGrid="0">
      <p:cViewPr varScale="1">
        <p:scale>
          <a:sx n="90" d="100"/>
          <a:sy n="90" d="100"/>
        </p:scale>
        <p:origin x="-39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233205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3453440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44906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162536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222212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271686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17BB3B-7ADB-47B5-9793-9BA306C4D456}" type="datetimeFigureOut">
              <a:rPr lang="tr-TR" smtClean="0"/>
              <a:pPr/>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138423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17BB3B-7ADB-47B5-9793-9BA306C4D456}" type="datetimeFigureOut">
              <a:rPr lang="tr-TR" smtClean="0"/>
              <a:pPr/>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337031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17BB3B-7ADB-47B5-9793-9BA306C4D456}" type="datetimeFigureOut">
              <a:rPr lang="tr-TR" smtClean="0"/>
              <a:pPr/>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68048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3685852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327407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BB3B-7ADB-47B5-9793-9BA306C4D456}" type="datetimeFigureOut">
              <a:rPr lang="tr-TR" smtClean="0"/>
              <a:pPr/>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FB030-D83D-47A3-90EA-03F34F6EBB7D}" type="slidenum">
              <a:rPr lang="tr-TR" smtClean="0"/>
              <a:pPr/>
              <a:t>‹#›</a:t>
            </a:fld>
            <a:endParaRPr lang="tr-TR"/>
          </a:p>
        </p:txBody>
      </p:sp>
    </p:spTree>
    <p:extLst>
      <p:ext uri="{BB962C8B-B14F-4D97-AF65-F5344CB8AC3E}">
        <p14:creationId xmlns="" xmlns:p14="http://schemas.microsoft.com/office/powerpoint/2010/main" val="195254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TAR322 OSMANLI İMPARATORLUĞU’NDA YENİLEŞME HAREKETLERİ</a:t>
            </a:r>
            <a:endParaRPr lang="tr-TR" dirty="0"/>
          </a:p>
        </p:txBody>
      </p:sp>
      <p:sp>
        <p:nvSpPr>
          <p:cNvPr id="3" name="Alt Başlık 2"/>
          <p:cNvSpPr>
            <a:spLocks noGrp="1"/>
          </p:cNvSpPr>
          <p:nvPr>
            <p:ph type="subTitle" idx="1"/>
          </p:nvPr>
        </p:nvSpPr>
        <p:spPr>
          <a:xfrm>
            <a:off x="1524000" y="903890"/>
            <a:ext cx="9144000" cy="4353910"/>
          </a:xfrm>
        </p:spPr>
        <p:txBody>
          <a:bodyPr/>
          <a:lstStyle/>
          <a:p>
            <a:endParaRPr lang="tr-TR" dirty="0"/>
          </a:p>
        </p:txBody>
      </p:sp>
    </p:spTree>
    <p:extLst>
      <p:ext uri="{BB962C8B-B14F-4D97-AF65-F5344CB8AC3E}">
        <p14:creationId xmlns="" xmlns:p14="http://schemas.microsoft.com/office/powerpoint/2010/main" val="2268398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Sivil, Askeri ve Mesleki Eğitim Alanındaki Gelişmeler</a:t>
            </a:r>
          </a:p>
          <a:p>
            <a:pPr>
              <a:buFont typeface="Arial" pitchFamily="34" charset="0"/>
              <a:buChar char="•"/>
            </a:pPr>
            <a:r>
              <a:rPr lang="tr-TR" dirty="0" smtClean="0">
                <a:solidFill>
                  <a:schemeClr val="accent1"/>
                </a:solidFill>
              </a:rPr>
              <a:t> </a:t>
            </a:r>
            <a:r>
              <a:rPr lang="tr-TR" sz="2800" dirty="0" smtClean="0"/>
              <a:t>Nizamname’nin oldukça kapsamlı ve çağdaş bir eğitim teşkilatı öngörerek, sınıf sisteminde, kademeli ve belli bir müfredatla eğitim kurgulamış olması, dönemine göre radikal sayılabilirdi. İlkokul eğitiminin ve öğretmeninin önemsenerek kanunundaki yerini alması, programlara doğal bilimlerin dâhil edilmesi, eğitimin finansmanının düşünülmüş olması önemliydi. </a:t>
            </a:r>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t>Eğitim Alanındaki Gelişmeler</a:t>
            </a:r>
          </a:p>
          <a:p>
            <a:pPr>
              <a:buFont typeface="Arial" pitchFamily="34" charset="0"/>
              <a:buChar char="•"/>
            </a:pPr>
            <a:r>
              <a:rPr lang="tr-TR" dirty="0" smtClean="0">
                <a:solidFill>
                  <a:schemeClr val="accent1"/>
                </a:solidFill>
              </a:rPr>
              <a:t> </a:t>
            </a:r>
            <a:r>
              <a:rPr lang="tr-TR" sz="2800" dirty="0" smtClean="0"/>
              <a:t>Özel okullar, devlet okulları, cemaat ve yabancı okulların tek bir yasayla ele alınmış olması, ileride karma okulları teşvik eder bir anlayış benimsemesi, Nizamname’nin diğer önemli özelliğiydi. Kızların ilkokul eğitimini de gözeten hukuki metin, taşrada eğitimin yaygılaştırılması ve daha nitelikli hale getirilmesi konusunda hayati bir öneme sahipti. II. Abdülhamit döneminde ve özellikle 1880’li yıllarda gerçek ve olumlu sonuçlarını veren Nizamname, Darülfünun ve </a:t>
            </a:r>
            <a:r>
              <a:rPr lang="tr-TR" sz="2800" dirty="0" err="1" smtClean="0"/>
              <a:t>Darülmuallimat</a:t>
            </a:r>
            <a:r>
              <a:rPr lang="tr-TR" sz="2800" dirty="0" smtClean="0"/>
              <a:t> gibi yükseköğretim kurumlarının açılmasına da ön ayak olmuştu.</a:t>
            </a:r>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77500" lnSpcReduction="20000"/>
          </a:bodyPr>
          <a:lstStyle/>
          <a:p>
            <a:r>
              <a:rPr lang="tr-TR" b="1" dirty="0" smtClean="0"/>
              <a:t>Eğitim Alanındaki Gelişmeler</a:t>
            </a:r>
          </a:p>
          <a:p>
            <a:pPr>
              <a:buFont typeface="Arial" pitchFamily="34" charset="0"/>
              <a:buChar char="•"/>
            </a:pPr>
            <a:r>
              <a:rPr lang="tr-TR" dirty="0" smtClean="0">
                <a:solidFill>
                  <a:schemeClr val="accent1"/>
                </a:solidFill>
              </a:rPr>
              <a:t> </a:t>
            </a:r>
            <a:r>
              <a:rPr lang="tr-TR" sz="3200" dirty="0" smtClean="0"/>
              <a:t>1843’te Dâr-ı </a:t>
            </a:r>
            <a:r>
              <a:rPr lang="tr-TR" sz="3200" dirty="0" err="1" smtClean="0"/>
              <a:t>Şûrâ</a:t>
            </a:r>
            <a:r>
              <a:rPr lang="tr-TR" sz="3200" dirty="0" smtClean="0"/>
              <a:t>-</a:t>
            </a:r>
            <a:r>
              <a:rPr lang="tr-TR" sz="3200" dirty="0" err="1" smtClean="0"/>
              <a:t>yı</a:t>
            </a:r>
            <a:r>
              <a:rPr lang="tr-TR" sz="3200" dirty="0" smtClean="0"/>
              <a:t> Askeri, Meclis-i </a:t>
            </a:r>
            <a:r>
              <a:rPr lang="tr-TR" sz="3200" dirty="0" err="1" smtClean="0"/>
              <a:t>Umûmi</a:t>
            </a:r>
            <a:r>
              <a:rPr lang="tr-TR" sz="3200" dirty="0" smtClean="0"/>
              <a:t> ve Meclis-i </a:t>
            </a:r>
            <a:r>
              <a:rPr lang="tr-TR" sz="3200" dirty="0" err="1" smtClean="0"/>
              <a:t>Vâlâ’nın</a:t>
            </a:r>
            <a:r>
              <a:rPr lang="tr-TR" sz="3200" dirty="0" smtClean="0"/>
              <a:t> çabaları ve Rıza Paşa’nın mesaisi ile düzenli ordu birlikleri, Nizamiye ve Redif olmak üzere yeniden teşkilatlandırılmış; askerliğe hiyerarşi getirilerek, ülke ordu bölgelerine ayrılmış ve askerlik süresiyle ilgili önemli kararlar alınmıştı. İstanbul’da Hassa ve </a:t>
            </a:r>
            <a:r>
              <a:rPr lang="tr-TR" sz="3200" dirty="0" err="1" smtClean="0"/>
              <a:t>Dersaadet</a:t>
            </a:r>
            <a:r>
              <a:rPr lang="tr-TR" sz="3200" dirty="0" smtClean="0"/>
              <a:t> adlarıyla iki ordu kurulurken, Anadolu, Rumeli ve Arabistan diğer ordu bölgelerini oluşturmuştu. Nizamiye ve Redif bilirlikleri doğrudan bu ordulara bağlanarak, her orduya da kendine tahsis edilmiş olan bölgelerden asker alma yetkisi verilmişti. Aynı yıl askerlik süresi beş yıl olarak saptanmış, bu süre sonunda bırakılanların yedi yıl da Redif sınıfında istihdam edilmesi kararlaştırılmıştı. Her yılın mart ayı başında ordular mevcudunun beşte biri terhis edilerek yerlerine yenileri alınacaktı.</a:t>
            </a: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20000"/>
          </a:bodyPr>
          <a:lstStyle/>
          <a:p>
            <a:r>
              <a:rPr lang="tr-TR" b="1" dirty="0" smtClean="0"/>
              <a:t>Eğitim Alanındaki Gelişmeler</a:t>
            </a:r>
          </a:p>
          <a:p>
            <a:pPr hangingPunct="0"/>
            <a:r>
              <a:rPr lang="tr-TR" sz="3200" dirty="0" smtClean="0"/>
              <a:t>1846 yılında önemli bir girişime daha imza atılarak, asker alımı konusunda kur’a usulü getirilmişti. Daha kurallı bir nitelik kazanmaya başlayan asker alımında benimsenen yeni yönteme göre, her sene belirlenen tarihte yaşı gelmiş yükümlüler Kura Meclisi’nin karşısında toplanacaklar, muayene sonrası iki gruba ayrılarak kura işlemine tabi tutulacaklardı. Dolu kurayı çekenler İmparatorluğun herhangi bir bölgesinde Nizamiye birliklerine katılarak beş yıl fiili askerlik yaptıktan sonra, yedi yıl da kendi eyaletlerinde bulunan Redif birliklerinde yükümlülüklerini yerine getireceklerdi. Kura isabet etmeyenler ise 26 yaşına kadar aynı yola girmek için kuraya katılmaya devam edeceklerdi.</a:t>
            </a: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t>Eğitim Alanındaki Gelişmeler</a:t>
            </a:r>
          </a:p>
          <a:p>
            <a:pPr hangingPunct="0"/>
            <a:r>
              <a:rPr lang="tr-TR" sz="3200" dirty="0" smtClean="0"/>
              <a:t>Aynı meclislerin etkinliğinde iç güvenlik konusunda da kayda değer girişimlerde bulunulmuştu. 1844 yılında faaliyete geçirilen Zaptiye Teşkilatı ile </a:t>
            </a:r>
            <a:r>
              <a:rPr lang="tr-TR" sz="3200" dirty="0" err="1" smtClean="0"/>
              <a:t>timarlı</a:t>
            </a:r>
            <a:r>
              <a:rPr lang="tr-TR" sz="3200" dirty="0" smtClean="0"/>
              <a:t> sipahi bakiyeleri iç güvenlik sistemi içine alınmış, polis ve jandarmanın görevlerini üstlenecek yeni bir teşkilat faaliyete geçirilmişti. İstanbul’daki güvenlik hizmetleri için 1845 yılında Zaptiye Müşirliği ve Meclisi kurulmuş, 1850’lerde ihtisap işleri de bu teşkilatın görev alanına verilmişti.</a:t>
            </a: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t>Eğitim Alanındaki Gelişmeler</a:t>
            </a:r>
          </a:p>
          <a:p>
            <a:endParaRPr lang="tr-TR" dirty="0" smtClean="0">
              <a:solidFill>
                <a:schemeClr val="accent1"/>
              </a:solidFill>
            </a:endParaRPr>
          </a:p>
          <a:p>
            <a:pPr hangingPunct="0"/>
            <a:r>
              <a:rPr lang="tr-TR" sz="3200" dirty="0" smtClean="0"/>
              <a:t>Asker kaynağının çoğunu köylülerin oluşturduğu merkezi bir ordu kurulmuş;teknik sınıflar, hiyerarşik yapı, asker alımı ve süresi gibi konularda kayda değer adımlar atılmış, Harbiye ve Tıbbiye Mekteplerinin program ve mali olanakları geliştirilmeye çalışılmıştı. Bu okullardan mezun olan subaylar sadece kıtalarda ve mülki idarede etkin olmamış, ülkenin mevcut durumu ve geleceğine kafa yormaya da başlamışlardı. </a:t>
            </a: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Sivil, Askeri ve Mesleki Eğitim Alanındaki Gelişmeler</a:t>
            </a:r>
          </a:p>
          <a:p>
            <a:pPr>
              <a:buFont typeface="Arial" pitchFamily="34" charset="0"/>
              <a:buChar char="•"/>
            </a:pPr>
            <a:r>
              <a:rPr lang="tr-TR" dirty="0" smtClean="0">
                <a:solidFill>
                  <a:schemeClr val="accent1"/>
                </a:solidFill>
              </a:rPr>
              <a:t> </a:t>
            </a:r>
            <a:r>
              <a:rPr lang="tr-TR" sz="2800" dirty="0" smtClean="0"/>
              <a:t>Ortaçağ İslam dünyasının ünlü öğretim kurumları olan medreseler, Osmanlı İmparatorluğunun kuruluş ve gelişme dönemlerinde öğretim alanında başarılarını sürdürmüşlerdi. Ne var ki XVI. yüzyılın sonlarından başlayarak yeni bilimlere kapılarını kapamakla kalmayıp felsefe, matematik ve tıp gibi eskiden okutulan dersleri programlarından ya çıkarmışlar ya da yeterince yer vermemişlerdi. Daha çok nakli ilimlerin okutulduğu birer dini öğretim kurumlan halini almışlardı. </a:t>
            </a:r>
          </a:p>
          <a:p>
            <a:pPr>
              <a:buFont typeface="Arial" pitchFamily="34" charset="0"/>
              <a:buChar char="•"/>
            </a:pP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solidFill>
                  <a:schemeClr val="accent1"/>
                </a:solidFill>
              </a:rPr>
              <a:t>Sivil, Askeri ve Mesleki Eğitim Alanındaki Gelişmeler</a:t>
            </a:r>
          </a:p>
          <a:p>
            <a:pPr>
              <a:buFont typeface="Arial" pitchFamily="34" charset="0"/>
              <a:buChar char="•"/>
            </a:pPr>
            <a:r>
              <a:rPr lang="tr-TR" dirty="0" smtClean="0">
                <a:solidFill>
                  <a:schemeClr val="accent1"/>
                </a:solidFill>
              </a:rPr>
              <a:t> </a:t>
            </a:r>
            <a:r>
              <a:rPr lang="tr-TR" sz="2800" dirty="0" smtClean="0"/>
              <a:t>İmparatorlukta gerileme başladığında öncelikle askerlik olmak üzere birçok alanda yenileşme ve çağdaşlaşma girişimleri olmuş, ancak Medrese bu yönde hiç bir çaba göstermemişti. Bu yüzden devlet hayatında ihtiyaç duyulan elemanları yetiştirmek üzere yeni öğretim kurumları açılmaya başlanacaktı. Bilindiği gibi öncelik askeri gereksinmeleri karşılayacak okullara verildi. Deniz ve Kara Mühendishaneleri (1773-1794) ile Tıbbiye (1827) ve Harbiye (1834) bu amaçla öncelikle açılan okullar oldular. Böylece klasik medrese eğitim ve öğretiminin yanında  meslek eğitimi veren kurumlar ortaya çıktı. </a:t>
            </a:r>
          </a:p>
          <a:p>
            <a:pPr>
              <a:buFont typeface="Arial" pitchFamily="34" charset="0"/>
              <a:buChar char="•"/>
            </a:pPr>
            <a:endParaRPr lang="tr-TR" sz="2800" dirty="0" smtClean="0"/>
          </a:p>
          <a:p>
            <a:pPr>
              <a:buFont typeface="Arial" pitchFamily="34" charset="0"/>
              <a:buChar char="•"/>
            </a:pP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Sivil, Askeri ve Mesleki Eğitim Alanındaki Gelişmeler</a:t>
            </a:r>
          </a:p>
          <a:p>
            <a:pPr>
              <a:buFont typeface="Arial" pitchFamily="34" charset="0"/>
              <a:buChar char="•"/>
            </a:pPr>
            <a:r>
              <a:rPr lang="tr-TR" dirty="0" smtClean="0">
                <a:solidFill>
                  <a:schemeClr val="accent1"/>
                </a:solidFill>
              </a:rPr>
              <a:t> </a:t>
            </a:r>
            <a:r>
              <a:rPr lang="tr-TR" sz="2800" dirty="0" smtClean="0"/>
              <a:t>Tanzimat döneminde (1839-1876) ilk ve orta öğretim alanında sivil hayata memur yetiştiren orta dereceli okullar da açıldı. </a:t>
            </a:r>
            <a:r>
              <a:rPr lang="tr-TR" sz="2800" dirty="0" err="1" smtClean="0"/>
              <a:t>İbtidai</a:t>
            </a:r>
            <a:r>
              <a:rPr lang="tr-TR" sz="2800" dirty="0" smtClean="0"/>
              <a:t>, Rüştiye, İdadi, Sultani adını taşıyan yeni okulların yanında orman, hayvancılık, maden vb. alanlarda mesleki öğretim kurumları da faaliyete geçti.</a:t>
            </a:r>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Sivil, Askeri ve Mesleki Eğitim Alanındaki Gelişmeler</a:t>
            </a:r>
          </a:p>
          <a:p>
            <a:r>
              <a:rPr lang="tr-TR" dirty="0" smtClean="0"/>
              <a:t>Meclis-i Muvakkat, Meclis-i Maarif-i </a:t>
            </a:r>
            <a:r>
              <a:rPr lang="tr-TR" dirty="0" err="1" smtClean="0"/>
              <a:t>Umûmiye</a:t>
            </a:r>
            <a:r>
              <a:rPr lang="tr-TR" dirty="0" smtClean="0"/>
              <a:t> ve </a:t>
            </a:r>
            <a:r>
              <a:rPr lang="tr-TR" dirty="0" err="1" smtClean="0"/>
              <a:t>Mekâtib</a:t>
            </a:r>
            <a:r>
              <a:rPr lang="tr-TR" dirty="0" smtClean="0"/>
              <a:t>-i </a:t>
            </a:r>
            <a:r>
              <a:rPr lang="tr-TR" dirty="0" err="1" smtClean="0"/>
              <a:t>Umûmiye</a:t>
            </a:r>
            <a:r>
              <a:rPr lang="tr-TR" dirty="0" smtClean="0"/>
              <a:t> Nezareti’nin mesaisiyle 1840’lı yılların ortalarından itibaren eğitimin </a:t>
            </a:r>
            <a:r>
              <a:rPr lang="tr-TR" dirty="0" err="1" smtClean="0"/>
              <a:t>sıbyan</a:t>
            </a:r>
            <a:r>
              <a:rPr lang="tr-TR" dirty="0" smtClean="0"/>
              <a:t>, </a:t>
            </a:r>
            <a:r>
              <a:rPr lang="tr-TR" dirty="0" err="1" smtClean="0"/>
              <a:t>rüşdiye</a:t>
            </a:r>
            <a:r>
              <a:rPr lang="tr-TR" dirty="0" smtClean="0"/>
              <a:t> ve </a:t>
            </a:r>
            <a:r>
              <a:rPr lang="tr-TR" dirty="0" err="1" smtClean="0"/>
              <a:t>darü’l</a:t>
            </a:r>
            <a:r>
              <a:rPr lang="tr-TR" dirty="0" smtClean="0"/>
              <a:t>-</a:t>
            </a:r>
            <a:r>
              <a:rPr lang="tr-TR" dirty="0" err="1" smtClean="0"/>
              <a:t>fünûn</a:t>
            </a:r>
            <a:r>
              <a:rPr lang="tr-TR" dirty="0" smtClean="0"/>
              <a:t> şeklinde kademeli biçimde organize edilmesi için çalışma başlatılmış, özellikle </a:t>
            </a:r>
            <a:r>
              <a:rPr lang="tr-TR" dirty="0" err="1" smtClean="0"/>
              <a:t>rüşdiyelerin</a:t>
            </a:r>
            <a:r>
              <a:rPr lang="tr-TR" dirty="0" smtClean="0"/>
              <a:t> yaygınlaştırılması konusunda faaliyet yürütülmüştü. Nispeten iyi bir eğitim seviyesine ulaşan Tıbbiye ve Harbiye Mekteplerinin yeniden yapılandırma çabalarından Seraskerlik sorumlu olduğundan, sözü edilen meclisler enerjilerini daha çok “sivil” nitelikli okullara yönlendirmişti.</a:t>
            </a:r>
            <a:endParaRPr lang="tr-TR" sz="2800" dirty="0" smtClean="0"/>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Sivil, Askeri ve Mesleki Eğitim Alanındaki Gelişmeler</a:t>
            </a:r>
          </a:p>
          <a:p>
            <a:pPr>
              <a:buFont typeface="Arial" pitchFamily="34" charset="0"/>
              <a:buChar char="•"/>
            </a:pPr>
            <a:r>
              <a:rPr lang="tr-TR" dirty="0" smtClean="0">
                <a:solidFill>
                  <a:schemeClr val="accent1"/>
                </a:solidFill>
              </a:rPr>
              <a:t> </a:t>
            </a:r>
            <a:r>
              <a:rPr lang="tr-TR" sz="2800" dirty="0" smtClean="0"/>
              <a:t>Esat, Kemal ve Selim Sabit Efendilerin özel gayretleri ile belli bir aşama kaydeden okullaşma çabaları meyvelerini vermiş, İstanbul’da nitelikli sayılabilecek beş </a:t>
            </a:r>
            <a:r>
              <a:rPr lang="tr-TR" sz="2800" dirty="0" err="1" smtClean="0"/>
              <a:t>rüşdiye</a:t>
            </a:r>
            <a:r>
              <a:rPr lang="tr-TR" sz="2800" dirty="0" smtClean="0"/>
              <a:t> açılmış (1847); bu okullardaki Arapça ve Farsça dil dersleri azaltılarak fen, matematik ve coğrafyaya ağırlık verilmiş; harita ve küre gibi dönem Avrupa derslerinde kullanılan materyaller edinilmişti. </a:t>
            </a:r>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solidFill>
                  <a:schemeClr val="accent1"/>
                </a:solidFill>
              </a:rPr>
              <a:t>Sivil, Askeri ve Mesleki Eğitim Alanındaki Gelişmeler</a:t>
            </a:r>
          </a:p>
          <a:p>
            <a:pPr>
              <a:buFont typeface="Arial" pitchFamily="34" charset="0"/>
              <a:buChar char="•"/>
            </a:pPr>
            <a:r>
              <a:rPr lang="tr-TR" dirty="0" smtClean="0">
                <a:solidFill>
                  <a:schemeClr val="accent1"/>
                </a:solidFill>
              </a:rPr>
              <a:t> </a:t>
            </a:r>
            <a:r>
              <a:rPr lang="tr-TR" dirty="0" smtClean="0"/>
              <a:t>1848 </a:t>
            </a:r>
            <a:r>
              <a:rPr lang="tr-TR" sz="2800" dirty="0" smtClean="0"/>
              <a:t>yılında yeni okulların öğretmen ihtiyacı için </a:t>
            </a:r>
            <a:r>
              <a:rPr lang="tr-TR" sz="2800" dirty="0" err="1" smtClean="0"/>
              <a:t>Darü’l</a:t>
            </a:r>
            <a:r>
              <a:rPr lang="tr-TR" sz="2800" dirty="0" smtClean="0"/>
              <a:t>-</a:t>
            </a:r>
            <a:r>
              <a:rPr lang="tr-TR" sz="2800" dirty="0" err="1" smtClean="0"/>
              <a:t>Muallimîn</a:t>
            </a:r>
            <a:r>
              <a:rPr lang="tr-TR" sz="2800" dirty="0" smtClean="0"/>
              <a:t> kurulmuştu ki bu gelişme bile, genellikle gönüllülük esası üzerine talebeye bilgisini aktaran geleneksel muallim tipinin medrese sisteminden ayrılarak formel bir nitelik kazanacağını gösteriyordu.  Encümen-i </a:t>
            </a:r>
            <a:r>
              <a:rPr lang="tr-TR" sz="2800" dirty="0" err="1" smtClean="0"/>
              <a:t>Daniş’in</a:t>
            </a:r>
            <a:r>
              <a:rPr lang="tr-TR" sz="2800" dirty="0" smtClean="0"/>
              <a:t> de bu süreçte muhakkak anılması gerekir. 1851 yılında faaliyete geçirilen bu kurul vasıtasıyla eğitimde yeniden yapılanmaya katkıda bulunabilecek insanların birikim ve enerjisine talip olunmuş, çeşitli görevlendirmeler yapılmış ve yeni okulların eğitim materyalleri konusunda görüş alışverişinde bulunulmuştu. </a:t>
            </a:r>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Sivil, Askeri ve Mesleki Eğitim Alanındaki Gelişmeler</a:t>
            </a:r>
          </a:p>
          <a:p>
            <a:pPr>
              <a:buFont typeface="Arial" pitchFamily="34" charset="0"/>
              <a:buChar char="•"/>
            </a:pPr>
            <a:r>
              <a:rPr lang="tr-TR" dirty="0" smtClean="0">
                <a:solidFill>
                  <a:schemeClr val="accent1"/>
                </a:solidFill>
              </a:rPr>
              <a:t> </a:t>
            </a:r>
            <a:r>
              <a:rPr lang="tr-TR" dirty="0" smtClean="0"/>
              <a:t>1850’li yılların ortalarından itibaren yeni okulların taşrada da faaliyete geçirildiği görülecekti. İleride bahsedileceği gibi, Islahat Fermanı’nda kurulacağı ilan edilen Meclis-i Muhtelit, karma eğitim konusunda mesai sarf edecek, Meclis-i Maarif ve </a:t>
            </a:r>
            <a:r>
              <a:rPr lang="tr-TR" dirty="0" err="1" smtClean="0"/>
              <a:t>Mekâtib</a:t>
            </a:r>
            <a:r>
              <a:rPr lang="tr-TR" dirty="0" smtClean="0"/>
              <a:t>-i </a:t>
            </a:r>
            <a:r>
              <a:rPr lang="tr-TR" dirty="0" err="1" smtClean="0"/>
              <a:t>Umûmiye</a:t>
            </a:r>
            <a:r>
              <a:rPr lang="tr-TR" dirty="0" smtClean="0"/>
              <a:t> Nezareti gibi oluşumlar ise, Müslümanların eğitim meselelerine odaklanacaktı. Yine aynı yıllarda bürokratik yapılanmada belli bir saygınlık kazanarak tüzel kişiliğini pekiştiren Maarif-i </a:t>
            </a:r>
            <a:r>
              <a:rPr lang="tr-TR" dirty="0" err="1" smtClean="0"/>
              <a:t>Umûmiye</a:t>
            </a:r>
            <a:r>
              <a:rPr lang="tr-TR" dirty="0" smtClean="0"/>
              <a:t> Nezareti, Batı tarzı eğitimin yaygınlaştırılması konusunda kayda değer faaliyetlere imza atacaktı. </a:t>
            </a:r>
            <a:endParaRPr lang="tr-TR" sz="2800" dirty="0" smtClean="0"/>
          </a:p>
          <a:p>
            <a:pPr>
              <a:buFont typeface="Arial" pitchFamily="34" charset="0"/>
              <a:buChar char="•"/>
            </a:pPr>
            <a:endParaRPr lang="tr-TR" sz="2800" dirty="0" smtClean="0"/>
          </a:p>
          <a:p>
            <a:pPr>
              <a:buFont typeface="Arial" pitchFamily="34" charset="0"/>
              <a:buChar char="•"/>
            </a:pPr>
            <a:endParaRPr lang="tr-TR" sz="2800" dirty="0" smtClean="0"/>
          </a:p>
          <a:p>
            <a:pPr>
              <a:buFont typeface="Arial" pitchFamily="34" charset="0"/>
              <a:buChar char="•"/>
            </a:pPr>
            <a:endParaRPr lang="tr-TR" sz="3200" dirty="0"/>
          </a:p>
        </p:txBody>
      </p:sp>
    </p:spTree>
    <p:extLst>
      <p:ext uri="{BB962C8B-B14F-4D97-AF65-F5344CB8AC3E}">
        <p14:creationId xmlns="" xmlns:p14="http://schemas.microsoft.com/office/powerpoint/2010/main" val="947596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9.Hafta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solidFill>
                  <a:schemeClr val="accent1"/>
                </a:solidFill>
              </a:rPr>
              <a:t>Sivil, Askeri ve Mesleki Eğitim Alanındaki Gelişmeler</a:t>
            </a:r>
          </a:p>
          <a:p>
            <a:pPr>
              <a:buFont typeface="Arial" pitchFamily="34" charset="0"/>
              <a:buChar char="•"/>
            </a:pPr>
            <a:r>
              <a:rPr lang="tr-TR" dirty="0" smtClean="0">
                <a:solidFill>
                  <a:schemeClr val="accent1"/>
                </a:solidFill>
              </a:rPr>
              <a:t>  </a:t>
            </a:r>
            <a:r>
              <a:rPr lang="tr-TR" dirty="0" smtClean="0"/>
              <a:t>1858 yılında </a:t>
            </a:r>
            <a:r>
              <a:rPr lang="tr-TR" dirty="0" err="1" smtClean="0"/>
              <a:t>İnas</a:t>
            </a:r>
            <a:r>
              <a:rPr lang="tr-TR" dirty="0" smtClean="0"/>
              <a:t> </a:t>
            </a:r>
            <a:r>
              <a:rPr lang="tr-TR" dirty="0" err="1" smtClean="0"/>
              <a:t>Rüşdiyelerinin</a:t>
            </a:r>
            <a:r>
              <a:rPr lang="tr-TR" dirty="0" smtClean="0"/>
              <a:t> açılması çabaları resmi bir nitelik kazanacak, kızların okutulması meselesi devlet ve cemiyetin gündemini işgal etmeye başlayacaktı. 1859 yılında açılan </a:t>
            </a:r>
            <a:r>
              <a:rPr lang="tr-TR" dirty="0" err="1" smtClean="0"/>
              <a:t>Mekteb</a:t>
            </a:r>
            <a:r>
              <a:rPr lang="tr-TR" dirty="0" smtClean="0"/>
              <a:t>-i Mülkiye’yi ziraat, telgraf ve orman gibi mesleki ve teknik eğitim kurumları takip edecekti.</a:t>
            </a:r>
            <a:endParaRPr lang="tr-TR" sz="2800" dirty="0" smtClean="0"/>
          </a:p>
          <a:p>
            <a:pPr>
              <a:buFont typeface="Arial" pitchFamily="34" charset="0"/>
              <a:buChar char="•"/>
            </a:pPr>
            <a:r>
              <a:rPr lang="tr-TR" dirty="0" smtClean="0"/>
              <a:t>II. Mahmut’tan itibaren devletin sorumluk alanında görülmeye başlanan eğitimin modernleştirilmesi uğraşlarında 1 Eylül 1869 tarihinde ilan edilen Maarif-i Umumiye Nizamnamesi dönüm noktasını teşkil eder. </a:t>
            </a:r>
            <a:r>
              <a:rPr lang="tr-TR" dirty="0" err="1" smtClean="0"/>
              <a:t>Bâb</a:t>
            </a:r>
            <a:r>
              <a:rPr lang="tr-TR" dirty="0" smtClean="0"/>
              <a:t>-ı Âli’nin eğitim danışmanlarından olan Fransa Eğitim Bakanı Jean Victor </a:t>
            </a:r>
            <a:r>
              <a:rPr lang="tr-TR" dirty="0" err="1" smtClean="0"/>
              <a:t>Duruy</a:t>
            </a:r>
            <a:r>
              <a:rPr lang="tr-TR" dirty="0" smtClean="0"/>
              <a:t>, Maarif Nazırı Saffet Paşa, Askeri Okullar Müdürü </a:t>
            </a:r>
            <a:r>
              <a:rPr lang="tr-TR" dirty="0" err="1" smtClean="0"/>
              <a:t>Sadullah</a:t>
            </a:r>
            <a:r>
              <a:rPr lang="tr-TR" dirty="0" smtClean="0"/>
              <a:t> Paşa ve </a:t>
            </a:r>
            <a:r>
              <a:rPr lang="tr-TR" dirty="0" err="1" smtClean="0"/>
              <a:t>Şûrâ</a:t>
            </a:r>
            <a:r>
              <a:rPr lang="tr-TR" dirty="0" smtClean="0"/>
              <a:t>-</a:t>
            </a:r>
            <a:r>
              <a:rPr lang="tr-TR" dirty="0" err="1" smtClean="0"/>
              <a:t>yı</a:t>
            </a:r>
            <a:r>
              <a:rPr lang="tr-TR" dirty="0" smtClean="0"/>
              <a:t> Devlet Maarif Dairesi Reisi Kemal Ahmet Paşa sözü edilen hukuki metne emek ve hayat vermiş kişilerdi.</a:t>
            </a:r>
            <a:endParaRPr lang="tr-TR" sz="2800" dirty="0" smtClean="0"/>
          </a:p>
          <a:p>
            <a:pPr>
              <a:buFont typeface="Arial" pitchFamily="34" charset="0"/>
              <a:buChar char="•"/>
            </a:pPr>
            <a:endParaRPr lang="tr-TR" sz="3200" dirty="0"/>
          </a:p>
        </p:txBody>
      </p:sp>
    </p:spTree>
    <p:extLst>
      <p:ext uri="{BB962C8B-B14F-4D97-AF65-F5344CB8AC3E}">
        <p14:creationId xmlns="" xmlns:p14="http://schemas.microsoft.com/office/powerpoint/2010/main" val="9475967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974</TotalTime>
  <Words>1155</Words>
  <Application>Microsoft Office PowerPoint</Application>
  <PresentationFormat>Özel</PresentationFormat>
  <Paragraphs>60</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Office Teması</vt:lpstr>
      <vt:lpstr>TAR322 OSMANLI İMPARATORLUĞU’NDA YENİLEŞME HAREKETLERİ</vt:lpstr>
      <vt:lpstr>9.Hafta </vt:lpstr>
      <vt:lpstr>9.Hafta </vt:lpstr>
      <vt:lpstr>9.Hafta </vt:lpstr>
      <vt:lpstr>9.Hafta </vt:lpstr>
      <vt:lpstr>9.Hafta </vt:lpstr>
      <vt:lpstr>9.Hafta </vt:lpstr>
      <vt:lpstr>9.Hafta </vt:lpstr>
      <vt:lpstr>9.Hafta </vt:lpstr>
      <vt:lpstr>9.Hafta </vt:lpstr>
      <vt:lpstr>9.Hafta </vt:lpstr>
      <vt:lpstr>9.Hafta </vt:lpstr>
      <vt:lpstr>9.Hafta </vt:lpstr>
      <vt:lpstr>9.Hafta </vt:lpstr>
      <vt:lpstr>9.Hafta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Bekir Koç</dc:creator>
  <cp:lastModifiedBy>win10</cp:lastModifiedBy>
  <cp:revision>104</cp:revision>
  <dcterms:created xsi:type="dcterms:W3CDTF">2018-08-08T12:07:43Z</dcterms:created>
  <dcterms:modified xsi:type="dcterms:W3CDTF">2020-05-05T19:37:19Z</dcterms:modified>
</cp:coreProperties>
</file>