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7"/>
  </p:notesMasterIdLst>
  <p:sldIdLst>
    <p:sldId id="256" r:id="rId2"/>
    <p:sldId id="262" r:id="rId3"/>
    <p:sldId id="258" r:id="rId4"/>
    <p:sldId id="259" r:id="rId5"/>
    <p:sldId id="261" r:id="rId6"/>
    <p:sldId id="260" r:id="rId7"/>
    <p:sldId id="268" r:id="rId8"/>
    <p:sldId id="264" r:id="rId9"/>
    <p:sldId id="265" r:id="rId10"/>
    <p:sldId id="266" r:id="rId11"/>
    <p:sldId id="273" r:id="rId12"/>
    <p:sldId id="267" r:id="rId13"/>
    <p:sldId id="269" r:id="rId14"/>
    <p:sldId id="263" r:id="rId15"/>
    <p:sldId id="257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59" autoAdjust="0"/>
    <p:restoredTop sz="94162" autoAdjust="0"/>
  </p:normalViewPr>
  <p:slideViewPr>
    <p:cSldViewPr snapToGrid="0">
      <p:cViewPr varScale="1">
        <p:scale>
          <a:sx n="68" d="100"/>
          <a:sy n="68" d="100"/>
        </p:scale>
        <p:origin x="105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485363-7F02-4C4E-8D53-81991A6E2669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E2CE3A-9A69-4C93-B041-145E63EBA0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17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E2CE3A-9A69-4C93-B041-145E63EBA01B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7092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E2CE3A-9A69-4C93-B041-145E63EBA01B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470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EE69D48-FDF1-4285-AD0A-EAF97CA9CF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64904" y="3428998"/>
            <a:ext cx="5664970" cy="2268559"/>
          </a:xfrm>
        </p:spPr>
        <p:txBody>
          <a:bodyPr/>
          <a:lstStyle/>
          <a:p>
            <a:r>
              <a:rPr lang="tr-TR" b="1" dirty="0"/>
              <a:t>TRANSLATION THEORIES</a:t>
            </a:r>
            <a:endParaRPr lang="en-GB" b="1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D9DCE19-A799-42C0-A91A-9281BD1280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38492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175890D-AA06-4517-AC30-B8101D10B5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3872" y="454558"/>
            <a:ext cx="9584871" cy="5948884"/>
          </a:xfrm>
        </p:spPr>
        <p:txBody>
          <a:bodyPr>
            <a:normAutofit/>
          </a:bodyPr>
          <a:lstStyle/>
          <a:p>
            <a:r>
              <a:rPr lang="en-GB" sz="3200" dirty="0"/>
              <a:t>Descriptive translation studies</a:t>
            </a:r>
            <a:r>
              <a:rPr lang="tr-TR" sz="3200" dirty="0"/>
              <a:t> </a:t>
            </a:r>
            <a:r>
              <a:rPr lang="en-GB" sz="3200" dirty="0"/>
              <a:t>set translation</a:t>
            </a:r>
            <a:r>
              <a:rPr lang="tr-TR" sz="3200" dirty="0"/>
              <a:t> </a:t>
            </a:r>
            <a:r>
              <a:rPr lang="en-GB" sz="3200" dirty="0"/>
              <a:t>practice in time and, thus by</a:t>
            </a:r>
            <a:r>
              <a:rPr lang="tr-TR" sz="3200" dirty="0"/>
              <a:t> </a:t>
            </a:r>
            <a:r>
              <a:rPr lang="en-GB" sz="3200" dirty="0"/>
              <a:t>extension, in</a:t>
            </a:r>
            <a:r>
              <a:rPr lang="tr-TR" sz="3200" dirty="0"/>
              <a:t> </a:t>
            </a:r>
            <a:r>
              <a:rPr lang="en-GB" sz="3200" dirty="0"/>
              <a:t>politics, ideology,</a:t>
            </a:r>
            <a:r>
              <a:rPr lang="tr-TR" sz="3200" dirty="0"/>
              <a:t> </a:t>
            </a:r>
            <a:r>
              <a:rPr lang="en-GB" sz="3200" dirty="0"/>
              <a:t>economics, culture</a:t>
            </a:r>
            <a:r>
              <a:rPr lang="tr-TR" sz="3200" dirty="0"/>
              <a:t>.</a:t>
            </a:r>
          </a:p>
          <a:p>
            <a:r>
              <a:rPr lang="en-GB" sz="3200" dirty="0"/>
              <a:t>Descriptive translation theory is assumed to be the opposite of prescriptive</a:t>
            </a:r>
            <a:r>
              <a:rPr lang="tr-TR" sz="3200" dirty="0"/>
              <a:t> </a:t>
            </a:r>
            <a:r>
              <a:rPr lang="en-GB" sz="3200" dirty="0"/>
              <a:t>translation theory.</a:t>
            </a:r>
            <a:endParaRPr lang="tr-TR" sz="3200" dirty="0"/>
          </a:p>
          <a:p>
            <a:r>
              <a:rPr lang="en-GB" sz="3200" dirty="0"/>
              <a:t>It displays great </a:t>
            </a:r>
            <a:r>
              <a:rPr lang="tr-TR" sz="3200" dirty="0"/>
              <a:t>«</a:t>
            </a:r>
            <a:r>
              <a:rPr lang="en-GB" sz="3200" dirty="0"/>
              <a:t>tolerance</a:t>
            </a:r>
            <a:r>
              <a:rPr lang="tr-TR" sz="3200" dirty="0"/>
              <a:t>.»</a:t>
            </a:r>
          </a:p>
        </p:txBody>
      </p:sp>
    </p:spTree>
    <p:extLst>
      <p:ext uri="{BB962C8B-B14F-4D97-AF65-F5344CB8AC3E}">
        <p14:creationId xmlns:p14="http://schemas.microsoft.com/office/powerpoint/2010/main" val="21378297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D5CA9D3-99CA-4DB2-8E9C-BACF59A04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985" y="683158"/>
            <a:ext cx="9930030" cy="5491683"/>
          </a:xfrm>
        </p:spPr>
        <p:txBody>
          <a:bodyPr/>
          <a:lstStyle/>
          <a:p>
            <a:pPr lvl="0">
              <a:buClr>
                <a:srgbClr val="8EC0C1"/>
              </a:buClr>
            </a:pPr>
            <a:r>
              <a:rPr lang="en-GB" sz="3200" dirty="0">
                <a:solidFill>
                  <a:prstClr val="white"/>
                </a:solidFill>
              </a:rPr>
              <a:t>The translators use the «paraphrasing» method; they change the grammatical structure of the source text.</a:t>
            </a:r>
          </a:p>
          <a:p>
            <a:pPr lvl="0">
              <a:buClr>
                <a:srgbClr val="8EC0C1"/>
              </a:buClr>
            </a:pPr>
            <a:r>
              <a:rPr lang="en-GB" sz="3200" dirty="0">
                <a:solidFill>
                  <a:prstClr val="white"/>
                </a:solidFill>
              </a:rPr>
              <a:t>The interest of descriptive translation theory is not in</a:t>
            </a:r>
            <a:r>
              <a:rPr lang="tr-TR" sz="3200" dirty="0">
                <a:solidFill>
                  <a:prstClr val="white"/>
                </a:solidFill>
              </a:rPr>
              <a:t> </a:t>
            </a:r>
            <a:r>
              <a:rPr lang="en-GB" sz="3200" dirty="0">
                <a:solidFill>
                  <a:prstClr val="white"/>
                </a:solidFill>
              </a:rPr>
              <a:t>language itself, and it tries to inquire into the</a:t>
            </a:r>
            <a:r>
              <a:rPr lang="tr-TR" sz="3200" dirty="0">
                <a:solidFill>
                  <a:prstClr val="white"/>
                </a:solidFill>
              </a:rPr>
              <a:t> </a:t>
            </a:r>
            <a:r>
              <a:rPr lang="en-GB" sz="3200" dirty="0">
                <a:solidFill>
                  <a:prstClr val="white"/>
                </a:solidFill>
              </a:rPr>
              <a:t>translation</a:t>
            </a:r>
            <a:r>
              <a:rPr lang="tr-TR" sz="3200" dirty="0">
                <a:solidFill>
                  <a:prstClr val="white"/>
                </a:solidFill>
              </a:rPr>
              <a:t> </a:t>
            </a:r>
            <a:r>
              <a:rPr lang="en-GB" sz="3200" dirty="0">
                <a:solidFill>
                  <a:prstClr val="white"/>
                </a:solidFill>
              </a:rPr>
              <a:t>origin and its social action.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91860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5462657-7EC4-4E79-AA9F-AA6C15E224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9970" y="813786"/>
            <a:ext cx="9619788" cy="5230427"/>
          </a:xfrm>
        </p:spPr>
        <p:txBody>
          <a:bodyPr>
            <a:normAutofit/>
          </a:bodyPr>
          <a:lstStyle/>
          <a:p>
            <a:r>
              <a:rPr lang="en-GB" sz="3200" dirty="0"/>
              <a:t>The scholars of descriptive school often ask two common questions:</a:t>
            </a:r>
            <a:endParaRPr lang="tr-TR" sz="3200" dirty="0"/>
          </a:p>
          <a:p>
            <a:pPr marL="800100" lvl="1" indent="-342900">
              <a:buFont typeface="+mj-lt"/>
              <a:buAutoNum type="arabicPeriod"/>
            </a:pPr>
            <a:r>
              <a:rPr lang="en-GB" sz="3200" dirty="0"/>
              <a:t>Which factor causes</a:t>
            </a:r>
            <a:r>
              <a:rPr lang="tr-TR" sz="3200" dirty="0"/>
              <a:t> </a:t>
            </a:r>
            <a:r>
              <a:rPr lang="en-GB" sz="3200" dirty="0"/>
              <a:t>translator to translate the text into another language?</a:t>
            </a:r>
            <a:endParaRPr lang="tr-TR" sz="3200" dirty="0"/>
          </a:p>
          <a:p>
            <a:pPr marL="800100" lvl="1" indent="-342900">
              <a:buFont typeface="+mj-lt"/>
              <a:buAutoNum type="arabicPeriod"/>
            </a:pPr>
            <a:r>
              <a:rPr lang="en-GB" sz="3200" dirty="0"/>
              <a:t>What is the function of a version in the target language?</a:t>
            </a:r>
          </a:p>
        </p:txBody>
      </p:sp>
    </p:spTree>
    <p:extLst>
      <p:ext uri="{BB962C8B-B14F-4D97-AF65-F5344CB8AC3E}">
        <p14:creationId xmlns:p14="http://schemas.microsoft.com/office/powerpoint/2010/main" val="34769797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8F6CAFF-F423-46A2-AE1D-4B62CD6F60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6055" y="483028"/>
            <a:ext cx="9946359" cy="5999415"/>
          </a:xfrm>
        </p:spPr>
        <p:txBody>
          <a:bodyPr>
            <a:normAutofit/>
          </a:bodyPr>
          <a:lstStyle/>
          <a:p>
            <a:r>
              <a:rPr lang="en-GB" sz="3600" dirty="0"/>
              <a:t>The biggest risk of descriptive translation theory is being too subjective to miss the meaning of the source text.</a:t>
            </a:r>
            <a:endParaRPr lang="tr-TR" sz="3600" dirty="0"/>
          </a:p>
          <a:p>
            <a:r>
              <a:rPr lang="en-GB" sz="3600" dirty="0"/>
              <a:t>The translated texts became much longer than the source text with the addition of the social and cultural actions in the target language.</a:t>
            </a:r>
          </a:p>
        </p:txBody>
      </p:sp>
    </p:spTree>
    <p:extLst>
      <p:ext uri="{BB962C8B-B14F-4D97-AF65-F5344CB8AC3E}">
        <p14:creationId xmlns:p14="http://schemas.microsoft.com/office/powerpoint/2010/main" val="30118403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4ABEB72-B2B7-4296-A87A-8E6BD9B63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0213" y="1121387"/>
            <a:ext cx="9146257" cy="4838541"/>
          </a:xfrm>
        </p:spPr>
        <p:txBody>
          <a:bodyPr>
            <a:normAutofit/>
          </a:bodyPr>
          <a:lstStyle/>
          <a:p>
            <a:r>
              <a:rPr lang="en-GB" sz="3600" dirty="0"/>
              <a:t>A translator needs to </a:t>
            </a:r>
            <a:r>
              <a:rPr lang="en-GB" sz="3600" dirty="0" err="1"/>
              <a:t>analyze</a:t>
            </a:r>
            <a:r>
              <a:rPr lang="en-GB" sz="3600" dirty="0"/>
              <a:t> the</a:t>
            </a:r>
            <a:r>
              <a:rPr lang="tr-TR" sz="3600" dirty="0"/>
              <a:t> </a:t>
            </a:r>
            <a:r>
              <a:rPr lang="en-GB" sz="3600" dirty="0"/>
              <a:t>source text to choose the right method. Thus, he has to study the intention of</a:t>
            </a:r>
            <a:r>
              <a:rPr lang="tr-TR" sz="3600" dirty="0"/>
              <a:t> </a:t>
            </a:r>
            <a:r>
              <a:rPr lang="en-GB" sz="3600" dirty="0"/>
              <a:t>the text, the readership of the target text and his own objective.</a:t>
            </a:r>
          </a:p>
        </p:txBody>
      </p:sp>
    </p:spTree>
    <p:extLst>
      <p:ext uri="{BB962C8B-B14F-4D97-AF65-F5344CB8AC3E}">
        <p14:creationId xmlns:p14="http://schemas.microsoft.com/office/powerpoint/2010/main" val="27636143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08C5088-7E8E-4885-A99C-1CB184BCC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1468" y="198456"/>
            <a:ext cx="7958331" cy="1077229"/>
          </a:xfrm>
        </p:spPr>
        <p:txBody>
          <a:bodyPr/>
          <a:lstStyle/>
          <a:p>
            <a:pPr algn="l"/>
            <a:r>
              <a:rPr lang="tr-TR" b="1" dirty="0"/>
              <a:t>BIBLIOGRAPHY</a:t>
            </a:r>
            <a:endParaRPr lang="en-GB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F1897D1-2631-43CF-A77F-6196D812FA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9" y="1058598"/>
            <a:ext cx="9874762" cy="5600945"/>
          </a:xfrm>
        </p:spPr>
        <p:txBody>
          <a:bodyPr>
            <a:normAutofit/>
          </a:bodyPr>
          <a:lstStyle/>
          <a:p>
            <a:r>
              <a:rPr lang="en-GB" dirty="0"/>
              <a:t>Chesterman, Andrew. </a:t>
            </a:r>
            <a:r>
              <a:rPr lang="en-GB" i="1" dirty="0"/>
              <a:t>Reflections on Translation Theory: Selected Papers 1993 - 2014</a:t>
            </a:r>
            <a:r>
              <a:rPr lang="en-GB" dirty="0"/>
              <a:t>. John </a:t>
            </a:r>
            <a:r>
              <a:rPr lang="en-GB" dirty="0" err="1"/>
              <a:t>Benjamins</a:t>
            </a:r>
            <a:r>
              <a:rPr lang="en-GB" dirty="0"/>
              <a:t> Publishing Company, 2017. </a:t>
            </a:r>
            <a:r>
              <a:rPr lang="en-GB" i="1" dirty="0"/>
              <a:t>EBSCOhost</a:t>
            </a:r>
            <a:r>
              <a:rPr lang="tr-TR" i="1" dirty="0"/>
              <a:t>.</a:t>
            </a:r>
            <a:endParaRPr lang="tr-TR" dirty="0"/>
          </a:p>
          <a:p>
            <a:r>
              <a:rPr lang="tr-TR" dirty="0"/>
              <a:t>Çakır, Abdülkadir. «Çeviri Yöntemleri.» </a:t>
            </a:r>
            <a:r>
              <a:rPr lang="tr-TR" i="1" dirty="0"/>
              <a:t>Selçuk Üniversitesi Sosyal Bilimler Enstitüsü Dergisi, </a:t>
            </a:r>
            <a:r>
              <a:rPr lang="tr-TR" dirty="0" err="1"/>
              <a:t>no</a:t>
            </a:r>
            <a:r>
              <a:rPr lang="tr-TR" i="1" dirty="0"/>
              <a:t>. </a:t>
            </a:r>
            <a:r>
              <a:rPr lang="tr-TR" dirty="0"/>
              <a:t>14, 2005, </a:t>
            </a:r>
            <a:r>
              <a:rPr lang="tr-TR" dirty="0" err="1"/>
              <a:t>pp</a:t>
            </a:r>
            <a:r>
              <a:rPr lang="tr-TR" dirty="0"/>
              <a:t>. 237-244.</a:t>
            </a:r>
          </a:p>
          <a:p>
            <a:r>
              <a:rPr lang="en-GB" dirty="0" err="1"/>
              <a:t>Küçükbezirci</a:t>
            </a:r>
            <a:r>
              <a:rPr lang="en-GB" dirty="0"/>
              <a:t>, </a:t>
            </a:r>
            <a:r>
              <a:rPr lang="en-GB" dirty="0" err="1"/>
              <a:t>Yağmur</a:t>
            </a:r>
            <a:r>
              <a:rPr lang="en-GB" dirty="0"/>
              <a:t>, and </a:t>
            </a:r>
            <a:r>
              <a:rPr lang="en-GB" dirty="0" err="1"/>
              <a:t>Hiperlink</a:t>
            </a:r>
            <a:r>
              <a:rPr lang="en-GB" dirty="0"/>
              <a:t> (Firm). </a:t>
            </a:r>
            <a:r>
              <a:rPr lang="en-GB" i="1" dirty="0"/>
              <a:t>Theories and Practice of Translation</a:t>
            </a:r>
            <a:r>
              <a:rPr lang="en-GB" dirty="0"/>
              <a:t>. Vol. </a:t>
            </a:r>
            <a:r>
              <a:rPr lang="en-GB" dirty="0" err="1"/>
              <a:t>Genişletilmiş</a:t>
            </a:r>
            <a:r>
              <a:rPr lang="en-GB" dirty="0"/>
              <a:t> 2. </a:t>
            </a:r>
            <a:r>
              <a:rPr lang="en-GB" dirty="0" err="1"/>
              <a:t>Baskı</a:t>
            </a:r>
            <a:r>
              <a:rPr lang="en-GB" dirty="0"/>
              <a:t>, Konya, 2018. </a:t>
            </a:r>
            <a:r>
              <a:rPr lang="en-GB" i="1" dirty="0"/>
              <a:t>EBSCOhost</a:t>
            </a:r>
            <a:r>
              <a:rPr lang="tr-TR" i="1" dirty="0"/>
              <a:t>.</a:t>
            </a:r>
          </a:p>
          <a:p>
            <a:r>
              <a:rPr lang="en-GB" dirty="0"/>
              <a:t>Liu</a:t>
            </a:r>
            <a:r>
              <a:rPr lang="tr-TR" dirty="0"/>
              <a:t>, </a:t>
            </a:r>
            <a:r>
              <a:rPr lang="en-GB" dirty="0"/>
              <a:t>Kunlun</a:t>
            </a:r>
            <a:r>
              <a:rPr lang="tr-TR" dirty="0"/>
              <a:t>. «</a:t>
            </a:r>
            <a:r>
              <a:rPr lang="en-GB" dirty="0"/>
              <a:t>Prescriptive Aspects of the Descriptive Translation Studies</a:t>
            </a:r>
            <a:r>
              <a:rPr lang="tr-TR" dirty="0"/>
              <a:t>.» </a:t>
            </a:r>
            <a:r>
              <a:rPr lang="en-GB" i="1" dirty="0"/>
              <a:t>International Journal of English Linguistics</a:t>
            </a:r>
            <a:r>
              <a:rPr lang="tr-TR" i="1" dirty="0"/>
              <a:t>,</a:t>
            </a:r>
            <a:r>
              <a:rPr lang="en-GB" dirty="0"/>
              <a:t> </a:t>
            </a:r>
            <a:r>
              <a:rPr lang="tr-TR" dirty="0"/>
              <a:t>v</a:t>
            </a:r>
            <a:r>
              <a:rPr lang="en-GB" dirty="0" err="1"/>
              <a:t>ol</a:t>
            </a:r>
            <a:r>
              <a:rPr lang="en-GB" dirty="0"/>
              <a:t>. 4, </a:t>
            </a:r>
            <a:r>
              <a:rPr lang="tr-TR" dirty="0"/>
              <a:t>n</a:t>
            </a:r>
            <a:r>
              <a:rPr lang="en-GB" dirty="0"/>
              <a:t>o. 4</a:t>
            </a:r>
            <a:r>
              <a:rPr lang="tr-TR" dirty="0"/>
              <a:t>,</a:t>
            </a:r>
            <a:r>
              <a:rPr lang="en-GB" dirty="0"/>
              <a:t> 2014</a:t>
            </a:r>
            <a:r>
              <a:rPr lang="tr-TR" dirty="0"/>
              <a:t>, </a:t>
            </a:r>
            <a:r>
              <a:rPr lang="tr-TR" dirty="0" err="1"/>
              <a:t>pp</a:t>
            </a:r>
            <a:r>
              <a:rPr lang="tr-TR" dirty="0"/>
              <a:t>. 13-21.</a:t>
            </a:r>
          </a:p>
          <a:p>
            <a:r>
              <a:rPr lang="tr-TR" dirty="0" err="1"/>
              <a:t>Newmark</a:t>
            </a:r>
            <a:r>
              <a:rPr lang="tr-TR" dirty="0"/>
              <a:t>, Peter</a:t>
            </a:r>
            <a:r>
              <a:rPr lang="tr-TR" i="1" dirty="0"/>
              <a:t>. </a:t>
            </a:r>
            <a:r>
              <a:rPr lang="tr-TR" i="1" dirty="0" err="1"/>
              <a:t>Approaches</a:t>
            </a:r>
            <a:r>
              <a:rPr lang="tr-TR" i="1" dirty="0"/>
              <a:t>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Translation</a:t>
            </a:r>
            <a:r>
              <a:rPr lang="tr-TR" dirty="0"/>
              <a:t>. A. </a:t>
            </a:r>
            <a:r>
              <a:rPr lang="tr-TR" dirty="0" err="1"/>
              <a:t>Wheaton</a:t>
            </a:r>
            <a:r>
              <a:rPr lang="tr-TR" dirty="0"/>
              <a:t> </a:t>
            </a:r>
            <a:r>
              <a:rPr lang="tr-TR" dirty="0" err="1"/>
              <a:t>Co</a:t>
            </a:r>
            <a:r>
              <a:rPr lang="tr-TR" dirty="0"/>
              <a:t>. Ltd. </a:t>
            </a:r>
            <a:r>
              <a:rPr lang="tr-TR" dirty="0" err="1"/>
              <a:t>Press</a:t>
            </a:r>
            <a:r>
              <a:rPr lang="tr-TR" dirty="0"/>
              <a:t>, 1984.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798251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FBA1E6D-49E0-4263-8725-55D49CBC09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9498" y="136187"/>
            <a:ext cx="10136221" cy="6536987"/>
          </a:xfrm>
        </p:spPr>
        <p:txBody>
          <a:bodyPr>
            <a:noAutofit/>
          </a:bodyPr>
          <a:lstStyle/>
          <a:p>
            <a:r>
              <a:rPr lang="en-GB" sz="2400" dirty="0"/>
              <a:t>In his </a:t>
            </a:r>
            <a:r>
              <a:rPr lang="en-GB" sz="2400" i="1" dirty="0"/>
              <a:t>Approaches to Translation</a:t>
            </a:r>
            <a:r>
              <a:rPr lang="tr-TR" sz="2400" dirty="0"/>
              <a:t>, Peter </a:t>
            </a:r>
            <a:r>
              <a:rPr lang="en-GB" sz="2400" dirty="0"/>
              <a:t>Newmark believes that: “...translation theory is</a:t>
            </a:r>
            <a:r>
              <a:rPr lang="tr-TR" sz="2400" dirty="0"/>
              <a:t> </a:t>
            </a:r>
            <a:r>
              <a:rPr lang="en-GB" sz="2400" dirty="0"/>
              <a:t>neither a theory nor a science, but the body of knowledge that</a:t>
            </a:r>
            <a:r>
              <a:rPr lang="tr-TR" sz="2400" dirty="0"/>
              <a:t> </a:t>
            </a:r>
            <a:r>
              <a:rPr lang="en-GB" sz="2400" dirty="0"/>
              <a:t>we have and have still to have </a:t>
            </a:r>
            <a:r>
              <a:rPr lang="en-GB" sz="2400" b="1" u="sng" dirty="0"/>
              <a:t>about the process of translating</a:t>
            </a:r>
            <a:r>
              <a:rPr lang="tr-TR" sz="2400" dirty="0"/>
              <a:t>.</a:t>
            </a:r>
            <a:r>
              <a:rPr lang="en-GB" sz="2400" dirty="0"/>
              <a:t>”</a:t>
            </a:r>
            <a:endParaRPr lang="tr-TR" sz="2400" dirty="0"/>
          </a:p>
          <a:p>
            <a:r>
              <a:rPr lang="en-GB" sz="2400" dirty="0"/>
              <a:t>Based on this definition, this process has to take the followings into</a:t>
            </a:r>
            <a:r>
              <a:rPr lang="tr-TR" sz="2400" dirty="0"/>
              <a:t> </a:t>
            </a:r>
            <a:r>
              <a:rPr lang="en-GB" sz="2400" dirty="0"/>
              <a:t>consideration</a:t>
            </a:r>
            <a:r>
              <a:rPr lang="tr-TR" sz="2400" dirty="0"/>
              <a:t>:</a:t>
            </a:r>
          </a:p>
          <a:p>
            <a:pPr lvl="1"/>
            <a:r>
              <a:rPr lang="en-GB" sz="2400" dirty="0"/>
              <a:t>It must lay down </a:t>
            </a:r>
            <a:r>
              <a:rPr lang="en-GB" sz="2400" u="sng" dirty="0"/>
              <a:t>a number of principles </a:t>
            </a:r>
            <a:r>
              <a:rPr lang="en-GB" sz="2400" dirty="0"/>
              <a:t>necessary to</a:t>
            </a:r>
            <a:r>
              <a:rPr lang="tr-TR" sz="2400" dirty="0"/>
              <a:t> </a:t>
            </a:r>
            <a:r>
              <a:rPr lang="en-GB" sz="2400" dirty="0"/>
              <a:t>make evaluation of translations possible and </a:t>
            </a:r>
            <a:r>
              <a:rPr lang="en-GB" sz="2400" u="sng" dirty="0"/>
              <a:t>set the</a:t>
            </a:r>
            <a:r>
              <a:rPr lang="tr-TR" sz="2400" u="sng" dirty="0"/>
              <a:t> </a:t>
            </a:r>
            <a:r>
              <a:rPr lang="en-GB" sz="2400" u="sng" dirty="0"/>
              <a:t>restrictions</a:t>
            </a:r>
            <a:r>
              <a:rPr lang="en-GB" sz="2400" dirty="0"/>
              <a:t>.</a:t>
            </a:r>
            <a:endParaRPr lang="tr-TR" sz="2400" dirty="0"/>
          </a:p>
          <a:p>
            <a:pPr lvl="1"/>
            <a:r>
              <a:rPr lang="en-GB" sz="2400" dirty="0"/>
              <a:t>It must determine the </a:t>
            </a:r>
            <a:r>
              <a:rPr lang="en-GB" sz="2400" u="sng" dirty="0"/>
              <a:t>type of methods of translation</a:t>
            </a:r>
            <a:r>
              <a:rPr lang="tr-TR" sz="2400" u="sng" dirty="0"/>
              <a:t> </a:t>
            </a:r>
            <a:r>
              <a:rPr lang="en-GB" sz="2400" dirty="0"/>
              <a:t>applicable in most cases.</a:t>
            </a:r>
            <a:endParaRPr lang="tr-TR" sz="2400" dirty="0"/>
          </a:p>
          <a:p>
            <a:pPr lvl="1"/>
            <a:r>
              <a:rPr lang="en-GB" sz="2400" dirty="0"/>
              <a:t>It must clearly define the criteria based on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en-GB" sz="2400" dirty="0"/>
              <a:t>type of translation.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43161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D5035C7-9B92-48D2-B9C4-FA703ADE0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3652" y="547736"/>
            <a:ext cx="8405377" cy="1077229"/>
          </a:xfrm>
        </p:spPr>
        <p:txBody>
          <a:bodyPr/>
          <a:lstStyle/>
          <a:p>
            <a:pPr algn="l"/>
            <a:r>
              <a:rPr lang="tr-TR" dirty="0"/>
              <a:t>PRESCRIPTIVE TRANSLATION THEORY</a:t>
            </a:r>
            <a:endParaRPr lang="en-GB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DE093C3-23EC-4A04-974B-935F27D66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3652" y="1086349"/>
            <a:ext cx="9336105" cy="5575707"/>
          </a:xfrm>
        </p:spPr>
        <p:txBody>
          <a:bodyPr>
            <a:normAutofit/>
          </a:bodyPr>
          <a:lstStyle/>
          <a:p>
            <a:r>
              <a:rPr lang="en-GB" sz="3200" dirty="0"/>
              <a:t>The oldest translation theory (It has been applied since the antiquity, the time of Cicero).</a:t>
            </a:r>
          </a:p>
          <a:p>
            <a:r>
              <a:rPr lang="en-GB" sz="3200" dirty="0"/>
              <a:t>It has certain rules and the theory is associated with «making rules.»</a:t>
            </a:r>
          </a:p>
          <a:p>
            <a:r>
              <a:rPr lang="en-GB" sz="3200" dirty="0"/>
              <a:t>The focal point is «what is translated.»</a:t>
            </a:r>
            <a:endParaRPr lang="tr-TR" sz="3200" dirty="0"/>
          </a:p>
          <a:p>
            <a:r>
              <a:rPr lang="en-GB" sz="3200" dirty="0"/>
              <a:t>The prescriptivists are more “objective” about language and meaning</a:t>
            </a:r>
            <a:r>
              <a:rPr lang="tr-TR" sz="3200" dirty="0"/>
              <a:t>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104830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B2847D8-3132-460D-B351-95A3A562AD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5616" y="170306"/>
            <a:ext cx="9829219" cy="6363015"/>
          </a:xfrm>
        </p:spPr>
        <p:txBody>
          <a:bodyPr>
            <a:normAutofit/>
          </a:bodyPr>
          <a:lstStyle/>
          <a:p>
            <a:r>
              <a:rPr lang="en-GB" sz="3600" dirty="0"/>
              <a:t>The critics pay attention to the rules of the target language (linguistics) and shape the measures of this theory according to the reader’s language.</a:t>
            </a:r>
          </a:p>
          <a:p>
            <a:pPr lvl="2"/>
            <a:r>
              <a:rPr lang="en-GB" sz="3200" dirty="0"/>
              <a:t>Reader-oriented approach</a:t>
            </a:r>
          </a:p>
          <a:p>
            <a:pPr lvl="2"/>
            <a:r>
              <a:rPr lang="en-GB" sz="3200" dirty="0"/>
              <a:t>Sense-for-sense translation</a:t>
            </a:r>
          </a:p>
        </p:txBody>
      </p:sp>
    </p:spTree>
    <p:extLst>
      <p:ext uri="{BB962C8B-B14F-4D97-AF65-F5344CB8AC3E}">
        <p14:creationId xmlns:p14="http://schemas.microsoft.com/office/powerpoint/2010/main" val="621252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248DCDB-EE8D-4F2F-8E12-D4E66EC7F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8605" y="2217406"/>
            <a:ext cx="10058400" cy="2423187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2">
                    <a:lumMod val="75000"/>
                  </a:schemeClr>
                </a:solidFill>
              </a:rPr>
              <a:t>N</a:t>
            </a: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on verbum de </a:t>
            </a:r>
            <a:r>
              <a:rPr lang="en-GB" dirty="0" err="1">
                <a:solidFill>
                  <a:schemeClr val="tx2">
                    <a:lumMod val="75000"/>
                  </a:schemeClr>
                </a:solidFill>
              </a:rPr>
              <a:t>verbo</a:t>
            </a: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GB" dirty="0" err="1">
                <a:solidFill>
                  <a:schemeClr val="tx2">
                    <a:lumMod val="75000"/>
                  </a:schemeClr>
                </a:solidFill>
              </a:rPr>
              <a:t>sed</a:t>
            </a: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 sensum </a:t>
            </a:r>
            <a:r>
              <a:rPr lang="en-GB" dirty="0" err="1">
                <a:solidFill>
                  <a:schemeClr val="tx2">
                    <a:lumMod val="75000"/>
                  </a:schemeClr>
                </a:solidFill>
              </a:rPr>
              <a:t>exprimere</a:t>
            </a: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 de </a:t>
            </a:r>
            <a:r>
              <a:rPr lang="en-GB" dirty="0" err="1">
                <a:solidFill>
                  <a:schemeClr val="tx2">
                    <a:lumMod val="75000"/>
                  </a:schemeClr>
                </a:solidFill>
              </a:rPr>
              <a:t>sensu</a:t>
            </a:r>
            <a:br>
              <a:rPr lang="tr-TR" dirty="0">
                <a:solidFill>
                  <a:schemeClr val="tx2">
                    <a:lumMod val="75000"/>
                  </a:schemeClr>
                </a:solidFill>
              </a:rPr>
            </a:br>
            <a:br>
              <a:rPr lang="tr-TR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en-GB" dirty="0"/>
              <a:t>Express sense-for-sense, not word-for-word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AD46ECA-57A1-4CB5-BDE3-E6A3A7DC67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38605" y="1009357"/>
            <a:ext cx="7791931" cy="878468"/>
          </a:xfrm>
        </p:spPr>
        <p:txBody>
          <a:bodyPr>
            <a:normAutofit/>
          </a:bodyPr>
          <a:lstStyle/>
          <a:p>
            <a:pPr algn="l"/>
            <a:r>
              <a:rPr lang="en-GB" sz="3600" dirty="0"/>
              <a:t>Cicero points out;</a:t>
            </a:r>
          </a:p>
        </p:txBody>
      </p:sp>
    </p:spTree>
    <p:extLst>
      <p:ext uri="{BB962C8B-B14F-4D97-AF65-F5344CB8AC3E}">
        <p14:creationId xmlns:p14="http://schemas.microsoft.com/office/powerpoint/2010/main" val="2847728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4007AFF-8979-42CD-93D1-1192A0F550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3338" y="342585"/>
            <a:ext cx="10099705" cy="5793171"/>
          </a:xfrm>
        </p:spPr>
        <p:txBody>
          <a:bodyPr>
            <a:normAutofit/>
          </a:bodyPr>
          <a:lstStyle/>
          <a:p>
            <a:r>
              <a:rPr lang="tr-TR" sz="3200" dirty="0" err="1"/>
              <a:t>In</a:t>
            </a:r>
            <a:r>
              <a:rPr lang="tr-TR" sz="3200" dirty="0"/>
              <a:t> </a:t>
            </a:r>
            <a:r>
              <a:rPr lang="tr-TR" sz="3200" dirty="0" err="1"/>
              <a:t>translated</a:t>
            </a:r>
            <a:r>
              <a:rPr lang="tr-TR" sz="3200" dirty="0"/>
              <a:t> </a:t>
            </a:r>
            <a:r>
              <a:rPr lang="tr-TR" sz="3200" dirty="0" err="1"/>
              <a:t>texts</a:t>
            </a:r>
            <a:r>
              <a:rPr lang="tr-TR" sz="3200" dirty="0"/>
              <a:t>, </a:t>
            </a:r>
            <a:r>
              <a:rPr lang="tr-TR" sz="3200" dirty="0" err="1"/>
              <a:t>clarity</a:t>
            </a:r>
            <a:r>
              <a:rPr lang="tr-TR" sz="3200" dirty="0"/>
              <a:t> </a:t>
            </a:r>
            <a:r>
              <a:rPr lang="tr-TR" sz="3200" dirty="0" err="1"/>
              <a:t>and</a:t>
            </a:r>
            <a:r>
              <a:rPr lang="tr-TR" sz="3200" dirty="0"/>
              <a:t> </a:t>
            </a:r>
            <a:r>
              <a:rPr lang="tr-TR" sz="3200" dirty="0" err="1"/>
              <a:t>harmony</a:t>
            </a:r>
            <a:r>
              <a:rPr lang="tr-TR" sz="3200" dirty="0"/>
              <a:t> </a:t>
            </a:r>
            <a:r>
              <a:rPr lang="tr-TR" sz="3200" dirty="0" err="1"/>
              <a:t>with</a:t>
            </a:r>
            <a:r>
              <a:rPr lang="tr-TR" sz="3200" dirty="0"/>
              <a:t> </a:t>
            </a:r>
            <a:r>
              <a:rPr lang="tr-TR" sz="3200" dirty="0" err="1"/>
              <a:t>grammar</a:t>
            </a:r>
            <a:r>
              <a:rPr lang="tr-TR" sz="3200" dirty="0"/>
              <a:t> of </a:t>
            </a:r>
            <a:r>
              <a:rPr lang="tr-TR" sz="3200" dirty="0" err="1"/>
              <a:t>target</a:t>
            </a:r>
            <a:r>
              <a:rPr lang="tr-TR" sz="3200" dirty="0"/>
              <a:t> </a:t>
            </a:r>
            <a:r>
              <a:rPr lang="tr-TR" sz="3200" dirty="0" err="1"/>
              <a:t>language</a:t>
            </a:r>
            <a:r>
              <a:rPr lang="tr-TR" sz="3200" dirty="0"/>
              <a:t> </a:t>
            </a:r>
            <a:r>
              <a:rPr lang="tr-TR" sz="3200" dirty="0" err="1"/>
              <a:t>are</a:t>
            </a:r>
            <a:r>
              <a:rPr lang="tr-TR" sz="3200" dirty="0"/>
              <a:t> </a:t>
            </a:r>
            <a:r>
              <a:rPr lang="tr-TR" sz="3200" dirty="0" err="1"/>
              <a:t>important</a:t>
            </a:r>
            <a:r>
              <a:rPr lang="tr-TR" sz="3200" dirty="0"/>
              <a:t>.</a:t>
            </a:r>
          </a:p>
          <a:p>
            <a:r>
              <a:rPr lang="tr-TR" sz="3200" dirty="0"/>
              <a:t>P</a:t>
            </a:r>
            <a:r>
              <a:rPr lang="en-GB" sz="3200" dirty="0" err="1"/>
              <a:t>rescriptive</a:t>
            </a:r>
            <a:r>
              <a:rPr lang="en-GB" sz="3200" dirty="0"/>
              <a:t> translation theory has been considered as an unshaken guiding</a:t>
            </a:r>
            <a:r>
              <a:rPr lang="tr-TR" sz="3200" dirty="0"/>
              <a:t> </a:t>
            </a:r>
            <a:r>
              <a:rPr lang="en-GB" sz="3200" dirty="0"/>
              <a:t>principle</a:t>
            </a:r>
            <a:r>
              <a:rPr lang="tr-TR" sz="3200" dirty="0"/>
              <a:t>.</a:t>
            </a:r>
          </a:p>
          <a:p>
            <a:r>
              <a:rPr lang="tr-TR" sz="3200" dirty="0"/>
              <a:t>T</a:t>
            </a:r>
            <a:r>
              <a:rPr lang="en-GB" sz="3200" dirty="0"/>
              <a:t>he norms of prescriptive translation theory have its function, which tells us what target a</a:t>
            </a:r>
            <a:r>
              <a:rPr lang="tr-TR" sz="3200" dirty="0"/>
              <a:t> </a:t>
            </a:r>
            <a:r>
              <a:rPr lang="en-GB" sz="3200" dirty="0"/>
              <a:t>translation should realize from critic’s points of view.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691966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A10E75A-780E-4038-A9A7-5F8A5C5166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7698" y="1088731"/>
            <a:ext cx="9685101" cy="4724240"/>
          </a:xfrm>
        </p:spPr>
        <p:txBody>
          <a:bodyPr>
            <a:normAutofit/>
          </a:bodyPr>
          <a:lstStyle/>
          <a:p>
            <a:r>
              <a:rPr lang="en-GB" sz="3200" dirty="0" err="1"/>
              <a:t>Viaggio</a:t>
            </a:r>
            <a:r>
              <a:rPr lang="en-GB" sz="3200" dirty="0"/>
              <a:t> </a:t>
            </a:r>
            <a:r>
              <a:rPr lang="tr-TR" sz="3200" dirty="0"/>
              <a:t>s</a:t>
            </a:r>
            <a:r>
              <a:rPr lang="en-GB" sz="3200" dirty="0" err="1"/>
              <a:t>ays</a:t>
            </a:r>
            <a:r>
              <a:rPr lang="en-GB" sz="3200" dirty="0"/>
              <a:t> “prescriptivism</a:t>
            </a:r>
            <a:r>
              <a:rPr lang="tr-TR" sz="3200" dirty="0"/>
              <a:t> </a:t>
            </a:r>
            <a:r>
              <a:rPr lang="en-GB" sz="3200" dirty="0"/>
              <a:t>is inescapable. If there is no right, or at least better way of translating, then we</a:t>
            </a:r>
            <a:r>
              <a:rPr lang="tr-TR" sz="3200" dirty="0"/>
              <a:t> </a:t>
            </a:r>
            <a:r>
              <a:rPr lang="en-GB" sz="3200" dirty="0"/>
              <a:t>are all wasting time, breath and money: </a:t>
            </a:r>
            <a:r>
              <a:rPr lang="en-GB" sz="3200" b="1" u="sng" dirty="0"/>
              <a:t>there is nothing but language to teach.</a:t>
            </a:r>
            <a:r>
              <a:rPr lang="en-GB" sz="3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22156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6C5B3B-F07A-4F12-AF15-833E1F6FDD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3013" y="190658"/>
            <a:ext cx="9358529" cy="6095841"/>
          </a:xfrm>
        </p:spPr>
        <p:txBody>
          <a:bodyPr>
            <a:normAutofit/>
          </a:bodyPr>
          <a:lstStyle/>
          <a:p>
            <a:r>
              <a:rPr lang="tr-TR" sz="2800" dirty="0"/>
              <a:t>P</a:t>
            </a:r>
            <a:r>
              <a:rPr lang="en-GB" sz="2800" dirty="0" err="1"/>
              <a:t>rescriptive</a:t>
            </a:r>
            <a:r>
              <a:rPr lang="en-GB" sz="2800" dirty="0"/>
              <a:t> translation theory</a:t>
            </a:r>
            <a:r>
              <a:rPr lang="tr-TR" sz="2800" dirty="0"/>
              <a:t> has </a:t>
            </a:r>
            <a:r>
              <a:rPr lang="en-GB" sz="2800" dirty="0"/>
              <a:t>drawbacks in two aspects</a:t>
            </a:r>
            <a:r>
              <a:rPr lang="tr-TR" sz="2800" dirty="0"/>
              <a:t>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GB" sz="2800" dirty="0"/>
              <a:t>One is that it</a:t>
            </a:r>
            <a:r>
              <a:rPr lang="tr-TR" sz="2800" dirty="0"/>
              <a:t> </a:t>
            </a:r>
            <a:r>
              <a:rPr lang="en-GB" sz="2800" dirty="0"/>
              <a:t>always thinks that its norm is the only right one and applies it into all the translations.</a:t>
            </a:r>
            <a:r>
              <a:rPr lang="tr-TR" sz="2800" dirty="0"/>
              <a:t> (</a:t>
            </a:r>
            <a:r>
              <a:rPr lang="en-GB" sz="2800" dirty="0"/>
              <a:t>This rule makes a contrast to</a:t>
            </a:r>
            <a:r>
              <a:rPr lang="tr-TR" sz="2800" dirty="0"/>
              <a:t> </a:t>
            </a:r>
            <a:r>
              <a:rPr lang="en-GB" sz="2800" dirty="0"/>
              <a:t>the goal of </a:t>
            </a:r>
            <a:r>
              <a:rPr lang="en-GB" sz="2800" b="1" u="sng" dirty="0"/>
              <a:t>dynamic equivalence </a:t>
            </a:r>
            <a:r>
              <a:rPr lang="en-GB" sz="2800" dirty="0"/>
              <a:t>as seeking “the closest natural</a:t>
            </a:r>
            <a:r>
              <a:rPr lang="tr-TR" sz="2800" dirty="0"/>
              <a:t> </a:t>
            </a:r>
            <a:r>
              <a:rPr lang="en-GB" sz="2800" dirty="0" err="1"/>
              <a:t>equiva</a:t>
            </a:r>
            <a:r>
              <a:rPr lang="tr-TR" sz="2800" dirty="0"/>
              <a:t>l</a:t>
            </a:r>
            <a:r>
              <a:rPr lang="en-GB" sz="2800" dirty="0" err="1"/>
              <a:t>ent</a:t>
            </a:r>
            <a:r>
              <a:rPr lang="en-GB" sz="2800" dirty="0"/>
              <a:t> to the source-language massage”</a:t>
            </a:r>
            <a:r>
              <a:rPr lang="tr-TR" sz="2800" dirty="0"/>
              <a:t>)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GB" sz="2800" dirty="0"/>
              <a:t>On the other hand, it confined itself to language—the small field, and does</a:t>
            </a:r>
            <a:r>
              <a:rPr lang="tr-TR" sz="2800" dirty="0"/>
              <a:t> </a:t>
            </a:r>
            <a:r>
              <a:rPr lang="en-GB" sz="2800" dirty="0"/>
              <a:t>not care for culture—the large environment.</a:t>
            </a:r>
          </a:p>
        </p:txBody>
      </p:sp>
    </p:spTree>
    <p:extLst>
      <p:ext uri="{BB962C8B-B14F-4D97-AF65-F5344CB8AC3E}">
        <p14:creationId xmlns:p14="http://schemas.microsoft.com/office/powerpoint/2010/main" val="13264366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77EC090-6FB7-45CF-8DF5-4251F0A52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8180" y="808056"/>
            <a:ext cx="9046792" cy="1077229"/>
          </a:xfrm>
        </p:spPr>
        <p:txBody>
          <a:bodyPr/>
          <a:lstStyle/>
          <a:p>
            <a:pPr algn="l"/>
            <a:r>
              <a:rPr lang="en-GB" cap="all" dirty="0"/>
              <a:t>descriptive translation theory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FB6C3AA-99DA-46A8-BABF-650F32A428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8179" y="1885284"/>
            <a:ext cx="9748921" cy="4515515"/>
          </a:xfrm>
        </p:spPr>
        <p:txBody>
          <a:bodyPr>
            <a:normAutofit lnSpcReduction="10000"/>
          </a:bodyPr>
          <a:lstStyle/>
          <a:p>
            <a:r>
              <a:rPr lang="en-GB" sz="3200" dirty="0"/>
              <a:t>It is a relatively modern translation theory.</a:t>
            </a:r>
          </a:p>
          <a:p>
            <a:r>
              <a:rPr lang="en-GB" sz="3200" dirty="0"/>
              <a:t>While the perspectivists offer a kind of free translation on condition that the translated texts would be clear (in the target language), the descriptivist</a:t>
            </a:r>
            <a:r>
              <a:rPr lang="tr-TR" sz="3200" dirty="0"/>
              <a:t>s</a:t>
            </a:r>
            <a:r>
              <a:rPr lang="en-GB" sz="3200" dirty="0"/>
              <a:t> believe that translators should be loyal to the source language.</a:t>
            </a:r>
            <a:endParaRPr lang="tr-TR" sz="3200" dirty="0"/>
          </a:p>
          <a:p>
            <a:r>
              <a:rPr lang="en-GB" sz="3200" dirty="0"/>
              <a:t>The focal point is «how to translate.»</a:t>
            </a:r>
          </a:p>
        </p:txBody>
      </p:sp>
    </p:spTree>
    <p:extLst>
      <p:ext uri="{BB962C8B-B14F-4D97-AF65-F5344CB8AC3E}">
        <p14:creationId xmlns:p14="http://schemas.microsoft.com/office/powerpoint/2010/main" val="8695535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322</TotalTime>
  <Words>783</Words>
  <Application>Microsoft Office PowerPoint</Application>
  <PresentationFormat>Geniş ekran</PresentationFormat>
  <Paragraphs>46</Paragraphs>
  <Slides>15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1" baseType="lpstr">
      <vt:lpstr>Arial</vt:lpstr>
      <vt:lpstr>Calibri</vt:lpstr>
      <vt:lpstr>MS Shell Dlg 2</vt:lpstr>
      <vt:lpstr>Wingdings</vt:lpstr>
      <vt:lpstr>Wingdings 3</vt:lpstr>
      <vt:lpstr>Madison</vt:lpstr>
      <vt:lpstr>TRANSLATION THEORIES</vt:lpstr>
      <vt:lpstr>PowerPoint Sunusu</vt:lpstr>
      <vt:lpstr>PRESCRIPTIVE TRANSLATION THEORY</vt:lpstr>
      <vt:lpstr>PowerPoint Sunusu</vt:lpstr>
      <vt:lpstr>Non verbum de verbo sed sensum exprimere de sensu  Express sense-for-sense, not word-for-word</vt:lpstr>
      <vt:lpstr>PowerPoint Sunusu</vt:lpstr>
      <vt:lpstr>PowerPoint Sunusu</vt:lpstr>
      <vt:lpstr>PowerPoint Sunusu</vt:lpstr>
      <vt:lpstr>descriptive translation theory</vt:lpstr>
      <vt:lpstr>PowerPoint Sunusu</vt:lpstr>
      <vt:lpstr>PowerPoint Sunusu</vt:lpstr>
      <vt:lpstr>PowerPoint Sunusu</vt:lpstr>
      <vt:lpstr>PowerPoint Sunusu</vt:lpstr>
      <vt:lpstr>PowerPoint Sunusu</vt:lpstr>
      <vt:lpstr>BIBLIOGRAPHY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TRANSLATION THEORIES</dc:title>
  <dc:creator>Funda</dc:creator>
  <cp:lastModifiedBy>Funda</cp:lastModifiedBy>
  <cp:revision>59</cp:revision>
  <dcterms:created xsi:type="dcterms:W3CDTF">2020-02-24T16:29:10Z</dcterms:created>
  <dcterms:modified xsi:type="dcterms:W3CDTF">2020-03-23T10:45:13Z</dcterms:modified>
</cp:coreProperties>
</file>