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2" r:id="rId1"/>
  </p:sldMasterIdLst>
  <p:sldIdLst>
    <p:sldId id="256" r:id="rId2"/>
    <p:sldId id="259" r:id="rId3"/>
    <p:sldId id="260" r:id="rId4"/>
    <p:sldId id="270" r:id="rId5"/>
    <p:sldId id="261" r:id="rId6"/>
    <p:sldId id="271" r:id="rId7"/>
    <p:sldId id="265" r:id="rId8"/>
    <p:sldId id="262" r:id="rId9"/>
    <p:sldId id="272" r:id="rId10"/>
    <p:sldId id="27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4"/>
  </p:normalViewPr>
  <p:slideViewPr>
    <p:cSldViewPr snapToGrid="0" snapToObjects="1">
      <p:cViewPr varScale="1">
        <p:scale>
          <a:sx n="120" d="100"/>
          <a:sy n="120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10/14/19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24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October 14,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66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385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10/14/19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57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B399A0-209D-4716-B115-4B92F33EFB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72" b="12758"/>
          <a:stretch/>
        </p:blipFill>
        <p:spPr>
          <a:xfrm>
            <a:off x="20" y="-839"/>
            <a:ext cx="12191980" cy="6858000"/>
          </a:xfrm>
          <a:prstGeom prst="rect">
            <a:avLst/>
          </a:prstGeom>
        </p:spPr>
      </p:pic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944D5C-C978-9148-8B69-A0335665B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1132" y="2091263"/>
            <a:ext cx="8649738" cy="2590800"/>
          </a:xfrm>
        </p:spPr>
        <p:txBody>
          <a:bodyPr>
            <a:normAutofit fontScale="90000"/>
          </a:bodyPr>
          <a:lstStyle/>
          <a:p>
            <a:r>
              <a:rPr lang="en-US" dirty="0"/>
              <a:t>MODERN </a:t>
            </a:r>
            <a:r>
              <a:rPr lang="en-US" dirty="0" err="1"/>
              <a:t>TOpLUMLAR</a:t>
            </a:r>
            <a:r>
              <a:rPr lang="en-US" dirty="0"/>
              <a:t> NASIL HİSSEDER?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813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GIDDENS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sz="2000" dirty="0">
                <a:solidFill>
                  <a:schemeClr val="bg1"/>
                </a:solidFill>
              </a:rPr>
              <a:t>MODERN YAŞAMIN TEMEL DUYGUSU : GÜVEN(SİZLİK)</a:t>
            </a:r>
          </a:p>
          <a:p>
            <a:r>
              <a:rPr lang="tr-TR" dirty="0">
                <a:solidFill>
                  <a:schemeClr val="bg1"/>
                </a:solidFill>
              </a:rPr>
              <a:t>Modernlik: Değişim; ‘yeni’ olanın gelmesi.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Modern olanın </a:t>
            </a:r>
            <a:r>
              <a:rPr lang="tr-TR" b="1" u="sng" dirty="0">
                <a:solidFill>
                  <a:schemeClr val="bg1"/>
                </a:solidFill>
              </a:rPr>
              <a:t>olumsal</a:t>
            </a:r>
            <a:r>
              <a:rPr lang="tr-TR" dirty="0">
                <a:solidFill>
                  <a:schemeClr val="bg1"/>
                </a:solidFill>
              </a:rPr>
              <a:t>, </a:t>
            </a:r>
            <a:r>
              <a:rPr lang="tr-TR" b="1" u="sng" dirty="0" err="1">
                <a:solidFill>
                  <a:schemeClr val="bg1"/>
                </a:solidFill>
              </a:rPr>
              <a:t>tamamlanmamışlığı</a:t>
            </a:r>
            <a:endParaRPr lang="tr-TR" b="1" u="sng" dirty="0">
              <a:solidFill>
                <a:schemeClr val="bg1"/>
              </a:solidFill>
            </a:endParaRPr>
          </a:p>
          <a:p>
            <a:pPr lvl="1"/>
            <a:r>
              <a:rPr lang="tr-TR" dirty="0">
                <a:solidFill>
                  <a:schemeClr val="bg1"/>
                </a:solidFill>
              </a:rPr>
              <a:t>Güven ve karşıtı arasındaki </a:t>
            </a:r>
            <a:r>
              <a:rPr lang="tr-TR" b="1" u="sng" dirty="0" err="1">
                <a:solidFill>
                  <a:schemeClr val="bg1"/>
                </a:solidFill>
              </a:rPr>
              <a:t>refleksif</a:t>
            </a:r>
            <a:r>
              <a:rPr lang="tr-TR" b="1" u="sng" dirty="0">
                <a:solidFill>
                  <a:schemeClr val="bg1"/>
                </a:solidFill>
              </a:rPr>
              <a:t> ilişki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Güvenin sürekli yeniden </a:t>
            </a:r>
            <a:r>
              <a:rPr lang="tr-TR" u="sng" dirty="0">
                <a:solidFill>
                  <a:schemeClr val="bg1"/>
                </a:solidFill>
              </a:rPr>
              <a:t>müzakere edildiği </a:t>
            </a:r>
            <a:r>
              <a:rPr lang="tr-TR" dirty="0">
                <a:solidFill>
                  <a:schemeClr val="bg1"/>
                </a:solidFill>
              </a:rPr>
              <a:t>bir süreç</a:t>
            </a:r>
          </a:p>
          <a:p>
            <a:pPr lvl="1"/>
            <a:r>
              <a:rPr lang="tr-TR" b="1" u="sng" dirty="0">
                <a:solidFill>
                  <a:schemeClr val="bg1"/>
                </a:solidFill>
              </a:rPr>
              <a:t>ONTOLOJİK GÜVENLİK</a:t>
            </a:r>
            <a:r>
              <a:rPr lang="tr-TR" dirty="0">
                <a:solidFill>
                  <a:schemeClr val="bg1"/>
                </a:solidFill>
              </a:rPr>
              <a:t>: Varoluş, dünyada-olmak. Kendi benliğini ve onun iç-tutarlılığını arama eğilimi; </a:t>
            </a:r>
          </a:p>
          <a:p>
            <a:pPr lvl="2"/>
            <a:r>
              <a:rPr lang="tr-TR" dirty="0">
                <a:solidFill>
                  <a:schemeClr val="bg1"/>
                </a:solidFill>
              </a:rPr>
              <a:t>Kaostan ve endişeden uzaklaşma; rutinleşme ve öngörülebilir hayatlar yaşama eğilimi. </a:t>
            </a:r>
          </a:p>
          <a:p>
            <a:endParaRPr lang="tr-TR" sz="1600" dirty="0">
              <a:solidFill>
                <a:schemeClr val="bg1"/>
              </a:solidFill>
            </a:endParaRPr>
          </a:p>
          <a:p>
            <a:pPr lvl="2"/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962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MODERN TOPLUM NASILDIR?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Toplumun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rasyonelleşmesi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tr-TR" dirty="0">
                <a:solidFill>
                  <a:schemeClr val="bg1"/>
                </a:solidFill>
              </a:rPr>
              <a:t>Endüstrileşme, kentleşme, göç, </a:t>
            </a:r>
          </a:p>
          <a:p>
            <a:pPr lvl="1"/>
            <a:r>
              <a:rPr lang="tr-TR" u="sng" dirty="0">
                <a:solidFill>
                  <a:schemeClr val="bg1"/>
                </a:solidFill>
              </a:rPr>
              <a:t>Aydınlanma çağı</a:t>
            </a:r>
            <a:r>
              <a:rPr lang="tr-TR" dirty="0">
                <a:solidFill>
                  <a:schemeClr val="bg1"/>
                </a:solidFill>
              </a:rPr>
              <a:t>; akıl yürütmeyle hakikate ulaşma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Bilimsel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bilginin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gelişimi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teknolojiyle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uygulanması</a:t>
            </a:r>
            <a:endParaRPr lang="en-US" dirty="0">
              <a:solidFill>
                <a:schemeClr val="bg1"/>
              </a:solidFill>
            </a:endParaRPr>
          </a:p>
          <a:p>
            <a:pPr lvl="2"/>
            <a:r>
              <a:rPr lang="en-US" dirty="0" err="1">
                <a:solidFill>
                  <a:schemeClr val="bg1"/>
                </a:solidFill>
              </a:rPr>
              <a:t>Uzmanlaşma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mr-IN" dirty="0">
                <a:solidFill>
                  <a:schemeClr val="bg1"/>
                </a:solidFill>
              </a:rPr>
              <a:t>–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işbölümü</a:t>
            </a:r>
            <a:r>
              <a:rPr lang="en-US" dirty="0">
                <a:solidFill>
                  <a:schemeClr val="bg1"/>
                </a:solidFill>
              </a:rPr>
              <a:t>,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Para </a:t>
            </a:r>
            <a:r>
              <a:rPr lang="en-US" dirty="0" err="1">
                <a:solidFill>
                  <a:schemeClr val="bg1"/>
                </a:solidFill>
              </a:rPr>
              <a:t>ekonomisinin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gelişimi</a:t>
            </a:r>
            <a:endParaRPr lang="en-US" dirty="0">
              <a:solidFill>
                <a:schemeClr val="bg1"/>
              </a:solidFill>
            </a:endParaRPr>
          </a:p>
          <a:p>
            <a:pPr lvl="2"/>
            <a:r>
              <a:rPr lang="en-US" dirty="0">
                <a:solidFill>
                  <a:schemeClr val="bg1"/>
                </a:solidFill>
              </a:rPr>
              <a:t>Bir </a:t>
            </a:r>
            <a:r>
              <a:rPr lang="en-US" dirty="0" err="1">
                <a:solidFill>
                  <a:schemeClr val="bg1"/>
                </a:solidFill>
              </a:rPr>
              <a:t>açıklama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biçimi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dinin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öneminin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azalması</a:t>
            </a:r>
            <a:endParaRPr lang="en-US" dirty="0">
              <a:solidFill>
                <a:schemeClr val="bg1"/>
              </a:solidFill>
            </a:endParaRPr>
          </a:p>
          <a:p>
            <a:pPr lvl="2"/>
            <a:r>
              <a:rPr lang="en-US" u="sng" dirty="0">
                <a:solidFill>
                  <a:schemeClr val="bg1"/>
                </a:solidFill>
              </a:rPr>
              <a:t>Kader &gt; Risk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Hesaplanabilir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bilinebilir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yönetilebilir</a:t>
            </a:r>
            <a:r>
              <a:rPr lang="en-US" dirty="0">
                <a:solidFill>
                  <a:schemeClr val="bg1"/>
                </a:solidFill>
              </a:rPr>
              <a:t> ‘</a:t>
            </a:r>
            <a:r>
              <a:rPr lang="en-US" dirty="0" err="1">
                <a:solidFill>
                  <a:schemeClr val="bg1"/>
                </a:solidFill>
              </a:rPr>
              <a:t>olay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akışı</a:t>
            </a:r>
            <a:r>
              <a:rPr lang="en-US" dirty="0">
                <a:solidFill>
                  <a:schemeClr val="bg1"/>
                </a:solidFill>
              </a:rPr>
              <a:t>’. </a:t>
            </a:r>
          </a:p>
          <a:p>
            <a:pPr lvl="2"/>
            <a:r>
              <a:rPr lang="en-US" u="sng" dirty="0" err="1">
                <a:solidFill>
                  <a:schemeClr val="bg1"/>
                </a:solidFill>
              </a:rPr>
              <a:t>Bürokratik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idari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yapılar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Hiyerarşik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örgütlenme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mekanizması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2"/>
            <a:r>
              <a:rPr lang="en-US" dirty="0" err="1">
                <a:solidFill>
                  <a:schemeClr val="bg1"/>
                </a:solidFill>
              </a:rPr>
              <a:t>Weber’den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bildiğimiz</a:t>
            </a:r>
            <a:r>
              <a:rPr lang="en-US" dirty="0">
                <a:solidFill>
                  <a:schemeClr val="bg1"/>
                </a:solidFill>
              </a:rPr>
              <a:t>; </a:t>
            </a:r>
            <a:r>
              <a:rPr lang="en-US" u="sng" dirty="0" err="1">
                <a:solidFill>
                  <a:schemeClr val="bg1"/>
                </a:solidFill>
              </a:rPr>
              <a:t>Dünyanın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büyüsünün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bozulması</a:t>
            </a:r>
            <a:endParaRPr lang="en-US" u="sng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Araçsal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aklın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gelişimi</a:t>
            </a:r>
            <a:r>
              <a:rPr lang="en-US" dirty="0">
                <a:solidFill>
                  <a:schemeClr val="bg1"/>
                </a:solidFill>
              </a:rPr>
              <a:t>; </a:t>
            </a:r>
            <a:r>
              <a:rPr lang="en-US" u="sng" dirty="0" err="1">
                <a:solidFill>
                  <a:schemeClr val="bg1"/>
                </a:solidFill>
              </a:rPr>
              <a:t>akla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tabi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bir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toplumsal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dünya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2"/>
            <a:r>
              <a:rPr lang="en-US" b="1" u="sng" dirty="0" err="1">
                <a:solidFill>
                  <a:schemeClr val="bg1"/>
                </a:solidFill>
              </a:rPr>
              <a:t>Zamanı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ve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mekanı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ölçme</a:t>
            </a:r>
            <a:r>
              <a:rPr lang="en-US" dirty="0">
                <a:solidFill>
                  <a:schemeClr val="bg1"/>
                </a:solidFill>
              </a:rPr>
              <a:t>; </a:t>
            </a:r>
            <a:r>
              <a:rPr lang="en-US" dirty="0" err="1">
                <a:solidFill>
                  <a:schemeClr val="bg1"/>
                </a:solidFill>
              </a:rPr>
              <a:t>bugünün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ölçü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birimleri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litre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metre,mekanik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saat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  <a:p>
            <a:pPr lvl="2"/>
            <a:r>
              <a:rPr lang="en-US" dirty="0" err="1">
                <a:solidFill>
                  <a:schemeClr val="bg1"/>
                </a:solidFill>
              </a:rPr>
              <a:t>Hakikatin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keşfi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değil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sadece</a:t>
            </a:r>
            <a:r>
              <a:rPr lang="en-US" dirty="0">
                <a:solidFill>
                  <a:schemeClr val="bg1"/>
                </a:solidFill>
              </a:rPr>
              <a:t>; </a:t>
            </a:r>
            <a:r>
              <a:rPr lang="en-US" b="1" u="sng" dirty="0" err="1">
                <a:solidFill>
                  <a:schemeClr val="bg1"/>
                </a:solidFill>
              </a:rPr>
              <a:t>hakikatin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üretimi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33030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DURKHEIM VE TOPLUMSAL BÜTÜNLÜK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Ahlaki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birlik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bütünlük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Toplum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bireylerin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toplamı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değil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Toplum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kendinde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 </a:t>
            </a:r>
            <a:r>
              <a:rPr lang="en-US" dirty="0" err="1">
                <a:solidFill>
                  <a:schemeClr val="bg1"/>
                </a:solidFill>
              </a:rPr>
              <a:t>bütünlük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gerçeklik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Dışsal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kısıtlayıcı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güç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Bireyi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üreten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varlık</a:t>
            </a:r>
            <a:r>
              <a:rPr lang="en-US" dirty="0">
                <a:solidFill>
                  <a:schemeClr val="bg1"/>
                </a:solidFill>
              </a:rPr>
              <a:t>. </a:t>
            </a:r>
            <a:endParaRPr lang="en-US" sz="2000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Dayanışmanın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örgütlenmesi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Farklı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unsurların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oluşumların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araya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gelmesiyle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oluşan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bütünlük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b="1" dirty="0" err="1">
                <a:solidFill>
                  <a:schemeClr val="bg1"/>
                </a:solidFill>
              </a:rPr>
              <a:t>Mekanik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Dayanışma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Parçaların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birbirine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benzerliği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Homojen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Bağlılıklar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u="sng" dirty="0" err="1">
                <a:solidFill>
                  <a:schemeClr val="bg1"/>
                </a:solidFill>
              </a:rPr>
              <a:t>Tekbiçimlilik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Katı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kurallarla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yönetilen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form. </a:t>
            </a:r>
            <a:r>
              <a:rPr lang="en-US" dirty="0" err="1">
                <a:solidFill>
                  <a:schemeClr val="bg1"/>
                </a:solidFill>
              </a:rPr>
              <a:t>Normun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dışına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çıkmanın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yoğun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cezai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yaptırımları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var. </a:t>
            </a:r>
          </a:p>
          <a:p>
            <a:pPr lvl="1"/>
            <a:r>
              <a:rPr lang="en-US" b="1" dirty="0" err="1">
                <a:solidFill>
                  <a:schemeClr val="bg1"/>
                </a:solidFill>
              </a:rPr>
              <a:t>Organik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Dayanışma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İşbölümü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Kompleks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yapılanma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u="sng" dirty="0" err="1">
                <a:solidFill>
                  <a:schemeClr val="bg1"/>
                </a:solidFill>
              </a:rPr>
              <a:t>Organizma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metaforu</a:t>
            </a:r>
            <a:r>
              <a:rPr lang="en-US" u="sng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Uzmanlaşma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Toplumsal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işbölümü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Bu </a:t>
            </a:r>
            <a:r>
              <a:rPr lang="en-US" dirty="0" err="1">
                <a:solidFill>
                  <a:schemeClr val="bg1"/>
                </a:solidFill>
              </a:rPr>
              <a:t>işbölümü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karşılıklı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bağımlılıklarla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örgütleniyor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2"/>
            <a:r>
              <a:rPr lang="en-US" u="sng" dirty="0" err="1">
                <a:solidFill>
                  <a:schemeClr val="bg1"/>
                </a:solidFill>
              </a:rPr>
              <a:t>Meslek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yapıları</a:t>
            </a:r>
            <a:r>
              <a:rPr lang="en-US" u="sng" dirty="0">
                <a:solidFill>
                  <a:schemeClr val="bg1"/>
                </a:solidFill>
              </a:rPr>
              <a:t>, </a:t>
            </a:r>
            <a:r>
              <a:rPr lang="en-US" u="sng" dirty="0" err="1">
                <a:solidFill>
                  <a:schemeClr val="bg1"/>
                </a:solidFill>
              </a:rPr>
              <a:t>toplumsal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kurumlar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ve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işlevleri</a:t>
            </a:r>
            <a:r>
              <a:rPr lang="en-US" u="sng" dirty="0">
                <a:solidFill>
                  <a:schemeClr val="bg1"/>
                </a:solidFill>
              </a:rPr>
              <a:t> (</a:t>
            </a:r>
            <a:r>
              <a:rPr lang="en-US" u="sng" dirty="0" err="1">
                <a:solidFill>
                  <a:schemeClr val="bg1"/>
                </a:solidFill>
              </a:rPr>
              <a:t>aile</a:t>
            </a:r>
            <a:r>
              <a:rPr lang="en-US" u="sng" dirty="0">
                <a:solidFill>
                  <a:schemeClr val="bg1"/>
                </a:solidFill>
              </a:rPr>
              <a:t>, </a:t>
            </a:r>
            <a:r>
              <a:rPr lang="en-US" u="sng" dirty="0" err="1">
                <a:solidFill>
                  <a:schemeClr val="bg1"/>
                </a:solidFill>
              </a:rPr>
              <a:t>hukuk</a:t>
            </a:r>
            <a:r>
              <a:rPr lang="en-US" u="sng" dirty="0">
                <a:solidFill>
                  <a:schemeClr val="bg1"/>
                </a:solidFill>
              </a:rPr>
              <a:t>, </a:t>
            </a:r>
            <a:r>
              <a:rPr lang="en-US" u="sng" dirty="0" err="1">
                <a:solidFill>
                  <a:schemeClr val="bg1"/>
                </a:solidFill>
              </a:rPr>
              <a:t>eğitim</a:t>
            </a:r>
            <a:r>
              <a:rPr lang="en-US" u="sng" dirty="0">
                <a:solidFill>
                  <a:schemeClr val="bg1"/>
                </a:solidFill>
              </a:rPr>
              <a:t>, vs.)</a:t>
            </a:r>
          </a:p>
          <a:p>
            <a:pPr lvl="2"/>
            <a:r>
              <a:rPr lang="en-US" u="sng" dirty="0" err="1">
                <a:solidFill>
                  <a:schemeClr val="bg1"/>
                </a:solidFill>
              </a:rPr>
              <a:t>Birey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en-US" u="sng" dirty="0" err="1">
                <a:solidFill>
                  <a:schemeClr val="bg1"/>
                </a:solidFill>
              </a:rPr>
              <a:t>fikri</a:t>
            </a:r>
            <a:r>
              <a:rPr lang="en-US" u="sng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Farklılaşma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heterojenlik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özerklik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Tekbiçimlilik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yerine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çokbiçimlilik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Birey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koşullarda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mümkün</a:t>
            </a:r>
            <a:r>
              <a:rPr lang="en-US" dirty="0">
                <a:solidFill>
                  <a:schemeClr val="bg1"/>
                </a:solidFill>
              </a:rPr>
              <a:t>. </a:t>
            </a:r>
            <a:endParaRPr lang="en-US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48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DURKHEIM VE TOPLUMSAL BÜTÜNLÜK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Dayanışmayı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dirty="0" err="1">
                <a:solidFill>
                  <a:schemeClr val="bg1"/>
                </a:solidFill>
              </a:rPr>
              <a:t>bütünlüğü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sağlayan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şey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nedir</a:t>
            </a:r>
            <a:r>
              <a:rPr lang="en-US" b="1" dirty="0">
                <a:solidFill>
                  <a:schemeClr val="bg1"/>
                </a:solidFill>
              </a:rPr>
              <a:t>?</a:t>
            </a:r>
          </a:p>
          <a:p>
            <a:r>
              <a:rPr lang="tr-TR" dirty="0" err="1">
                <a:solidFill>
                  <a:schemeClr val="bg1"/>
                </a:solidFill>
              </a:rPr>
              <a:t>Durkheim’a</a:t>
            </a:r>
            <a:r>
              <a:rPr lang="tr-TR" dirty="0">
                <a:solidFill>
                  <a:schemeClr val="bg1"/>
                </a:solidFill>
              </a:rPr>
              <a:t> göre toplumsal düzenin insanlar üzerindeki duygusal etkisi Kolektif coşkudur. </a:t>
            </a:r>
          </a:p>
          <a:p>
            <a:pPr lvl="1"/>
            <a:r>
              <a:rPr lang="tr-TR" dirty="0" err="1">
                <a:solidFill>
                  <a:schemeClr val="bg1"/>
                </a:solidFill>
              </a:rPr>
              <a:t>Efervesan</a:t>
            </a:r>
            <a:r>
              <a:rPr lang="tr-TR" dirty="0">
                <a:solidFill>
                  <a:schemeClr val="bg1"/>
                </a:solidFill>
              </a:rPr>
              <a:t>: Canlılık, neşe, istek, heves.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Dayanışmanın koşulu; kolektif coşkudur.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Toplumun kuruluşu için bu duygulanım kurucu bir rol oynar.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Bu </a:t>
            </a:r>
            <a:r>
              <a:rPr lang="tr-TR" dirty="0" err="1">
                <a:solidFill>
                  <a:schemeClr val="bg1"/>
                </a:solidFill>
              </a:rPr>
              <a:t>duygulanımsal</a:t>
            </a:r>
            <a:r>
              <a:rPr lang="tr-TR" dirty="0">
                <a:solidFill>
                  <a:schemeClr val="bg1"/>
                </a:solidFill>
              </a:rPr>
              <a:t> düzenin aksadığı anlar: </a:t>
            </a:r>
            <a:r>
              <a:rPr lang="tr-TR" b="1" u="sng" dirty="0">
                <a:solidFill>
                  <a:schemeClr val="bg1"/>
                </a:solidFill>
              </a:rPr>
              <a:t>İntihar</a:t>
            </a:r>
            <a:r>
              <a:rPr lang="tr-TR" dirty="0">
                <a:solidFill>
                  <a:schemeClr val="bg1"/>
                </a:solidFill>
              </a:rPr>
              <a:t>. Yaşam coşkusunun yitimi. </a:t>
            </a:r>
          </a:p>
          <a:p>
            <a:r>
              <a:rPr lang="tr-TR" dirty="0" err="1">
                <a:solidFill>
                  <a:schemeClr val="bg1"/>
                </a:solidFill>
              </a:rPr>
              <a:t>Durkheim</a:t>
            </a:r>
            <a:r>
              <a:rPr lang="tr-TR" dirty="0">
                <a:solidFill>
                  <a:schemeClr val="bg1"/>
                </a:solidFill>
              </a:rPr>
              <a:t>, sadece düzen ve devamlılık için değil, toplumsal değişimi de duygusal enerji ile açıklar.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Kolektif coşku toplumsal değişimin de itici bir gücü olabilir.</a:t>
            </a:r>
          </a:p>
          <a:p>
            <a:pPr lvl="1"/>
            <a:r>
              <a:rPr lang="tr-TR" dirty="0" err="1">
                <a:solidFill>
                  <a:schemeClr val="bg1"/>
                </a:solidFill>
              </a:rPr>
              <a:t>Örn</a:t>
            </a:r>
            <a:r>
              <a:rPr lang="tr-TR" dirty="0">
                <a:solidFill>
                  <a:schemeClr val="bg1"/>
                </a:solidFill>
              </a:rPr>
              <a:t>: Fransız Devrimi. </a:t>
            </a:r>
            <a:endParaRPr lang="en-US" dirty="0">
              <a:solidFill>
                <a:schemeClr val="bg1"/>
              </a:solidFill>
            </a:endParaRPr>
          </a:p>
          <a:p>
            <a:endParaRPr lang="tr-TR" dirty="0">
              <a:solidFill>
                <a:schemeClr val="bg1"/>
              </a:solidFill>
            </a:endParaRPr>
          </a:p>
          <a:p>
            <a:endParaRPr lang="en-US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675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SIMMEL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MODERN YAŞAM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sz="2000" dirty="0" err="1">
                <a:solidFill>
                  <a:schemeClr val="bg1"/>
                </a:solidFill>
              </a:rPr>
              <a:t>Modernitenin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rasyonelleştirici</a:t>
            </a:r>
            <a:r>
              <a:rPr lang="tr-TR" sz="2000" dirty="0">
                <a:solidFill>
                  <a:schemeClr val="bg1"/>
                </a:solidFill>
              </a:rPr>
              <a:t> etkisi ve bıkkınlık hissi (</a:t>
            </a:r>
            <a:r>
              <a:rPr lang="tr-TR" sz="2000" dirty="0" err="1">
                <a:solidFill>
                  <a:schemeClr val="bg1"/>
                </a:solidFill>
              </a:rPr>
              <a:t>blasé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attitude</a:t>
            </a:r>
            <a:r>
              <a:rPr lang="tr-TR" sz="2000" dirty="0">
                <a:solidFill>
                  <a:schemeClr val="bg1"/>
                </a:solidFill>
              </a:rPr>
              <a:t>)</a:t>
            </a:r>
          </a:p>
          <a:p>
            <a:r>
              <a:rPr lang="tr-TR" sz="2000" u="sng" dirty="0">
                <a:solidFill>
                  <a:schemeClr val="bg1"/>
                </a:solidFill>
              </a:rPr>
              <a:t>DAKİKLİK, HESAPLANABİLİRLİK, KESİNLİK</a:t>
            </a:r>
          </a:p>
          <a:p>
            <a:pPr marL="274320" lvl="1" indent="0">
              <a:buNone/>
            </a:pPr>
            <a:endParaRPr lang="tr-TR" sz="1800" dirty="0">
              <a:solidFill>
                <a:schemeClr val="bg1"/>
              </a:solidFill>
            </a:endParaRPr>
          </a:p>
          <a:p>
            <a:pPr marL="274320" lvl="1" indent="0">
              <a:buNone/>
            </a:pPr>
            <a:r>
              <a:rPr lang="tr-TR" sz="1800" dirty="0">
                <a:solidFill>
                  <a:schemeClr val="bg1"/>
                </a:solidFill>
              </a:rPr>
              <a:t>«Kent, sokaktan her </a:t>
            </a:r>
            <a:r>
              <a:rPr lang="tr-TR" sz="1800" dirty="0" err="1">
                <a:solidFill>
                  <a:schemeClr val="bg1"/>
                </a:solidFill>
              </a:rPr>
              <a:t>geçişte</a:t>
            </a:r>
            <a:r>
              <a:rPr lang="tr-TR" sz="1800" dirty="0">
                <a:solidFill>
                  <a:schemeClr val="bg1"/>
                </a:solidFill>
              </a:rPr>
              <a:t>, iktisadî, meslekî, toplumsal hayatın </a:t>
            </a:r>
            <a:r>
              <a:rPr lang="tr-TR" sz="1800" u="sng" dirty="0">
                <a:solidFill>
                  <a:schemeClr val="bg1"/>
                </a:solidFill>
              </a:rPr>
              <a:t>hızında ve </a:t>
            </a:r>
            <a:r>
              <a:rPr lang="tr-TR" sz="1800" u="sng" dirty="0" err="1">
                <a:solidFill>
                  <a:schemeClr val="bg1"/>
                </a:solidFill>
              </a:rPr>
              <a:t>çeşitliliğinde</a:t>
            </a:r>
            <a:r>
              <a:rPr lang="tr-TR" sz="1800" u="sng" dirty="0">
                <a:solidFill>
                  <a:schemeClr val="bg1"/>
                </a:solidFill>
              </a:rPr>
              <a:t> </a:t>
            </a:r>
            <a:r>
              <a:rPr lang="tr-TR" sz="1800" dirty="0">
                <a:solidFill>
                  <a:schemeClr val="bg1"/>
                </a:solidFill>
              </a:rPr>
              <a:t>-ruhsal hayatın duyusal temelleri </a:t>
            </a:r>
            <a:r>
              <a:rPr lang="tr-TR" sz="1800" dirty="0" err="1">
                <a:solidFill>
                  <a:schemeClr val="bg1"/>
                </a:solidFill>
              </a:rPr>
              <a:t>bakımmdan</a:t>
            </a:r>
            <a:r>
              <a:rPr lang="tr-TR" sz="1800" dirty="0">
                <a:solidFill>
                  <a:schemeClr val="bg1"/>
                </a:solidFill>
              </a:rPr>
              <a:t>-kasaba ve </a:t>
            </a:r>
            <a:r>
              <a:rPr lang="tr-TR" sz="1800" dirty="0" err="1">
                <a:solidFill>
                  <a:schemeClr val="bg1"/>
                </a:solidFill>
              </a:rPr>
              <a:t>taşra</a:t>
            </a:r>
            <a:r>
              <a:rPr lang="tr-TR" sz="1800" dirty="0">
                <a:solidFill>
                  <a:schemeClr val="bg1"/>
                </a:solidFill>
              </a:rPr>
              <a:t> hayatıyla derin bir </a:t>
            </a:r>
            <a:r>
              <a:rPr lang="tr-TR" sz="1800" dirty="0" err="1">
                <a:solidFill>
                  <a:schemeClr val="bg1"/>
                </a:solidFill>
              </a:rPr>
              <a:t>karşıtlık</a:t>
            </a:r>
            <a:r>
              <a:rPr lang="tr-TR" sz="1800" dirty="0">
                <a:solidFill>
                  <a:schemeClr val="bg1"/>
                </a:solidFill>
              </a:rPr>
              <a:t> </a:t>
            </a:r>
            <a:r>
              <a:rPr lang="tr-TR" sz="1800" dirty="0" err="1">
                <a:solidFill>
                  <a:schemeClr val="bg1"/>
                </a:solidFill>
              </a:rPr>
              <a:t>oluşturur</a:t>
            </a:r>
            <a:r>
              <a:rPr lang="tr-TR" sz="1800" dirty="0">
                <a:solidFill>
                  <a:schemeClr val="bg1"/>
                </a:solidFill>
              </a:rPr>
              <a:t>. </a:t>
            </a:r>
            <a:r>
              <a:rPr lang="tr-TR" sz="1800" dirty="0" err="1">
                <a:solidFill>
                  <a:schemeClr val="bg1"/>
                </a:solidFill>
              </a:rPr>
              <a:t>Çünku</a:t>
            </a:r>
            <a:r>
              <a:rPr lang="tr-TR" sz="1800" dirty="0">
                <a:solidFill>
                  <a:schemeClr val="bg1"/>
                </a:solidFill>
              </a:rPr>
              <a:t>̈ hayatın ve duyusal-tinsel imgelerin ritmi, kasabalarda daha </a:t>
            </a:r>
            <a:r>
              <a:rPr lang="tr-TR" sz="1800" dirty="0" err="1">
                <a:solidFill>
                  <a:schemeClr val="bg1"/>
                </a:solidFill>
              </a:rPr>
              <a:t>yavas</a:t>
            </a:r>
            <a:r>
              <a:rPr lang="tr-TR" sz="1800" dirty="0">
                <a:solidFill>
                  <a:schemeClr val="bg1"/>
                </a:solidFill>
              </a:rPr>
              <a:t>̧, daha </a:t>
            </a:r>
            <a:r>
              <a:rPr lang="tr-TR" sz="1800" dirty="0" err="1">
                <a:solidFill>
                  <a:schemeClr val="bg1"/>
                </a:solidFill>
              </a:rPr>
              <a:t>alışıldık</a:t>
            </a:r>
            <a:r>
              <a:rPr lang="tr-TR" sz="1800" dirty="0">
                <a:solidFill>
                  <a:schemeClr val="bg1"/>
                </a:solidFill>
              </a:rPr>
              <a:t>, daha </a:t>
            </a:r>
            <a:r>
              <a:rPr lang="tr-TR" sz="1800" dirty="0" err="1">
                <a:solidFill>
                  <a:schemeClr val="bg1"/>
                </a:solidFill>
              </a:rPr>
              <a:t>düzenlidir</a:t>
            </a:r>
            <a:r>
              <a:rPr lang="tr-TR" sz="1800" dirty="0">
                <a:solidFill>
                  <a:schemeClr val="bg1"/>
                </a:solidFill>
              </a:rPr>
              <a:t>.» (Metropol ve Tinsel Yaşam, s.86) </a:t>
            </a:r>
          </a:p>
          <a:p>
            <a:endParaRPr lang="tr-TR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156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SIMMEL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MODERN YAŞAM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 fontScale="92500" lnSpcReduction="10000"/>
          </a:bodyPr>
          <a:lstStyle/>
          <a:p>
            <a:r>
              <a:rPr lang="tr-TR" sz="2000" dirty="0" err="1">
                <a:solidFill>
                  <a:schemeClr val="bg1"/>
                </a:solidFill>
              </a:rPr>
              <a:t>Simmel’e</a:t>
            </a:r>
            <a:r>
              <a:rPr lang="tr-TR" sz="2000" dirty="0">
                <a:solidFill>
                  <a:schemeClr val="bg1"/>
                </a:solidFill>
              </a:rPr>
              <a:t> göre, modern yaşam insanların ve nesnelerin tarafsızlık ve gayri-şahsilik ile ele alındığı yıkıcı bir güçtür:</a:t>
            </a:r>
            <a:endParaRPr lang="tr-TR" sz="2000" u="sng" dirty="0">
              <a:solidFill>
                <a:schemeClr val="bg1"/>
              </a:solidFill>
            </a:endParaRPr>
          </a:p>
          <a:p>
            <a:pPr marL="274320" lvl="1" indent="0">
              <a:buNone/>
            </a:pPr>
            <a:endParaRPr lang="tr-TR" sz="1800" dirty="0">
              <a:solidFill>
                <a:schemeClr val="bg1"/>
              </a:solidFill>
            </a:endParaRPr>
          </a:p>
          <a:p>
            <a:pPr marL="274320" lvl="1" indent="0">
              <a:buNone/>
            </a:pPr>
            <a:r>
              <a:rPr lang="tr-TR" sz="1800" dirty="0">
                <a:solidFill>
                  <a:schemeClr val="bg1"/>
                </a:solidFill>
              </a:rPr>
              <a:t>«</a:t>
            </a:r>
            <a:r>
              <a:rPr lang="tr-TR" sz="1800" dirty="0"/>
              <a:t>Metropol her zaman </a:t>
            </a:r>
            <a:r>
              <a:rPr lang="tr-TR" sz="1800" u="sng" dirty="0"/>
              <a:t>para ekonomisinin merkezi </a:t>
            </a:r>
            <a:r>
              <a:rPr lang="tr-TR" sz="1800" dirty="0" err="1"/>
              <a:t>olmuştur</a:t>
            </a:r>
            <a:r>
              <a:rPr lang="tr-TR" sz="1800" dirty="0"/>
              <a:t>. </a:t>
            </a:r>
            <a:r>
              <a:rPr lang="tr-TR" sz="1800" dirty="0" err="1"/>
              <a:t>Çünku</a:t>
            </a:r>
            <a:r>
              <a:rPr lang="tr-TR" sz="1800" dirty="0"/>
              <a:t>̈ burada iktisadî </a:t>
            </a:r>
            <a:r>
              <a:rPr lang="tr-TR" sz="1800" dirty="0" err="1"/>
              <a:t>mübadelenin</a:t>
            </a:r>
            <a:r>
              <a:rPr lang="tr-TR" sz="1800" dirty="0"/>
              <a:t> </a:t>
            </a:r>
            <a:r>
              <a:rPr lang="tr-TR" sz="1800" dirty="0" err="1"/>
              <a:t>çeşitliliği</a:t>
            </a:r>
            <a:r>
              <a:rPr lang="tr-TR" sz="1800" dirty="0"/>
              <a:t> ve </a:t>
            </a:r>
            <a:r>
              <a:rPr lang="tr-TR" sz="1800" dirty="0" err="1"/>
              <a:t>yoğunluğu</a:t>
            </a:r>
            <a:r>
              <a:rPr lang="tr-TR" sz="1800" dirty="0"/>
              <a:t>, </a:t>
            </a:r>
            <a:r>
              <a:rPr lang="tr-TR" sz="1800" dirty="0" err="1"/>
              <a:t>mübadele</a:t>
            </a:r>
            <a:r>
              <a:rPr lang="tr-TR" sz="1800" dirty="0"/>
              <a:t> </a:t>
            </a:r>
            <a:r>
              <a:rPr lang="tr-TR" sz="1800" dirty="0" err="1"/>
              <a:t>araçlarına</a:t>
            </a:r>
            <a:r>
              <a:rPr lang="tr-TR" sz="1800" dirty="0"/>
              <a:t> </a:t>
            </a:r>
            <a:r>
              <a:rPr lang="tr-TR" sz="1800" dirty="0" err="1"/>
              <a:t>özel</a:t>
            </a:r>
            <a:r>
              <a:rPr lang="tr-TR" sz="1800" dirty="0"/>
              <a:t> bir </a:t>
            </a:r>
            <a:r>
              <a:rPr lang="tr-TR" sz="1800" dirty="0" err="1"/>
              <a:t>önem</a:t>
            </a:r>
            <a:r>
              <a:rPr lang="tr-TR" sz="1800" dirty="0"/>
              <a:t> kazandırır</a:t>
            </a:r>
            <a:r>
              <a:rPr lang="tr-TR" sz="1800" dirty="0">
                <a:solidFill>
                  <a:schemeClr val="bg1"/>
                </a:solidFill>
              </a:rPr>
              <a:t>.» (Metropol ve Tinsel Yaşam, s.87) </a:t>
            </a:r>
          </a:p>
          <a:p>
            <a:pPr marL="274320" lvl="1" indent="0">
              <a:buNone/>
            </a:pPr>
            <a:endParaRPr lang="tr-TR" sz="1800" dirty="0">
              <a:solidFill>
                <a:schemeClr val="bg1"/>
              </a:solidFill>
            </a:endParaRPr>
          </a:p>
          <a:p>
            <a:r>
              <a:rPr lang="tr-TR" sz="2000" dirty="0">
                <a:solidFill>
                  <a:schemeClr val="bg1"/>
                </a:solidFill>
              </a:rPr>
              <a:t>Modern yaşam pratik yaşamı kesin bir </a:t>
            </a:r>
            <a:r>
              <a:rPr lang="tr-TR" sz="2000" dirty="0" err="1">
                <a:solidFill>
                  <a:schemeClr val="bg1"/>
                </a:solidFill>
              </a:rPr>
              <a:t>hesaplanabilirlik</a:t>
            </a:r>
            <a:r>
              <a:rPr lang="tr-TR" sz="2000" dirty="0">
                <a:solidFill>
                  <a:schemeClr val="bg1"/>
                </a:solidFill>
              </a:rPr>
              <a:t> içerisinde kavrar:</a:t>
            </a:r>
          </a:p>
          <a:p>
            <a:pPr marL="274320" lvl="1" indent="0">
              <a:buNone/>
            </a:pPr>
            <a:r>
              <a:rPr lang="tr-TR" sz="1800" dirty="0">
                <a:solidFill>
                  <a:schemeClr val="bg1"/>
                </a:solidFill>
              </a:rPr>
              <a:t>«</a:t>
            </a:r>
            <a:r>
              <a:rPr lang="tr-TR" sz="1800" u="sng" dirty="0"/>
              <a:t>Berlin'deki </a:t>
            </a:r>
            <a:r>
              <a:rPr lang="tr-TR" sz="1800" u="sng" dirty="0" err="1"/>
              <a:t>bütün</a:t>
            </a:r>
            <a:r>
              <a:rPr lang="tr-TR" sz="1800" u="sng" dirty="0"/>
              <a:t> saatler ansızın farklı zamanları </a:t>
            </a:r>
            <a:r>
              <a:rPr lang="tr-TR" sz="1800" dirty="0" err="1"/>
              <a:t>gösterecek</a:t>
            </a:r>
            <a:r>
              <a:rPr lang="tr-TR" sz="1800" dirty="0"/>
              <a:t> olsa, </a:t>
            </a:r>
            <a:r>
              <a:rPr lang="tr-TR" sz="1800" dirty="0" err="1"/>
              <a:t>bütün</a:t>
            </a:r>
            <a:r>
              <a:rPr lang="tr-TR" sz="1800" dirty="0"/>
              <a:t> iktisadî hayat ve </a:t>
            </a:r>
            <a:r>
              <a:rPr lang="tr-TR" sz="1800" dirty="0" err="1"/>
              <a:t>iletişim</a:t>
            </a:r>
            <a:r>
              <a:rPr lang="tr-TR" sz="1800" dirty="0"/>
              <a:t> alt </a:t>
            </a:r>
            <a:r>
              <a:rPr lang="tr-TR" sz="1800" dirty="0" err="1"/>
              <a:t>üst</a:t>
            </a:r>
            <a:r>
              <a:rPr lang="tr-TR" sz="1800" dirty="0"/>
              <a:t> olur, bu durum bir saat bile </a:t>
            </a:r>
            <a:r>
              <a:rPr lang="tr-TR" sz="1800" dirty="0" err="1"/>
              <a:t>sürse</a:t>
            </a:r>
            <a:r>
              <a:rPr lang="tr-TR" sz="1800" dirty="0"/>
              <a:t> etkileri uzun </a:t>
            </a:r>
            <a:r>
              <a:rPr lang="tr-TR" sz="1800" dirty="0" err="1"/>
              <a:t>süre</a:t>
            </a:r>
            <a:r>
              <a:rPr lang="tr-TR" sz="1800" dirty="0"/>
              <a:t> atlatılamazdı. </a:t>
            </a:r>
            <a:r>
              <a:rPr lang="tr-TR" sz="1800" dirty="0">
                <a:solidFill>
                  <a:schemeClr val="bg1"/>
                </a:solidFill>
              </a:rPr>
              <a:t>.» (Metropol ve Tinsel Yaşam, s.89) </a:t>
            </a:r>
          </a:p>
          <a:p>
            <a:pPr lvl="1"/>
            <a:endParaRPr lang="tr-TR" sz="1800" dirty="0">
              <a:solidFill>
                <a:schemeClr val="bg1"/>
              </a:solidFill>
            </a:endParaRPr>
          </a:p>
          <a:p>
            <a:r>
              <a:rPr lang="tr-TR" sz="2000" dirty="0" err="1">
                <a:solidFill>
                  <a:schemeClr val="bg1"/>
                </a:solidFill>
              </a:rPr>
              <a:t>Simmel’e</a:t>
            </a:r>
            <a:r>
              <a:rPr lang="tr-TR" sz="2000" dirty="0">
                <a:solidFill>
                  <a:schemeClr val="bg1"/>
                </a:solidFill>
              </a:rPr>
              <a:t> göre modernlik, bezdirici, heyecansız, neşesiz, cansız ve kayıtsız bir insanı üretiyor. </a:t>
            </a:r>
          </a:p>
          <a:p>
            <a:pPr marL="0" indent="0">
              <a:buNone/>
            </a:pPr>
            <a:endParaRPr lang="tr-TR" sz="2000" dirty="0">
              <a:solidFill>
                <a:schemeClr val="bg1"/>
              </a:solidFill>
            </a:endParaRPr>
          </a:p>
          <a:p>
            <a:endParaRPr lang="tr-TR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491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Modern </a:t>
            </a:r>
            <a:r>
              <a:rPr lang="en-US" dirty="0" err="1"/>
              <a:t>toplumlar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hisseder</a:t>
            </a:r>
            <a:r>
              <a:rPr lang="en-US" dirty="0"/>
              <a:t>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Durkheim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Duygularla birbirine bağlanmış toplum</a:t>
            </a:r>
          </a:p>
          <a:p>
            <a:pPr lvl="1"/>
            <a:r>
              <a:rPr lang="tr-TR" dirty="0"/>
              <a:t>Kolektif duygular</a:t>
            </a:r>
          </a:p>
          <a:p>
            <a:pPr lvl="1"/>
            <a:r>
              <a:rPr lang="tr-TR" dirty="0"/>
              <a:t>Toplumsal düzenin devamlılığı</a:t>
            </a:r>
          </a:p>
          <a:p>
            <a:pPr lvl="1"/>
            <a:r>
              <a:rPr lang="tr-TR" dirty="0"/>
              <a:t>Değişimin itici gücü</a:t>
            </a:r>
          </a:p>
          <a:p>
            <a:pPr lvl="1"/>
            <a:r>
              <a:rPr lang="tr-TR" dirty="0"/>
              <a:t>Duygusal enerjiler toplumun kuruluşunun koşulu.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Simmel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İnsanın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yıkıcı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duygu</a:t>
            </a:r>
            <a:r>
              <a:rPr lang="en-US" dirty="0"/>
              <a:t> </a:t>
            </a:r>
            <a:r>
              <a:rPr lang="en-US" dirty="0" err="1"/>
              <a:t>uyandıran</a:t>
            </a:r>
            <a:r>
              <a:rPr lang="en-US" dirty="0"/>
              <a:t> </a:t>
            </a:r>
            <a:r>
              <a:rPr lang="en-US" dirty="0" err="1"/>
              <a:t>modernlik</a:t>
            </a:r>
            <a:r>
              <a:rPr lang="en-US" dirty="0"/>
              <a:t> </a:t>
            </a:r>
            <a:r>
              <a:rPr lang="en-US" dirty="0" err="1"/>
              <a:t>kavrayışı</a:t>
            </a:r>
            <a:endParaRPr lang="en-US" dirty="0"/>
          </a:p>
          <a:p>
            <a:pPr lvl="1"/>
            <a:r>
              <a:rPr lang="en-US" dirty="0" err="1"/>
              <a:t>Kesinlik</a:t>
            </a:r>
            <a:r>
              <a:rPr lang="en-US" dirty="0"/>
              <a:t>, </a:t>
            </a:r>
            <a:r>
              <a:rPr lang="en-US" dirty="0" err="1"/>
              <a:t>standartlaşma</a:t>
            </a:r>
            <a:r>
              <a:rPr lang="en-US" dirty="0"/>
              <a:t>, </a:t>
            </a:r>
            <a:r>
              <a:rPr lang="en-US" dirty="0" err="1"/>
              <a:t>rasyonelleşme</a:t>
            </a:r>
            <a:endParaRPr lang="en-US" dirty="0"/>
          </a:p>
          <a:p>
            <a:pPr lvl="1"/>
            <a:r>
              <a:rPr lang="en-US" dirty="0" err="1"/>
              <a:t>Dakiklik</a:t>
            </a:r>
            <a:r>
              <a:rPr lang="en-US" dirty="0"/>
              <a:t>, </a:t>
            </a:r>
            <a:r>
              <a:rPr lang="en-US" dirty="0" err="1"/>
              <a:t>hız</a:t>
            </a:r>
            <a:r>
              <a:rPr lang="en-US" dirty="0"/>
              <a:t>, </a:t>
            </a:r>
            <a:r>
              <a:rPr lang="en-US" dirty="0" err="1"/>
              <a:t>verimlilik</a:t>
            </a:r>
            <a:endParaRPr lang="en-US" dirty="0"/>
          </a:p>
          <a:p>
            <a:pPr lvl="1"/>
            <a:r>
              <a:rPr lang="en-US" dirty="0" err="1"/>
              <a:t>Cansız</a:t>
            </a:r>
            <a:r>
              <a:rPr lang="en-US" dirty="0"/>
              <a:t>, </a:t>
            </a:r>
            <a:r>
              <a:rPr lang="en-US" dirty="0" err="1"/>
              <a:t>heyecansız</a:t>
            </a:r>
            <a:r>
              <a:rPr lang="en-US" dirty="0"/>
              <a:t>, </a:t>
            </a:r>
            <a:r>
              <a:rPr lang="en-US" dirty="0" err="1"/>
              <a:t>yaratıcılığından</a:t>
            </a:r>
            <a:r>
              <a:rPr lang="en-US" dirty="0"/>
              <a:t> </a:t>
            </a:r>
            <a:r>
              <a:rPr lang="en-US" dirty="0" err="1"/>
              <a:t>yoksun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imgesi</a:t>
            </a:r>
            <a:endParaRPr lang="en-US" dirty="0"/>
          </a:p>
          <a:p>
            <a:pPr lvl="1"/>
            <a:r>
              <a:rPr lang="en-US" dirty="0" err="1"/>
              <a:t>Bıkkınlık</a:t>
            </a:r>
            <a:r>
              <a:rPr lang="en-US" dirty="0"/>
              <a:t> </a:t>
            </a:r>
            <a:r>
              <a:rPr lang="en-US" dirty="0" err="1"/>
              <a:t>hissi</a:t>
            </a:r>
            <a:r>
              <a:rPr lang="en-US" dirty="0"/>
              <a:t> (blasé attitude)</a:t>
            </a:r>
          </a:p>
        </p:txBody>
      </p:sp>
    </p:spTree>
    <p:extLst>
      <p:ext uri="{BB962C8B-B14F-4D97-AF65-F5344CB8AC3E}">
        <p14:creationId xmlns:p14="http://schemas.microsoft.com/office/powerpoint/2010/main" val="77404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GIDDENS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sz="2000" dirty="0">
                <a:solidFill>
                  <a:schemeClr val="bg1"/>
                </a:solidFill>
              </a:rPr>
              <a:t>Modernlik nedir?</a:t>
            </a:r>
          </a:p>
          <a:p>
            <a:r>
              <a:rPr lang="tr-TR" sz="2000" dirty="0">
                <a:solidFill>
                  <a:schemeClr val="bg1"/>
                </a:solidFill>
              </a:rPr>
              <a:t>1) Zaman ve mekanın ayrışması</a:t>
            </a:r>
          </a:p>
          <a:p>
            <a:r>
              <a:rPr lang="tr-TR" sz="2000" dirty="0">
                <a:solidFill>
                  <a:schemeClr val="bg1"/>
                </a:solidFill>
              </a:rPr>
              <a:t>2) Farklılaşma ve uzmanlaşma sistemleri</a:t>
            </a:r>
          </a:p>
          <a:p>
            <a:pPr lvl="2"/>
            <a:r>
              <a:rPr lang="tr-TR" sz="1600" dirty="0">
                <a:solidFill>
                  <a:schemeClr val="bg1"/>
                </a:solidFill>
              </a:rPr>
              <a:t>Sembolik işaretler: Mübadele aracı (para); standart değer. Kesinlik. Kişilerarası mesafe (</a:t>
            </a:r>
            <a:r>
              <a:rPr lang="tr-TR" sz="1600" dirty="0" err="1">
                <a:solidFill>
                  <a:schemeClr val="bg1"/>
                </a:solidFill>
              </a:rPr>
              <a:t>Simmel</a:t>
            </a:r>
            <a:r>
              <a:rPr lang="tr-TR" sz="1600" dirty="0">
                <a:solidFill>
                  <a:schemeClr val="bg1"/>
                </a:solidFill>
              </a:rPr>
              <a:t>). </a:t>
            </a:r>
          </a:p>
          <a:p>
            <a:pPr lvl="2"/>
            <a:r>
              <a:rPr lang="tr-TR" sz="1600" b="1" u="sng" dirty="0">
                <a:solidFill>
                  <a:schemeClr val="bg1"/>
                </a:solidFill>
              </a:rPr>
              <a:t>Uzmanlık Sistemleri</a:t>
            </a:r>
            <a:r>
              <a:rPr lang="tr-TR" sz="1600" dirty="0">
                <a:solidFill>
                  <a:schemeClr val="bg1"/>
                </a:solidFill>
              </a:rPr>
              <a:t>: Toplumsal yaşamın her alanına nüfuz eden teknik beceriler; profesyonel işler. Yaşamın bu yeni </a:t>
            </a:r>
            <a:r>
              <a:rPr lang="tr-TR" sz="1600" u="sng" dirty="0">
                <a:solidFill>
                  <a:schemeClr val="bg1"/>
                </a:solidFill>
              </a:rPr>
              <a:t>bilgi rejimiyle </a:t>
            </a:r>
            <a:r>
              <a:rPr lang="tr-TR" sz="1600" dirty="0">
                <a:solidFill>
                  <a:schemeClr val="bg1"/>
                </a:solidFill>
              </a:rPr>
              <a:t>düzenlenmesi</a:t>
            </a:r>
          </a:p>
          <a:p>
            <a:r>
              <a:rPr lang="tr-TR" sz="2000" dirty="0">
                <a:solidFill>
                  <a:schemeClr val="bg1"/>
                </a:solidFill>
              </a:rPr>
              <a:t>MODERN YAŞAMIN TEMEL DUYGUSU : GÜVEN</a:t>
            </a:r>
          </a:p>
          <a:p>
            <a:pPr lvl="2"/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601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GIDDENS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sz="2000" dirty="0">
                <a:solidFill>
                  <a:schemeClr val="bg1"/>
                </a:solidFill>
              </a:rPr>
              <a:t>MODERN YAŞAMIN TEMEL DUYGUSU : GÜVEN</a:t>
            </a:r>
          </a:p>
          <a:p>
            <a:r>
              <a:rPr lang="tr-TR" sz="2000" dirty="0">
                <a:solidFill>
                  <a:schemeClr val="bg1"/>
                </a:solidFill>
              </a:rPr>
              <a:t>Kaderin yerini riskin alması</a:t>
            </a:r>
          </a:p>
          <a:p>
            <a:pPr lvl="1"/>
            <a:r>
              <a:rPr lang="tr-TR" sz="1800" dirty="0" err="1">
                <a:solidFill>
                  <a:schemeClr val="bg1"/>
                </a:solidFill>
              </a:rPr>
              <a:t>Topyekünleştirici</a:t>
            </a:r>
            <a:r>
              <a:rPr lang="tr-TR" sz="1800" dirty="0">
                <a:solidFill>
                  <a:schemeClr val="bg1"/>
                </a:solidFill>
              </a:rPr>
              <a:t> bir üstün güç tatbikine bağlı bir KADER kavrayışının reddi</a:t>
            </a:r>
          </a:p>
          <a:p>
            <a:pPr lvl="1"/>
            <a:r>
              <a:rPr lang="tr-TR" sz="1800" dirty="0">
                <a:solidFill>
                  <a:schemeClr val="bg1"/>
                </a:solidFill>
              </a:rPr>
              <a:t>Yerine, bilinebilir, hesaplanabilir, yönetilebilir bir RİSK kavrayışının gelmesi</a:t>
            </a:r>
          </a:p>
          <a:p>
            <a:pPr lvl="1"/>
            <a:r>
              <a:rPr lang="tr-TR" sz="1800" dirty="0">
                <a:solidFill>
                  <a:schemeClr val="bg1"/>
                </a:solidFill>
              </a:rPr>
              <a:t>RİSKİN bilinmesi ve yönetilmesini sağlayan ilişkiler ağı: </a:t>
            </a:r>
          </a:p>
          <a:p>
            <a:pPr lvl="2"/>
            <a:r>
              <a:rPr lang="tr-TR" sz="1600" dirty="0">
                <a:solidFill>
                  <a:schemeClr val="bg1"/>
                </a:solidFill>
              </a:rPr>
              <a:t>Devlet, piyasa ve aile</a:t>
            </a:r>
          </a:p>
          <a:p>
            <a:pPr lvl="2"/>
            <a:r>
              <a:rPr lang="tr-TR" sz="1600" dirty="0">
                <a:solidFill>
                  <a:schemeClr val="bg1"/>
                </a:solidFill>
              </a:rPr>
              <a:t>Altyapı sistemleri, denetim mekanizmaları, sosyal güvenlik sistemleri, teknolojik gelişmeler, tüketim, bakım rejimleri, sosyal refahın üretimi, vs.</a:t>
            </a:r>
          </a:p>
          <a:p>
            <a:pPr lvl="2"/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6323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">
      <a:dk1>
        <a:srgbClr val="000000"/>
      </a:dk1>
      <a:lt1>
        <a:srgbClr val="FFFFFF"/>
      </a:lt1>
      <a:dk2>
        <a:srgbClr val="412426"/>
      </a:dk2>
      <a:lt2>
        <a:srgbClr val="E2E6E8"/>
      </a:lt2>
      <a:accent1>
        <a:srgbClr val="C3784D"/>
      </a:accent1>
      <a:accent2>
        <a:srgbClr val="B13B41"/>
      </a:accent2>
      <a:accent3>
        <a:srgbClr val="C34D84"/>
      </a:accent3>
      <a:accent4>
        <a:srgbClr val="B13BA3"/>
      </a:accent4>
      <a:accent5>
        <a:srgbClr val="A04DC3"/>
      </a:accent5>
      <a:accent6>
        <a:srgbClr val="6545B5"/>
      </a:accent6>
      <a:hlink>
        <a:srgbClr val="3C8AB6"/>
      </a:hlink>
      <a:folHlink>
        <a:srgbClr val="7F7F7F"/>
      </a:folHlink>
    </a:clrScheme>
    <a:fontScheme name="Savon">
      <a:majorFont>
        <a:latin typeface="Century Gothic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853</Words>
  <Application>Microsoft Macintosh PowerPoint</Application>
  <PresentationFormat>Widescreen</PresentationFormat>
  <Paragraphs>88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Century Gothic</vt:lpstr>
      <vt:lpstr>Garamond</vt:lpstr>
      <vt:lpstr>Gill Sans MT</vt:lpstr>
      <vt:lpstr>SavonVTI</vt:lpstr>
      <vt:lpstr>MODERN TOpLUMLAR NASIL HİSSEDER?</vt:lpstr>
      <vt:lpstr>MODERN TOPLUM NASILDIR?</vt:lpstr>
      <vt:lpstr>DURKHEIM VE TOPLUMSAL BÜTÜNLÜK</vt:lpstr>
      <vt:lpstr>DURKHEIM VE TOPLUMSAL BÜTÜNLÜK</vt:lpstr>
      <vt:lpstr>SIMMEL ve MODERN YAŞAM</vt:lpstr>
      <vt:lpstr>SIMMEL ve MODERN YAŞAM</vt:lpstr>
      <vt:lpstr>Modern toplumlar nasıl hisseder?</vt:lpstr>
      <vt:lpstr>GIDDENS</vt:lpstr>
      <vt:lpstr>GIDDENS</vt:lpstr>
      <vt:lpstr>GIDDENS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 ve Toplum</dc:title>
  <dc:creator>Haktan.Ural</dc:creator>
  <cp:lastModifiedBy>Haktan.Ural</cp:lastModifiedBy>
  <cp:revision>4</cp:revision>
  <dcterms:created xsi:type="dcterms:W3CDTF">2019-10-14T13:51:37Z</dcterms:created>
  <dcterms:modified xsi:type="dcterms:W3CDTF">2019-10-14T14:16:15Z</dcterms:modified>
</cp:coreProperties>
</file>