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5" r:id="rId15"/>
    <p:sldId id="276" r:id="rId16"/>
    <p:sldId id="277" r:id="rId17"/>
    <p:sldId id="278" r:id="rId18"/>
    <p:sldId id="279" r:id="rId19"/>
    <p:sldId id="280" r:id="rId20"/>
    <p:sldId id="281" r:id="rId21"/>
    <p:sldId id="282" r:id="rId22"/>
    <p:sldId id="283" r:id="rId23"/>
    <p:sldId id="270" r:id="rId24"/>
    <p:sldId id="271" r:id="rId25"/>
    <p:sldId id="272" r:id="rId26"/>
    <p:sldId id="273" r:id="rId27"/>
    <p:sldId id="274" r:id="rId28"/>
    <p:sldId id="267"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5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12.05.2021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12.05.2021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OKUL YÖNETİCİSİNİN DAVRANIŞI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normAutofit lnSpcReduction="10000"/>
          </a:bodyPr>
          <a:lstStyle/>
          <a:p>
            <a:r>
              <a:rPr lang="tr-TR" dirty="0" smtClean="0">
                <a:solidFill>
                  <a:srgbClr val="FF0000"/>
                </a:solidFill>
              </a:rPr>
              <a:t>Sorumluluk:</a:t>
            </a:r>
            <a:r>
              <a:rPr lang="tr-TR" dirty="0" smtClean="0"/>
              <a:t> Yetkiyi kullanma zorunluluğudur.</a:t>
            </a:r>
          </a:p>
          <a:p>
            <a:r>
              <a:rPr lang="tr-TR" dirty="0" smtClean="0">
                <a:solidFill>
                  <a:srgbClr val="FF0000"/>
                </a:solidFill>
              </a:rPr>
              <a:t>Sorumluluk almak (</a:t>
            </a:r>
            <a:r>
              <a:rPr lang="tr-TR" dirty="0" err="1" smtClean="0">
                <a:solidFill>
                  <a:srgbClr val="FF0000"/>
                </a:solidFill>
              </a:rPr>
              <a:t>responsible</a:t>
            </a:r>
            <a:r>
              <a:rPr lang="tr-TR" dirty="0" smtClean="0">
                <a:solidFill>
                  <a:srgbClr val="FF0000"/>
                </a:solidFill>
              </a:rPr>
              <a:t> </a:t>
            </a:r>
            <a:r>
              <a:rPr lang="tr-TR" dirty="0" err="1" smtClean="0">
                <a:solidFill>
                  <a:srgbClr val="FF0000"/>
                </a:solidFill>
              </a:rPr>
              <a:t>for</a:t>
            </a:r>
            <a:r>
              <a:rPr lang="tr-TR" dirty="0" smtClean="0">
                <a:solidFill>
                  <a:srgbClr val="FF0000"/>
                </a:solidFill>
              </a:rPr>
              <a:t>): </a:t>
            </a:r>
            <a:r>
              <a:rPr lang="tr-TR" dirty="0" smtClean="0"/>
              <a:t>Bir görevi yapma yükümlülüğüdür. Bir çalışanın görev tanımına giren etkinlikler, onun sorumlu tutulduğu ya da sorumluluk aldığı işlerdir.</a:t>
            </a:r>
          </a:p>
          <a:p>
            <a:r>
              <a:rPr lang="tr-TR" dirty="0" smtClean="0">
                <a:solidFill>
                  <a:srgbClr val="FF0000"/>
                </a:solidFill>
              </a:rPr>
              <a:t>Sorumlu olmak (</a:t>
            </a:r>
            <a:r>
              <a:rPr lang="tr-TR" dirty="0" err="1" smtClean="0">
                <a:solidFill>
                  <a:srgbClr val="FF0000"/>
                </a:solidFill>
              </a:rPr>
              <a:t>responsible</a:t>
            </a:r>
            <a:r>
              <a:rPr lang="tr-TR" dirty="0" smtClean="0">
                <a:solidFill>
                  <a:srgbClr val="FF0000"/>
                </a:solidFill>
              </a:rPr>
              <a:t> </a:t>
            </a:r>
            <a:r>
              <a:rPr lang="tr-TR" dirty="0" err="1" smtClean="0">
                <a:solidFill>
                  <a:srgbClr val="FF0000"/>
                </a:solidFill>
              </a:rPr>
              <a:t>to</a:t>
            </a:r>
            <a:r>
              <a:rPr lang="tr-TR" dirty="0" smtClean="0">
                <a:solidFill>
                  <a:srgbClr val="FF0000"/>
                </a:solidFill>
              </a:rPr>
              <a:t>): </a:t>
            </a:r>
            <a:r>
              <a:rPr lang="tr-TR" dirty="0" smtClean="0"/>
              <a:t>Çalışanın yaptığı işi amirine beğendirmesidir. Amir ya da üstün çalışan üzerinde yetkisi vardır. Çalışan, yaptığı işi ona rapor etmekle yükümlüdür.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lstStyle/>
          <a:p>
            <a:r>
              <a:rPr lang="tr-TR" dirty="0" smtClean="0"/>
              <a:t>Sorumluluk genellikle alt basamaklardaki kimselere yüklenir. Bunun nedenleri örgütün prestijini savunma duygusu, üst yöneticilerin sorumlu tutulamayacak kadar yükselmiş bulunması ve emirlerinde sorumlu kılabilecekleri kimselerin olmasıdır.</a:t>
            </a:r>
          </a:p>
          <a:p>
            <a:r>
              <a:rPr lang="tr-TR" dirty="0" smtClean="0"/>
              <a:t>Yöneticinin sorumluluğu, yetkisini gücü oranında en iyi yönde kullanmaktır.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lstStyle/>
          <a:p>
            <a:r>
              <a:rPr lang="tr-TR" dirty="0" smtClean="0">
                <a:solidFill>
                  <a:srgbClr val="FF0000"/>
                </a:solidFill>
              </a:rPr>
              <a:t>Güç:</a:t>
            </a:r>
            <a:r>
              <a:rPr lang="tr-TR" dirty="0" smtClean="0"/>
              <a:t> Güç amaca götüren bir araç, yetki ise bu aracı kullanma hakkıdır.</a:t>
            </a:r>
          </a:p>
          <a:p>
            <a:r>
              <a:rPr lang="tr-TR" dirty="0" smtClean="0"/>
              <a:t>Örgütün amaçları güçten yararlanma yoluyla gerçekleştirilir. Bu bakımdan örgütteki en önemli eylem, gücün kullanılmasıdır.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normAutofit fontScale="77500" lnSpcReduction="20000"/>
          </a:bodyPr>
          <a:lstStyle/>
          <a:p>
            <a:pPr>
              <a:buNone/>
            </a:pPr>
            <a:r>
              <a:rPr lang="tr-TR" dirty="0" smtClean="0"/>
              <a:t>	Gücün kaynakları:</a:t>
            </a:r>
          </a:p>
          <a:p>
            <a:r>
              <a:rPr lang="tr-TR" dirty="0" smtClean="0">
                <a:solidFill>
                  <a:srgbClr val="FF0000"/>
                </a:solidFill>
              </a:rPr>
              <a:t>Ödül Gücü: </a:t>
            </a:r>
            <a:r>
              <a:rPr lang="tr-TR" dirty="0" smtClean="0"/>
              <a:t>İstenen davranışları gösteren çalışanları, yöneticinin ödüllendirmesidir. </a:t>
            </a:r>
          </a:p>
          <a:p>
            <a:r>
              <a:rPr lang="tr-TR" dirty="0" smtClean="0">
                <a:solidFill>
                  <a:srgbClr val="FF0000"/>
                </a:solidFill>
              </a:rPr>
              <a:t>Baskı gücü: </a:t>
            </a:r>
            <a:r>
              <a:rPr lang="tr-TR" dirty="0" smtClean="0"/>
              <a:t>Çalışanların istenmeyen davranışlarını, yöneticinin cezalandırma yetkisidir. </a:t>
            </a:r>
          </a:p>
          <a:p>
            <a:r>
              <a:rPr lang="tr-TR" dirty="0" smtClean="0">
                <a:solidFill>
                  <a:srgbClr val="FF0000"/>
                </a:solidFill>
              </a:rPr>
              <a:t>Yasal güç: </a:t>
            </a:r>
            <a:r>
              <a:rPr lang="tr-TR" dirty="0" smtClean="0"/>
              <a:t>Yöneticinin, çalışanların davranışlarını yalnızca yasal yetkilerinden güç alarak etkilemesidir. </a:t>
            </a:r>
          </a:p>
          <a:p>
            <a:r>
              <a:rPr lang="tr-TR" dirty="0" smtClean="0">
                <a:solidFill>
                  <a:srgbClr val="FF0000"/>
                </a:solidFill>
              </a:rPr>
              <a:t>Referans gücü: </a:t>
            </a:r>
            <a:r>
              <a:rPr lang="tr-TR" dirty="0" smtClean="0"/>
              <a:t>Yöneticinin, sıra dışı kişiliği ve güçlü iletişim becerileri ile çalışanların davranışlarını isteyerek ve kendisini onunla özdeşleştirerek etkileyebilmesidir. </a:t>
            </a:r>
          </a:p>
          <a:p>
            <a:r>
              <a:rPr lang="tr-TR" dirty="0" smtClean="0">
                <a:solidFill>
                  <a:srgbClr val="FF0000"/>
                </a:solidFill>
              </a:rPr>
              <a:t>Uzman gücü: </a:t>
            </a:r>
            <a:r>
              <a:rPr lang="tr-TR" dirty="0" smtClean="0"/>
              <a:t>Yöneticinin sahip olduğu uzmanlık bilgi ve becerisinden kaynaklanan etkileme becerisidir</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YÖNETİCİ VE LİDER</a:t>
            </a:r>
            <a:endParaRPr lang="tr-TR" dirty="0"/>
          </a:p>
        </p:txBody>
      </p:sp>
      <p:sp>
        <p:nvSpPr>
          <p:cNvPr id="3" name="2 İçerik Yer Tutucusu"/>
          <p:cNvSpPr>
            <a:spLocks noGrp="1"/>
          </p:cNvSpPr>
          <p:nvPr>
            <p:ph idx="1"/>
          </p:nvPr>
        </p:nvSpPr>
        <p:spPr/>
        <p:txBody>
          <a:bodyPr/>
          <a:lstStyle/>
          <a:p>
            <a:r>
              <a:rPr lang="tr-TR" dirty="0" smtClean="0">
                <a:solidFill>
                  <a:srgbClr val="FF0000"/>
                </a:solidFill>
              </a:rPr>
              <a:t>Yönetici:</a:t>
            </a:r>
            <a:r>
              <a:rPr lang="tr-TR" dirty="0" smtClean="0"/>
              <a:t> Başkalarına istediğini yaptırabilen kişi, onları yönetmektedir. Bir kişi yasal yetkisini kullanarak isteklerini yaptırabiliyorsa yöneticidir.</a:t>
            </a:r>
          </a:p>
          <a:p>
            <a:r>
              <a:rPr lang="tr-TR" dirty="0" smtClean="0">
                <a:solidFill>
                  <a:srgbClr val="FF0000"/>
                </a:solidFill>
              </a:rPr>
              <a:t>Lider: </a:t>
            </a:r>
            <a:r>
              <a:rPr lang="tr-TR" dirty="0" smtClean="0"/>
              <a:t>Bir kişi karşısındaki kişiye yaptırmak istediğini karşısındaki kişiyi etkileyerek, gönüllü olarak ve yasal yetkisini benimseterek yaptırıyorsa liderdir.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ETKİLİ LİDERLİK</a:t>
            </a:r>
            <a:endParaRPr lang="tr-TR" dirty="0"/>
          </a:p>
        </p:txBody>
      </p:sp>
      <p:sp>
        <p:nvSpPr>
          <p:cNvPr id="3" name="2 İçerik Yer Tutucusu"/>
          <p:cNvSpPr>
            <a:spLocks noGrp="1"/>
          </p:cNvSpPr>
          <p:nvPr>
            <p:ph idx="1"/>
          </p:nvPr>
        </p:nvSpPr>
        <p:spPr/>
        <p:txBody>
          <a:bodyPr/>
          <a:lstStyle/>
          <a:p>
            <a:r>
              <a:rPr lang="tr-TR" dirty="0" smtClean="0"/>
              <a:t>Etkili liderlik ile ilişkili özellik ve beceriler:</a:t>
            </a:r>
          </a:p>
          <a:p>
            <a:pPr>
              <a:buNone/>
            </a:pPr>
            <a:r>
              <a:rPr lang="tr-TR" dirty="0" smtClean="0"/>
              <a:t>	1)Kişilik (özgüven, stresle başa çıkma, duygusal olgunluk, dürüstlük)</a:t>
            </a:r>
          </a:p>
          <a:p>
            <a:pPr>
              <a:buNone/>
            </a:pPr>
            <a:r>
              <a:rPr lang="tr-TR" dirty="0" smtClean="0"/>
              <a:t>	2)Motivasyon (görev ve kişiler arası ihtiyaçlar, başarı yönelimi, güç ihtiyaçları, tatminler)</a:t>
            </a:r>
          </a:p>
          <a:p>
            <a:pPr>
              <a:buNone/>
            </a:pPr>
            <a:r>
              <a:rPr lang="tr-TR" dirty="0" smtClean="0"/>
              <a:t>	3)Beceriler (teknik, kişilerarası, kavramsal)</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EĞİTİM LİDERLİĞİNİN DURUMSAL FAKTÖRLERİ</a:t>
            </a:r>
            <a:endParaRPr lang="tr-TR" dirty="0"/>
          </a:p>
        </p:txBody>
      </p:sp>
      <p:sp>
        <p:nvSpPr>
          <p:cNvPr id="3" name="2 İçerik Yer Tutucusu"/>
          <p:cNvSpPr>
            <a:spLocks noGrp="1"/>
          </p:cNvSpPr>
          <p:nvPr>
            <p:ph idx="1"/>
          </p:nvPr>
        </p:nvSpPr>
        <p:spPr/>
        <p:txBody>
          <a:bodyPr>
            <a:normAutofit lnSpcReduction="10000"/>
          </a:bodyPr>
          <a:lstStyle/>
          <a:p>
            <a:r>
              <a:rPr lang="tr-TR" dirty="0" smtClean="0"/>
              <a:t>Liderlerin, lider olarak doğduğu görüşü reddedilmiştir. </a:t>
            </a:r>
          </a:p>
          <a:p>
            <a:r>
              <a:rPr lang="tr-TR" dirty="0" smtClean="0">
                <a:solidFill>
                  <a:srgbClr val="FF0000"/>
                </a:solidFill>
              </a:rPr>
              <a:t>Liderin başarısının kaynağı olabilecek ortamlar:</a:t>
            </a:r>
          </a:p>
          <a:p>
            <a:r>
              <a:rPr lang="tr-TR" dirty="0" smtClean="0"/>
              <a:t>Örgütün yapısal özellikleri (büyüklüğü, hiyerarşik yapısı, formellik derecesi, teknolojisi)</a:t>
            </a:r>
          </a:p>
          <a:p>
            <a:r>
              <a:rPr lang="tr-TR" dirty="0" smtClean="0"/>
              <a:t>Temel özellikleri (işin çeşidi ve zorluğu, işleyişle ilgili kurallar, performans beklentileri, güç)</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EĞİTİM LİDERLİĞİNİN DURUMSAL FAKTÖRLERİ</a:t>
            </a:r>
            <a:endParaRPr lang="tr-TR" dirty="0"/>
          </a:p>
        </p:txBody>
      </p:sp>
      <p:sp>
        <p:nvSpPr>
          <p:cNvPr id="3" name="2 İçerik Yer Tutucusu"/>
          <p:cNvSpPr>
            <a:spLocks noGrp="1"/>
          </p:cNvSpPr>
          <p:nvPr>
            <p:ph idx="1"/>
          </p:nvPr>
        </p:nvSpPr>
        <p:spPr/>
        <p:txBody>
          <a:bodyPr/>
          <a:lstStyle/>
          <a:p>
            <a:r>
              <a:rPr lang="tr-TR" dirty="0" smtClean="0">
                <a:solidFill>
                  <a:srgbClr val="FF0000"/>
                </a:solidFill>
              </a:rPr>
              <a:t>Liderin başarısının kaynağı olabilecek ortamlar:</a:t>
            </a:r>
          </a:p>
          <a:p>
            <a:r>
              <a:rPr lang="tr-TR" dirty="0" smtClean="0"/>
              <a:t>İkincil özellikler (eğitim, yaş, bilgi, tecrübe, sorumluluk, güç)</a:t>
            </a:r>
          </a:p>
          <a:p>
            <a:r>
              <a:rPr lang="tr-TR" dirty="0" smtClean="0"/>
              <a:t>İçsel çevre (kültür, şeffaflık, katılım seviyesi, grup atmosferi, değerler)</a:t>
            </a:r>
          </a:p>
          <a:p>
            <a:r>
              <a:rPr lang="tr-TR" dirty="0" smtClean="0"/>
              <a:t>Dışsal çevre (karmaşıklık, durağanlık, belirsizlik, kaynak bağımsızlığı)</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DÖNÜŞÜMCÜ LİDERLİK</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Çalışanların ortak içsel bilgilerinin </a:t>
            </a:r>
            <a:r>
              <a:rPr lang="tr-TR" dirty="0" err="1" smtClean="0"/>
              <a:t>farkındalık</a:t>
            </a:r>
            <a:r>
              <a:rPr lang="tr-TR" dirty="0" smtClean="0"/>
              <a:t> seviyesini yükseltirler ve çalışanlara yüksek performans sonuçlarına ulaşmada yardımcı olurlar.</a:t>
            </a:r>
          </a:p>
          <a:p>
            <a:r>
              <a:rPr lang="tr-TR" dirty="0" smtClean="0"/>
              <a:t>4 bölümde incelenir:</a:t>
            </a:r>
          </a:p>
          <a:p>
            <a:pPr>
              <a:buNone/>
            </a:pPr>
            <a:r>
              <a:rPr lang="tr-TR" dirty="0" smtClean="0"/>
              <a:t>	a)İdealleştirilmiş etki</a:t>
            </a:r>
          </a:p>
          <a:p>
            <a:pPr>
              <a:buNone/>
            </a:pPr>
            <a:r>
              <a:rPr lang="tr-TR" dirty="0" smtClean="0"/>
              <a:t>	b)İlham verici motivasyon</a:t>
            </a:r>
          </a:p>
          <a:p>
            <a:pPr>
              <a:buNone/>
            </a:pPr>
            <a:r>
              <a:rPr lang="tr-TR" dirty="0" smtClean="0"/>
              <a:t>	c)Entelektüel uyarım</a:t>
            </a:r>
          </a:p>
          <a:p>
            <a:pPr>
              <a:buNone/>
            </a:pPr>
            <a:r>
              <a:rPr lang="tr-TR" dirty="0" smtClean="0"/>
              <a:t>	d)Bireysel destek</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DÖNÜŞÜMCÜ LİDERLİK</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solidFill>
                  <a:srgbClr val="FF0000"/>
                </a:solidFill>
              </a:rPr>
              <a:t>a)İdealleştirilmiş etki:</a:t>
            </a:r>
            <a:r>
              <a:rPr lang="tr-TR" dirty="0" smtClean="0"/>
              <a:t> Çalışanlarda güven ve saygı oluşturur; bireylerin, örgütün yaptığı işlerde radikal ve köklü değişiklikler yapılmasını kabul etmeleri için zemin oluşturur.</a:t>
            </a:r>
          </a:p>
          <a:p>
            <a:r>
              <a:rPr lang="tr-TR" dirty="0" smtClean="0">
                <a:solidFill>
                  <a:srgbClr val="FF0000"/>
                </a:solidFill>
              </a:rPr>
              <a:t>Niteliksel idealleştirilmiş etki</a:t>
            </a:r>
            <a:r>
              <a:rPr lang="tr-TR" dirty="0" smtClean="0"/>
              <a:t>, çalışanların liderlerini karizmatik, güvenilir, güçlü ve yüksek ahlakî seviyede görmesidir.</a:t>
            </a:r>
          </a:p>
          <a:p>
            <a:r>
              <a:rPr lang="tr-TR" dirty="0" smtClean="0">
                <a:solidFill>
                  <a:srgbClr val="FF0000"/>
                </a:solidFill>
              </a:rPr>
              <a:t>Davranışsal idealleştirilmiş etki</a:t>
            </a:r>
            <a:r>
              <a:rPr lang="tr-TR" dirty="0" smtClean="0"/>
              <a:t>, liderlerin inançlar, değerler ve görev duygusuna odaklanan karizmatik eylemleridir.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YÖNETİCİ DAVRANIŞI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Yönetici davranışının 2 temel boyutu:</a:t>
            </a:r>
          </a:p>
          <a:p>
            <a:pPr>
              <a:buNone/>
            </a:pPr>
            <a:r>
              <a:rPr lang="tr-TR" dirty="0" smtClean="0">
                <a:solidFill>
                  <a:srgbClr val="FF0000"/>
                </a:solidFill>
              </a:rPr>
              <a:t>	Yapıyı kurmak: </a:t>
            </a:r>
            <a:r>
              <a:rPr lang="tr-TR" dirty="0" smtClean="0"/>
              <a:t>Kendisi ile örgütün diğer üyeleri arasındaki ilişkilerini düzenlemesi</a:t>
            </a:r>
          </a:p>
          <a:p>
            <a:pPr>
              <a:buNone/>
            </a:pPr>
            <a:r>
              <a:rPr lang="tr-TR" dirty="0" smtClean="0"/>
              <a:t>	</a:t>
            </a:r>
            <a:r>
              <a:rPr lang="tr-TR" dirty="0" smtClean="0">
                <a:solidFill>
                  <a:srgbClr val="FF0000"/>
                </a:solidFill>
              </a:rPr>
              <a:t>Anlayış göstermek: </a:t>
            </a:r>
            <a:r>
              <a:rPr lang="tr-TR" dirty="0" smtClean="0"/>
              <a:t>Yöneticinin bu üyelerde dostluk, güven, saygı ve samimiyet uyandırmasını öngörür.</a:t>
            </a:r>
          </a:p>
          <a:p>
            <a:r>
              <a:rPr lang="tr-TR" dirty="0" smtClean="0"/>
              <a:t>Yönetici davranışının çözümlenmesinde başlangıç noktası, davranışların nedenlere dayandığı, öğrenilebileceği ve değiştirilebileceği ilkesi olmalıdır.</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DÖNÜŞÜMCÜ LİDERLİK</a:t>
            </a:r>
            <a:endParaRPr lang="tr-TR" dirty="0"/>
          </a:p>
        </p:txBody>
      </p:sp>
      <p:sp>
        <p:nvSpPr>
          <p:cNvPr id="3" name="2 İçerik Yer Tutucusu"/>
          <p:cNvSpPr>
            <a:spLocks noGrp="1"/>
          </p:cNvSpPr>
          <p:nvPr>
            <p:ph idx="1"/>
          </p:nvPr>
        </p:nvSpPr>
        <p:spPr/>
        <p:txBody>
          <a:bodyPr/>
          <a:lstStyle/>
          <a:p>
            <a:r>
              <a:rPr lang="tr-TR" dirty="0" smtClean="0">
                <a:solidFill>
                  <a:srgbClr val="FF0000"/>
                </a:solidFill>
              </a:rPr>
              <a:t>b)İlham verici motivasyon: </a:t>
            </a:r>
            <a:r>
              <a:rPr lang="tr-TR" dirty="0" smtClean="0"/>
              <a:t>Dönüşümcü liderler, güzel bir gelecek tablosu çizerek, zor amaçları önemseyerek ve örgüt için ideal vizyonlar oluşturarak ve bu vizyona ulaşılabileceğini anlatarak insanlara enerji verirler.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DÖNÜŞÜMCÜ LİDERLİK</a:t>
            </a:r>
            <a:endParaRPr lang="tr-TR" dirty="0"/>
          </a:p>
        </p:txBody>
      </p:sp>
      <p:sp>
        <p:nvSpPr>
          <p:cNvPr id="3" name="2 İçerik Yer Tutucusu"/>
          <p:cNvSpPr>
            <a:spLocks noGrp="1"/>
          </p:cNvSpPr>
          <p:nvPr>
            <p:ph idx="1"/>
          </p:nvPr>
        </p:nvSpPr>
        <p:spPr/>
        <p:txBody>
          <a:bodyPr/>
          <a:lstStyle/>
          <a:p>
            <a:r>
              <a:rPr lang="tr-TR" dirty="0" smtClean="0">
                <a:solidFill>
                  <a:srgbClr val="FF0000"/>
                </a:solidFill>
              </a:rPr>
              <a:t>c)Entelektüel uyarım: </a:t>
            </a:r>
            <a:r>
              <a:rPr lang="tr-TR" dirty="0" smtClean="0"/>
              <a:t>Liderler, her şeyin açıkça incelenmesi ve değişime tamamen açık olma konusunda ısrarcıdırlar. Bunun karşılığında çalışanlar, liderleri perspektif ve varsayımlarını yeniden gözden geçirmeye teşvik ederler. Hiçbir şey çok fazla iyi, çok fazla politik değildir. Böylece her şeye karşı çıkılabilir; her şey değiştirilebilir veya tamamen atılabilir.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DÖNÜŞÜMCÜ LİDERLİK</a:t>
            </a:r>
            <a:endParaRPr lang="tr-TR" dirty="0"/>
          </a:p>
        </p:txBody>
      </p:sp>
      <p:sp>
        <p:nvSpPr>
          <p:cNvPr id="3" name="2 İçerik Yer Tutucusu"/>
          <p:cNvSpPr>
            <a:spLocks noGrp="1"/>
          </p:cNvSpPr>
          <p:nvPr>
            <p:ph idx="1"/>
          </p:nvPr>
        </p:nvSpPr>
        <p:spPr/>
        <p:txBody>
          <a:bodyPr/>
          <a:lstStyle/>
          <a:p>
            <a:r>
              <a:rPr lang="tr-TR" dirty="0" smtClean="0">
                <a:solidFill>
                  <a:srgbClr val="FF0000"/>
                </a:solidFill>
              </a:rPr>
              <a:t>d)Bireysel destek: </a:t>
            </a:r>
            <a:r>
              <a:rPr lang="tr-TR" dirty="0" smtClean="0"/>
              <a:t>Bu yaklaşımın amacı, diğerlerinin ihtiyaçlarını ve güçlü yönlerini belirlemektir. Dönüşümcü liderler, bu bilgiyi kullanarak çalışanlara potansiyellerini yüksek seviyelere çıkarmalarında ve kendi gelişimlerinin sorumluluğunu almalarında yardımcı olurlar. </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t>YÖNETİM BİÇİMLERİ</a:t>
            </a:r>
            <a:endParaRPr lang="tr-TR" dirty="0"/>
          </a:p>
        </p:txBody>
      </p:sp>
      <p:sp>
        <p:nvSpPr>
          <p:cNvPr id="3" name="2 İçerik Yer Tutucusu"/>
          <p:cNvSpPr>
            <a:spLocks noGrp="1"/>
          </p:cNvSpPr>
          <p:nvPr>
            <p:ph idx="1"/>
          </p:nvPr>
        </p:nvSpPr>
        <p:spPr/>
        <p:txBody>
          <a:bodyPr>
            <a:normAutofit lnSpcReduction="10000"/>
          </a:bodyPr>
          <a:lstStyle/>
          <a:p>
            <a:r>
              <a:rPr lang="tr-TR" dirty="0" smtClean="0"/>
              <a:t>Kimi yönetici, örgütün amaçlarının kesinkes gerçekleşmesinden yana yönetsel erkini kullanırken kimi yönetici de </a:t>
            </a:r>
            <a:r>
              <a:rPr lang="tr-TR" dirty="0" err="1" smtClean="0"/>
              <a:t>işgörenlerin</a:t>
            </a:r>
            <a:r>
              <a:rPr lang="tr-TR" smtClean="0"/>
              <a:t> gereksinmelerinin </a:t>
            </a:r>
            <a:r>
              <a:rPr lang="tr-TR" dirty="0" smtClean="0"/>
              <a:t>karşılanmasına öncelik verir. Yöneticinin işten yana olması ile </a:t>
            </a:r>
            <a:r>
              <a:rPr lang="tr-TR" dirty="0" err="1" smtClean="0"/>
              <a:t>işgörenden</a:t>
            </a:r>
            <a:r>
              <a:rPr lang="tr-TR" dirty="0" smtClean="0"/>
              <a:t> yana olması arasında bir yerde yönetsel erkini kullanması, yönetim biçimini  belirler.</a:t>
            </a:r>
          </a:p>
          <a:p>
            <a:r>
              <a:rPr lang="tr-TR" dirty="0" smtClean="0"/>
              <a:t>Yönetim biçimleri </a:t>
            </a:r>
            <a:r>
              <a:rPr lang="tr-TR" dirty="0" smtClean="0">
                <a:solidFill>
                  <a:srgbClr val="FF0000"/>
                </a:solidFill>
              </a:rPr>
              <a:t>yetkeci</a:t>
            </a:r>
            <a:r>
              <a:rPr lang="tr-TR" dirty="0" smtClean="0"/>
              <a:t>, </a:t>
            </a:r>
            <a:r>
              <a:rPr lang="tr-TR" dirty="0" smtClean="0">
                <a:solidFill>
                  <a:srgbClr val="FF0000"/>
                </a:solidFill>
              </a:rPr>
              <a:t>koruyucu</a:t>
            </a:r>
            <a:r>
              <a:rPr lang="tr-TR" dirty="0" smtClean="0"/>
              <a:t>, </a:t>
            </a:r>
            <a:r>
              <a:rPr lang="tr-TR" dirty="0" smtClean="0">
                <a:solidFill>
                  <a:srgbClr val="FF0000"/>
                </a:solidFill>
              </a:rPr>
              <a:t>destekçi</a:t>
            </a:r>
            <a:r>
              <a:rPr lang="tr-TR" dirty="0" smtClean="0"/>
              <a:t> ve </a:t>
            </a:r>
            <a:r>
              <a:rPr lang="tr-TR" dirty="0" smtClean="0">
                <a:solidFill>
                  <a:srgbClr val="FF0000"/>
                </a:solidFill>
              </a:rPr>
              <a:t>birlikçi</a:t>
            </a:r>
            <a:r>
              <a:rPr lang="tr-TR" dirty="0" smtClean="0"/>
              <a:t> olmak üzere 4’e ayrılır.</a:t>
            </a:r>
          </a:p>
          <a:p>
            <a:pPr>
              <a:buNone/>
            </a:pPr>
            <a:endParaRPr lang="tr-TR"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BİÇİMLERİ</a:t>
            </a:r>
            <a:endParaRPr lang="tr-TR" dirty="0"/>
          </a:p>
        </p:txBody>
      </p:sp>
      <p:sp>
        <p:nvSpPr>
          <p:cNvPr id="3" name="2 İçerik Yer Tutucusu"/>
          <p:cNvSpPr>
            <a:spLocks noGrp="1"/>
          </p:cNvSpPr>
          <p:nvPr>
            <p:ph idx="1"/>
          </p:nvPr>
        </p:nvSpPr>
        <p:spPr/>
        <p:txBody>
          <a:bodyPr>
            <a:normAutofit lnSpcReduction="10000"/>
          </a:bodyPr>
          <a:lstStyle/>
          <a:p>
            <a:pPr>
              <a:buNone/>
            </a:pPr>
            <a:r>
              <a:rPr lang="tr-TR" dirty="0" smtClean="0"/>
              <a:t>	</a:t>
            </a:r>
            <a:r>
              <a:rPr lang="tr-TR" dirty="0" smtClean="0">
                <a:solidFill>
                  <a:srgbClr val="FF0000"/>
                </a:solidFill>
              </a:rPr>
              <a:t>Yetkeci Yönetim: </a:t>
            </a:r>
          </a:p>
          <a:p>
            <a:r>
              <a:rPr lang="tr-TR" dirty="0" smtClean="0"/>
              <a:t>Hiyerarşik yapıda en üst yönetici, yönetsel kararları vermek; </a:t>
            </a:r>
            <a:r>
              <a:rPr lang="tr-TR" dirty="0" err="1" smtClean="0"/>
              <a:t>işgörenler</a:t>
            </a:r>
            <a:r>
              <a:rPr lang="tr-TR" dirty="0" smtClean="0"/>
              <a:t> ise emirleri yerine getirmek için vardır.</a:t>
            </a:r>
          </a:p>
          <a:p>
            <a:r>
              <a:rPr lang="tr-TR" dirty="0" smtClean="0"/>
              <a:t>Asttan beklenen itaattir.</a:t>
            </a:r>
          </a:p>
          <a:p>
            <a:r>
              <a:rPr lang="tr-TR" dirty="0" smtClean="0"/>
              <a:t>Ödeme, </a:t>
            </a:r>
            <a:r>
              <a:rPr lang="tr-TR" dirty="0" err="1" smtClean="0"/>
              <a:t>işgörenlerin</a:t>
            </a:r>
            <a:r>
              <a:rPr lang="tr-TR" dirty="0" smtClean="0"/>
              <a:t> yaptığı işe ve performanslarına göre değil; hiyerarşik yapıdaki makamlara göre belirlenir.</a:t>
            </a:r>
          </a:p>
          <a:p>
            <a:r>
              <a:rPr lang="tr-TR" dirty="0" smtClean="0"/>
              <a:t>Yetki devri, üst yöneticinin isteğine bağlıdır. </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BİÇİMLERİ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t>	</a:t>
            </a:r>
            <a:r>
              <a:rPr lang="tr-TR" dirty="0" smtClean="0">
                <a:solidFill>
                  <a:srgbClr val="FF0000"/>
                </a:solidFill>
              </a:rPr>
              <a:t>Koruyucu Yönetim:</a:t>
            </a:r>
          </a:p>
          <a:p>
            <a:r>
              <a:rPr lang="tr-TR" dirty="0" smtClean="0"/>
              <a:t>Örgütsel amaçların gerçekleştirilmesi, </a:t>
            </a:r>
            <a:r>
              <a:rPr lang="tr-TR" dirty="0" err="1" smtClean="0"/>
              <a:t>işgörenin</a:t>
            </a:r>
            <a:r>
              <a:rPr lang="tr-TR" dirty="0" smtClean="0"/>
              <a:t> korunmasından sonra gelir.</a:t>
            </a:r>
          </a:p>
          <a:p>
            <a:r>
              <a:rPr lang="tr-TR" dirty="0" smtClean="0"/>
              <a:t>Üst, astın zorlanmaya düşmemesine, kavgacı bir tutum göstermemesine, güven içinde çalışmasına, uyumlu olmasına, gücünü görevi için kullanmasına ortam hazırlamaya çalışır.</a:t>
            </a:r>
          </a:p>
          <a:p>
            <a:r>
              <a:rPr lang="tr-TR" dirty="0" smtClean="0"/>
              <a:t>Üst, astlarına sık sık bir aile olduklarını söyler.</a:t>
            </a:r>
          </a:p>
          <a:p>
            <a:r>
              <a:rPr lang="tr-TR" dirty="0" err="1" smtClean="0"/>
              <a:t>İşgörenlerin</a:t>
            </a:r>
            <a:r>
              <a:rPr lang="tr-TR" dirty="0" smtClean="0"/>
              <a:t> verimini yükseltmek için </a:t>
            </a:r>
            <a:r>
              <a:rPr lang="tr-TR" dirty="0" err="1" smtClean="0"/>
              <a:t>işgören</a:t>
            </a:r>
            <a:r>
              <a:rPr lang="tr-TR" dirty="0" smtClean="0"/>
              <a:t> gereksinmelerini karşılamanın zorunlu olduğunu savunur.</a:t>
            </a:r>
          </a:p>
          <a:p>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BİÇİMLERİ</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dirty="0" smtClean="0">
                <a:solidFill>
                  <a:srgbClr val="FF0000"/>
                </a:solidFill>
              </a:rPr>
              <a:t>	Destekçi Yönetim</a:t>
            </a:r>
          </a:p>
          <a:p>
            <a:r>
              <a:rPr lang="tr-TR" dirty="0" smtClean="0"/>
              <a:t>Üst, örgütün işlerini iyi bilen kişi olmaktan çok örgütü iyi yönetendir, örgütsel liderdir.</a:t>
            </a:r>
          </a:p>
          <a:p>
            <a:r>
              <a:rPr lang="tr-TR" dirty="0" smtClean="0"/>
              <a:t>Ast sorumluluk yüklenebilen, kendi kendini yönlendirebilen ve denetleyebilendir.</a:t>
            </a:r>
          </a:p>
          <a:p>
            <a:r>
              <a:rPr lang="tr-TR" dirty="0" smtClean="0"/>
              <a:t>Ast gerektiğinde yönetime katılarak yardım edebilir.</a:t>
            </a:r>
          </a:p>
          <a:p>
            <a:r>
              <a:rPr lang="tr-TR" dirty="0" smtClean="0"/>
              <a:t>Destekçi yönetimin amacı, </a:t>
            </a:r>
            <a:r>
              <a:rPr lang="tr-TR" dirty="0" err="1" smtClean="0"/>
              <a:t>işgörenlerin</a:t>
            </a:r>
            <a:r>
              <a:rPr lang="tr-TR" dirty="0" smtClean="0"/>
              <a:t> performanslarının nitelikçe ve nicelikçe geliştirilmesidir.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YÖNETİM BİÇİMLERİ</a:t>
            </a:r>
            <a:endParaRPr lang="tr-TR" dirty="0"/>
          </a:p>
        </p:txBody>
      </p:sp>
      <p:sp>
        <p:nvSpPr>
          <p:cNvPr id="3" name="2 İçerik Yer Tutucusu"/>
          <p:cNvSpPr>
            <a:spLocks noGrp="1"/>
          </p:cNvSpPr>
          <p:nvPr>
            <p:ph idx="1"/>
          </p:nvPr>
        </p:nvSpPr>
        <p:spPr/>
        <p:txBody>
          <a:bodyPr>
            <a:normAutofit fontScale="92500" lnSpcReduction="10000"/>
          </a:bodyPr>
          <a:lstStyle/>
          <a:p>
            <a:pPr>
              <a:buNone/>
            </a:pPr>
            <a:r>
              <a:rPr lang="tr-TR" dirty="0" smtClean="0"/>
              <a:t>	</a:t>
            </a:r>
            <a:r>
              <a:rPr lang="tr-TR" dirty="0" smtClean="0">
                <a:solidFill>
                  <a:srgbClr val="FF0000"/>
                </a:solidFill>
              </a:rPr>
              <a:t>Birlikçi Yönetim</a:t>
            </a:r>
          </a:p>
          <a:p>
            <a:r>
              <a:rPr lang="tr-TR" dirty="0" smtClean="0"/>
              <a:t>Örgütsel davranış açısından üst ile astın arasında bir ayrım yoktur. </a:t>
            </a:r>
          </a:p>
          <a:p>
            <a:r>
              <a:rPr lang="tr-TR" dirty="0" smtClean="0"/>
              <a:t>Yönetimin görevi, </a:t>
            </a:r>
            <a:r>
              <a:rPr lang="tr-TR" dirty="0" err="1" smtClean="0"/>
              <a:t>işgörenleri</a:t>
            </a:r>
            <a:r>
              <a:rPr lang="tr-TR" dirty="0" smtClean="0"/>
              <a:t> birçok ilke ve kurallarla uğraştırmak değil; onlara özgürce işlerini yürütebilecekleri bir ortam hazırlamaktır.</a:t>
            </a:r>
          </a:p>
          <a:p>
            <a:r>
              <a:rPr lang="tr-TR" dirty="0" smtClean="0"/>
              <a:t>Birlikçi yönetimde daha çok takım çalışması uygulanır. Takımca seçilen yönetici, yeri geldikçe takımın yönetimini, üzerinde çalışılan konunun uzmanı olan bir başka takım üyesine verebilir.</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Yararlanılan Kaynaklar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Balcı, A. (2016). </a:t>
            </a:r>
            <a:r>
              <a:rPr lang="tr-TR" i="1" dirty="0" smtClean="0"/>
              <a:t>Açıklamalı eğitim yönetimi terimleri sözlüğü. </a:t>
            </a:r>
            <a:r>
              <a:rPr lang="tr-TR" dirty="0" smtClean="0"/>
              <a:t>(Genişletilmiş 3. Baskı). Ankara: </a:t>
            </a:r>
            <a:r>
              <a:rPr lang="tr-TR" dirty="0" err="1" smtClean="0"/>
              <a:t>Pegem</a:t>
            </a:r>
            <a:r>
              <a:rPr lang="tr-TR" dirty="0" smtClean="0"/>
              <a:t> Akademi.</a:t>
            </a:r>
          </a:p>
          <a:p>
            <a:r>
              <a:rPr lang="tr-TR" dirty="0" smtClean="0"/>
              <a:t>Başaran, İ. E. (2008). </a:t>
            </a:r>
            <a:r>
              <a:rPr lang="tr-TR" i="1" dirty="0" smtClean="0"/>
              <a:t>Örgütsel davranış: İnsanın üretim gücü. </a:t>
            </a:r>
            <a:r>
              <a:rPr lang="tr-TR" dirty="0" smtClean="0"/>
              <a:t>Ankara: Ekinoks Eğitim Danışmanlık.</a:t>
            </a:r>
          </a:p>
          <a:p>
            <a:r>
              <a:rPr lang="tr-TR" dirty="0" err="1" smtClean="0"/>
              <a:t>Bursalıoğlu</a:t>
            </a:r>
            <a:r>
              <a:rPr lang="tr-TR" dirty="0" smtClean="0"/>
              <a:t>, Z. (2008). </a:t>
            </a:r>
            <a:r>
              <a:rPr lang="tr-TR" i="1" dirty="0" smtClean="0"/>
              <a:t>Okul yönetiminde yeni yapı ve davranış.</a:t>
            </a:r>
            <a:r>
              <a:rPr lang="tr-TR" dirty="0" smtClean="0"/>
              <a:t> (14. Basım). Ankara: </a:t>
            </a:r>
            <a:r>
              <a:rPr lang="tr-TR" dirty="0" err="1" smtClean="0"/>
              <a:t>Pegem</a:t>
            </a:r>
            <a:r>
              <a:rPr lang="tr-TR" dirty="0" smtClean="0"/>
              <a:t> Akademi.</a:t>
            </a:r>
          </a:p>
          <a:p>
            <a:r>
              <a:rPr lang="tr-TR" dirty="0" err="1" smtClean="0"/>
              <a:t>Hoy</a:t>
            </a:r>
            <a:r>
              <a:rPr lang="tr-TR" dirty="0" smtClean="0"/>
              <a:t>, W. K. &amp; </a:t>
            </a:r>
            <a:r>
              <a:rPr lang="tr-TR" dirty="0" err="1" smtClean="0"/>
              <a:t>Miskel</a:t>
            </a:r>
            <a:r>
              <a:rPr lang="tr-TR" dirty="0" smtClean="0"/>
              <a:t>, C. G. (2010). </a:t>
            </a:r>
            <a:r>
              <a:rPr lang="tr-TR" i="1" dirty="0" smtClean="0"/>
              <a:t>Eğitim yönetimi: Teori, araştırma ve uygulama</a:t>
            </a:r>
            <a:r>
              <a:rPr lang="tr-TR" dirty="0" smtClean="0"/>
              <a:t>. (</a:t>
            </a:r>
            <a:r>
              <a:rPr lang="tr-TR" dirty="0" err="1" smtClean="0"/>
              <a:t>Çev</a:t>
            </a:r>
            <a:r>
              <a:rPr lang="tr-TR" dirty="0" smtClean="0"/>
              <a:t>. Ed. S. Turan). Ankara: Nobel Yayın Dağıtım.</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normAutofit fontScale="92500"/>
          </a:bodyPr>
          <a:lstStyle/>
          <a:p>
            <a:r>
              <a:rPr lang="tr-TR" dirty="0" smtClean="0">
                <a:solidFill>
                  <a:srgbClr val="FF0000"/>
                </a:solidFill>
              </a:rPr>
              <a:t>Yetki: </a:t>
            </a:r>
            <a:r>
              <a:rPr lang="tr-TR" dirty="0" smtClean="0"/>
              <a:t>Kurumlaşmış güç, gücün dış göstergesi, başkalarını etkileyecek kararlar alabilme gücü, karar verme hakkı, itaat isteme hakkı, emir ve talimat verme hakkı.</a:t>
            </a:r>
          </a:p>
          <a:p>
            <a:r>
              <a:rPr lang="tr-TR" dirty="0" smtClean="0"/>
              <a:t>Yetki, yönetimi çalıştıran bir kavram olan formel güce sahip olma hakkıdır.</a:t>
            </a:r>
          </a:p>
          <a:p>
            <a:r>
              <a:rPr lang="tr-TR" dirty="0" smtClean="0"/>
              <a:t>Bir yönetici, bir makama atandığında formel olarak yetki, kişiliğinden bağımsız olarak makamın bir gereği olarak kendisine verilmiş olur.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normAutofit lnSpcReduction="10000"/>
          </a:bodyPr>
          <a:lstStyle/>
          <a:p>
            <a:r>
              <a:rPr lang="tr-TR" dirty="0" smtClean="0"/>
              <a:t>Yetki olmadan ne örgütü ne de yönetimi kurabilmek olanaklıdır. Yetki sadece gerekli değil; aynı zamanda yasaldır. </a:t>
            </a:r>
          </a:p>
          <a:p>
            <a:r>
              <a:rPr lang="tr-TR" dirty="0" smtClean="0"/>
              <a:t>Yetki hem demokratik hem de totaliter toplumlarda kullanılan bir güçtür. Yetki ve demokrasi birbirine aykırı değildir ve yetki anti-demokratik sayılamaz.</a:t>
            </a:r>
          </a:p>
          <a:p>
            <a:r>
              <a:rPr lang="tr-TR" dirty="0" smtClean="0"/>
              <a:t>Eğitim örgütleri, </a:t>
            </a:r>
            <a:r>
              <a:rPr lang="tr-TR" dirty="0" err="1" smtClean="0"/>
              <a:t>formal</a:t>
            </a:r>
            <a:r>
              <a:rPr lang="tr-TR" dirty="0" smtClean="0"/>
              <a:t> olmaktan çok sosyal ilkelere göre daha iyi çalışır.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Yetkinin türleri:</a:t>
            </a:r>
          </a:p>
          <a:p>
            <a:pPr>
              <a:buNone/>
            </a:pPr>
            <a:r>
              <a:rPr lang="tr-TR" dirty="0" smtClean="0"/>
              <a:t>	a)Geleneksel yetki</a:t>
            </a:r>
          </a:p>
          <a:p>
            <a:pPr>
              <a:buNone/>
            </a:pPr>
            <a:r>
              <a:rPr lang="tr-TR" dirty="0" smtClean="0"/>
              <a:t>	</a:t>
            </a:r>
            <a:r>
              <a:rPr lang="tr-TR" smtClean="0"/>
              <a:t>b)Rasyonel </a:t>
            </a:r>
            <a:r>
              <a:rPr lang="tr-TR" smtClean="0"/>
              <a:t>yetki</a:t>
            </a:r>
            <a:endParaRPr lang="tr-TR" dirty="0" smtClean="0"/>
          </a:p>
          <a:p>
            <a:pPr>
              <a:buNone/>
            </a:pPr>
            <a:r>
              <a:rPr lang="tr-TR" dirty="0" smtClean="0"/>
              <a:t>	c)Karizmatik yetki</a:t>
            </a:r>
          </a:p>
          <a:p>
            <a:r>
              <a:rPr lang="tr-TR" dirty="0" smtClean="0"/>
              <a:t>Yetkinin görevleri:</a:t>
            </a:r>
          </a:p>
          <a:p>
            <a:pPr>
              <a:buNone/>
            </a:pPr>
            <a:r>
              <a:rPr lang="tr-TR" dirty="0" smtClean="0"/>
              <a:t>	a)Yetki, beraberinde sorumluluğu da getirir.</a:t>
            </a:r>
          </a:p>
          <a:p>
            <a:pPr>
              <a:buNone/>
            </a:pPr>
            <a:r>
              <a:rPr lang="tr-TR" dirty="0" smtClean="0"/>
              <a:t>	b)Yetki, karar sürecinde uzmanlığa yer verir ve uzmanlığı, teknik temelleri yoluyla sağlar.</a:t>
            </a:r>
          </a:p>
          <a:p>
            <a:pPr>
              <a:buNone/>
            </a:pPr>
            <a:r>
              <a:rPr lang="tr-TR" dirty="0" smtClean="0"/>
              <a:t>	c)Örgütte koordinasyonu kolaylaştırır.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normAutofit lnSpcReduction="10000"/>
          </a:bodyPr>
          <a:lstStyle/>
          <a:p>
            <a:r>
              <a:rPr lang="tr-TR" dirty="0" smtClean="0"/>
              <a:t>Yetkinin temelleri:</a:t>
            </a:r>
          </a:p>
          <a:p>
            <a:pPr>
              <a:buNone/>
            </a:pPr>
            <a:r>
              <a:rPr lang="tr-TR" dirty="0" smtClean="0"/>
              <a:t>	a)Formel temel</a:t>
            </a:r>
          </a:p>
          <a:p>
            <a:pPr>
              <a:buNone/>
            </a:pPr>
            <a:r>
              <a:rPr lang="tr-TR" dirty="0" smtClean="0"/>
              <a:t>	b)Teknik temel (bilgi, beceri)</a:t>
            </a:r>
          </a:p>
          <a:p>
            <a:pPr>
              <a:buNone/>
            </a:pPr>
            <a:r>
              <a:rPr lang="tr-TR" dirty="0" smtClean="0"/>
              <a:t>	c)Sosyal temel (aile, servet)</a:t>
            </a:r>
          </a:p>
          <a:p>
            <a:pPr>
              <a:buNone/>
            </a:pPr>
            <a:r>
              <a:rPr lang="tr-TR" dirty="0" smtClean="0"/>
              <a:t>	d)Toplumun örgüte tanıdığı özel hak</a:t>
            </a:r>
          </a:p>
          <a:p>
            <a:pPr>
              <a:buNone/>
            </a:pPr>
            <a:r>
              <a:rPr lang="tr-TR" dirty="0" smtClean="0"/>
              <a:t>	e)Kıdem temeli</a:t>
            </a:r>
          </a:p>
          <a:p>
            <a:pPr>
              <a:buNone/>
            </a:pPr>
            <a:r>
              <a:rPr lang="tr-TR" dirty="0" smtClean="0"/>
              <a:t>	f)Kişilik temeli</a:t>
            </a:r>
          </a:p>
          <a:p>
            <a:pPr>
              <a:buNone/>
            </a:pPr>
            <a:r>
              <a:rPr lang="tr-TR" dirty="0" smtClean="0"/>
              <a:t>	g)Kabul alanı (astların benimsemesi)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normAutofit fontScale="92500" lnSpcReduction="20000"/>
          </a:bodyPr>
          <a:lstStyle/>
          <a:p>
            <a:r>
              <a:rPr lang="tr-TR" dirty="0" smtClean="0"/>
              <a:t>Eğitim örgütlerinin çoğu, merkezciliği seçer ve böylece her basamakta söz sahibi olan tek yönetici, bütün yetkileri üzerinde toplar. Bu tek yöneticilerin yetkilerini de hiyerarşinin tepesinde bulunan tek yönetici kendi üzerinde toplar. Bunun sonucunda üst basamaklardaki yöneticiler, günlük işlerden başlarını kaldırıp temel politika ve kararlar üzerine eğilemezler. Çünkü hemen hemen hiç yetkileri kalmayan astları, bütün problemleri onlara getirerek sorumluluktan kaçınmaya çalışırlar.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normAutofit lnSpcReduction="10000"/>
          </a:bodyPr>
          <a:lstStyle/>
          <a:p>
            <a:r>
              <a:rPr lang="tr-TR" dirty="0" smtClean="0"/>
              <a:t>Yetki aktarması bazı ilkelere bağlanmıştır:</a:t>
            </a:r>
          </a:p>
          <a:p>
            <a:pPr>
              <a:buNone/>
            </a:pPr>
            <a:r>
              <a:rPr lang="tr-TR" dirty="0" smtClean="0"/>
              <a:t>	1)Her makamın diğerleri ile olan görevsel ilişkileri belirtilmelidir.</a:t>
            </a:r>
          </a:p>
          <a:p>
            <a:pPr>
              <a:buNone/>
            </a:pPr>
            <a:r>
              <a:rPr lang="tr-TR" dirty="0" smtClean="0"/>
              <a:t>	2)Örgütün her basamağında üst-ast yetki ilişkileri kurulmalıdır.</a:t>
            </a:r>
          </a:p>
          <a:p>
            <a:pPr>
              <a:buNone/>
            </a:pPr>
            <a:r>
              <a:rPr lang="tr-TR" dirty="0" smtClean="0"/>
              <a:t>	3)Ancak belirli bir basamakta alınamayacak kararlar yukarı gönderilmelidir.</a:t>
            </a:r>
          </a:p>
          <a:p>
            <a:pPr>
              <a:buNone/>
            </a:pPr>
            <a:r>
              <a:rPr lang="tr-TR" dirty="0" smtClean="0"/>
              <a:t>	4)Her memur sadece bir üstüne sorumlu olmalıdır.</a:t>
            </a:r>
          </a:p>
          <a:p>
            <a:pPr>
              <a:buNone/>
            </a:pPr>
            <a:endParaRPr lang="tr-TR" dirty="0" smtClean="0"/>
          </a:p>
          <a:p>
            <a:pPr>
              <a:buNone/>
            </a:pP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OKUL YÖNETİMİNDE YETKİ, SORUMLULUK VE GÜÇ</a:t>
            </a:r>
            <a:endParaRPr lang="tr-TR" dirty="0"/>
          </a:p>
        </p:txBody>
      </p:sp>
      <p:sp>
        <p:nvSpPr>
          <p:cNvPr id="3" name="2 İçerik Yer Tutucusu"/>
          <p:cNvSpPr>
            <a:spLocks noGrp="1"/>
          </p:cNvSpPr>
          <p:nvPr>
            <p:ph idx="1"/>
          </p:nvPr>
        </p:nvSpPr>
        <p:spPr/>
        <p:txBody>
          <a:bodyPr/>
          <a:lstStyle/>
          <a:p>
            <a:r>
              <a:rPr lang="tr-TR" dirty="0" smtClean="0"/>
              <a:t>Yetki aktarması bazı ilkelere bağlanmıştır:</a:t>
            </a:r>
          </a:p>
          <a:p>
            <a:r>
              <a:rPr lang="tr-TR" dirty="0" smtClean="0"/>
              <a:t>Yetki, beklenen sonuçları alacak biçimde ve derecede aktarılmalıdır.</a:t>
            </a:r>
          </a:p>
          <a:p>
            <a:r>
              <a:rPr lang="tr-TR" dirty="0" smtClean="0"/>
              <a:t>Sorumluluk aktarılamadığına göre son sorumluluk, yetkiyi aktaran yöneticide kalmalıdır.</a:t>
            </a:r>
          </a:p>
          <a:p>
            <a:r>
              <a:rPr lang="tr-TR" dirty="0" smtClean="0"/>
              <a:t>Yetki ve sorumluluk eşit derecede olmalıdır. </a:t>
            </a:r>
          </a:p>
          <a:p>
            <a:endParaRPr lang="tr-TR" dirty="0" smtClean="0"/>
          </a:p>
          <a:p>
            <a:endParaRPr lang="tr-TR" dirty="0" smtClean="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988</Words>
  <Application>Microsoft Office PowerPoint</Application>
  <PresentationFormat>Ekran Gösterisi (4:3)</PresentationFormat>
  <Paragraphs>128</Paragraphs>
  <Slides>28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28</vt:i4>
      </vt:variant>
    </vt:vector>
  </HeadingPairs>
  <TitlesOfParts>
    <vt:vector size="31" baseType="lpstr">
      <vt:lpstr>Arial</vt:lpstr>
      <vt:lpstr>Calibri</vt:lpstr>
      <vt:lpstr>Ofis Teması</vt:lpstr>
      <vt:lpstr>OKUL YÖNETİCİSİNİN DAVRANIŞI</vt:lpstr>
      <vt:lpstr>YÖNETİCİ DAVRANIŞI</vt:lpstr>
      <vt:lpstr>OKUL YÖNETİMİNDE YETKİ, SORUMLULUK VE GÜÇ</vt:lpstr>
      <vt:lpstr>OKUL YÖNETİMİNDE YETKİ, SORUMLULUK VE GÜÇ</vt:lpstr>
      <vt:lpstr>OKUL YÖNETİMİNDE YETKİ, SORUMLULUK VE GÜÇ</vt:lpstr>
      <vt:lpstr>OKUL YÖNETİMİNDE YETKİ, SORUMLULUK VE GÜÇ</vt:lpstr>
      <vt:lpstr>OKUL YÖNETİMİNDE YETKİ, SORUMLULUK VE GÜÇ</vt:lpstr>
      <vt:lpstr>OKUL YÖNETİMİNDE YETKİ, SORUMLULUK VE GÜÇ</vt:lpstr>
      <vt:lpstr>OKUL YÖNETİMİNDE YETKİ, SORUMLULUK VE GÜÇ</vt:lpstr>
      <vt:lpstr>OKUL YÖNETİMİNDE YETKİ, SORUMLULUK VE GÜÇ</vt:lpstr>
      <vt:lpstr>OKUL YÖNETİMİNDE YETKİ, SORUMLULUK VE GÜÇ</vt:lpstr>
      <vt:lpstr>OKUL YÖNETİMİNDE YETKİ, SORUMLULUK VE GÜÇ</vt:lpstr>
      <vt:lpstr>OKUL YÖNETİMİNDE YETKİ, SORUMLULUK VE GÜÇ</vt:lpstr>
      <vt:lpstr>YÖNETİCİ VE LİDER</vt:lpstr>
      <vt:lpstr>ETKİLİ LİDERLİK</vt:lpstr>
      <vt:lpstr>EĞİTİM LİDERLİĞİNİN DURUMSAL FAKTÖRLERİ</vt:lpstr>
      <vt:lpstr>EĞİTİM LİDERLİĞİNİN DURUMSAL FAKTÖRLERİ</vt:lpstr>
      <vt:lpstr>DÖNÜŞÜMCÜ LİDERLİK</vt:lpstr>
      <vt:lpstr>DÖNÜŞÜMCÜ LİDERLİK</vt:lpstr>
      <vt:lpstr>DÖNÜŞÜMCÜ LİDERLİK</vt:lpstr>
      <vt:lpstr>DÖNÜŞÜMCÜ LİDERLİK</vt:lpstr>
      <vt:lpstr>DÖNÜŞÜMCÜ LİDERLİK</vt:lpstr>
      <vt:lpstr>YÖNETİM BİÇİMLERİ</vt:lpstr>
      <vt:lpstr>YÖNETİM BİÇİMLERİ</vt:lpstr>
      <vt:lpstr>YÖNETİM BİÇİMLERİ</vt:lpstr>
      <vt:lpstr>YÖNETİM BİÇİMLERİ</vt:lpstr>
      <vt:lpstr>YÖNETİM BİÇİMLERİ</vt:lpstr>
      <vt:lpstr>Yararlanılan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YÖNETİCİSİNİN DAVRANIŞI</dc:title>
  <dc:creator>inci �z</dc:creator>
  <cp:lastModifiedBy>msi</cp:lastModifiedBy>
  <cp:revision>94</cp:revision>
  <dcterms:created xsi:type="dcterms:W3CDTF">2017-02-04T13:48:51Z</dcterms:created>
  <dcterms:modified xsi:type="dcterms:W3CDTF">2021-05-12T08:44:59Z</dcterms:modified>
</cp:coreProperties>
</file>